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302" r:id="rId2"/>
    <p:sldId id="303" r:id="rId3"/>
    <p:sldId id="305" r:id="rId4"/>
    <p:sldId id="331" r:id="rId5"/>
    <p:sldId id="345" r:id="rId6"/>
    <p:sldId id="346" r:id="rId7"/>
    <p:sldId id="347" r:id="rId8"/>
    <p:sldId id="348" r:id="rId9"/>
    <p:sldId id="332" r:id="rId10"/>
    <p:sldId id="349" r:id="rId11"/>
    <p:sldId id="333" r:id="rId12"/>
    <p:sldId id="350" r:id="rId13"/>
    <p:sldId id="334" r:id="rId14"/>
    <p:sldId id="351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52" r:id="rId24"/>
    <p:sldId id="343" r:id="rId25"/>
    <p:sldId id="34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3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5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476673"/>
            <a:ext cx="10515600" cy="1008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4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5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82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4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0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7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6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 </a:t>
            </a:r>
            <a:r>
              <a:rPr lang="fr-FR" sz="2800" b="1" dirty="0"/>
              <a:t>Sélecteur par ID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/>
              <a:t>d</a:t>
            </a:r>
            <a:r>
              <a:rPr lang="fr-FR" sz="2800" b="1" dirty="0" err="1" smtClean="0"/>
              <a:t>ocument.getElementById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monID</a:t>
            </a:r>
            <a:r>
              <a:rPr lang="fr-FR" sz="2800" b="1" dirty="0" smtClean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monID</a:t>
            </a:r>
            <a:r>
              <a:rPr lang="fr-FR" sz="2800" b="1" dirty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347200" cy="503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2.2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Classe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Exemple : </a:t>
            </a:r>
            <a:r>
              <a:rPr lang="fr-FR" sz="3600" dirty="0" smtClean="0"/>
              <a:t>$("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maClasse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La classe </a:t>
            </a:r>
            <a:r>
              <a:rPr lang="fr-FR" sz="3600" dirty="0"/>
              <a:t>de l ’élément HTML ciblé est précédé par </a:t>
            </a:r>
            <a:r>
              <a:rPr lang="fr-FR" sz="3600" dirty="0" smtClean="0"/>
              <a:t>un point </a:t>
            </a:r>
            <a:r>
              <a:rPr lang="fr-FR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l’élément HTML suivant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b="1" dirty="0" smtClean="0"/>
              <a:t>class="</a:t>
            </a:r>
            <a:r>
              <a:rPr lang="fr-FR" b="1" dirty="0"/>
              <a:t>test" </a:t>
            </a:r>
            <a:r>
              <a:rPr lang="fr-FR" dirty="0"/>
              <a:t>&gt;…&lt;/div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2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2.2</a:t>
            </a:r>
            <a:r>
              <a:rPr lang="fr-FR" sz="2800" b="1" dirty="0"/>
              <a:t> Sélecteur par Classe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document.getElementByClassName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document.querySelectorAll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  <a:endParaRPr lang="fr-FR" sz="2800" b="1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8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1465733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2.3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Tag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$("</a:t>
            </a:r>
            <a:r>
              <a:rPr lang="fr-FR" sz="3600" b="1" dirty="0" smtClean="0"/>
              <a:t>p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ciblés sont représentés par le Tag HTML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sélecteur permet de cibler les éléments HTML &lt;p&gt; de la page dans laquelle ce code s’exécute:</a:t>
            </a:r>
          </a:p>
          <a:p>
            <a:pPr lvl="2"/>
            <a:r>
              <a:rPr lang="fr-FR" dirty="0" smtClean="0"/>
              <a:t>&lt;</a:t>
            </a:r>
            <a:r>
              <a:rPr lang="fr-FR" b="1" dirty="0" smtClean="0"/>
              <a:t>p</a:t>
            </a:r>
            <a:r>
              <a:rPr lang="fr-FR" dirty="0" smtClean="0"/>
              <a:t> id="p_1"&gt;…&lt;/p&gt;  &amp; </a:t>
            </a:r>
            <a:r>
              <a:rPr lang="fr-FR" dirty="0"/>
              <a:t>&lt;</a:t>
            </a:r>
            <a:r>
              <a:rPr lang="fr-FR" b="1" dirty="0"/>
              <a:t>p</a:t>
            </a:r>
            <a:r>
              <a:rPr lang="fr-FR" dirty="0"/>
              <a:t> </a:t>
            </a:r>
            <a:r>
              <a:rPr lang="fr-FR" dirty="0" smtClean="0"/>
              <a:t>class=</a:t>
            </a:r>
            <a:r>
              <a:rPr lang="fr-FR" dirty="0"/>
              <a:t>"</a:t>
            </a:r>
            <a:r>
              <a:rPr lang="fr-FR" dirty="0" err="1" smtClean="0"/>
              <a:t>blue</a:t>
            </a:r>
            <a:r>
              <a:rPr lang="fr-FR" dirty="0" smtClean="0"/>
              <a:t>"&gt;…&lt;/</a:t>
            </a:r>
            <a:r>
              <a:rPr lang="fr-FR" dirty="0"/>
              <a:t>p&gt;   </a:t>
            </a:r>
          </a:p>
          <a:p>
            <a:pPr lvl="2"/>
            <a:endParaRPr lang="fr-FR" sz="3400" dirty="0" smtClean="0"/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6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2.3</a:t>
            </a:r>
            <a:r>
              <a:rPr lang="fr-FR" sz="2800" b="1" dirty="0"/>
              <a:t> Sélecteur par Tag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document.getElementByTagName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err="1" smtClean="0"/>
              <a:t>document.querySelectorAll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maClasse</a:t>
            </a:r>
            <a:r>
              <a:rPr lang="fr-FR" sz="2800" b="1" dirty="0" smtClean="0"/>
              <a:t>");</a:t>
            </a:r>
            <a:endParaRPr lang="fr-FR" sz="2800" b="1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6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10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2.4</a:t>
            </a:r>
            <a:r>
              <a:rPr lang="fr-FR" sz="2800" b="1" dirty="0" smtClean="0"/>
              <a:t> </a:t>
            </a:r>
            <a:r>
              <a:rPr lang="fr-FR" sz="2800" b="1" dirty="0"/>
              <a:t>Sélecteur </a:t>
            </a:r>
            <a:r>
              <a:rPr lang="fr-FR" sz="2800" b="1" dirty="0" smtClean="0"/>
              <a:t>par Attribut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[</a:t>
            </a:r>
            <a:r>
              <a:rPr lang="fr-FR" sz="3600" b="1" dirty="0" err="1" smtClean="0"/>
              <a:t>href</a:t>
            </a:r>
            <a:r>
              <a:rPr lang="fr-FR" sz="3600" b="1" dirty="0" smtClean="0"/>
              <a:t>]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ciblés sont représentés </a:t>
            </a:r>
            <a:r>
              <a:rPr lang="fr-FR" sz="3600" dirty="0"/>
              <a:t>par </a:t>
            </a:r>
            <a:r>
              <a:rPr lang="fr-FR" sz="3600" dirty="0" smtClean="0"/>
              <a:t>l’attribut HTML entre crochets </a:t>
            </a:r>
            <a:r>
              <a:rPr lang="fr-FR" sz="3600" b="1" dirty="0" smtClean="0"/>
              <a:t>[…]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Ce sélecteur permet de cibler les éléments HTML </a:t>
            </a:r>
            <a:r>
              <a:rPr lang="fr-FR" sz="3600" dirty="0" smtClean="0"/>
              <a:t>qui possèdent un attribut </a:t>
            </a:r>
            <a:r>
              <a:rPr lang="fr-FR" sz="3600" b="1" dirty="0" err="1" smtClean="0"/>
              <a:t>href</a:t>
            </a:r>
            <a:r>
              <a:rPr lang="fr-FR" sz="3600" dirty="0" smtClean="0"/>
              <a:t> </a:t>
            </a:r>
            <a:r>
              <a:rPr lang="fr-FR" sz="3600" dirty="0"/>
              <a:t>de la page dans laquelle ce code s’exécute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&lt;a </a:t>
            </a:r>
            <a:r>
              <a:rPr lang="fr-FR" b="1" dirty="0" err="1" smtClean="0"/>
              <a:t>href</a:t>
            </a:r>
            <a:r>
              <a:rPr lang="fr-FR" dirty="0" smtClean="0"/>
              <a:t>="…"&gt;lien1&lt;/a&gt; &amp; &lt;a </a:t>
            </a:r>
            <a:r>
              <a:rPr lang="fr-FR" b="1" dirty="0" err="1" smtClean="0"/>
              <a:t>href</a:t>
            </a:r>
            <a:r>
              <a:rPr lang="fr-FR" dirty="0" smtClean="0"/>
              <a:t>="…"&gt;lien2&lt;/a&gt;   </a:t>
            </a:r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8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10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2.5</a:t>
            </a:r>
            <a:r>
              <a:rPr lang="fr-FR" sz="2800" b="1" dirty="0" smtClean="0"/>
              <a:t> Combinaison de sélecteurs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a[</a:t>
            </a:r>
            <a:r>
              <a:rPr lang="fr-FR" sz="3600" b="1" dirty="0" err="1" smtClean="0"/>
              <a:t>target</a:t>
            </a:r>
            <a:r>
              <a:rPr lang="fr-FR" sz="3600" b="1" dirty="0" smtClean="0"/>
              <a:t>=‘_</a:t>
            </a:r>
            <a:r>
              <a:rPr lang="fr-FR" sz="3600" b="1" dirty="0" err="1" smtClean="0"/>
              <a:t>blank</a:t>
            </a:r>
            <a:r>
              <a:rPr lang="fr-FR" sz="3600" b="1" dirty="0" smtClean="0"/>
              <a:t>’]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les éléments HTML </a:t>
            </a:r>
            <a:r>
              <a:rPr lang="fr-FR" sz="3600" dirty="0" smtClean="0"/>
              <a:t>qui possèdent un élément HTML </a:t>
            </a:r>
            <a:r>
              <a:rPr lang="fr-FR" sz="3600" b="1" dirty="0" smtClean="0"/>
              <a:t>a</a:t>
            </a:r>
            <a:r>
              <a:rPr lang="fr-FR" sz="3600" dirty="0" smtClean="0"/>
              <a:t> ainsi qu’un attribut </a:t>
            </a:r>
            <a:r>
              <a:rPr lang="fr-FR" sz="3600" b="1" dirty="0" err="1" smtClean="0"/>
              <a:t>target</a:t>
            </a:r>
            <a:r>
              <a:rPr lang="fr-FR" sz="3600" b="1" dirty="0" smtClean="0"/>
              <a:t> </a:t>
            </a:r>
            <a:r>
              <a:rPr lang="fr-FR" sz="3600" dirty="0" smtClean="0"/>
              <a:t>qui possède la valeur </a:t>
            </a:r>
            <a:r>
              <a:rPr lang="fr-FR" sz="3600" b="1" dirty="0" smtClean="0"/>
              <a:t>_</a:t>
            </a:r>
            <a:r>
              <a:rPr lang="fr-FR" sz="3600" b="1" dirty="0" err="1" smtClean="0"/>
              <a:t>blank</a:t>
            </a:r>
            <a:r>
              <a:rPr lang="fr-FR" sz="3600" dirty="0" smtClean="0"/>
              <a:t> dans </a:t>
            </a:r>
            <a:r>
              <a:rPr lang="fr-FR" sz="3600" dirty="0"/>
              <a:t>la page dans laquelle ce code s’exécute</a:t>
            </a:r>
            <a:r>
              <a:rPr lang="fr-FR" sz="3600" dirty="0" smtClean="0"/>
              <a:t>:</a:t>
            </a:r>
          </a:p>
          <a:p>
            <a:pPr lvl="2"/>
            <a:r>
              <a:rPr lang="fr-FR" dirty="0" smtClean="0"/>
              <a:t>&lt;</a:t>
            </a:r>
            <a:r>
              <a:rPr lang="fr-FR" b="1" dirty="0" smtClean="0"/>
              <a:t>a</a:t>
            </a:r>
            <a:r>
              <a:rPr lang="fr-FR" dirty="0" smtClean="0"/>
              <a:t> </a:t>
            </a:r>
            <a:r>
              <a:rPr lang="fr-FR" dirty="0" err="1"/>
              <a:t>href</a:t>
            </a:r>
            <a:r>
              <a:rPr lang="fr-FR" dirty="0" smtClean="0"/>
              <a:t>="…</a:t>
            </a:r>
            <a:r>
              <a:rPr lang="fr-FR" dirty="0"/>
              <a:t>"</a:t>
            </a:r>
            <a:r>
              <a:rPr lang="fr-FR" dirty="0" smtClean="0"/>
              <a:t>  </a:t>
            </a:r>
            <a:r>
              <a:rPr lang="fr-FR" b="1" dirty="0" err="1" smtClean="0"/>
              <a:t>target</a:t>
            </a:r>
            <a:r>
              <a:rPr lang="fr-FR" b="1" dirty="0" smtClean="0"/>
              <a:t>="_</a:t>
            </a:r>
            <a:r>
              <a:rPr lang="fr-FR" b="1" dirty="0" err="1" smtClean="0"/>
              <a:t>blank</a:t>
            </a:r>
            <a:r>
              <a:rPr lang="fr-FR" b="1" dirty="0" smtClean="0"/>
              <a:t>"</a:t>
            </a:r>
            <a:r>
              <a:rPr lang="fr-FR" dirty="0" smtClean="0"/>
              <a:t>&gt;lien1&lt;/a&gt;  </a:t>
            </a:r>
            <a:br>
              <a:rPr lang="fr-FR" dirty="0" smtClean="0"/>
            </a:br>
            <a:r>
              <a:rPr lang="fr-FR" dirty="0" smtClean="0"/>
              <a:t>&amp; &lt;</a:t>
            </a:r>
            <a:r>
              <a:rPr lang="fr-FR" b="1" dirty="0" smtClean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href</a:t>
            </a:r>
            <a:r>
              <a:rPr lang="fr-FR" dirty="0" smtClean="0"/>
              <a:t>="…"</a:t>
            </a:r>
            <a:r>
              <a:rPr lang="fr-FR" dirty="0"/>
              <a:t>  </a:t>
            </a:r>
            <a:r>
              <a:rPr lang="fr-FR" b="1" dirty="0" err="1"/>
              <a:t>target</a:t>
            </a:r>
            <a:r>
              <a:rPr lang="fr-FR" b="1" dirty="0"/>
              <a:t>="_</a:t>
            </a:r>
            <a:r>
              <a:rPr lang="fr-FR" b="1" dirty="0" err="1"/>
              <a:t>blank</a:t>
            </a:r>
            <a:r>
              <a:rPr lang="fr-FR" b="1" dirty="0"/>
              <a:t>"</a:t>
            </a:r>
            <a:r>
              <a:rPr lang="fr-FR" dirty="0"/>
              <a:t>&gt;</a:t>
            </a:r>
            <a:r>
              <a:rPr lang="fr-FR" dirty="0" smtClean="0"/>
              <a:t>lien2&lt;/a&gt;   </a:t>
            </a:r>
            <a:endParaRPr lang="fr-FR" dirty="0"/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 Sélecteurs ascendants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li</a:t>
            </a:r>
            <a:r>
              <a:rPr lang="fr-FR" sz="3600" dirty="0" smtClean="0"/>
              <a:t>").</a:t>
            </a:r>
            <a:r>
              <a:rPr lang="fr-FR" sz="3600" b="1" dirty="0" smtClean="0"/>
              <a:t>parent()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au niveau d’arborescence supérieur au sélecteur indiqué dans $(), qui l’encapsule: dans le cas présent les éléments ciblés seront tous les éléments </a:t>
            </a:r>
            <a:r>
              <a:rPr lang="fr-FR" sz="3600" b="1" dirty="0" err="1" smtClean="0"/>
              <a:t>ul</a:t>
            </a:r>
            <a:r>
              <a:rPr lang="fr-FR" sz="3600" b="1" dirty="0" smtClean="0"/>
              <a:t> </a:t>
            </a:r>
            <a:r>
              <a:rPr lang="fr-FR" sz="3600" dirty="0" smtClean="0"/>
              <a:t>de la page qui possède des enfants </a:t>
            </a:r>
            <a:r>
              <a:rPr lang="fr-FR" sz="3600" b="1" dirty="0" smtClean="0"/>
              <a:t>li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 Sélecteurs ascendants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li</a:t>
            </a:r>
            <a:r>
              <a:rPr lang="fr-FR" sz="3600" dirty="0" smtClean="0"/>
              <a:t>").</a:t>
            </a:r>
            <a:r>
              <a:rPr lang="fr-FR" sz="3600" b="1" dirty="0" smtClean="0"/>
              <a:t>parent()</a:t>
            </a:r>
            <a:r>
              <a:rPr lang="fr-FR" sz="3600" dirty="0" smtClean="0"/>
              <a:t>;</a:t>
            </a:r>
            <a:endParaRPr lang="fr-FR" sz="3600" dirty="0"/>
          </a:p>
          <a:p>
            <a:pPr marL="914400" lvl="2" indent="0">
              <a:buNone/>
            </a:pPr>
            <a:r>
              <a:rPr lang="fr-FR" dirty="0" smtClean="0"/>
              <a:t>&lt;</a:t>
            </a:r>
            <a:r>
              <a:rPr lang="fr-FR" b="1" dirty="0" err="1" smtClean="0"/>
              <a:t>ul</a:t>
            </a:r>
            <a:r>
              <a:rPr lang="fr-FR" dirty="0" smtClean="0"/>
              <a:t>&gt;</a:t>
            </a:r>
            <a:br>
              <a:rPr lang="fr-FR" dirty="0" smtClean="0"/>
            </a:br>
            <a:r>
              <a:rPr lang="fr-FR" dirty="0" smtClean="0"/>
              <a:t>	&lt;li&gt;…&lt;/li&gt; </a:t>
            </a:r>
            <a:br>
              <a:rPr lang="fr-FR" dirty="0" smtClean="0"/>
            </a:br>
            <a:r>
              <a:rPr lang="fr-FR" dirty="0" smtClean="0"/>
              <a:t>	&lt;</a:t>
            </a:r>
            <a:r>
              <a:rPr lang="fr-FR" dirty="0"/>
              <a:t>li&gt;…&lt;/li&gt;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&lt;</a:t>
            </a:r>
            <a:r>
              <a:rPr lang="fr-FR" dirty="0"/>
              <a:t>li&gt;…&lt;/li&gt;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&lt;/</a:t>
            </a:r>
            <a:r>
              <a:rPr lang="fr-FR" b="1" dirty="0" err="1" smtClean="0"/>
              <a:t>ul</a:t>
            </a:r>
            <a:r>
              <a:rPr lang="fr-FR" dirty="0"/>
              <a:t>&gt;</a:t>
            </a:r>
          </a:p>
          <a:p>
            <a:pPr marL="914400" lvl="2" indent="0">
              <a:buNone/>
            </a:pPr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1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 </a:t>
            </a:r>
            <a:r>
              <a:rPr lang="fr-FR" sz="2800" b="1" dirty="0"/>
              <a:t>Sélecteurs descendants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err="1" smtClean="0"/>
              <a:t>ul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children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au niveau d’arborescence inférieur au sélecteur indiqué dans $(): dans le cas présent les éléments ciblés seront tous les éléments </a:t>
            </a:r>
            <a:r>
              <a:rPr lang="fr-FR" sz="3600" b="1" dirty="0" smtClean="0"/>
              <a:t>li </a:t>
            </a:r>
            <a:r>
              <a:rPr lang="fr-FR" sz="3600" dirty="0" smtClean="0"/>
              <a:t>de la page qui possèdent un parent </a:t>
            </a:r>
            <a:r>
              <a:rPr lang="fr-FR" sz="3600" b="1" dirty="0" err="1" smtClean="0"/>
              <a:t>ul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831910" cy="50765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Introduction </a:t>
            </a:r>
            <a:r>
              <a:rPr lang="fr-FR" sz="4000" b="1" dirty="0"/>
              <a:t>JavaScript et </a:t>
            </a:r>
            <a:r>
              <a:rPr lang="fr-FR" sz="4000" b="1" dirty="0" smtClean="0"/>
              <a:t>jQuery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>
                <a:solidFill>
                  <a:schemeClr val="tx2"/>
                </a:solidFill>
              </a:rPr>
              <a:t>Les sélecteurs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 DOM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9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 </a:t>
            </a:r>
            <a:r>
              <a:rPr lang="fr-FR" sz="2800" b="1" dirty="0"/>
              <a:t>Sélecteurs descendants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err="1" smtClean="0"/>
              <a:t>ul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children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dirty="0" smtClean="0"/>
              <a:t>&lt;</a:t>
            </a:r>
            <a:r>
              <a:rPr lang="fr-FR" sz="3600" dirty="0" err="1" smtClean="0"/>
              <a:t>ul</a:t>
            </a:r>
            <a:r>
              <a:rPr lang="fr-FR" sz="3600" dirty="0" smtClean="0"/>
              <a:t>&gt;</a:t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 smtClean="0"/>
              <a:t>li</a:t>
            </a:r>
            <a:r>
              <a:rPr lang="fr-FR" sz="3600" dirty="0" smtClean="0"/>
              <a:t>&gt;…&lt;/</a:t>
            </a:r>
            <a:r>
              <a:rPr lang="fr-FR" sz="3600" b="1" dirty="0" smtClean="0"/>
              <a:t>li</a:t>
            </a:r>
            <a:r>
              <a:rPr lang="fr-FR" sz="3600" dirty="0" smtClean="0"/>
              <a:t>&gt;</a:t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/>
              <a:t>li</a:t>
            </a:r>
            <a:r>
              <a:rPr lang="fr-FR" sz="3600" dirty="0"/>
              <a:t>&gt;…&lt;/</a:t>
            </a:r>
            <a:r>
              <a:rPr lang="fr-FR" sz="3600" b="1" dirty="0"/>
              <a:t>li</a:t>
            </a:r>
            <a:r>
              <a:rPr lang="fr-FR" sz="3600" dirty="0"/>
              <a:t>&gt;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	&lt;</a:t>
            </a:r>
            <a:r>
              <a:rPr lang="fr-FR" sz="3600" b="1" dirty="0"/>
              <a:t>li</a:t>
            </a:r>
            <a:r>
              <a:rPr lang="fr-FR" sz="3600" dirty="0"/>
              <a:t>&gt;…&lt;/</a:t>
            </a:r>
            <a:r>
              <a:rPr lang="fr-FR" sz="3600" b="1" dirty="0"/>
              <a:t>li</a:t>
            </a:r>
            <a:r>
              <a:rPr lang="fr-FR" sz="3600" dirty="0"/>
              <a:t>&gt; </a:t>
            </a:r>
          </a:p>
          <a:p>
            <a:pPr marL="914400" lvl="2" indent="0">
              <a:buNone/>
            </a:pPr>
            <a:r>
              <a:rPr lang="fr-FR" sz="3600" dirty="0" smtClean="0"/>
              <a:t>&lt;/</a:t>
            </a:r>
            <a:r>
              <a:rPr lang="fr-FR" sz="3600" dirty="0" err="1" smtClean="0"/>
              <a:t>ul</a:t>
            </a:r>
            <a:r>
              <a:rPr lang="fr-FR" sz="3600" dirty="0"/>
              <a:t>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0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2.8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frères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h2</a:t>
            </a:r>
            <a:r>
              <a:rPr lang="fr-FR" sz="3600" dirty="0" smtClean="0"/>
              <a:t>").</a:t>
            </a:r>
            <a:r>
              <a:rPr lang="fr-FR" sz="3600" b="1" dirty="0" smtClean="0"/>
              <a:t>siblings()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les éléments </a:t>
            </a:r>
            <a:r>
              <a:rPr lang="fr-FR" sz="3600" dirty="0"/>
              <a:t>HTML </a:t>
            </a:r>
            <a:r>
              <a:rPr lang="fr-FR" sz="3600" dirty="0" smtClean="0"/>
              <a:t>qui sont placés au même niveau d’arborescence que le sélecteur indiqué dans $(): dans le cas présent les éléments ciblés seront tous les éléments HTML</a:t>
            </a:r>
            <a:r>
              <a:rPr lang="fr-FR" sz="3600" b="1" dirty="0" smtClean="0"/>
              <a:t> </a:t>
            </a:r>
            <a:r>
              <a:rPr lang="fr-FR" sz="3600" dirty="0" smtClean="0"/>
              <a:t>de la page qui possèdent un frère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0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2.8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frères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</a:t>
            </a:r>
            <a:r>
              <a:rPr lang="fr-FR" sz="3600" dirty="0"/>
              <a:t>"</a:t>
            </a:r>
            <a:r>
              <a:rPr lang="fr-FR" sz="3600" b="1" dirty="0" smtClean="0"/>
              <a:t>h2</a:t>
            </a:r>
            <a:r>
              <a:rPr lang="fr-FR" sz="3600" dirty="0" smtClean="0"/>
              <a:t>").</a:t>
            </a:r>
            <a:r>
              <a:rPr lang="fr-FR" sz="3600" b="1" dirty="0" smtClean="0"/>
              <a:t>siblings()</a:t>
            </a:r>
            <a:r>
              <a:rPr lang="fr-FR" sz="3600" dirty="0" smtClean="0"/>
              <a:t>;</a:t>
            </a:r>
            <a:endParaRPr lang="fr-FR" sz="3600" dirty="0"/>
          </a:p>
          <a:p>
            <a:pPr marL="609585" lvl="1" indent="0">
              <a:buNone/>
            </a:pP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next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nextAll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nextUntil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prev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prevAll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prevUntil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br>
              <a:rPr lang="fr-FR" sz="3600" dirty="0" smtClean="0"/>
            </a:br>
            <a:r>
              <a:rPr lang="fr-FR" sz="3600" dirty="0"/>
              <a:t>$("</a:t>
            </a:r>
            <a:r>
              <a:rPr lang="fr-FR" sz="3600" b="1" dirty="0"/>
              <a:t>h2</a:t>
            </a:r>
            <a:r>
              <a:rPr lang="fr-FR" sz="3600" dirty="0" smtClean="0"/>
              <a:t>").</a:t>
            </a:r>
            <a:r>
              <a:rPr lang="fr-FR" sz="3600" b="1" dirty="0" err="1" smtClean="0"/>
              <a:t>closest</a:t>
            </a:r>
            <a:r>
              <a:rPr lang="fr-FR" sz="3600" b="1" dirty="0" smtClean="0"/>
              <a:t>()</a:t>
            </a:r>
            <a:r>
              <a:rPr lang="fr-FR" sz="3600" dirty="0" smtClean="0"/>
              <a:t>;</a:t>
            </a:r>
            <a:endParaRPr lang="fr-FR" sz="3600" dirty="0"/>
          </a:p>
          <a:p>
            <a:pPr lvl="1"/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2.8</a:t>
            </a:r>
            <a:r>
              <a:rPr lang="fr-FR" sz="2800" b="1" dirty="0"/>
              <a:t> Sélecteurs frères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document.querySelector</a:t>
            </a:r>
            <a:r>
              <a:rPr lang="fr-FR" sz="3600" b="1" dirty="0" smtClean="0"/>
              <a:t>("H2")</a:t>
            </a:r>
            <a:br>
              <a:rPr lang="fr-FR" sz="3600" b="1" dirty="0" smtClean="0"/>
            </a:br>
            <a:r>
              <a:rPr lang="fr-FR" sz="3600" b="1" dirty="0" smtClean="0"/>
              <a:t>	.</a:t>
            </a:r>
            <a:r>
              <a:rPr lang="fr-FR" sz="3600" b="1" dirty="0" err="1" smtClean="0"/>
              <a:t>nextSibling.nextSibling</a:t>
            </a:r>
            <a:r>
              <a:rPr lang="fr-FR" sz="3600" b="1" dirty="0" smtClean="0"/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document.querySelector</a:t>
            </a:r>
            <a:r>
              <a:rPr lang="fr-FR" sz="3600" b="1" dirty="0" smtClean="0"/>
              <a:t>("</a:t>
            </a:r>
            <a:r>
              <a:rPr lang="fr-FR" sz="3600" b="1" dirty="0"/>
              <a:t>H2</a:t>
            </a:r>
            <a:r>
              <a:rPr lang="fr-FR" sz="3600" b="1" dirty="0" smtClean="0"/>
              <a:t>")</a:t>
            </a:r>
            <a:br>
              <a:rPr lang="fr-FR" sz="3600" b="1" dirty="0" smtClean="0"/>
            </a:br>
            <a:r>
              <a:rPr lang="fr-FR" sz="3600" b="1" dirty="0" smtClean="0"/>
              <a:t>	</a:t>
            </a:r>
            <a:r>
              <a:rPr lang="fr-FR" sz="3600" b="1" smtClean="0"/>
              <a:t>	.</a:t>
            </a:r>
            <a:r>
              <a:rPr lang="fr-FR" sz="3600" b="1" dirty="0" err="1" smtClean="0"/>
              <a:t>nextElmentSibling.nextElementSibling</a:t>
            </a:r>
            <a:r>
              <a:rPr lang="fr-FR" sz="3600" b="1" dirty="0"/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sz="2267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3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filtres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</a:t>
            </a:r>
            <a:r>
              <a:rPr lang="fr-FR" sz="3600" dirty="0"/>
              <a:t>: </a:t>
            </a:r>
            <a:r>
              <a:rPr lang="fr-FR" sz="3600" dirty="0" smtClean="0"/>
              <a:t>$("</a:t>
            </a:r>
            <a:r>
              <a:rPr lang="fr-FR" sz="3600" dirty="0" err="1" smtClean="0"/>
              <a:t>ul</a:t>
            </a:r>
            <a:r>
              <a:rPr lang="fr-FR" sz="3600" dirty="0" smtClean="0"/>
              <a:t> </a:t>
            </a:r>
            <a:r>
              <a:rPr lang="fr-FR" sz="3600" dirty="0" err="1" smtClean="0"/>
              <a:t>li</a:t>
            </a:r>
            <a:r>
              <a:rPr lang="fr-FR" sz="3600" b="1" dirty="0" err="1" smtClean="0"/>
              <a:t>:first</a:t>
            </a:r>
            <a:r>
              <a:rPr lang="fr-FR" sz="3600" dirty="0" smtClean="0"/>
              <a:t>");</a:t>
            </a:r>
            <a:endParaRPr lang="fr-F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</a:t>
            </a:r>
            <a:r>
              <a:rPr lang="fr-FR" sz="3600" dirty="0"/>
              <a:t>sélecteur permet de cibler </a:t>
            </a:r>
            <a:r>
              <a:rPr lang="fr-FR" sz="3600" dirty="0" smtClean="0"/>
              <a:t>le premier éléments </a:t>
            </a:r>
            <a:r>
              <a:rPr lang="fr-FR" sz="3600" b="1" dirty="0" smtClean="0"/>
              <a:t>li</a:t>
            </a:r>
            <a:r>
              <a:rPr lang="fr-FR" sz="3600" dirty="0" smtClean="0"/>
              <a:t> contenu dans un élément </a:t>
            </a:r>
            <a:r>
              <a:rPr lang="fr-FR" sz="3600" b="1" dirty="0" err="1" smtClean="0"/>
              <a:t>ul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Il existe de très nombreux filtres</a:t>
            </a:r>
            <a:endParaRPr lang="fr-FR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3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499600" cy="5813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 </a:t>
            </a:r>
            <a:r>
              <a:rPr lang="fr-FR" sz="2800" b="1" dirty="0"/>
              <a:t>Sélecteurs </a:t>
            </a:r>
            <a:r>
              <a:rPr lang="fr-FR" sz="2800" b="1" dirty="0" smtClean="0"/>
              <a:t>filtres</a:t>
            </a:r>
            <a:endParaRPr lang="fr-FR" sz="2800" b="1" dirty="0"/>
          </a:p>
          <a:p>
            <a:pPr marL="0" indent="0">
              <a:buNone/>
            </a:pPr>
            <a:r>
              <a:rPr lang="fr-FR" sz="3200" dirty="0"/>
              <a:t>$("</a:t>
            </a:r>
            <a:r>
              <a:rPr lang="fr-FR" sz="3200" dirty="0" err="1" smtClean="0"/>
              <a:t>div</a:t>
            </a:r>
            <a:r>
              <a:rPr lang="fr-FR" sz="3200" b="1" dirty="0" err="1" smtClean="0"/>
              <a:t>:has</a:t>
            </a:r>
            <a:r>
              <a:rPr lang="fr-FR" sz="3200" dirty="0" smtClean="0"/>
              <a:t>(</a:t>
            </a:r>
            <a:r>
              <a:rPr lang="fr-FR" sz="3200" dirty="0" err="1" smtClean="0"/>
              <a:t>span</a:t>
            </a:r>
            <a:r>
              <a:rPr lang="fr-FR" sz="3200" dirty="0"/>
              <a:t>)")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smtClean="0"/>
              <a:t>p")</a:t>
            </a:r>
            <a:r>
              <a:rPr lang="fr-FR" sz="3200" b="1" dirty="0" smtClean="0"/>
              <a:t>.not</a:t>
            </a:r>
            <a:r>
              <a:rPr lang="fr-FR" sz="3200" dirty="0" smtClean="0"/>
              <a:t>(".</a:t>
            </a:r>
            <a:r>
              <a:rPr lang="fr-FR" sz="3200" dirty="0"/>
              <a:t>intro")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ul</a:t>
            </a:r>
            <a:r>
              <a:rPr lang="fr-FR" sz="3200" dirty="0"/>
              <a:t> </a:t>
            </a:r>
            <a:r>
              <a:rPr lang="fr-FR" sz="3200" dirty="0" smtClean="0"/>
              <a:t>li")</a:t>
            </a:r>
            <a:r>
              <a:rPr lang="fr-FR" sz="3200" b="1" dirty="0" smtClean="0"/>
              <a:t>.first()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 smtClean="0"/>
              <a:t>tr</a:t>
            </a:r>
            <a:r>
              <a:rPr lang="fr-FR" sz="3200" b="1" dirty="0" err="1" smtClean="0"/>
              <a:t>:last</a:t>
            </a:r>
            <a:r>
              <a:rPr lang="fr-FR" sz="3200" dirty="0"/>
              <a:t>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ul</a:t>
            </a:r>
            <a:r>
              <a:rPr lang="fr-FR" sz="3200" dirty="0"/>
              <a:t> li").</a:t>
            </a:r>
            <a:r>
              <a:rPr lang="fr-FR" sz="3200" b="1" dirty="0" err="1"/>
              <a:t>filter</a:t>
            </a:r>
            <a:r>
              <a:rPr lang="fr-FR" sz="3200" dirty="0"/>
              <a:t>(":</a:t>
            </a:r>
            <a:r>
              <a:rPr lang="fr-FR" sz="3200" b="1" dirty="0"/>
              <a:t>last</a:t>
            </a:r>
            <a:r>
              <a:rPr lang="fr-FR" sz="3200" dirty="0"/>
              <a:t>")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$("</a:t>
            </a:r>
            <a:r>
              <a:rPr lang="fr-FR" sz="3200" dirty="0"/>
              <a:t>p")</a:t>
            </a:r>
            <a:r>
              <a:rPr lang="fr-FR" sz="3200" b="1" dirty="0"/>
              <a:t>.</a:t>
            </a:r>
            <a:r>
              <a:rPr lang="fr-FR" sz="3200" b="1" dirty="0" err="1"/>
              <a:t>eq</a:t>
            </a:r>
            <a:r>
              <a:rPr lang="fr-FR" sz="3200" b="1" dirty="0"/>
              <a:t>(1</a:t>
            </a:r>
            <a:r>
              <a:rPr lang="fr-FR" sz="3200" b="1" dirty="0" smtClean="0"/>
              <a:t>)</a:t>
            </a:r>
            <a:r>
              <a:rPr lang="fr-FR" sz="3200" dirty="0" smtClean="0"/>
              <a:t>;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dirty="0" err="1"/>
              <a:t>input:</a:t>
            </a:r>
            <a:r>
              <a:rPr lang="fr-FR" sz="3200" b="1" dirty="0" err="1"/>
              <a:t>enabled</a:t>
            </a:r>
            <a:r>
              <a:rPr lang="fr-FR" sz="3200" dirty="0"/>
              <a:t>")</a:t>
            </a:r>
            <a:br>
              <a:rPr lang="fr-FR" sz="3200" dirty="0"/>
            </a:br>
            <a:r>
              <a:rPr lang="fr-FR" sz="3200" dirty="0"/>
              <a:t>$("</a:t>
            </a:r>
            <a:r>
              <a:rPr lang="fr-FR" sz="3200" b="1" dirty="0"/>
              <a:t>select option</a:t>
            </a:r>
            <a:r>
              <a:rPr lang="fr-FR" sz="3200" dirty="0"/>
              <a:t>").</a:t>
            </a:r>
            <a:r>
              <a:rPr lang="fr-FR" sz="3200" b="1" dirty="0" err="1"/>
              <a:t>filter</a:t>
            </a:r>
            <a:r>
              <a:rPr lang="fr-FR" sz="3200" dirty="0"/>
              <a:t>(":</a:t>
            </a:r>
            <a:r>
              <a:rPr lang="fr-FR" sz="3200" b="1" dirty="0" err="1"/>
              <a:t>selected</a:t>
            </a:r>
            <a:r>
              <a:rPr lang="fr-FR" sz="3200" dirty="0" smtClean="0"/>
              <a:t>")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$("#menu1").</a:t>
            </a:r>
            <a:r>
              <a:rPr lang="fr-FR" sz="3200" b="1" dirty="0" err="1"/>
              <a:t>find</a:t>
            </a:r>
            <a:r>
              <a:rPr lang="fr-FR" sz="3200" dirty="0"/>
              <a:t>("li").</a:t>
            </a:r>
            <a:r>
              <a:rPr lang="fr-FR" sz="3200" b="1" dirty="0" err="1"/>
              <a:t>eq</a:t>
            </a:r>
            <a:r>
              <a:rPr lang="fr-FR" sz="3200" dirty="0"/>
              <a:t>(2)</a:t>
            </a:r>
            <a:endParaRPr lang="fr-FR" sz="3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6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8141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 smtClean="0"/>
              <a:t>Les sélecteurs</a:t>
            </a:r>
            <a:endParaRPr lang="fr-FR" sz="24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	Sélecteur </a:t>
            </a:r>
            <a:r>
              <a:rPr lang="fr-FR" sz="2800" b="1" dirty="0"/>
              <a:t>par </a:t>
            </a:r>
            <a:r>
              <a:rPr lang="fr-FR" sz="2800" b="1" dirty="0" smtClean="0"/>
              <a:t>ID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2.2</a:t>
            </a:r>
            <a:r>
              <a:rPr lang="fr-FR" sz="2800" b="1" dirty="0" smtClean="0"/>
              <a:t>	Sélecteur par classe CSS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2.3</a:t>
            </a:r>
            <a:r>
              <a:rPr lang="fr-FR" sz="2800" b="1" dirty="0" smtClean="0"/>
              <a:t>	Sélecteur par tag HTML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2.4</a:t>
            </a:r>
            <a:r>
              <a:rPr lang="fr-FR" sz="2800" b="1" dirty="0" smtClean="0"/>
              <a:t>	Sélecteur </a:t>
            </a:r>
            <a:r>
              <a:rPr lang="fr-FR" sz="2800" b="1" dirty="0"/>
              <a:t>par attribut </a:t>
            </a:r>
            <a:r>
              <a:rPr lang="fr-FR" sz="2800" b="1" dirty="0" smtClean="0"/>
              <a:t>HTML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2.5</a:t>
            </a:r>
            <a:r>
              <a:rPr lang="fr-FR" sz="2800" b="1" dirty="0" smtClean="0"/>
              <a:t>	Combinaison de sélecteurs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2.6</a:t>
            </a:r>
            <a:r>
              <a:rPr lang="fr-FR" sz="2800" b="1" dirty="0" smtClean="0"/>
              <a:t>	Sélecteur ascendants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2.7</a:t>
            </a:r>
            <a:r>
              <a:rPr lang="fr-FR" sz="2800" b="1" dirty="0" smtClean="0"/>
              <a:t>	Sélecteur descendants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2.8</a:t>
            </a:r>
            <a:r>
              <a:rPr lang="fr-FR" sz="2800" b="1" dirty="0" smtClean="0"/>
              <a:t>	Sélecteur frères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2.9</a:t>
            </a:r>
            <a:r>
              <a:rPr lang="fr-FR" sz="2800" b="1" dirty="0" smtClean="0"/>
              <a:t>	Sélecteur filtres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4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504516" cy="513476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Lorsque </a:t>
            </a:r>
            <a:r>
              <a:rPr lang="fr-FR" sz="2800" dirty="0"/>
              <a:t>qu'on utilise on </a:t>
            </a:r>
            <a:r>
              <a:rPr lang="fr-FR" sz="2800" dirty="0" smtClean="0"/>
              <a:t>sélecteur jQuery, </a:t>
            </a:r>
            <a:r>
              <a:rPr lang="fr-FR" sz="2800" dirty="0"/>
              <a:t>on récupère </a:t>
            </a:r>
            <a:r>
              <a:rPr lang="fr-FR" sz="2800" dirty="0" smtClean="0"/>
              <a:t>un tableau qui </a:t>
            </a:r>
            <a:r>
              <a:rPr lang="fr-FR" sz="2800" dirty="0"/>
              <a:t>contient un ou plusieurs éléments du </a:t>
            </a:r>
            <a:r>
              <a:rPr lang="fr-FR" sz="2800" dirty="0" smtClean="0"/>
              <a:t>DOM sous </a:t>
            </a:r>
            <a:r>
              <a:rPr lang="fr-FR" sz="2800" dirty="0"/>
              <a:t>la forme d’un </a:t>
            </a:r>
            <a:r>
              <a:rPr lang="fr-FR" sz="2800" dirty="0" smtClean="0"/>
              <a:t>objet </a:t>
            </a:r>
            <a:r>
              <a:rPr lang="fr-FR" sz="2800" dirty="0"/>
              <a:t>jQuery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Ces objets jQuery pourrons accéder </a:t>
            </a:r>
            <a:r>
              <a:rPr lang="fr-FR" sz="2800" dirty="0"/>
              <a:t>à toutes les fonctionnalités de la librairie </a:t>
            </a:r>
            <a:r>
              <a:rPr lang="fr-FR" sz="2800" dirty="0" smtClean="0"/>
              <a:t>jQuery.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Les sélecteurs sont inspirés des sélecteurs CSS donc si vous les connaissez, vous connaissez une bonne partie des sélecteurs jQuery.</a:t>
            </a: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3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543845" cy="5238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Il y a deux manière d’utiliser un sélecteur jQuery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smtClean="0"/>
              <a:t>Sous forme de requête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b="1" dirty="0" smtClean="0"/>
              <a:t>Sous forme de filtre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Il </a:t>
            </a:r>
            <a:r>
              <a:rPr lang="fr-FR" sz="2800" dirty="0"/>
              <a:t>est possible de modifier le contenu de </a:t>
            </a:r>
            <a:r>
              <a:rPr lang="fr-FR" sz="2800" dirty="0" smtClean="0"/>
              <a:t>ce tableau en le </a:t>
            </a:r>
            <a:r>
              <a:rPr lang="fr-FR" sz="2800" dirty="0"/>
              <a:t>filtrant, en y ajoutant ou supprimant des éléments, ou en s’en servant comme base pour effectuer une requête plus précise</a:t>
            </a:r>
            <a:r>
              <a:rPr lang="fr-FR" sz="2800" dirty="0" smtClean="0"/>
              <a:t>.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r>
              <a:rPr lang="fr-FR" sz="2800" b="1" dirty="0" smtClean="0"/>
              <a:t>$(".</a:t>
            </a:r>
            <a:r>
              <a:rPr lang="fr-FR" sz="2800" b="1" dirty="0"/>
              <a:t>toto").</a:t>
            </a:r>
            <a:r>
              <a:rPr lang="fr-FR" sz="2800" b="1" dirty="0" err="1"/>
              <a:t>filter</a:t>
            </a:r>
            <a:r>
              <a:rPr lang="fr-FR" sz="2800" b="1" dirty="0"/>
              <a:t>(":</a:t>
            </a:r>
            <a:r>
              <a:rPr lang="fr-FR" sz="2800" b="1" dirty="0" err="1"/>
              <a:t>even</a:t>
            </a:r>
            <a:r>
              <a:rPr lang="fr-FR" sz="2800" b="1" dirty="0" smtClean="0"/>
              <a:t>");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// Eléments qui ont la </a:t>
            </a:r>
            <a:r>
              <a:rPr lang="fr-FR" sz="2800" b="1" dirty="0" smtClean="0">
                <a:solidFill>
                  <a:schemeClr val="tx2"/>
                </a:solidFill>
              </a:rPr>
              <a:t>classe </a:t>
            </a:r>
            <a:r>
              <a:rPr lang="fr-FR" sz="2800" b="1" dirty="0" err="1" smtClean="0">
                <a:solidFill>
                  <a:schemeClr val="tx2"/>
                </a:solidFill>
              </a:rPr>
              <a:t>css</a:t>
            </a:r>
            <a:r>
              <a:rPr lang="fr-FR" sz="2800" b="1" dirty="0" smtClean="0">
                <a:solidFill>
                  <a:schemeClr val="tx2"/>
                </a:solidFill>
              </a:rPr>
              <a:t> </a:t>
            </a:r>
            <a:r>
              <a:rPr lang="fr-FR" sz="2800" b="1" dirty="0">
                <a:solidFill>
                  <a:schemeClr val="tx2"/>
                </a:solidFill>
              </a:rPr>
              <a:t>"toto" et qui ont une position paire par rapport à leur </a:t>
            </a:r>
            <a:r>
              <a:rPr lang="fr-FR" sz="2800" b="1" dirty="0" smtClean="0">
                <a:solidFill>
                  <a:schemeClr val="tx2"/>
                </a:solidFill>
              </a:rPr>
              <a:t>parent</a:t>
            </a:r>
            <a:endParaRPr lang="fr-FR" sz="2800" b="1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523800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On peut aussi appliquer des opérations sur les éléments contenus dans </a:t>
            </a:r>
            <a:r>
              <a:rPr lang="fr-FR" sz="2800" dirty="0" smtClean="0"/>
              <a:t>cette collection. </a:t>
            </a:r>
            <a:r>
              <a:rPr lang="fr-FR" sz="2800" dirty="0"/>
              <a:t>C’est ce que l’on nomme dans jQuery le « chaînage de méthodes ».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C’est </a:t>
            </a:r>
            <a:r>
              <a:rPr lang="fr-FR" sz="2800" dirty="0"/>
              <a:t>une mécanique dont il faut user et abuser si l’on souhaite optimiser les performances de son application web</a:t>
            </a:r>
            <a:r>
              <a:rPr lang="fr-FR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76199" indent="0">
              <a:buNone/>
            </a:pPr>
            <a:r>
              <a:rPr lang="fr-FR" sz="2800" b="1" dirty="0" smtClean="0"/>
              <a:t>$(".toto")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hide</a:t>
            </a:r>
            <a:r>
              <a:rPr lang="fr-FR" sz="2800" b="1" dirty="0" smtClean="0"/>
              <a:t>()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css</a:t>
            </a:r>
            <a:r>
              <a:rPr lang="fr-FR" sz="2800" b="1" dirty="0" smtClean="0"/>
              <a:t>("</a:t>
            </a:r>
            <a:r>
              <a:rPr lang="fr-FR" sz="2800" b="1" dirty="0" err="1" smtClean="0"/>
              <a:t>backgroundColor</a:t>
            </a:r>
            <a:r>
              <a:rPr lang="fr-FR" sz="2800" b="1" dirty="0" smtClean="0"/>
              <a:t>","</a:t>
            </a:r>
            <a:r>
              <a:rPr lang="fr-FR" sz="2800" b="1" dirty="0" err="1" smtClean="0"/>
              <a:t>blue</a:t>
            </a:r>
            <a:r>
              <a:rPr lang="fr-FR" sz="2800" b="1" dirty="0" smtClean="0"/>
              <a:t>")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add</a:t>
            </a:r>
            <a:r>
              <a:rPr lang="fr-FR" sz="2800" b="1" dirty="0" smtClean="0"/>
              <a:t>(".titi")</a:t>
            </a:r>
            <a:br>
              <a:rPr lang="fr-FR" sz="2800" b="1" dirty="0" smtClean="0"/>
            </a:br>
            <a:r>
              <a:rPr lang="fr-FR" sz="2800" b="1" dirty="0" smtClean="0"/>
              <a:t>	.show()</a:t>
            </a:r>
            <a:br>
              <a:rPr lang="fr-FR" sz="2800" b="1" dirty="0" smtClean="0"/>
            </a:br>
            <a:r>
              <a:rPr lang="fr-FR" sz="2800" b="1" dirty="0" smtClean="0"/>
              <a:t>	.</a:t>
            </a:r>
            <a:r>
              <a:rPr lang="fr-FR" sz="2800" b="1" dirty="0" err="1" smtClean="0"/>
              <a:t>fadeIn</a:t>
            </a:r>
            <a:r>
              <a:rPr lang="fr-FR" sz="2800" b="1" dirty="0" smtClean="0"/>
              <a:t>();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1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5238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Pour optimiser les performances, il est aussi recommandé de mettre en cache une liste d’éléments si l’on sait que l’on va la réutiliser, alors que le contenu de celle-ci ne sera pas amené à </a:t>
            </a:r>
            <a:r>
              <a:rPr lang="fr-FR" sz="2800" dirty="0" smtClean="0"/>
              <a:t>changer.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609585" lvl="1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// Dans un scope accessible à plusieurs fonctions</a:t>
            </a:r>
          </a:p>
          <a:p>
            <a:pPr marL="609585" lvl="1" indent="0">
              <a:buNone/>
            </a:pPr>
            <a:r>
              <a:rPr lang="fr-FR" sz="2800" b="1" dirty="0"/>
              <a:t>var </a:t>
            </a:r>
            <a:r>
              <a:rPr lang="fr-FR" sz="2800" b="1" dirty="0" err="1"/>
              <a:t>cacheLists</a:t>
            </a:r>
            <a:r>
              <a:rPr lang="fr-FR" sz="2800" b="1" dirty="0"/>
              <a:t> = $("</a:t>
            </a:r>
            <a:r>
              <a:rPr lang="fr-FR" sz="2800" b="1" dirty="0" err="1"/>
              <a:t>ul.foobar</a:t>
            </a:r>
            <a:r>
              <a:rPr lang="fr-FR" sz="2800" b="1" dirty="0"/>
              <a:t>");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420633" cy="5238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Pour effectuer toutes ces opérations ces requêtes, jQuery effectue un « tri » intelligent entre les opérations qu’il doit effectuer avec son propre parseur (</a:t>
            </a:r>
            <a:r>
              <a:rPr lang="fr-FR" sz="2800" dirty="0" err="1"/>
              <a:t>Sizzle</a:t>
            </a:r>
            <a:r>
              <a:rPr lang="fr-FR" sz="2800" dirty="0"/>
              <a:t>) et celles qu’il peut déléguer au moteur du navigateur.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En </a:t>
            </a:r>
            <a:r>
              <a:rPr lang="fr-FR" sz="2800" dirty="0"/>
              <a:t>effet, les dernières versions des navigateurs intègrent des fonctions </a:t>
            </a:r>
            <a:r>
              <a:rPr lang="fr-FR" sz="2800" b="1" dirty="0" err="1"/>
              <a:t>document.querySelector</a:t>
            </a:r>
            <a:r>
              <a:rPr lang="fr-FR" sz="2800" dirty="0"/>
              <a:t> et </a:t>
            </a:r>
            <a:r>
              <a:rPr lang="fr-FR" sz="2800" b="1" dirty="0" err="1"/>
              <a:t>document.querySelectorAll</a:t>
            </a:r>
            <a:r>
              <a:rPr lang="fr-FR" sz="2800" dirty="0"/>
              <a:t> qui reprennent également à leur compte les sélecteurs de la norme CSS3, mais qui sont beaucoup plus performantes, étant supportées nativement.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b="1" dirty="0" smtClean="0"/>
          </a:p>
          <a:p>
            <a:pPr marL="1219170" lvl="2" indent="0">
              <a:buNone/>
            </a:pPr>
            <a:endParaRPr lang="fr-FR" sz="2267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9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2.1</a:t>
            </a:r>
            <a:r>
              <a:rPr lang="fr-FR" sz="2800" b="1" dirty="0" smtClean="0"/>
              <a:t> </a:t>
            </a:r>
            <a:r>
              <a:rPr lang="fr-FR" sz="2800" b="1" dirty="0"/>
              <a:t>Sélecteur par ID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Exemple : $("</a:t>
            </a:r>
            <a:r>
              <a:rPr lang="fr-FR" sz="3600" b="1" dirty="0" smtClean="0"/>
              <a:t>#</a:t>
            </a:r>
            <a:r>
              <a:rPr lang="fr-FR" sz="3600" b="1" dirty="0" err="1" smtClean="0"/>
              <a:t>monID</a:t>
            </a:r>
            <a:r>
              <a:rPr lang="fr-FR" sz="3600" dirty="0" smtClean="0"/>
              <a:t>");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L’id de l ’élément HTML ciblé est précédé par le signe dièse </a:t>
            </a:r>
            <a:r>
              <a:rPr lang="fr-FR" sz="3600" b="1" dirty="0" smtClean="0"/>
              <a:t>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Ce sélecteur permet de cibler l’élément HTML suivant:</a:t>
            </a:r>
          </a:p>
          <a:p>
            <a:pPr lvl="2"/>
            <a:r>
              <a:rPr lang="fr-FR" sz="2800" dirty="0" smtClean="0"/>
              <a:t>&lt;div </a:t>
            </a:r>
            <a:r>
              <a:rPr lang="fr-FR" sz="2800" b="1" dirty="0" smtClean="0"/>
              <a:t>id=</a:t>
            </a:r>
            <a:r>
              <a:rPr lang="fr-FR" sz="2800" b="1" dirty="0"/>
              <a:t>"</a:t>
            </a:r>
            <a:r>
              <a:rPr lang="fr-FR" sz="2800" b="1" dirty="0" smtClean="0"/>
              <a:t>test</a:t>
            </a:r>
            <a:r>
              <a:rPr lang="fr-FR" sz="2800" b="1" dirty="0"/>
              <a:t>"</a:t>
            </a:r>
            <a:r>
              <a:rPr lang="fr-FR" sz="2800" b="1" dirty="0" smtClean="0"/>
              <a:t> </a:t>
            </a:r>
            <a:r>
              <a:rPr lang="fr-FR" sz="2800" dirty="0" smtClean="0"/>
              <a:t>&gt;…&lt;/div&gt;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/>
              <a:t>2. Les 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888</Words>
  <Application>Microsoft Office PowerPoint</Application>
  <PresentationFormat>Grand écran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9_Thème Office</vt:lpstr>
      <vt:lpstr>jQuery</vt:lpstr>
      <vt:lpstr>Sommaire</vt:lpstr>
      <vt:lpstr>Sommaire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  <vt:lpstr>2. Les sélecteurs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stephane belkheraz</dc:creator>
  <cp:lastModifiedBy>Stéphane BELKHERAZ</cp:lastModifiedBy>
  <cp:revision>70</cp:revision>
  <dcterms:created xsi:type="dcterms:W3CDTF">2016-12-11T20:23:51Z</dcterms:created>
  <dcterms:modified xsi:type="dcterms:W3CDTF">2017-01-10T05:14:30Z</dcterms:modified>
</cp:coreProperties>
</file>