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8" r:id="rId1"/>
  </p:sldMasterIdLst>
  <p:notesMasterIdLst>
    <p:notesMasterId r:id="rId34"/>
  </p:notesMasterIdLst>
  <p:sldIdLst>
    <p:sldId id="302" r:id="rId2"/>
    <p:sldId id="303" r:id="rId3"/>
    <p:sldId id="307" r:id="rId4"/>
    <p:sldId id="359" r:id="rId5"/>
    <p:sldId id="374" r:id="rId6"/>
    <p:sldId id="375" r:id="rId7"/>
    <p:sldId id="376" r:id="rId8"/>
    <p:sldId id="385" r:id="rId9"/>
    <p:sldId id="386" r:id="rId10"/>
    <p:sldId id="387" r:id="rId11"/>
    <p:sldId id="388" r:id="rId12"/>
    <p:sldId id="377" r:id="rId13"/>
    <p:sldId id="382" r:id="rId14"/>
    <p:sldId id="379" r:id="rId15"/>
    <p:sldId id="380" r:id="rId16"/>
    <p:sldId id="381" r:id="rId17"/>
    <p:sldId id="373" r:id="rId18"/>
    <p:sldId id="383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84" r:id="rId28"/>
    <p:sldId id="368" r:id="rId29"/>
    <p:sldId id="369" r:id="rId30"/>
    <p:sldId id="370" r:id="rId31"/>
    <p:sldId id="371" r:id="rId32"/>
    <p:sldId id="37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69492" autoAdjust="0"/>
  </p:normalViewPr>
  <p:slideViewPr>
    <p:cSldViewPr snapToGrid="0">
      <p:cViewPr varScale="1">
        <p:scale>
          <a:sx n="27" d="100"/>
          <a:sy n="27" d="100"/>
        </p:scale>
        <p:origin x="38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74705-83F8-496D-98D9-FEC0801B21AD}" type="datetimeFigureOut">
              <a:rPr lang="fr-FR" smtClean="0"/>
              <a:t>10/01/2017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54B67-2EDC-4050-8FB3-3CBB764A9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849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ublish%E2%80%93subscribe_pattern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st.github.com/661855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54B67-2EDC-4050-8FB3-3CBB764A952F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555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54B67-2EDC-4050-8FB3-3CBB764A952F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381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.trigger() vs .</a:t>
            </a:r>
            <a:r>
              <a:rPr lang="en-US" dirty="0" err="1" smtClean="0"/>
              <a:t>triggerHandler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There are four differences between .trigger() and .</a:t>
            </a:r>
            <a:r>
              <a:rPr lang="en-US" dirty="0" err="1" smtClean="0"/>
              <a:t>triggerHandler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triggerHandler</a:t>
            </a:r>
            <a:r>
              <a:rPr lang="en-US" dirty="0" smtClean="0"/>
              <a:t>() only triggers the event on the first element of a jQuery object.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triggerHandler</a:t>
            </a:r>
            <a:r>
              <a:rPr lang="en-US" dirty="0" smtClean="0"/>
              <a:t>() cannot be chained. It returns the value that is returned by the last handler, not a jQuery object.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triggerHandler</a:t>
            </a:r>
            <a:r>
              <a:rPr lang="en-US" dirty="0" smtClean="0"/>
              <a:t>() will not cause the default behavior of the event (such as a form submission).</a:t>
            </a:r>
          </a:p>
          <a:p>
            <a:r>
              <a:rPr lang="en-US" dirty="0" smtClean="0"/>
              <a:t>Events triggered by .</a:t>
            </a:r>
            <a:r>
              <a:rPr lang="en-US" dirty="0" err="1" smtClean="0"/>
              <a:t>triggerHandler</a:t>
            </a:r>
            <a:r>
              <a:rPr lang="en-US" dirty="0" smtClean="0"/>
              <a:t>(), will not bubble up the DOM hierarchy. Only the handlers on the single element will fire.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more complex architecture can be built on top of trigger using the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publish-subscribe pattern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using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jQuery plugins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With this technique, </a:t>
            </a:r>
            <a:r>
              <a:rPr lang="en-US" dirty="0" smtClean="0"/>
              <a:t>.trigger()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used to notify other sections of code that an application specific event has happened.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54B67-2EDC-4050-8FB3-3CBB764A952F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500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336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366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556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476673"/>
            <a:ext cx="10515600" cy="1008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644439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830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25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182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9306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841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090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5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0767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464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7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</p:sldLayoutIdLst>
  <p:hf sldNum="0"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jQuery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Partie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919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b="1" dirty="0" smtClean="0"/>
              <a:t>Capture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b="1" dirty="0"/>
          </a:p>
          <a:p>
            <a:pPr>
              <a:buFont typeface="Wingdings" panose="05000000000000000000" pitchFamily="2" charset="2"/>
              <a:buChar char="§"/>
            </a:pPr>
            <a:endParaRPr lang="fr-FR" sz="28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800" b="1" dirty="0"/>
          </a:p>
          <a:p>
            <a:pPr>
              <a:buFont typeface="Wingdings" panose="05000000000000000000" pitchFamily="2" charset="2"/>
              <a:buChar char="§"/>
            </a:pPr>
            <a:endParaRPr lang="fr-FR" sz="28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800" b="1" dirty="0"/>
          </a:p>
          <a:p>
            <a:pPr>
              <a:buFont typeface="Wingdings" panose="05000000000000000000" pitchFamily="2" charset="2"/>
              <a:buChar char="§"/>
            </a:pPr>
            <a:endParaRPr lang="fr-FR" sz="28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800" b="1" dirty="0"/>
          </a:p>
          <a:p>
            <a:pPr marL="0" indent="0">
              <a:buNone/>
            </a:pPr>
            <a:r>
              <a:rPr lang="fr-FR" sz="2800" dirty="0" smtClean="0"/>
              <a:t>Le click de la page peut être pris en charge par le div, le </a:t>
            </a:r>
            <a:r>
              <a:rPr lang="fr-FR" sz="2800" dirty="0" err="1" smtClean="0"/>
              <a:t>span</a:t>
            </a:r>
            <a:r>
              <a:rPr lang="fr-FR" sz="2800" dirty="0" smtClean="0"/>
              <a:t> ou le a.</a:t>
            </a: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4. Les évènements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3594538" y="1860331"/>
            <a:ext cx="5927834" cy="3358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288221" y="2349061"/>
            <a:ext cx="4619296" cy="23805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918841" y="2869324"/>
            <a:ext cx="3342290" cy="12454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594538" y="1860329"/>
            <a:ext cx="882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&lt;div&gt;</a:t>
            </a:r>
            <a:endParaRPr lang="fr-FR" sz="24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4288221" y="2321994"/>
            <a:ext cx="11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&lt;</a:t>
            </a:r>
            <a:r>
              <a:rPr lang="fr-FR" sz="2400" b="1" dirty="0" err="1" smtClean="0"/>
              <a:t>span</a:t>
            </a:r>
            <a:r>
              <a:rPr lang="fr-FR" sz="2400" b="1" dirty="0" smtClean="0"/>
              <a:t>&gt;</a:t>
            </a:r>
            <a:endParaRPr lang="fr-FR" sz="24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4918841" y="2869324"/>
            <a:ext cx="725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&lt;a&gt;</a:t>
            </a:r>
            <a:endParaRPr lang="fr-FR" sz="2400" b="1" dirty="0"/>
          </a:p>
        </p:txBody>
      </p:sp>
      <p:cxnSp>
        <p:nvCxnSpPr>
          <p:cNvPr id="14" name="Connecteur en angle 13"/>
          <p:cNvCxnSpPr/>
          <p:nvPr/>
        </p:nvCxnSpPr>
        <p:spPr>
          <a:xfrm rot="16200000" flipH="1">
            <a:off x="5373981" y="2020618"/>
            <a:ext cx="540150" cy="46770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en angle 15"/>
          <p:cNvCxnSpPr/>
          <p:nvPr/>
        </p:nvCxnSpPr>
        <p:spPr>
          <a:xfrm rot="16200000" flipH="1">
            <a:off x="6440785" y="2519867"/>
            <a:ext cx="540150" cy="46770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76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b="1" dirty="0" smtClean="0"/>
              <a:t>Bouillonnement</a:t>
            </a:r>
            <a:endParaRPr lang="fr-FR" sz="2800" b="1" dirty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4. Les évènements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3594538" y="1860331"/>
            <a:ext cx="5927834" cy="3358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288221" y="2349061"/>
            <a:ext cx="4619296" cy="23805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918841" y="2869324"/>
            <a:ext cx="3342290" cy="12454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594538" y="1860329"/>
            <a:ext cx="882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&lt;div&gt;</a:t>
            </a:r>
            <a:endParaRPr lang="fr-FR" sz="24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4288221" y="2321994"/>
            <a:ext cx="11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&lt;</a:t>
            </a:r>
            <a:r>
              <a:rPr lang="fr-FR" sz="2400" b="1" dirty="0" err="1" smtClean="0"/>
              <a:t>span</a:t>
            </a:r>
            <a:r>
              <a:rPr lang="fr-FR" sz="2400" b="1" dirty="0" smtClean="0"/>
              <a:t>&gt;</a:t>
            </a:r>
            <a:endParaRPr lang="fr-FR" sz="24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4918841" y="2869324"/>
            <a:ext cx="725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&lt;a&gt;</a:t>
            </a:r>
            <a:endParaRPr lang="fr-FR" sz="2400" b="1" dirty="0"/>
          </a:p>
        </p:txBody>
      </p:sp>
      <p:cxnSp>
        <p:nvCxnSpPr>
          <p:cNvPr id="16" name="Connecteur en angle 15"/>
          <p:cNvCxnSpPr/>
          <p:nvPr/>
        </p:nvCxnSpPr>
        <p:spPr>
          <a:xfrm rot="10800000">
            <a:off x="5850597" y="2694619"/>
            <a:ext cx="591205" cy="30719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en angle 12"/>
          <p:cNvCxnSpPr/>
          <p:nvPr/>
        </p:nvCxnSpPr>
        <p:spPr>
          <a:xfrm rot="10800000">
            <a:off x="5167428" y="2137573"/>
            <a:ext cx="591205" cy="30719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00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dirty="0"/>
              <a:t>Ce principe de délégation repose sur le principe </a:t>
            </a:r>
            <a:r>
              <a:rPr lang="fr-FR" sz="2800" dirty="0" smtClean="0"/>
              <a:t>du bouillonnement des </a:t>
            </a:r>
            <a:r>
              <a:rPr lang="fr-FR" sz="2800" dirty="0"/>
              <a:t>évènements dans le DOM. </a:t>
            </a:r>
            <a:r>
              <a:rPr lang="fr-FR" sz="2800" dirty="0" smtClean="0"/>
              <a:t>Il utilise le bouillonnement à son avantage en permettant d’utiliser un gestionnaire d’évènements d’un seul élément pour faire le travail de plusieurs.</a:t>
            </a:r>
            <a:br>
              <a:rPr lang="fr-FR" sz="2800" dirty="0" smtClean="0"/>
            </a:br>
            <a:r>
              <a:rPr lang="fr-FR" sz="2800" dirty="0" smtClean="0"/>
              <a:t>Il </a:t>
            </a:r>
            <a:r>
              <a:rPr lang="fr-FR" sz="2800" dirty="0"/>
              <a:t>est possible d’agir sur </a:t>
            </a:r>
            <a:r>
              <a:rPr lang="fr-FR" sz="2800" dirty="0" smtClean="0"/>
              <a:t>ce bouillonnement grâce </a:t>
            </a:r>
            <a:r>
              <a:rPr lang="fr-FR" sz="2800" dirty="0"/>
              <a:t>à trois méthodes contenues dans l’objet passé en paramètre aux gestionnaires </a:t>
            </a:r>
            <a:r>
              <a:rPr lang="fr-FR" sz="2800" dirty="0" smtClean="0"/>
              <a:t>d’évènement, l’objet </a:t>
            </a:r>
            <a:r>
              <a:rPr lang="fr-FR" sz="2800" dirty="0" err="1" smtClean="0"/>
              <a:t>event</a:t>
            </a:r>
            <a:r>
              <a:rPr lang="fr-FR" sz="2800" dirty="0" smtClean="0"/>
              <a:t> </a:t>
            </a:r>
            <a:r>
              <a:rPr lang="fr-FR" sz="2800" dirty="0"/>
              <a:t>:</a:t>
            </a:r>
          </a:p>
          <a:p>
            <a:r>
              <a:rPr lang="fr-FR" sz="2800" b="1" dirty="0" err="1"/>
              <a:t>e</a:t>
            </a:r>
            <a:r>
              <a:rPr lang="fr-FR" sz="2800" b="1" dirty="0" err="1" smtClean="0"/>
              <a:t>vent.preventDefault</a:t>
            </a:r>
            <a:r>
              <a:rPr lang="fr-FR" sz="2800" b="1" dirty="0"/>
              <a:t>() </a:t>
            </a:r>
            <a:r>
              <a:rPr lang="fr-FR" sz="2800" dirty="0"/>
              <a:t>permet d’empêcher le navigateur d’exécuter une éventuelle opération par défaut. Typiquement, sur une balise A, le navigateur va chercher à scroller sur l’élément dont l’ID correspond à la valeur de l’attribut HREF, ce qui n’est pas toujours souhaitable.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4. Les évènements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887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r>
              <a:rPr lang="fr-FR" sz="2800" b="1" dirty="0" err="1" smtClean="0"/>
              <a:t>event.stopPropagation</a:t>
            </a:r>
            <a:r>
              <a:rPr lang="fr-FR" sz="2800" b="1" dirty="0" smtClean="0"/>
              <a:t>() </a:t>
            </a:r>
            <a:r>
              <a:rPr lang="fr-FR" sz="2800" dirty="0"/>
              <a:t>permet d’empêcher l’évènement de buller plus haut dans le DOM. C’est intéressant si l’on ne souhaite pas qu’un gestionnaire d’évènement branché sur un parent du  nœud courant se déclenche à son tour.</a:t>
            </a:r>
          </a:p>
          <a:p>
            <a:r>
              <a:rPr lang="fr-FR" sz="2800" b="1" dirty="0" err="1"/>
              <a:t>e</a:t>
            </a:r>
            <a:r>
              <a:rPr lang="fr-FR" sz="2800" b="1" dirty="0" err="1" smtClean="0"/>
              <a:t>vent.stopImmediatePropagation</a:t>
            </a:r>
            <a:r>
              <a:rPr lang="fr-FR" sz="2800" b="1" dirty="0"/>
              <a:t>() </a:t>
            </a:r>
            <a:r>
              <a:rPr lang="fr-FR" sz="2800" dirty="0"/>
              <a:t>permet aussi d’empêcher l’évènement de buller plus haut dans le DOM, mais en plus il l’empêche également d’autres éventuels gestionnaires d’évènement branchés sur le nœud courant d’être déclenchés.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4. Les évènements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14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 lnSpcReduction="10000"/>
          </a:bodyPr>
          <a:lstStyle/>
          <a:p>
            <a:r>
              <a:rPr lang="fr-FR" sz="2800" dirty="0"/>
              <a:t>Il est possible de déclencher artificiellement un évènement grâce aux méthodes TRIGGER et TRIGGERHANDLER.</a:t>
            </a:r>
          </a:p>
          <a:p>
            <a:pPr marL="0" indent="0">
              <a:buNone/>
            </a:pPr>
            <a:r>
              <a:rPr lang="fr-FR" sz="2800" b="1" dirty="0"/>
              <a:t>$("#</a:t>
            </a:r>
            <a:r>
              <a:rPr lang="fr-FR" sz="2800" b="1" dirty="0" err="1"/>
              <a:t>monElement</a:t>
            </a:r>
            <a:r>
              <a:rPr lang="fr-FR" sz="2800" b="1" dirty="0"/>
              <a:t>").trigger("click");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r>
              <a:rPr lang="fr-FR" sz="2800" dirty="0"/>
              <a:t>C’est un mécanisme intéressant car il est possible de s’abonner à des évènements totalement arbitraires. Dans ce cas, il est fortement recommandé de préfixer ces évènements.</a:t>
            </a:r>
          </a:p>
          <a:p>
            <a:pPr marL="0" indent="0">
              <a:buNone/>
            </a:pPr>
            <a:r>
              <a:rPr lang="fr-FR" sz="2800" b="1" dirty="0"/>
              <a:t>$("#</a:t>
            </a:r>
            <a:r>
              <a:rPr lang="fr-FR" sz="2800" b="1" dirty="0" err="1"/>
              <a:t>monElement</a:t>
            </a:r>
            <a:r>
              <a:rPr lang="fr-FR" sz="2800" b="1" dirty="0"/>
              <a:t>").on("</a:t>
            </a:r>
            <a:r>
              <a:rPr lang="fr-FR" sz="2800" b="1" dirty="0" err="1"/>
              <a:t>monAppli.monEvenement</a:t>
            </a:r>
            <a:r>
              <a:rPr lang="fr-FR" sz="2800" b="1" dirty="0"/>
              <a:t>", </a:t>
            </a:r>
            <a:r>
              <a:rPr lang="fr-FR" sz="2800" b="1" dirty="0" err="1"/>
              <a:t>function</a:t>
            </a:r>
            <a:r>
              <a:rPr lang="fr-FR" sz="2800" b="1" dirty="0"/>
              <a:t> (e) {</a:t>
            </a:r>
          </a:p>
          <a:p>
            <a:pPr marL="0" indent="0">
              <a:buNone/>
            </a:pPr>
            <a:r>
              <a:rPr lang="fr-FR" sz="2800" b="1" dirty="0">
                <a:solidFill>
                  <a:schemeClr val="tx2"/>
                </a:solidFill>
              </a:rPr>
              <a:t>    // L'évènement arbitraire a été levé</a:t>
            </a:r>
          </a:p>
          <a:p>
            <a:pPr marL="0" indent="0">
              <a:buNone/>
            </a:pPr>
            <a:r>
              <a:rPr lang="fr-FR" sz="2800" b="1" dirty="0"/>
              <a:t>});</a:t>
            </a:r>
          </a:p>
          <a:p>
            <a:pPr marL="0" indent="0">
              <a:buNone/>
            </a:pPr>
            <a:r>
              <a:rPr lang="fr-FR" sz="2800" b="1" dirty="0"/>
              <a:t>$("#</a:t>
            </a:r>
            <a:r>
              <a:rPr lang="fr-FR" sz="2800" b="1" dirty="0" err="1"/>
              <a:t>monElement</a:t>
            </a:r>
            <a:r>
              <a:rPr lang="fr-FR" sz="2800" b="1" dirty="0"/>
              <a:t>").trigger("</a:t>
            </a:r>
            <a:r>
              <a:rPr lang="fr-FR" sz="2800" b="1" dirty="0" err="1"/>
              <a:t>monAppli.monEvenement</a:t>
            </a:r>
            <a:r>
              <a:rPr lang="fr-FR" sz="2800" b="1" dirty="0"/>
              <a:t>");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4. Les évènements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044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r>
              <a:rPr lang="fr-FR" sz="2800" dirty="0"/>
              <a:t>jQuery présente un sérieux avantage lorsqu’on l’utilise pour manipuler des évènements. Il agit préventivement pour empêcher les fuites de mémoire, en nettoyant systématiquement les gestionnaires d’évènement branchés à des nœuds du DOM lorsque ceux-ci sont supprimés. </a:t>
            </a:r>
            <a:endParaRPr lang="fr-FR" sz="2800" dirty="0" smtClean="0"/>
          </a:p>
          <a:p>
            <a:r>
              <a:rPr lang="fr-FR" sz="2800" dirty="0" smtClean="0"/>
              <a:t>Ce </a:t>
            </a:r>
            <a:r>
              <a:rPr lang="fr-FR" sz="2800" dirty="0"/>
              <a:t>n’est d’ailleurs pas la seule chose que jQuery nettoie : il supprime également les données stockées en mémoire par lui-même ou par le développeur grâce à la fonction DATA. </a:t>
            </a:r>
            <a:endParaRPr lang="fr-FR" sz="2800" dirty="0" smtClean="0"/>
          </a:p>
          <a:p>
            <a:r>
              <a:rPr lang="fr-FR" sz="2800" dirty="0" smtClean="0"/>
              <a:t>Mais </a:t>
            </a:r>
            <a:r>
              <a:rPr lang="fr-FR" sz="2800" dirty="0"/>
              <a:t>attention, pour que ce nettoyage agisse, il faut que les gestionnaires d’évènement aient été branchés par le biais de l’API de jQuery, sinon celui-ci n’est pas conscient de leur existence et ne les nettoiera jamais.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4. Les évènements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616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err="1"/>
              <a:t>document.getElementById</a:t>
            </a:r>
            <a:r>
              <a:rPr lang="fr-FR" sz="2800" b="1" dirty="0"/>
              <a:t>("</a:t>
            </a:r>
            <a:r>
              <a:rPr lang="fr-FR" sz="2800" b="1" dirty="0" err="1"/>
              <a:t>children</a:t>
            </a:r>
            <a:r>
              <a:rPr lang="fr-FR" sz="2800" b="1" dirty="0"/>
              <a:t>").</a:t>
            </a:r>
            <a:r>
              <a:rPr lang="fr-FR" sz="2800" b="1" dirty="0" err="1"/>
              <a:t>addEventListener</a:t>
            </a:r>
            <a:r>
              <a:rPr lang="fr-FR" sz="2800" b="1" dirty="0"/>
              <a:t>("click", </a:t>
            </a:r>
            <a:r>
              <a:rPr lang="fr-FR" sz="2800" b="1" dirty="0" err="1"/>
              <a:t>function</a:t>
            </a:r>
            <a:r>
              <a:rPr lang="fr-FR" sz="2800" b="1" dirty="0"/>
              <a:t> (e) {</a:t>
            </a:r>
          </a:p>
          <a:p>
            <a:pPr marL="0" indent="0">
              <a:buNone/>
            </a:pPr>
            <a:r>
              <a:rPr lang="fr-FR" sz="2800" b="1" dirty="0">
                <a:solidFill>
                  <a:schemeClr val="tx2"/>
                </a:solidFill>
              </a:rPr>
              <a:t>    // Évènement branché sans l'API de jQuery</a:t>
            </a:r>
          </a:p>
          <a:p>
            <a:pPr marL="0" indent="0">
              <a:buNone/>
            </a:pPr>
            <a:r>
              <a:rPr lang="fr-FR" sz="2800" b="1" dirty="0"/>
              <a:t>});</a:t>
            </a:r>
          </a:p>
          <a:p>
            <a:pPr marL="0" indent="0">
              <a:buNone/>
            </a:pPr>
            <a:endParaRPr lang="fr-FR" sz="2800" b="1" dirty="0"/>
          </a:p>
          <a:p>
            <a:pPr marL="0" indent="0">
              <a:buNone/>
            </a:pPr>
            <a:r>
              <a:rPr lang="fr-FR" sz="2800" b="1" dirty="0">
                <a:solidFill>
                  <a:schemeClr val="tx2"/>
                </a:solidFill>
              </a:rPr>
              <a:t>// L'évènement ne sera PAS nettoyé!</a:t>
            </a:r>
          </a:p>
          <a:p>
            <a:pPr marL="0" indent="0">
              <a:buNone/>
            </a:pPr>
            <a:r>
              <a:rPr lang="fr-FR" sz="2800" b="1" dirty="0"/>
              <a:t>$("</a:t>
            </a:r>
            <a:r>
              <a:rPr lang="fr-FR" sz="2800" b="1" dirty="0" err="1"/>
              <a:t>div#parent</a:t>
            </a:r>
            <a:r>
              <a:rPr lang="fr-FR" sz="2800" b="1" dirty="0"/>
              <a:t>").</a:t>
            </a:r>
            <a:r>
              <a:rPr lang="fr-FR" sz="2800" b="1" dirty="0" err="1"/>
              <a:t>empty</a:t>
            </a:r>
            <a:r>
              <a:rPr lang="fr-FR" sz="2800" b="1" dirty="0"/>
              <a:t>();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4. Les évènements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533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4.1</a:t>
            </a:r>
            <a:r>
              <a:rPr lang="fr-FR" sz="2800" b="1" dirty="0" smtClean="0"/>
              <a:t> </a:t>
            </a:r>
            <a:r>
              <a:rPr lang="fr-FR" sz="2800" b="1" dirty="0"/>
              <a:t>Les évènements souris </a:t>
            </a:r>
            <a:endParaRPr lang="fr-FR" sz="28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/>
              <a:t>click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err="1"/>
              <a:t>dblclick</a:t>
            </a:r>
            <a:r>
              <a:rPr lang="en-US" sz="3600" b="1" i="1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err="1"/>
              <a:t>mouseenter</a:t>
            </a:r>
            <a:r>
              <a:rPr lang="en-US" sz="3600" b="1" i="1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err="1"/>
              <a:t>mouseleave</a:t>
            </a:r>
            <a:r>
              <a:rPr lang="en-US" sz="3600" b="1" i="1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err="1"/>
              <a:t>mouseout</a:t>
            </a:r>
            <a:endParaRPr lang="en-US" sz="3600" b="1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err="1"/>
              <a:t>mouseover</a:t>
            </a:r>
            <a:endParaRPr lang="en-US" sz="3400" b="1" i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4. Les évènements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086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4.1</a:t>
            </a:r>
            <a:r>
              <a:rPr lang="fr-FR" sz="2800" b="1" dirty="0" smtClean="0"/>
              <a:t> </a:t>
            </a:r>
            <a:r>
              <a:rPr lang="fr-FR" sz="2800" b="1" dirty="0"/>
              <a:t>Les évènements souris </a:t>
            </a:r>
            <a:endParaRPr lang="fr-FR" sz="28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/>
              <a:t>click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err="1"/>
              <a:t>dblclick</a:t>
            </a:r>
            <a:r>
              <a:rPr lang="en-US" sz="3600" b="1" i="1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err="1"/>
              <a:t>mouseenter</a:t>
            </a:r>
            <a:r>
              <a:rPr lang="en-US" sz="3600" b="1" i="1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err="1"/>
              <a:t>mouseleave</a:t>
            </a:r>
            <a:r>
              <a:rPr lang="en-US" sz="3600" b="1" i="1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err="1"/>
              <a:t>mouseout</a:t>
            </a:r>
            <a:endParaRPr lang="en-US" sz="3600" b="1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err="1"/>
              <a:t>mouseover</a:t>
            </a:r>
            <a:endParaRPr lang="en-US" sz="3400" b="1" i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4. Les évènements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26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4.2</a:t>
            </a:r>
            <a:r>
              <a:rPr lang="fr-FR" sz="2800" b="1" dirty="0" smtClean="0"/>
              <a:t> </a:t>
            </a:r>
            <a:r>
              <a:rPr lang="fr-FR" sz="2800" b="1" dirty="0"/>
              <a:t>Les évènements claviers </a:t>
            </a:r>
            <a:endParaRPr lang="fr-FR" sz="28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/>
              <a:t>keypress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err="1"/>
              <a:t>keydown</a:t>
            </a:r>
            <a:r>
              <a:rPr lang="en-US" sz="3600" b="1" i="1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err="1"/>
              <a:t>keyup</a:t>
            </a:r>
            <a:r>
              <a:rPr lang="en-US" sz="3600" b="1" i="1" dirty="0"/>
              <a:t> </a:t>
            </a:r>
            <a:endParaRPr lang="en-US" sz="3400" b="1" i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4. Les évènements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455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9831910" cy="5076532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4000" b="1" dirty="0" smtClean="0"/>
              <a:t>Introduction </a:t>
            </a:r>
            <a:r>
              <a:rPr lang="fr-FR" sz="4000" b="1" dirty="0"/>
              <a:t>JavaScript et </a:t>
            </a:r>
            <a:r>
              <a:rPr lang="fr-FR" sz="4000" b="1" dirty="0" smtClean="0"/>
              <a:t>jQuery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4000" b="1" dirty="0" smtClean="0"/>
              <a:t>Les sélecteurs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4000" b="1" dirty="0" smtClean="0"/>
              <a:t>Le DOM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4000" b="1" dirty="0" smtClean="0">
                <a:solidFill>
                  <a:schemeClr val="tx2"/>
                </a:solidFill>
              </a:rPr>
              <a:t>Les évènements</a:t>
            </a:r>
          </a:p>
        </p:txBody>
      </p:sp>
    </p:spTree>
    <p:extLst>
      <p:ext uri="{BB962C8B-B14F-4D97-AF65-F5344CB8AC3E}">
        <p14:creationId xmlns:p14="http://schemas.microsoft.com/office/powerpoint/2010/main" val="29562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4.3</a:t>
            </a:r>
            <a:r>
              <a:rPr lang="fr-FR" sz="2800" b="1" dirty="0" smtClean="0"/>
              <a:t> </a:t>
            </a:r>
            <a:r>
              <a:rPr lang="fr-FR" sz="2800" b="1" dirty="0"/>
              <a:t>Les évènements </a:t>
            </a:r>
            <a:r>
              <a:rPr lang="fr-FR" sz="2800" b="1" dirty="0" smtClean="0"/>
              <a:t>formulaires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/>
              <a:t>submit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/>
              <a:t>change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/>
              <a:t>focus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smtClean="0"/>
              <a:t>select</a:t>
            </a:r>
            <a:endParaRPr lang="en-US" sz="3400" b="1" i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4. Les évènements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59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4.4</a:t>
            </a:r>
            <a:r>
              <a:rPr lang="fr-FR" sz="2800" b="1" dirty="0" smtClean="0"/>
              <a:t> </a:t>
            </a:r>
            <a:r>
              <a:rPr lang="fr-FR" sz="2800" b="1" dirty="0"/>
              <a:t>Les évènements </a:t>
            </a:r>
            <a:r>
              <a:rPr lang="fr-FR" sz="2800" b="1" dirty="0" smtClean="0"/>
              <a:t>navigateurs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smtClean="0"/>
              <a:t>resize</a:t>
            </a:r>
            <a:endParaRPr lang="en-US" sz="3600" b="1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/>
              <a:t>scroll</a:t>
            </a:r>
            <a:endParaRPr lang="en-US" sz="3400" b="1" i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4. Les évènements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058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4.5</a:t>
            </a:r>
            <a:r>
              <a:rPr lang="fr-FR" sz="2800" b="1" dirty="0" smtClean="0"/>
              <a:t> </a:t>
            </a:r>
            <a:r>
              <a:rPr lang="fr-FR" sz="2800" b="1" dirty="0"/>
              <a:t>$(</a:t>
            </a:r>
            <a:r>
              <a:rPr lang="fr-FR" sz="2800" b="1" dirty="0" err="1"/>
              <a:t>this</a:t>
            </a:r>
            <a:r>
              <a:rPr lang="fr-FR" sz="2800" b="1" dirty="0"/>
              <a:t>) et l’objet </a:t>
            </a:r>
            <a:r>
              <a:rPr lang="fr-FR" sz="2800" b="1" dirty="0" smtClean="0"/>
              <a:t>Event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smtClean="0"/>
              <a:t>$(this)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/>
              <a:t>on utilisera </a:t>
            </a:r>
            <a:r>
              <a:rPr lang="fr-FR" sz="3600" b="1" dirty="0"/>
              <a:t>$(</a:t>
            </a:r>
            <a:r>
              <a:rPr lang="fr-FR" sz="3600" b="1" dirty="0" err="1"/>
              <a:t>this</a:t>
            </a:r>
            <a:r>
              <a:rPr lang="fr-FR" sz="3600" b="1" dirty="0"/>
              <a:t>) </a:t>
            </a:r>
            <a:r>
              <a:rPr lang="fr-FR" sz="3600" dirty="0"/>
              <a:t>pour faire référence à l'élément sur lequel se </a:t>
            </a:r>
            <a:r>
              <a:rPr lang="fr-FR" sz="3600" dirty="0" smtClean="0"/>
              <a:t>rattache l‘évènement</a:t>
            </a:r>
            <a:endParaRPr lang="fr-FR" sz="3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/>
              <a:t>Lorsqu’un gestionnaire d’événements est invoqué, le mot clé </a:t>
            </a:r>
            <a:r>
              <a:rPr lang="fr-FR" sz="3600" b="1" dirty="0" err="1"/>
              <a:t>this</a:t>
            </a:r>
            <a:r>
              <a:rPr lang="fr-FR" sz="3600" dirty="0"/>
              <a:t> fait référence à </a:t>
            </a:r>
            <a:r>
              <a:rPr lang="fr-FR" sz="3600" dirty="0" smtClean="0"/>
              <a:t>l’élément du </a:t>
            </a:r>
            <a:r>
              <a:rPr lang="fr-FR" sz="3600" dirty="0"/>
              <a:t>DOM auquel le comportement a été associé.</a:t>
            </a:r>
            <a:endParaRPr lang="en-US" sz="3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4. Les évènements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292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19999"/>
            <a:ext cx="11652000" cy="5610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4.5</a:t>
            </a:r>
            <a:r>
              <a:rPr lang="fr-FR" sz="2800" b="1" dirty="0" smtClean="0"/>
              <a:t> </a:t>
            </a:r>
            <a:r>
              <a:rPr lang="fr-FR" sz="2800" b="1" dirty="0"/>
              <a:t>$(</a:t>
            </a:r>
            <a:r>
              <a:rPr lang="fr-FR" sz="2800" b="1" dirty="0" err="1"/>
              <a:t>this</a:t>
            </a:r>
            <a:r>
              <a:rPr lang="fr-FR" sz="2800" b="1" dirty="0"/>
              <a:t>) et l’objet </a:t>
            </a:r>
            <a:r>
              <a:rPr lang="fr-FR" sz="2800" b="1" dirty="0" smtClean="0"/>
              <a:t>Event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600" b="1" dirty="0"/>
              <a:t>l’objet Event : </a:t>
            </a:r>
            <a:r>
              <a:rPr lang="fr-FR" sz="3600" b="1" dirty="0" err="1"/>
              <a:t>event.PreventDefault</a:t>
            </a:r>
            <a:r>
              <a:rPr lang="fr-FR" sz="3600" b="1" dirty="0"/>
              <a:t>()</a:t>
            </a:r>
            <a:endParaRPr lang="en-US" sz="3600" b="1" i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/>
              <a:t>désactive le comportement habituel d'un </a:t>
            </a:r>
            <a:r>
              <a:rPr lang="fr-FR" sz="3600" dirty="0" smtClean="0"/>
              <a:t>élément par exemple: </a:t>
            </a:r>
            <a:r>
              <a:rPr lang="fr-FR" sz="3600" dirty="0"/>
              <a:t>On désactive un </a:t>
            </a:r>
            <a:r>
              <a:rPr lang="fr-FR" sz="3600" dirty="0" err="1" smtClean="0"/>
              <a:t>hyperlink</a:t>
            </a:r>
            <a:r>
              <a:rPr lang="fr-FR" sz="3600" dirty="0" smtClean="0"/>
              <a:t> </a:t>
            </a:r>
            <a:r>
              <a:rPr lang="fr-FR" sz="3600" dirty="0"/>
              <a:t>ou un </a:t>
            </a:r>
            <a:r>
              <a:rPr lang="fr-FR" sz="3600" dirty="0" err="1"/>
              <a:t>button</a:t>
            </a:r>
            <a:r>
              <a:rPr lang="fr-FR" sz="3600" dirty="0"/>
              <a:t> </a:t>
            </a:r>
            <a:r>
              <a:rPr lang="fr-FR" sz="3600" dirty="0" err="1"/>
              <a:t>submit</a:t>
            </a:r>
            <a:r>
              <a:rPr lang="fr-FR" sz="3600" dirty="0"/>
              <a:t> </a:t>
            </a:r>
            <a:r>
              <a:rPr lang="fr-FR" sz="3600" dirty="0" smtClean="0"/>
              <a:t>qui poste </a:t>
            </a:r>
            <a:r>
              <a:rPr lang="fr-FR" sz="3600" dirty="0"/>
              <a:t>la page par </a:t>
            </a:r>
            <a:r>
              <a:rPr lang="fr-FR" sz="3600" dirty="0" err="1" smtClean="0"/>
              <a:t>défault</a:t>
            </a:r>
            <a:endParaRPr lang="fr-FR" sz="3600" dirty="0"/>
          </a:p>
          <a:p>
            <a:pPr marL="457200" lvl="1" indent="0">
              <a:buNone/>
            </a:pPr>
            <a:r>
              <a:rPr lang="fr-FR" sz="3600" b="1" i="1" dirty="0"/>
              <a:t>$( "p" ).click(</a:t>
            </a:r>
            <a:r>
              <a:rPr lang="fr-FR" sz="3600" b="1" i="1" dirty="0" err="1"/>
              <a:t>function</a:t>
            </a:r>
            <a:r>
              <a:rPr lang="fr-FR" sz="3600" b="1" i="1" dirty="0"/>
              <a:t>( </a:t>
            </a:r>
            <a:r>
              <a:rPr lang="fr-FR" sz="3600" b="1" i="1" dirty="0" err="1"/>
              <a:t>event</a:t>
            </a:r>
            <a:r>
              <a:rPr lang="fr-FR" sz="3600" b="1" i="1" dirty="0"/>
              <a:t> ) {</a:t>
            </a:r>
            <a:br>
              <a:rPr lang="fr-FR" sz="3600" b="1" i="1" dirty="0"/>
            </a:br>
            <a:r>
              <a:rPr lang="fr-FR" sz="3600" b="1" i="1" dirty="0"/>
              <a:t>	</a:t>
            </a:r>
            <a:r>
              <a:rPr lang="fr-FR" sz="3600" b="1" i="1" dirty="0" err="1"/>
              <a:t>event.preventDefault</a:t>
            </a:r>
            <a:r>
              <a:rPr lang="fr-FR" sz="3600" b="1" i="1" dirty="0"/>
              <a:t>();</a:t>
            </a:r>
            <a:br>
              <a:rPr lang="fr-FR" sz="3600" b="1" i="1" dirty="0"/>
            </a:br>
            <a:r>
              <a:rPr lang="fr-FR" sz="3600" b="1" i="1" dirty="0"/>
              <a:t>	// action</a:t>
            </a:r>
            <a:br>
              <a:rPr lang="fr-FR" sz="3600" b="1" i="1" dirty="0"/>
            </a:br>
            <a:r>
              <a:rPr lang="fr-FR" sz="3600" b="1" i="1" dirty="0"/>
              <a:t>});</a:t>
            </a:r>
          </a:p>
          <a:p>
            <a:pPr marL="457200" lvl="1" indent="0">
              <a:buNone/>
            </a:pPr>
            <a:endParaRPr lang="fr-FR" sz="3600" dirty="0" smtClean="0"/>
          </a:p>
          <a:p>
            <a:pPr lvl="1"/>
            <a:endParaRPr lang="en-US" sz="3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4. Les évènements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489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23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4.5</a:t>
            </a:r>
            <a:r>
              <a:rPr lang="fr-FR" sz="2800" b="1" dirty="0" smtClean="0"/>
              <a:t> </a:t>
            </a:r>
            <a:r>
              <a:rPr lang="fr-FR" sz="2800" b="1" dirty="0"/>
              <a:t>$(</a:t>
            </a:r>
            <a:r>
              <a:rPr lang="fr-FR" sz="2800" b="1" dirty="0" err="1"/>
              <a:t>this</a:t>
            </a:r>
            <a:r>
              <a:rPr lang="fr-FR" sz="2800" b="1" dirty="0"/>
              <a:t>) et l’objet </a:t>
            </a:r>
            <a:r>
              <a:rPr lang="fr-FR" sz="2800" b="1" dirty="0" smtClean="0"/>
              <a:t>Event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600" b="1" dirty="0"/>
              <a:t>l’objet Event : </a:t>
            </a:r>
            <a:r>
              <a:rPr lang="fr-FR" sz="3600" b="1" dirty="0" err="1"/>
              <a:t>event.</a:t>
            </a:r>
            <a:r>
              <a:rPr lang="fr-FR" sz="3600" b="1" dirty="0" err="1" smtClean="0"/>
              <a:t>stopPropagation</a:t>
            </a:r>
            <a:r>
              <a:rPr lang="fr-FR" sz="3600" b="1" dirty="0" smtClean="0"/>
              <a:t>()</a:t>
            </a:r>
            <a:endParaRPr lang="en-US" sz="3600" b="1" i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/>
              <a:t>E</a:t>
            </a:r>
            <a:r>
              <a:rPr lang="fr-FR" sz="3600" dirty="0" smtClean="0"/>
              <a:t>vite </a:t>
            </a:r>
            <a:r>
              <a:rPr lang="fr-FR" sz="3600" dirty="0"/>
              <a:t>la propagation des </a:t>
            </a:r>
            <a:r>
              <a:rPr lang="fr-FR" sz="3600" dirty="0" smtClean="0"/>
              <a:t>évènements aux éléments parents</a:t>
            </a:r>
            <a:endParaRPr lang="fr-FR" sz="3600" dirty="0"/>
          </a:p>
          <a:p>
            <a:pPr marL="457200" lvl="1" indent="0">
              <a:buNone/>
            </a:pPr>
            <a:r>
              <a:rPr lang="fr-FR" sz="3600" b="1" i="1" dirty="0"/>
              <a:t>$( "p" ).click(</a:t>
            </a:r>
            <a:r>
              <a:rPr lang="fr-FR" sz="3600" b="1" i="1" dirty="0" err="1"/>
              <a:t>function</a:t>
            </a:r>
            <a:r>
              <a:rPr lang="fr-FR" sz="3600" b="1" i="1" dirty="0"/>
              <a:t>( </a:t>
            </a:r>
            <a:r>
              <a:rPr lang="fr-FR" sz="3600" b="1" i="1" dirty="0" err="1"/>
              <a:t>event</a:t>
            </a:r>
            <a:r>
              <a:rPr lang="fr-FR" sz="3600" b="1" i="1" dirty="0"/>
              <a:t> ) </a:t>
            </a:r>
            <a:r>
              <a:rPr lang="fr-FR" sz="3600" b="1" i="1" dirty="0" smtClean="0"/>
              <a:t>{</a:t>
            </a:r>
            <a:br>
              <a:rPr lang="fr-FR" sz="3600" b="1" i="1" dirty="0" smtClean="0"/>
            </a:br>
            <a:r>
              <a:rPr lang="fr-FR" sz="3600" b="1" i="1" dirty="0" smtClean="0"/>
              <a:t>	</a:t>
            </a:r>
            <a:r>
              <a:rPr lang="fr-FR" sz="3600" b="1" i="1" dirty="0" err="1" smtClean="0"/>
              <a:t>event.stopPropagation</a:t>
            </a:r>
            <a:r>
              <a:rPr lang="fr-FR" sz="3600" b="1" i="1" dirty="0" smtClean="0"/>
              <a:t>();</a:t>
            </a:r>
            <a:br>
              <a:rPr lang="fr-FR" sz="3600" b="1" i="1" dirty="0" smtClean="0"/>
            </a:br>
            <a:r>
              <a:rPr lang="fr-FR" sz="3600" b="1" i="1" dirty="0" smtClean="0"/>
              <a:t>	// action</a:t>
            </a:r>
            <a:br>
              <a:rPr lang="fr-FR" sz="3600" b="1" i="1" dirty="0" smtClean="0"/>
            </a:br>
            <a:r>
              <a:rPr lang="fr-FR" sz="3600" b="1" i="1" dirty="0" smtClean="0"/>
              <a:t>});</a:t>
            </a:r>
            <a:endParaRPr lang="fr-FR" sz="3600" b="1" i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4. Les évènements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511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23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4.5</a:t>
            </a:r>
            <a:r>
              <a:rPr lang="fr-FR" sz="2800" b="1" dirty="0" smtClean="0"/>
              <a:t> </a:t>
            </a:r>
            <a:r>
              <a:rPr lang="fr-FR" sz="2800" b="1" dirty="0"/>
              <a:t>$(</a:t>
            </a:r>
            <a:r>
              <a:rPr lang="fr-FR" sz="2800" b="1" dirty="0" err="1"/>
              <a:t>this</a:t>
            </a:r>
            <a:r>
              <a:rPr lang="fr-FR" sz="2800" b="1" dirty="0"/>
              <a:t>) et l’objet </a:t>
            </a:r>
            <a:r>
              <a:rPr lang="fr-FR" sz="2800" b="1" dirty="0" smtClean="0"/>
              <a:t>Event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600" b="1" dirty="0"/>
              <a:t>l’objet Event : </a:t>
            </a:r>
            <a:r>
              <a:rPr lang="fr-FR" sz="3600" b="1" dirty="0" err="1" smtClean="0"/>
              <a:t>event.currentTarget</a:t>
            </a:r>
            <a:endParaRPr lang="en-US" sz="3600" b="1" i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smtClean="0"/>
              <a:t>Permet de récupérer l’élément du DOM cible</a:t>
            </a:r>
          </a:p>
          <a:p>
            <a:pPr marL="457200" lvl="1" indent="0">
              <a:buNone/>
            </a:pPr>
            <a:r>
              <a:rPr lang="fr-FR" sz="3600" b="1" i="1" dirty="0" smtClean="0"/>
              <a:t>$( </a:t>
            </a:r>
            <a:r>
              <a:rPr lang="fr-FR" sz="3600" b="1" i="1" dirty="0"/>
              <a:t>"p" ).click(</a:t>
            </a:r>
            <a:r>
              <a:rPr lang="fr-FR" sz="3600" b="1" i="1" dirty="0" err="1"/>
              <a:t>function</a:t>
            </a:r>
            <a:r>
              <a:rPr lang="fr-FR" sz="3600" b="1" i="1" dirty="0"/>
              <a:t>( </a:t>
            </a:r>
            <a:r>
              <a:rPr lang="fr-FR" sz="3600" b="1" i="1" dirty="0" err="1"/>
              <a:t>event</a:t>
            </a:r>
            <a:r>
              <a:rPr lang="fr-FR" sz="3600" b="1" i="1" dirty="0"/>
              <a:t> ) </a:t>
            </a:r>
            <a:r>
              <a:rPr lang="fr-FR" sz="3600" b="1" i="1" dirty="0" smtClean="0"/>
              <a:t>{</a:t>
            </a:r>
            <a:br>
              <a:rPr lang="fr-FR" sz="3600" b="1" i="1" dirty="0" smtClean="0"/>
            </a:br>
            <a:r>
              <a:rPr lang="fr-FR" sz="3600" b="1" i="1" dirty="0" smtClean="0"/>
              <a:t>	if(</a:t>
            </a:r>
            <a:r>
              <a:rPr lang="fr-FR" sz="3600" dirty="0" err="1"/>
              <a:t>event.currentTarget</a:t>
            </a:r>
            <a:r>
              <a:rPr lang="fr-FR" sz="3600" dirty="0"/>
              <a:t> === </a:t>
            </a:r>
            <a:r>
              <a:rPr lang="fr-FR" sz="3600" dirty="0" err="1" smtClean="0"/>
              <a:t>this</a:t>
            </a:r>
            <a:r>
              <a:rPr lang="fr-FR" sz="3600" b="1" i="1" dirty="0" smtClean="0"/>
              <a:t>)</a:t>
            </a:r>
            <a:br>
              <a:rPr lang="fr-FR" sz="3600" b="1" i="1" dirty="0" smtClean="0"/>
            </a:br>
            <a:r>
              <a:rPr lang="fr-FR" sz="3600" b="1" i="1" dirty="0" smtClean="0"/>
              <a:t>	{</a:t>
            </a:r>
            <a:br>
              <a:rPr lang="fr-FR" sz="3600" b="1" i="1" dirty="0" smtClean="0"/>
            </a:br>
            <a:r>
              <a:rPr lang="fr-FR" sz="3600" b="1" i="1" dirty="0" smtClean="0"/>
              <a:t>		// action</a:t>
            </a:r>
            <a:br>
              <a:rPr lang="fr-FR" sz="3600" b="1" i="1" dirty="0" smtClean="0"/>
            </a:br>
            <a:r>
              <a:rPr lang="fr-FR" sz="3600" b="1" i="1" dirty="0" smtClean="0"/>
              <a:t>	}</a:t>
            </a:r>
            <a:br>
              <a:rPr lang="fr-FR" sz="3600" b="1" i="1" dirty="0" smtClean="0"/>
            </a:br>
            <a:r>
              <a:rPr lang="fr-FR" sz="3600" b="1" i="1" dirty="0" smtClean="0"/>
              <a:t>});</a:t>
            </a:r>
            <a:endParaRPr lang="fr-FR" sz="3600" b="1" i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4. Les évènements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007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4.5</a:t>
            </a:r>
            <a:r>
              <a:rPr lang="fr-FR" sz="2800" b="1" dirty="0" smtClean="0"/>
              <a:t> </a:t>
            </a:r>
            <a:r>
              <a:rPr lang="fr-FR" sz="2800" b="1" dirty="0"/>
              <a:t>Les gestionnaires d’évènements personnalisés (on, off, one, trigger et </a:t>
            </a:r>
            <a:r>
              <a:rPr lang="fr-FR" sz="2800" b="1" dirty="0" err="1"/>
              <a:t>triggerHandler</a:t>
            </a:r>
            <a:r>
              <a:rPr lang="fr-FR" sz="2800" b="1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smtClean="0"/>
              <a:t>Il </a:t>
            </a:r>
            <a:r>
              <a:rPr lang="en-US" sz="3600" b="1" i="1" dirty="0" err="1" smtClean="0"/>
              <a:t>s’agit</a:t>
            </a:r>
            <a:r>
              <a:rPr lang="en-US" sz="3600" b="1" i="1" dirty="0" smtClean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b="1" i="1" dirty="0" smtClean="0"/>
              <a:t>De </a:t>
            </a:r>
            <a:r>
              <a:rPr lang="en-US" sz="3600" b="1" i="1" dirty="0" err="1" smtClean="0"/>
              <a:t>déclencher</a:t>
            </a:r>
            <a:r>
              <a:rPr lang="en-US" sz="3600" b="1" i="1" dirty="0" smtClean="0"/>
              <a:t> des </a:t>
            </a:r>
            <a:r>
              <a:rPr lang="en-US" sz="3600" b="1" i="1" dirty="0" err="1" smtClean="0"/>
              <a:t>évènements</a:t>
            </a:r>
            <a:endParaRPr lang="en-US" sz="3600" b="1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b="1" i="1" dirty="0" err="1" smtClean="0"/>
              <a:t>D’écouter</a:t>
            </a:r>
            <a:r>
              <a:rPr lang="en-US" sz="3600" b="1" i="1" dirty="0" smtClean="0"/>
              <a:t> </a:t>
            </a:r>
            <a:r>
              <a:rPr lang="en-US" sz="3600" b="1" i="1" dirty="0"/>
              <a:t>des </a:t>
            </a:r>
            <a:r>
              <a:rPr lang="en-US" sz="3600" b="1" i="1" dirty="0" err="1" smtClean="0"/>
              <a:t>évènements</a:t>
            </a:r>
            <a:endParaRPr lang="en-US" sz="3600" b="1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b="1" i="1" dirty="0"/>
              <a:t>De </a:t>
            </a:r>
            <a:r>
              <a:rPr lang="en-US" sz="3600" b="1" i="1" dirty="0" err="1" smtClean="0"/>
              <a:t>déléguer</a:t>
            </a:r>
            <a:r>
              <a:rPr lang="en-US" sz="3600" b="1" i="1" dirty="0" smtClean="0"/>
              <a:t> </a:t>
            </a:r>
            <a:r>
              <a:rPr lang="en-US" sz="3600" b="1" i="1" dirty="0"/>
              <a:t>des </a:t>
            </a:r>
            <a:r>
              <a:rPr lang="en-US" sz="3600" b="1" i="1" dirty="0" err="1"/>
              <a:t>évènements</a:t>
            </a:r>
            <a:endParaRPr lang="en-US" sz="3600" b="1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800" b="1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866" b="1" i="1" dirty="0" smtClean="0"/>
          </a:p>
          <a:p>
            <a:pPr marL="457200" lvl="1" indent="0">
              <a:buNone/>
            </a:pPr>
            <a:endParaRPr lang="en-US" sz="3400" b="1" i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4. Les évènements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515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4.5</a:t>
            </a:r>
            <a:r>
              <a:rPr lang="fr-FR" sz="2800" b="1" dirty="0" smtClean="0"/>
              <a:t> </a:t>
            </a:r>
            <a:r>
              <a:rPr lang="fr-FR" sz="2800" b="1" dirty="0"/>
              <a:t>Les gestionnaires d’évènements personnalisés (on, off, one, trigger et </a:t>
            </a:r>
            <a:r>
              <a:rPr lang="fr-FR" sz="2800" b="1" dirty="0" err="1"/>
              <a:t>triggerHandler</a:t>
            </a:r>
            <a:r>
              <a:rPr lang="fr-FR" sz="2800" b="1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/>
              <a:t>o</a:t>
            </a:r>
            <a:r>
              <a:rPr lang="en-US" sz="3600" b="1" i="1" dirty="0" smtClean="0"/>
              <a:t>n()</a:t>
            </a:r>
          </a:p>
          <a:p>
            <a:pPr marL="0" indent="0">
              <a:buNone/>
            </a:pPr>
            <a:r>
              <a:rPr lang="en-US" sz="3600" dirty="0" err="1" smtClean="0"/>
              <a:t>Attache</a:t>
            </a:r>
            <a:r>
              <a:rPr lang="en-US" sz="3600" dirty="0" smtClean="0"/>
              <a:t> un </a:t>
            </a:r>
            <a:r>
              <a:rPr lang="en-US" sz="3600" dirty="0" err="1" smtClean="0"/>
              <a:t>évènement</a:t>
            </a:r>
            <a:r>
              <a:rPr lang="en-US" sz="3600" dirty="0" smtClean="0"/>
              <a:t> à un </a:t>
            </a:r>
            <a:r>
              <a:rPr lang="en-US" sz="3600" dirty="0" err="1" smtClean="0"/>
              <a:t>élément</a:t>
            </a:r>
            <a:r>
              <a:rPr lang="en-US" sz="3600" dirty="0" smtClean="0"/>
              <a:t> HTML</a:t>
            </a:r>
          </a:p>
          <a:p>
            <a:pPr marL="457200" lvl="1" indent="0">
              <a:buNone/>
            </a:pPr>
            <a:r>
              <a:rPr lang="en-US" sz="3400" b="1" i="1" smtClean="0"/>
              <a:t>$("#cb1</a:t>
            </a:r>
            <a:r>
              <a:rPr lang="en-US" sz="3400" b="1" i="1" dirty="0"/>
              <a:t>").on( "</a:t>
            </a:r>
            <a:r>
              <a:rPr lang="en-US" sz="3400" b="1" i="1" dirty="0" smtClean="0"/>
              <a:t>click </a:t>
            </a:r>
            <a:r>
              <a:rPr lang="en-US" sz="3400" b="1" i="1" dirty="0" err="1" smtClean="0"/>
              <a:t>dblclick</a:t>
            </a:r>
            <a:r>
              <a:rPr lang="en-US" sz="3400" b="1" i="1" dirty="0" smtClean="0"/>
              <a:t> change", </a:t>
            </a:r>
            <a:r>
              <a:rPr lang="en-US" sz="3400" b="1" i="1" dirty="0"/>
              <a:t>function() </a:t>
            </a:r>
            <a:r>
              <a:rPr lang="en-US" sz="3400" b="1" i="1" dirty="0" smtClean="0"/>
              <a:t>{</a:t>
            </a:r>
            <a:br>
              <a:rPr lang="en-US" sz="3400" b="1" i="1" dirty="0" smtClean="0"/>
            </a:br>
            <a:r>
              <a:rPr lang="en-US" sz="3400" b="1" i="1" dirty="0" smtClean="0"/>
              <a:t>	console.log</a:t>
            </a:r>
            <a:r>
              <a:rPr lang="en-US" sz="3400" b="1" i="1" dirty="0"/>
              <a:t>( $(this).text() </a:t>
            </a:r>
            <a:r>
              <a:rPr lang="en-US" sz="3400" b="1" i="1" dirty="0" smtClean="0"/>
              <a:t>);</a:t>
            </a:r>
            <a:br>
              <a:rPr lang="en-US" sz="3400" b="1" i="1" dirty="0" smtClean="0"/>
            </a:br>
            <a:r>
              <a:rPr lang="en-US" sz="3400" b="1" i="1" dirty="0" smtClean="0"/>
              <a:t>});</a:t>
            </a:r>
          </a:p>
          <a:p>
            <a:pPr marL="457200" lvl="1" indent="0">
              <a:buNone/>
            </a:pPr>
            <a:endParaRPr lang="en-US" sz="3400" b="1" i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4. Les évènements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908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4.5</a:t>
            </a:r>
            <a:r>
              <a:rPr lang="fr-FR" sz="2800" b="1" dirty="0" smtClean="0"/>
              <a:t> </a:t>
            </a:r>
            <a:r>
              <a:rPr lang="fr-FR" sz="2800" b="1" dirty="0"/>
              <a:t>Les gestionnaires d’évènements personnalisés (on, off, one, trigger et </a:t>
            </a:r>
            <a:r>
              <a:rPr lang="fr-FR" sz="2800" b="1" dirty="0" err="1"/>
              <a:t>triggerHandler</a:t>
            </a:r>
            <a:r>
              <a:rPr lang="fr-FR" sz="2800" b="1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smtClean="0"/>
              <a:t>off()</a:t>
            </a:r>
          </a:p>
          <a:p>
            <a:pPr marL="0" indent="0">
              <a:buNone/>
            </a:pPr>
            <a:r>
              <a:rPr lang="en-US" sz="3600" dirty="0" err="1" smtClean="0"/>
              <a:t>Détache</a:t>
            </a:r>
            <a:r>
              <a:rPr lang="en-US" sz="3600" dirty="0" smtClean="0"/>
              <a:t> </a:t>
            </a:r>
            <a:r>
              <a:rPr lang="en-US" sz="3600" dirty="0"/>
              <a:t>un </a:t>
            </a:r>
            <a:r>
              <a:rPr lang="en-US" sz="3600" dirty="0" err="1"/>
              <a:t>évènement</a:t>
            </a:r>
            <a:r>
              <a:rPr lang="en-US" sz="3600" dirty="0"/>
              <a:t> à un </a:t>
            </a:r>
            <a:r>
              <a:rPr lang="en-US" sz="3600" dirty="0" err="1"/>
              <a:t>élément</a:t>
            </a:r>
            <a:r>
              <a:rPr lang="en-US" sz="3600" dirty="0"/>
              <a:t> </a:t>
            </a:r>
            <a:r>
              <a:rPr lang="en-US" sz="3600" dirty="0" smtClean="0"/>
              <a:t>HTML</a:t>
            </a:r>
            <a:endParaRPr lang="en-US" sz="3600" b="1" i="1" dirty="0" smtClean="0"/>
          </a:p>
          <a:p>
            <a:pPr marL="457200" lvl="1" indent="0">
              <a:buNone/>
            </a:pPr>
            <a:r>
              <a:rPr lang="en-US" sz="3400" b="1" i="1" dirty="0"/>
              <a:t>$("#span1</a:t>
            </a:r>
            <a:r>
              <a:rPr lang="en-US" sz="3400" b="1" i="1" dirty="0" smtClean="0"/>
              <a:t>").off( </a:t>
            </a:r>
            <a:r>
              <a:rPr lang="en-US" sz="3400" b="1" i="1" dirty="0"/>
              <a:t>"click", function() </a:t>
            </a:r>
            <a:r>
              <a:rPr lang="en-US" sz="3400" b="1" i="1" dirty="0" smtClean="0"/>
              <a:t>{</a:t>
            </a:r>
            <a:br>
              <a:rPr lang="en-US" sz="3400" b="1" i="1" dirty="0" smtClean="0"/>
            </a:br>
            <a:r>
              <a:rPr lang="en-US" sz="3400" b="1" i="1" dirty="0" smtClean="0"/>
              <a:t>	console.log</a:t>
            </a:r>
            <a:r>
              <a:rPr lang="en-US" sz="3400" b="1" i="1" dirty="0"/>
              <a:t>( $(this).text() </a:t>
            </a:r>
            <a:r>
              <a:rPr lang="en-US" sz="3400" b="1" i="1" dirty="0" smtClean="0"/>
              <a:t>);</a:t>
            </a:r>
            <a:br>
              <a:rPr lang="en-US" sz="3400" b="1" i="1" dirty="0" smtClean="0"/>
            </a:br>
            <a:r>
              <a:rPr lang="en-US" sz="3400" b="1" i="1" dirty="0" smtClean="0"/>
              <a:t>});</a:t>
            </a:r>
            <a:endParaRPr lang="en-US" sz="3400" b="1" i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4. Les évènements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678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4.5</a:t>
            </a:r>
            <a:r>
              <a:rPr lang="fr-FR" sz="2800" b="1" dirty="0" smtClean="0"/>
              <a:t> </a:t>
            </a:r>
            <a:r>
              <a:rPr lang="fr-FR" sz="2800" b="1" dirty="0"/>
              <a:t>Les gestionnaires d’évènements personnalisés (on, off, one, trigger et </a:t>
            </a:r>
            <a:r>
              <a:rPr lang="fr-FR" sz="2800" b="1" dirty="0" err="1"/>
              <a:t>triggerHandler</a:t>
            </a:r>
            <a:r>
              <a:rPr lang="fr-FR" sz="2800" b="1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smtClean="0"/>
              <a:t>one()</a:t>
            </a:r>
          </a:p>
          <a:p>
            <a:pPr marL="0" indent="0">
              <a:buNone/>
            </a:pPr>
            <a:r>
              <a:rPr lang="en-US" sz="3600" dirty="0" err="1"/>
              <a:t>Attache</a:t>
            </a:r>
            <a:r>
              <a:rPr lang="en-US" sz="3600" dirty="0"/>
              <a:t> un </a:t>
            </a:r>
            <a:r>
              <a:rPr lang="en-US" sz="3600" dirty="0" err="1"/>
              <a:t>évènement</a:t>
            </a:r>
            <a:r>
              <a:rPr lang="en-US" sz="3600" dirty="0"/>
              <a:t> à un </a:t>
            </a:r>
            <a:r>
              <a:rPr lang="en-US" sz="3600" dirty="0" err="1"/>
              <a:t>élément</a:t>
            </a:r>
            <a:r>
              <a:rPr lang="en-US" sz="3600" dirty="0"/>
              <a:t> </a:t>
            </a:r>
            <a:r>
              <a:rPr lang="en-US" sz="3600" dirty="0" smtClean="0"/>
              <a:t>HTML pour </a:t>
            </a:r>
            <a:r>
              <a:rPr lang="en-US" sz="3600" dirty="0" err="1" smtClean="0"/>
              <a:t>une</a:t>
            </a:r>
            <a:r>
              <a:rPr lang="en-US" sz="3600" dirty="0" smtClean="0"/>
              <a:t> </a:t>
            </a:r>
            <a:r>
              <a:rPr lang="en-US" sz="3600" dirty="0" err="1" smtClean="0"/>
              <a:t>seule</a:t>
            </a:r>
            <a:r>
              <a:rPr lang="en-US" sz="3600" dirty="0" smtClean="0"/>
              <a:t> </a:t>
            </a:r>
            <a:r>
              <a:rPr lang="en-US" sz="3600" dirty="0" err="1" smtClean="0"/>
              <a:t>utilsation</a:t>
            </a:r>
            <a:endParaRPr lang="en-US" sz="3600" b="1" i="1" dirty="0" smtClean="0"/>
          </a:p>
          <a:p>
            <a:pPr marL="457200" lvl="1" indent="0">
              <a:buNone/>
            </a:pPr>
            <a:r>
              <a:rPr lang="en-US" sz="3400" b="1" i="1" dirty="0"/>
              <a:t>$("#span1</a:t>
            </a:r>
            <a:r>
              <a:rPr lang="en-US" sz="3400" b="1" i="1" dirty="0" smtClean="0"/>
              <a:t>").one( </a:t>
            </a:r>
            <a:r>
              <a:rPr lang="en-US" sz="3400" b="1" i="1" dirty="0"/>
              <a:t>"click", function() </a:t>
            </a:r>
            <a:r>
              <a:rPr lang="en-US" sz="3400" b="1" i="1" dirty="0" smtClean="0"/>
              <a:t>{</a:t>
            </a:r>
            <a:br>
              <a:rPr lang="en-US" sz="3400" b="1" i="1" dirty="0" smtClean="0"/>
            </a:br>
            <a:r>
              <a:rPr lang="en-US" sz="3400" b="1" i="1" dirty="0" smtClean="0"/>
              <a:t>	console.log</a:t>
            </a:r>
            <a:r>
              <a:rPr lang="en-US" sz="3400" b="1" i="1" dirty="0"/>
              <a:t>( $(this).text() </a:t>
            </a:r>
            <a:r>
              <a:rPr lang="en-US" sz="3400" b="1" i="1" dirty="0" smtClean="0"/>
              <a:t>);</a:t>
            </a:r>
            <a:br>
              <a:rPr lang="en-US" sz="3400" b="1" i="1" dirty="0" smtClean="0"/>
            </a:br>
            <a:r>
              <a:rPr lang="en-US" sz="3400" b="1" i="1" dirty="0" smtClean="0"/>
              <a:t>});</a:t>
            </a:r>
            <a:endParaRPr lang="en-US" sz="3400" b="1" i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4. Les évènements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150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8946541" cy="50765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fr-FR" sz="2400" b="1" dirty="0" smtClean="0"/>
              <a:t>Les évènements</a:t>
            </a:r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4.1</a:t>
            </a:r>
            <a:r>
              <a:rPr lang="fr-FR" sz="2800" b="1" dirty="0" smtClean="0"/>
              <a:t>	Les évènements souris</a:t>
            </a:r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4.2</a:t>
            </a:r>
            <a:r>
              <a:rPr lang="fr-FR" sz="2800" b="1" dirty="0" smtClean="0"/>
              <a:t>	Les évènements claviers</a:t>
            </a:r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4.3</a:t>
            </a:r>
            <a:r>
              <a:rPr lang="fr-FR" sz="2800" b="1" dirty="0" smtClean="0"/>
              <a:t>	Les évènement formulaires</a:t>
            </a:r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4.4</a:t>
            </a:r>
            <a:r>
              <a:rPr lang="fr-FR" sz="2800" b="1" dirty="0" smtClean="0"/>
              <a:t>	Les évènements navigateurs</a:t>
            </a:r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4.5</a:t>
            </a:r>
            <a:r>
              <a:rPr lang="fr-FR" sz="2800" b="1" dirty="0" smtClean="0"/>
              <a:t>	$(</a:t>
            </a:r>
            <a:r>
              <a:rPr lang="fr-FR" sz="2800" b="1" dirty="0" err="1" smtClean="0"/>
              <a:t>this</a:t>
            </a:r>
            <a:r>
              <a:rPr lang="fr-FR" sz="2800" b="1" dirty="0" smtClean="0"/>
              <a:t>) et l’objet Event</a:t>
            </a:r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4.6</a:t>
            </a:r>
            <a:r>
              <a:rPr lang="fr-FR" sz="2800" b="1" dirty="0" smtClean="0"/>
              <a:t>	Les gestionnaires d’évènements personnalisés (on, off, one, trigger et </a:t>
            </a:r>
            <a:r>
              <a:rPr lang="fr-FR" sz="2800" b="1" dirty="0" err="1" smtClean="0"/>
              <a:t>triggerHandler</a:t>
            </a:r>
            <a:r>
              <a:rPr lang="fr-FR" sz="2800" b="1" dirty="0" smtClean="0"/>
              <a:t>)</a:t>
            </a:r>
            <a:endParaRPr lang="fr-FR" sz="2800" b="1" dirty="0"/>
          </a:p>
          <a:p>
            <a:pPr marL="800100" lvl="1" indent="-342900">
              <a:buFont typeface="+mj-lt"/>
              <a:buAutoNum type="arabicPeriod"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26799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4.5</a:t>
            </a:r>
            <a:r>
              <a:rPr lang="fr-FR" sz="2800" b="1" dirty="0" smtClean="0"/>
              <a:t> </a:t>
            </a:r>
            <a:r>
              <a:rPr lang="fr-FR" sz="2800" b="1" dirty="0"/>
              <a:t>Les gestionnaires d’évènements personnalisés (on, off, one, trigger et </a:t>
            </a:r>
            <a:r>
              <a:rPr lang="fr-FR" sz="2800" b="1" dirty="0" err="1"/>
              <a:t>triggerHandler</a:t>
            </a:r>
            <a:r>
              <a:rPr lang="fr-FR" sz="2800" b="1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smtClean="0"/>
              <a:t>trigger()</a:t>
            </a:r>
          </a:p>
          <a:p>
            <a:pPr marL="0" indent="0">
              <a:buNone/>
            </a:pPr>
            <a:r>
              <a:rPr lang="en-US" sz="3600" dirty="0" err="1" smtClean="0"/>
              <a:t>Déclenche</a:t>
            </a:r>
            <a:r>
              <a:rPr lang="en-US" sz="3600" dirty="0" smtClean="0"/>
              <a:t> un </a:t>
            </a:r>
            <a:r>
              <a:rPr lang="en-US" sz="3600" dirty="0" err="1"/>
              <a:t>évènement</a:t>
            </a:r>
            <a:r>
              <a:rPr lang="en-US" sz="3600" dirty="0"/>
              <a:t> </a:t>
            </a:r>
            <a:endParaRPr lang="en-US" sz="3600" dirty="0" smtClean="0"/>
          </a:p>
          <a:p>
            <a:pPr marL="0" indent="0">
              <a:buNone/>
            </a:pPr>
            <a:r>
              <a:rPr lang="en-US" sz="3400" b="1" i="1" dirty="0"/>
              <a:t>$("span1").click(function() </a:t>
            </a:r>
            <a:r>
              <a:rPr lang="en-US" sz="3400" b="1" i="1" dirty="0" smtClean="0"/>
              <a:t>{</a:t>
            </a:r>
            <a:br>
              <a:rPr lang="en-US" sz="3400" b="1" i="1" dirty="0" smtClean="0"/>
            </a:br>
            <a:r>
              <a:rPr lang="en-US" sz="3400" b="1" i="1" dirty="0" smtClean="0"/>
              <a:t>	$("</a:t>
            </a:r>
            <a:r>
              <a:rPr lang="en-US" sz="3400" b="1" i="1" dirty="0" err="1"/>
              <a:t>button:first</a:t>
            </a:r>
            <a:r>
              <a:rPr lang="en-US" sz="3400" b="1" i="1" dirty="0"/>
              <a:t>").trigger( "click" </a:t>
            </a:r>
            <a:r>
              <a:rPr lang="en-US" sz="3400" b="1" i="1" dirty="0" smtClean="0"/>
              <a:t>);</a:t>
            </a:r>
            <a:br>
              <a:rPr lang="en-US" sz="3400" b="1" i="1" dirty="0" smtClean="0"/>
            </a:br>
            <a:r>
              <a:rPr lang="en-US" sz="3400" b="1" i="1" dirty="0" smtClean="0"/>
              <a:t>});</a:t>
            </a:r>
            <a:endParaRPr lang="en-US" sz="3400" b="1" i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4. Les évènements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330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4.5</a:t>
            </a:r>
            <a:r>
              <a:rPr lang="fr-FR" sz="2800" b="1" dirty="0" smtClean="0"/>
              <a:t> </a:t>
            </a:r>
            <a:r>
              <a:rPr lang="fr-FR" sz="2800" b="1" dirty="0"/>
              <a:t>Les gestionnaires d’évènements personnalisés (on, off, one, trigger et </a:t>
            </a:r>
            <a:r>
              <a:rPr lang="fr-FR" sz="2800" b="1" dirty="0" err="1"/>
              <a:t>triggerHandler</a:t>
            </a:r>
            <a:r>
              <a:rPr lang="fr-FR" sz="2800" b="1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err="1" smtClean="0"/>
              <a:t>triggerHandler</a:t>
            </a:r>
            <a:r>
              <a:rPr lang="en-US" sz="3600" b="1" i="1" dirty="0" smtClean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 smtClean="0"/>
              <a:t>Exécute </a:t>
            </a:r>
            <a:r>
              <a:rPr lang="en-US" sz="3600" dirty="0" err="1" smtClean="0"/>
              <a:t>tous</a:t>
            </a:r>
            <a:r>
              <a:rPr lang="en-US" sz="3600" dirty="0" smtClean="0"/>
              <a:t> les handlers attachés à un </a:t>
            </a:r>
            <a:r>
              <a:rPr lang="en-US" sz="3600" dirty="0" err="1" smtClean="0"/>
              <a:t>éléments</a:t>
            </a:r>
            <a:r>
              <a:rPr lang="en-US" sz="3600" dirty="0" smtClean="0"/>
              <a:t> pour un </a:t>
            </a:r>
            <a:r>
              <a:rPr lang="en-US" sz="3600" dirty="0" err="1" smtClean="0"/>
              <a:t>évènement</a:t>
            </a:r>
            <a:endParaRPr lang="en-US" sz="3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 smtClean="0"/>
              <a:t>La </a:t>
            </a:r>
            <a:r>
              <a:rPr lang="en-US" sz="3600" dirty="0" err="1" smtClean="0"/>
              <a:t>différence</a:t>
            </a:r>
            <a:r>
              <a:rPr lang="en-US" sz="3600" dirty="0" smtClean="0"/>
              <a:t> avec trigger() </a:t>
            </a:r>
            <a:r>
              <a:rPr lang="en-US" sz="3600" dirty="0" err="1" smtClean="0"/>
              <a:t>est</a:t>
            </a:r>
            <a:r>
              <a:rPr lang="en-US" sz="3600" dirty="0" smtClean="0"/>
              <a:t> </a:t>
            </a:r>
            <a:r>
              <a:rPr lang="en-US" sz="3600" dirty="0" err="1" smtClean="0"/>
              <a:t>qu’il</a:t>
            </a:r>
            <a:r>
              <a:rPr lang="en-US" sz="3600" dirty="0" smtClean="0"/>
              <a:t> ne </a:t>
            </a:r>
            <a:r>
              <a:rPr lang="en-US" sz="3600" dirty="0" err="1" smtClean="0"/>
              <a:t>déclenchera</a:t>
            </a:r>
            <a:r>
              <a:rPr lang="en-US" sz="3600" dirty="0" smtClean="0"/>
              <a:t> pas de propagation </a:t>
            </a:r>
            <a:r>
              <a:rPr lang="en-US" sz="3600" dirty="0" err="1" smtClean="0"/>
              <a:t>ni</a:t>
            </a:r>
            <a:r>
              <a:rPr lang="en-US" sz="3600" dirty="0" smtClean="0"/>
              <a:t> </a:t>
            </a:r>
            <a:r>
              <a:rPr lang="en-US" sz="3600" dirty="0" err="1" smtClean="0"/>
              <a:t>d’évènement</a:t>
            </a:r>
            <a:r>
              <a:rPr lang="en-US" sz="3600" dirty="0" smtClean="0"/>
              <a:t> </a:t>
            </a:r>
            <a:r>
              <a:rPr lang="en-US" sz="3600" dirty="0" err="1" smtClean="0"/>
              <a:t>navigateur</a:t>
            </a:r>
            <a:endParaRPr lang="en-US" sz="36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4. Les évènements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320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1"/>
            <a:ext cx="11652000" cy="523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3000" b="1" dirty="0" smtClean="0">
                <a:solidFill>
                  <a:schemeClr val="accent1"/>
                </a:solidFill>
              </a:rPr>
              <a:t>4.5</a:t>
            </a:r>
            <a:r>
              <a:rPr lang="fr-FR" sz="3000" b="1" dirty="0" smtClean="0"/>
              <a:t> </a:t>
            </a:r>
            <a:r>
              <a:rPr lang="fr-FR" sz="3000" b="1" dirty="0"/>
              <a:t>Les gestionnaires d’évènements personnalisés (on, off, one, trigger et </a:t>
            </a:r>
            <a:r>
              <a:rPr lang="fr-FR" sz="3000" b="1" dirty="0" err="1"/>
              <a:t>triggerHandler</a:t>
            </a:r>
            <a:r>
              <a:rPr lang="fr-FR" sz="3000" b="1" smtClean="0"/>
              <a:t>)</a:t>
            </a:r>
            <a:endParaRPr lang="fr-FR" sz="28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900" b="1" i="1" dirty="0" err="1" smtClean="0"/>
              <a:t>triggerHandler</a:t>
            </a:r>
            <a:r>
              <a:rPr lang="en-US" sz="3900" b="1" i="1" dirty="0" smtClean="0"/>
              <a:t>()</a:t>
            </a:r>
          </a:p>
          <a:p>
            <a:pPr marL="0" indent="0">
              <a:buNone/>
            </a:pPr>
            <a:r>
              <a:rPr lang="en-US" sz="3900" b="1" i="1" dirty="0"/>
              <a:t>$("span1").click(function() {	</a:t>
            </a:r>
          </a:p>
          <a:p>
            <a:pPr marL="0" indent="0">
              <a:buNone/>
            </a:pPr>
            <a:r>
              <a:rPr lang="en-US" sz="3900" b="1" i="1" dirty="0"/>
              <a:t>	$("input").</a:t>
            </a:r>
            <a:r>
              <a:rPr lang="en-US" sz="3900" b="1" i="1" dirty="0" err="1"/>
              <a:t>triggerHandler</a:t>
            </a:r>
            <a:r>
              <a:rPr lang="en-US" sz="3900" b="1" i="1" dirty="0"/>
              <a:t>("focus");</a:t>
            </a:r>
          </a:p>
          <a:p>
            <a:pPr marL="0" indent="0">
              <a:buNone/>
            </a:pPr>
            <a:r>
              <a:rPr lang="en-US" sz="3900" b="1" i="1" dirty="0"/>
              <a:t>});</a:t>
            </a:r>
          </a:p>
          <a:p>
            <a:pPr marL="0" indent="0">
              <a:buNone/>
            </a:pPr>
            <a:r>
              <a:rPr lang="en-US" sz="3900" b="1" i="1" dirty="0"/>
              <a:t>$("input").focus(function() {</a:t>
            </a:r>
          </a:p>
          <a:p>
            <a:pPr marL="0" indent="0">
              <a:buNone/>
            </a:pPr>
            <a:r>
              <a:rPr lang="en-US" sz="3900" b="1" i="1" dirty="0"/>
              <a:t>  	console.log("Focused!");</a:t>
            </a:r>
          </a:p>
          <a:p>
            <a:pPr marL="0" indent="0">
              <a:buNone/>
            </a:pPr>
            <a:r>
              <a:rPr lang="en-US" sz="3900" b="1" i="1" dirty="0"/>
              <a:t>});</a:t>
            </a:r>
            <a:endParaRPr lang="en-US" sz="3900" b="1" i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4. Les évènements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031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r>
              <a:rPr lang="fr-FR" sz="3600" dirty="0"/>
              <a:t>jQuery dispose d’une API très riche dédiée à la manipulation des évènements. </a:t>
            </a:r>
            <a:endParaRPr lang="fr-FR" sz="3600" dirty="0" smtClean="0"/>
          </a:p>
          <a:p>
            <a:r>
              <a:rPr lang="fr-FR" sz="3600" dirty="0" smtClean="0"/>
              <a:t>Celle-ci </a:t>
            </a:r>
            <a:r>
              <a:rPr lang="fr-FR" sz="3600" dirty="0"/>
              <a:t>a été récemment rafraîchie, et son utilisation passe maintenant par les méthodes ON et OFF qui remplacent à elles seules les vieilles méthodes BIND/UNBIND, LIVE/DIE et DELEGATE/UNDELEGATE.</a:t>
            </a:r>
            <a:endParaRPr lang="en-US" sz="36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4. Les évènements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15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r>
              <a:rPr lang="fr-FR" sz="3600" dirty="0"/>
              <a:t>Il existe deux manières de s’abonner à un évènement avec jQuery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200" b="1" dirty="0" smtClean="0"/>
              <a:t>Directement </a:t>
            </a:r>
            <a:r>
              <a:rPr lang="fr-FR" sz="3200" b="1" dirty="0"/>
              <a:t>au niveau du nœud du DOM.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200" b="1" dirty="0" smtClean="0"/>
              <a:t>Par </a:t>
            </a:r>
            <a:r>
              <a:rPr lang="fr-FR" sz="3200" b="1" dirty="0"/>
              <a:t>délégation, en se branchant à un nœud du DOM parent de celui auquel on veut véritablement s’abonner.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4. Les évènements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174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 lnSpcReduction="10000"/>
          </a:bodyPr>
          <a:lstStyle/>
          <a:p>
            <a:r>
              <a:rPr lang="fr-FR" sz="3200" dirty="0"/>
              <a:t>La délégation apporte l’avantage de ne pas encombrer la mémoire de nombreux gestionnaires d’évènements. C’est particulièrement intéressant lorsque l’on souhaite par exemple s’abonner à l’évènement "click" de toutes les cellules d’un tableau. En déléguant cet abonnement au tableau lui-même, on ne branche qu’un seul gestionnaire d’évènement qui agira pour toutes les cellules</a:t>
            </a:r>
            <a:r>
              <a:rPr lang="fr-FR" sz="32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0" indent="0">
              <a:buNone/>
            </a:pPr>
            <a:r>
              <a:rPr lang="fr-FR" sz="2800" b="1" dirty="0"/>
              <a:t>$("</a:t>
            </a:r>
            <a:r>
              <a:rPr lang="fr-FR" sz="2800" b="1" dirty="0" err="1"/>
              <a:t>table#maTable</a:t>
            </a:r>
            <a:r>
              <a:rPr lang="fr-FR" sz="2800" b="1" dirty="0"/>
              <a:t>").on("click", ".</a:t>
            </a:r>
            <a:r>
              <a:rPr lang="fr-FR" sz="2800" b="1" dirty="0" err="1"/>
              <a:t>cell</a:t>
            </a:r>
            <a:r>
              <a:rPr lang="fr-FR" sz="2800" b="1" dirty="0"/>
              <a:t>", </a:t>
            </a:r>
            <a:r>
              <a:rPr lang="fr-FR" sz="2800" b="1" dirty="0" err="1"/>
              <a:t>function</a:t>
            </a:r>
            <a:r>
              <a:rPr lang="fr-FR" sz="2800" b="1" dirty="0"/>
              <a:t> (e) {</a:t>
            </a:r>
          </a:p>
          <a:p>
            <a:pPr marL="0" indent="0">
              <a:buNone/>
            </a:pPr>
            <a:r>
              <a:rPr lang="fr-FR" sz="2800" b="1" dirty="0">
                <a:solidFill>
                  <a:schemeClr val="tx2"/>
                </a:solidFill>
              </a:rPr>
              <a:t>    // Une cellule a été cliquée</a:t>
            </a:r>
          </a:p>
          <a:p>
            <a:pPr marL="0" indent="0">
              <a:buNone/>
            </a:pPr>
            <a:r>
              <a:rPr lang="fr-FR" sz="2800" b="1" dirty="0"/>
              <a:t>});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4. Les évènements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064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r>
              <a:rPr lang="fr-FR" sz="3600" dirty="0"/>
              <a:t>La délégation présente également l’avantage de pouvoir s’appliquer à des éléments qui ne sont pas encore dans le DOM, ou qui sont amenés à changer (mise à jour du contenu en Ajax par exemple).</a:t>
            </a:r>
          </a:p>
          <a:p>
            <a:r>
              <a:rPr lang="fr-FR" sz="3600" dirty="0"/>
              <a:t>Il est possible d’analyser quel élément exact a été cliqué grâce aux propriétés de l’objet passé en paramètre aux gestionnaires d’évènement : </a:t>
            </a:r>
            <a:r>
              <a:rPr lang="fr-FR" sz="3600" dirty="0" err="1"/>
              <a:t>target</a:t>
            </a:r>
            <a:r>
              <a:rPr lang="fr-FR" sz="3600" dirty="0"/>
              <a:t>, </a:t>
            </a:r>
            <a:r>
              <a:rPr lang="fr-FR" sz="3600" dirty="0" err="1"/>
              <a:t>relatedTarget</a:t>
            </a:r>
            <a:r>
              <a:rPr lang="fr-FR" sz="3600" dirty="0"/>
              <a:t>, </a:t>
            </a:r>
            <a:r>
              <a:rPr lang="fr-FR" sz="3600" dirty="0" err="1"/>
              <a:t>delegateTarget</a:t>
            </a:r>
            <a:r>
              <a:rPr lang="fr-FR" sz="3600" dirty="0"/>
              <a:t> ou </a:t>
            </a:r>
            <a:r>
              <a:rPr lang="fr-FR" sz="3600" dirty="0" err="1"/>
              <a:t>currentTarget</a:t>
            </a:r>
            <a:r>
              <a:rPr lang="fr-FR" sz="3600" dirty="0"/>
              <a:t>.</a:t>
            </a:r>
          </a:p>
          <a:p>
            <a:endParaRPr lang="fr-FR" sz="3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4. Les évènements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733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Capture et Bouillonnement</a:t>
            </a:r>
          </a:p>
          <a:p>
            <a:pPr marL="0" indent="0">
              <a:buNone/>
            </a:pPr>
            <a:r>
              <a:rPr lang="fr-FR" sz="2800" b="1" dirty="0" smtClean="0"/>
              <a:t>Lorsqu’un évènement se produit sur la page, tous les éléments de l’arborescence du DOM ont la possibilité de le prendre en charge.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b="1" dirty="0" smtClean="0"/>
              <a:t>Capture: </a:t>
            </a:r>
            <a:r>
              <a:rPr lang="fr-FR" sz="2800" dirty="0" smtClean="0"/>
              <a:t>Pour permettre à plusieurs éléments de répondre, une stratégie consiste à capturer l’évènement. L’évènement est passé en premier à l’élément le plus englobant puis successivement aux éléments internes.</a:t>
            </a: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b="1" dirty="0" smtClean="0"/>
              <a:t>Bouillonnement: </a:t>
            </a:r>
            <a:r>
              <a:rPr lang="fr-FR" sz="2800" dirty="0" smtClean="0"/>
              <a:t>La stratégie opposée s’appelle le bouillonnement. L’évènement est envoyé à l’élément le plus interne puis remonte successivement aux éléments supérieurs.</a:t>
            </a:r>
            <a:endParaRPr lang="fr-FR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4. Les évènements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333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Capture et Bouillonnement</a:t>
            </a:r>
          </a:p>
          <a:p>
            <a:pPr marL="0" indent="0">
              <a:buNone/>
            </a:pPr>
            <a:r>
              <a:rPr lang="fr-FR" sz="2800" b="1" dirty="0" smtClean="0"/>
              <a:t>jQuery enregistre les gestionnaires d’évènement en utilisant le bouillonnement d’évènements.</a:t>
            </a:r>
            <a:br>
              <a:rPr lang="fr-FR" sz="2800" b="1" dirty="0" smtClean="0"/>
            </a:br>
            <a:r>
              <a:rPr lang="fr-FR" sz="2800" b="1" dirty="0" smtClean="0"/>
              <a:t>Des problèmes peuvent survenir car il n’est pas toujours souhaitable que l’évènement remonte.</a:t>
            </a:r>
          </a:p>
          <a:p>
            <a:pPr marL="0" indent="0">
              <a:buNone/>
            </a:pPr>
            <a:r>
              <a:rPr lang="fr-FR" sz="2800" b="1" dirty="0" smtClean="0"/>
              <a:t>Ex: un évènement </a:t>
            </a:r>
            <a:r>
              <a:rPr lang="fr-FR" sz="2800" b="1" dirty="0" err="1" smtClean="0"/>
              <a:t>mouseover</a:t>
            </a:r>
            <a:r>
              <a:rPr lang="fr-FR" sz="2800" b="1" dirty="0" smtClean="0"/>
              <a:t> attaché à l’élément a </a:t>
            </a:r>
            <a:r>
              <a:rPr lang="fr-FR" sz="2800" b="1" dirty="0" smtClean="0"/>
              <a:t>remonte </a:t>
            </a:r>
            <a:r>
              <a:rPr lang="fr-FR" sz="2800" b="1" dirty="0" smtClean="0"/>
              <a:t>au </a:t>
            </a:r>
            <a:r>
              <a:rPr lang="fr-FR" sz="2800" b="1" dirty="0" err="1" smtClean="0"/>
              <a:t>span</a:t>
            </a:r>
            <a:r>
              <a:rPr lang="fr-FR" sz="2800" b="1" dirty="0" smtClean="0"/>
              <a:t> et au div alors que ce n’est pas voulu.</a:t>
            </a:r>
          </a:p>
          <a:p>
            <a:pPr marL="0" indent="0">
              <a:buNone/>
            </a:pPr>
            <a:r>
              <a:rPr lang="fr-FR" sz="2800" b="1" dirty="0" smtClean="0"/>
              <a:t>La </a:t>
            </a:r>
            <a:r>
              <a:rPr lang="fr-FR" sz="2800" b="1" dirty="0" err="1" smtClean="0"/>
              <a:t>methode</a:t>
            </a:r>
            <a:r>
              <a:rPr lang="fr-FR" sz="2800" b="1" dirty="0" smtClean="0"/>
              <a:t> .</a:t>
            </a:r>
            <a:r>
              <a:rPr lang="fr-FR" sz="2800" b="1" dirty="0" err="1" smtClean="0"/>
              <a:t>hover</a:t>
            </a:r>
            <a:r>
              <a:rPr lang="fr-FR" sz="2800" b="1" dirty="0" smtClean="0"/>
              <a:t>() gère la remontée d’évènement.</a:t>
            </a:r>
            <a:endParaRPr lang="fr-FR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4. Les évènements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954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</TotalTime>
  <Words>1381</Words>
  <Application>Microsoft Office PowerPoint</Application>
  <PresentationFormat>Grand écran</PresentationFormat>
  <Paragraphs>189</Paragraphs>
  <Slides>32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6" baseType="lpstr">
      <vt:lpstr>Arial</vt:lpstr>
      <vt:lpstr>Calibri</vt:lpstr>
      <vt:lpstr>Wingdings</vt:lpstr>
      <vt:lpstr>9_Thème Office</vt:lpstr>
      <vt:lpstr>jQuery</vt:lpstr>
      <vt:lpstr>Sommaire</vt:lpstr>
      <vt:lpstr>Sommaire</vt:lpstr>
      <vt:lpstr>4. Les évènements</vt:lpstr>
      <vt:lpstr>4. Les évènements</vt:lpstr>
      <vt:lpstr>4. Les évènements</vt:lpstr>
      <vt:lpstr>4. Les évènements</vt:lpstr>
      <vt:lpstr>4. Les évènements</vt:lpstr>
      <vt:lpstr>4. Les évènements</vt:lpstr>
      <vt:lpstr>4. Les évènements</vt:lpstr>
      <vt:lpstr>4. Les évènements</vt:lpstr>
      <vt:lpstr>4. Les évènements</vt:lpstr>
      <vt:lpstr>4. Les évènements</vt:lpstr>
      <vt:lpstr>4. Les évènements</vt:lpstr>
      <vt:lpstr>4. Les évènements</vt:lpstr>
      <vt:lpstr>4. Les évènements</vt:lpstr>
      <vt:lpstr>4. Les évènements</vt:lpstr>
      <vt:lpstr>4. Les évènements</vt:lpstr>
      <vt:lpstr>4. Les évènements</vt:lpstr>
      <vt:lpstr>4. Les évènements</vt:lpstr>
      <vt:lpstr>4. Les évènements</vt:lpstr>
      <vt:lpstr>4. Les évènements</vt:lpstr>
      <vt:lpstr>4. Les évènements</vt:lpstr>
      <vt:lpstr>4. Les évènements</vt:lpstr>
      <vt:lpstr>4. Les évènements</vt:lpstr>
      <vt:lpstr>4. Les évènements</vt:lpstr>
      <vt:lpstr>4. Les évènements</vt:lpstr>
      <vt:lpstr>4. Les évènements</vt:lpstr>
      <vt:lpstr>4. Les évènements</vt:lpstr>
      <vt:lpstr>4. Les évènements</vt:lpstr>
      <vt:lpstr>4. Les évènements</vt:lpstr>
      <vt:lpstr>4. Les évènements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stephane belkheraz</dc:creator>
  <cp:lastModifiedBy>Stéphane BELKHERAZ</cp:lastModifiedBy>
  <cp:revision>70</cp:revision>
  <dcterms:created xsi:type="dcterms:W3CDTF">2016-12-11T20:23:51Z</dcterms:created>
  <dcterms:modified xsi:type="dcterms:W3CDTF">2017-01-10T16:44:45Z</dcterms:modified>
</cp:coreProperties>
</file>