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notesMasterIdLst>
    <p:notesMasterId r:id="rId86"/>
  </p:notesMasterIdLst>
  <p:sldIdLst>
    <p:sldId id="302" r:id="rId2"/>
    <p:sldId id="303" r:id="rId3"/>
    <p:sldId id="304" r:id="rId4"/>
    <p:sldId id="305" r:id="rId5"/>
    <p:sldId id="306" r:id="rId6"/>
    <p:sldId id="307" r:id="rId7"/>
    <p:sldId id="381" r:id="rId8"/>
    <p:sldId id="309" r:id="rId9"/>
    <p:sldId id="382" r:id="rId10"/>
    <p:sldId id="383" r:id="rId11"/>
    <p:sldId id="384" r:id="rId12"/>
    <p:sldId id="380" r:id="rId13"/>
    <p:sldId id="379" r:id="rId14"/>
    <p:sldId id="311" r:id="rId15"/>
    <p:sldId id="377" r:id="rId16"/>
    <p:sldId id="312" r:id="rId17"/>
    <p:sldId id="378" r:id="rId18"/>
    <p:sldId id="385" r:id="rId19"/>
    <p:sldId id="386" r:id="rId20"/>
    <p:sldId id="387" r:id="rId21"/>
    <p:sldId id="388" r:id="rId22"/>
    <p:sldId id="389" r:id="rId23"/>
    <p:sldId id="393" r:id="rId24"/>
    <p:sldId id="314" r:id="rId25"/>
    <p:sldId id="318" r:id="rId26"/>
    <p:sldId id="319" r:id="rId27"/>
    <p:sldId id="320" r:id="rId28"/>
    <p:sldId id="323" r:id="rId29"/>
    <p:sldId id="394" r:id="rId30"/>
    <p:sldId id="395" r:id="rId31"/>
    <p:sldId id="390" r:id="rId32"/>
    <p:sldId id="391" r:id="rId33"/>
    <p:sldId id="392" r:id="rId34"/>
    <p:sldId id="331" r:id="rId35"/>
    <p:sldId id="413" r:id="rId36"/>
    <p:sldId id="414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11" r:id="rId51"/>
    <p:sldId id="412" r:id="rId52"/>
    <p:sldId id="345" r:id="rId53"/>
    <p:sldId id="346" r:id="rId54"/>
    <p:sldId id="347" r:id="rId55"/>
    <p:sldId id="348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359" r:id="rId69"/>
    <p:sldId id="428" r:id="rId70"/>
    <p:sldId id="429" r:id="rId71"/>
    <p:sldId id="427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54" d="100"/>
          <a:sy n="54" d="100"/>
        </p:scale>
        <p:origin x="3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ED0C-3CD5-4764-8CDF-B1D18042249F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4A49-732A-49E4-8BA9-043FA760C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2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Append, </a:t>
            </a:r>
            <a:r>
              <a:rPr lang="fr-FR" dirty="0" err="1" smtClean="0"/>
              <a:t>appendTo</a:t>
            </a:r>
            <a:r>
              <a:rPr lang="fr-FR" dirty="0" smtClean="0"/>
              <a:t>, </a:t>
            </a:r>
            <a:r>
              <a:rPr lang="fr-FR" dirty="0" err="1" smtClean="0"/>
              <a:t>prepend</a:t>
            </a:r>
            <a:r>
              <a:rPr lang="fr-FR" dirty="0" smtClean="0"/>
              <a:t>, </a:t>
            </a:r>
            <a:r>
              <a:rPr lang="fr-FR" dirty="0" err="1" smtClean="0"/>
              <a:t>prependTo</a:t>
            </a:r>
            <a:r>
              <a:rPr lang="fr-FR" dirty="0" smtClean="0"/>
              <a:t> ajoutent un élément, un string html ou un objet jQuery,</a:t>
            </a:r>
          </a:p>
          <a:p>
            <a:r>
              <a:rPr lang="fr-FR" dirty="0" smtClean="0"/>
              <a:t>La différence entre Append et </a:t>
            </a:r>
            <a:r>
              <a:rPr lang="fr-FR" dirty="0" err="1" smtClean="0"/>
              <a:t>AppendTo</a:t>
            </a:r>
            <a:r>
              <a:rPr lang="fr-FR" dirty="0" smtClean="0"/>
              <a:t>:</a:t>
            </a:r>
          </a:p>
          <a:p>
            <a:r>
              <a:rPr lang="fr-FR" dirty="0" smtClean="0"/>
              <a:t>Append peut ajouter aussi du texte</a:t>
            </a:r>
          </a:p>
          <a:p>
            <a:r>
              <a:rPr lang="fr-FR" dirty="0" err="1" smtClean="0"/>
              <a:t>AppendTo</a:t>
            </a:r>
            <a:r>
              <a:rPr lang="fr-FR" dirty="0" smtClean="0"/>
              <a:t> peut prendre en valeur un </a:t>
            </a:r>
            <a:r>
              <a:rPr lang="fr-FR" dirty="0" err="1" smtClean="0"/>
              <a:t>selecteur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80C9-D028-4396-A952-6AA1A6A45D91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12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dirty="0" smtClean="0"/>
              <a:t>after</a:t>
            </a:r>
            <a:r>
              <a:rPr lang="fr-FR" dirty="0" smtClean="0"/>
              <a:t>, </a:t>
            </a:r>
            <a:r>
              <a:rPr lang="en-US" sz="1200" b="1" i="1" dirty="0" smtClean="0"/>
              <a:t>before</a:t>
            </a:r>
            <a:r>
              <a:rPr lang="fr-FR" dirty="0" smtClean="0"/>
              <a:t>, </a:t>
            </a:r>
            <a:r>
              <a:rPr lang="fr-FR" dirty="0" err="1" smtClean="0"/>
              <a:t>prepend</a:t>
            </a:r>
            <a:r>
              <a:rPr lang="fr-FR" dirty="0" smtClean="0"/>
              <a:t>, </a:t>
            </a:r>
            <a:r>
              <a:rPr lang="fr-FR" dirty="0" err="1" smtClean="0"/>
              <a:t>prependTo</a:t>
            </a:r>
            <a:r>
              <a:rPr lang="fr-FR" dirty="0" smtClean="0"/>
              <a:t> ajoutent un élément, du texte, un string html ou un objet jQuery,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80C9-D028-4396-A952-6AA1A6A45D91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4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dirty="0" smtClean="0"/>
              <a:t>after</a:t>
            </a:r>
            <a:r>
              <a:rPr lang="fr-FR" dirty="0" smtClean="0"/>
              <a:t>, </a:t>
            </a:r>
            <a:r>
              <a:rPr lang="en-US" sz="1200" b="1" i="1" dirty="0" smtClean="0"/>
              <a:t>before</a:t>
            </a:r>
            <a:r>
              <a:rPr lang="fr-FR" dirty="0" smtClean="0"/>
              <a:t>, </a:t>
            </a:r>
            <a:r>
              <a:rPr lang="fr-FR" dirty="0" err="1" smtClean="0"/>
              <a:t>prepend</a:t>
            </a:r>
            <a:r>
              <a:rPr lang="fr-FR" dirty="0" smtClean="0"/>
              <a:t>, </a:t>
            </a:r>
            <a:r>
              <a:rPr lang="fr-FR" dirty="0" err="1" smtClean="0"/>
              <a:t>prependTo</a:t>
            </a:r>
            <a:r>
              <a:rPr lang="fr-FR" dirty="0" smtClean="0"/>
              <a:t> ajoutent un élément, du texte, un string html ou un objet jQuery,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80C9-D028-4396-A952-6AA1A6A45D91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2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36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56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476673"/>
            <a:ext cx="10515600" cy="1008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4443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3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5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82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30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84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09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7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6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jQuery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1.2</a:t>
            </a:r>
            <a:r>
              <a:rPr lang="fr-FR" sz="2800" b="1" dirty="0" smtClean="0"/>
              <a:t> Les IDE et les outils</a:t>
            </a:r>
          </a:p>
          <a:p>
            <a:pPr marL="609585" lvl="1" indent="0">
              <a:buNone/>
            </a:pPr>
            <a:r>
              <a:rPr lang="fr-FR" sz="3600" dirty="0" smtClean="0"/>
              <a:t>Les Outils navigateurs</a:t>
            </a:r>
          </a:p>
          <a:p>
            <a:pPr lvl="2"/>
            <a:r>
              <a:rPr lang="fr-FR" sz="3600" dirty="0" smtClean="0"/>
              <a:t>Les </a:t>
            </a:r>
            <a:r>
              <a:rPr lang="fr-FR" sz="3600" dirty="0" err="1" smtClean="0"/>
              <a:t>developer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> des navigateurs: </a:t>
            </a:r>
            <a:br>
              <a:rPr lang="fr-FR" sz="3600" dirty="0" smtClean="0"/>
            </a:br>
            <a:r>
              <a:rPr lang="fr-FR" sz="3600" dirty="0" smtClean="0"/>
              <a:t>via la touche F12, </a:t>
            </a:r>
            <a:r>
              <a:rPr lang="fr-FR" sz="3600" dirty="0"/>
              <a:t>chaque navigateur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nous </a:t>
            </a:r>
            <a:r>
              <a:rPr lang="fr-FR" sz="3600" dirty="0"/>
              <a:t>propose son onglet </a:t>
            </a:r>
            <a:r>
              <a:rPr lang="fr-FR" sz="3600" dirty="0" smtClean="0"/>
              <a:t>d’outils</a:t>
            </a:r>
          </a:p>
          <a:p>
            <a:pPr lvl="2"/>
            <a:r>
              <a:rPr lang="fr-FR" sz="3600" b="1" dirty="0" smtClean="0"/>
              <a:t>Les plus intéressants pour nous serons les onglets console et </a:t>
            </a:r>
            <a:r>
              <a:rPr lang="fr-FR" sz="3600" b="1" dirty="0" err="1" smtClean="0"/>
              <a:t>debugging</a:t>
            </a:r>
            <a:endParaRPr lang="fr-FR" sz="3600" b="1" dirty="0" smtClean="0"/>
          </a:p>
          <a:p>
            <a:pPr lvl="2"/>
            <a:endParaRPr lang="fr-FR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1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1.2</a:t>
            </a:r>
            <a:r>
              <a:rPr lang="fr-FR" sz="2800" b="1" dirty="0" smtClean="0"/>
              <a:t> Les IDE et les outils</a:t>
            </a:r>
          </a:p>
          <a:p>
            <a:pPr marL="609585" lvl="1" indent="0">
              <a:buNone/>
            </a:pPr>
            <a:r>
              <a:rPr lang="fr-FR" sz="3600" dirty="0" smtClean="0"/>
              <a:t>Les </a:t>
            </a:r>
            <a:r>
              <a:rPr lang="fr-FR" sz="3600" dirty="0"/>
              <a:t>Outils </a:t>
            </a:r>
            <a:r>
              <a:rPr lang="fr-FR" sz="3600" dirty="0" smtClean="0"/>
              <a:t>de validation de code</a:t>
            </a:r>
            <a:endParaRPr lang="fr-FR" sz="3600" dirty="0"/>
          </a:p>
          <a:p>
            <a:pPr lvl="2"/>
            <a:r>
              <a:rPr lang="fr-FR" sz="3600" dirty="0" smtClean="0"/>
              <a:t>Online : </a:t>
            </a:r>
            <a:r>
              <a:rPr lang="fr-FR" sz="3600" b="1" dirty="0" err="1" smtClean="0"/>
              <a:t>JsFiddle</a:t>
            </a:r>
            <a:r>
              <a:rPr lang="fr-FR" sz="3600" dirty="0" smtClean="0"/>
              <a:t>, </a:t>
            </a:r>
            <a:r>
              <a:rPr lang="fr-FR" sz="3600" dirty="0" err="1" smtClean="0"/>
              <a:t>jsHint</a:t>
            </a:r>
            <a:endParaRPr lang="fr-FR" sz="3600" dirty="0" smtClean="0"/>
          </a:p>
          <a:p>
            <a:pPr lvl="2"/>
            <a:r>
              <a:rPr lang="fr-FR" sz="3600" dirty="0" smtClean="0"/>
              <a:t>Offline : En téléchargeant </a:t>
            </a:r>
            <a:r>
              <a:rPr lang="fr-FR" sz="3600" dirty="0" err="1" smtClean="0"/>
              <a:t>jsHint</a:t>
            </a:r>
            <a:r>
              <a:rPr lang="fr-FR" sz="3600" dirty="0" smtClean="0"/>
              <a:t> via </a:t>
            </a:r>
            <a:r>
              <a:rPr lang="fr-FR" sz="3600" b="1" dirty="0" err="1" smtClean="0"/>
              <a:t>npm</a:t>
            </a:r>
            <a:endParaRPr lang="fr-FR" sz="3600" b="1" dirty="0" smtClean="0"/>
          </a:p>
          <a:p>
            <a:pPr lvl="2"/>
            <a:endParaRPr lang="fr-FR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5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46726" cy="455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1.3</a:t>
            </a:r>
            <a:r>
              <a:rPr lang="fr-FR" sz="2800" b="1" dirty="0" smtClean="0"/>
              <a:t> Installation et utilisation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3600" dirty="0" smtClean="0"/>
              <a:t>Pour démarrer, nous aurons besoin: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D’un </a:t>
            </a:r>
            <a:r>
              <a:rPr lang="fr-FR" sz="2800" dirty="0" err="1"/>
              <a:t>editeur</a:t>
            </a:r>
            <a:r>
              <a:rPr lang="fr-FR" sz="2800" dirty="0"/>
              <a:t> de texte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D’un </a:t>
            </a:r>
            <a:r>
              <a:rPr lang="fr-FR" sz="2800" dirty="0"/>
              <a:t>navigateur web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De la </a:t>
            </a:r>
            <a:r>
              <a:rPr lang="fr-FR" sz="2800" dirty="0"/>
              <a:t>bibliothèque </a:t>
            </a:r>
            <a:r>
              <a:rPr lang="fr-FR" sz="2800" dirty="0" smtClean="0"/>
              <a:t>jQuery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6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0946726" cy="51052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chemeClr val="accent1"/>
                </a:solidFill>
              </a:rPr>
              <a:t>1.3</a:t>
            </a:r>
            <a:r>
              <a:rPr lang="fr-FR" sz="3000" b="1" dirty="0" smtClean="0"/>
              <a:t> </a:t>
            </a:r>
            <a:r>
              <a:rPr lang="fr-FR" sz="3000" b="1" dirty="0"/>
              <a:t>Installation, utilisation </a:t>
            </a:r>
            <a:r>
              <a:rPr lang="fr-FR" sz="3000" b="1" dirty="0" smtClean="0"/>
              <a:t>de Visual Studio Code</a:t>
            </a:r>
            <a:endParaRPr lang="fr-FR" sz="30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00" dirty="0">
                <a:hlinkClick r:id="rId2"/>
              </a:rPr>
              <a:t>https://code.visualstudio.com</a:t>
            </a:r>
            <a:r>
              <a:rPr lang="fr-FR" sz="3000" dirty="0" smtClean="0">
                <a:hlinkClick r:id="rId2"/>
              </a:rPr>
              <a:t>/</a:t>
            </a:r>
            <a:endParaRPr lang="fr-FR" sz="3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00" dirty="0" smtClean="0"/>
              <a:t>Menu Affichage/Palette de commande et on tape « Configure </a:t>
            </a:r>
            <a:r>
              <a:rPr lang="fr-FR" sz="3000" dirty="0" err="1" smtClean="0"/>
              <a:t>Task</a:t>
            </a:r>
            <a:r>
              <a:rPr lang="fr-FR" sz="3000" dirty="0" smtClean="0"/>
              <a:t> </a:t>
            </a:r>
            <a:r>
              <a:rPr lang="fr-FR" sz="3000" dirty="0" err="1" smtClean="0"/>
              <a:t>Runner</a:t>
            </a:r>
            <a:r>
              <a:rPr lang="fr-FR" sz="3000" dirty="0" smtClean="0"/>
              <a:t> » afin de modifier le script dans </a:t>
            </a:r>
            <a:r>
              <a:rPr lang="fr-FR" sz="3000" dirty="0" err="1" smtClean="0"/>
              <a:t>tasks.json</a:t>
            </a:r>
            <a:endParaRPr lang="fr-FR" sz="3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b="1" dirty="0" smtClean="0"/>
              <a:t>{</a:t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/>
              <a:t>version": "0.1.0",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/>
              <a:t>command": "Chrome",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 err="1"/>
              <a:t>windows</a:t>
            </a:r>
            <a:r>
              <a:rPr lang="fr-FR" sz="1900" b="1" dirty="0"/>
              <a:t>": {    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	"</a:t>
            </a:r>
            <a:r>
              <a:rPr lang="fr-FR" sz="1900" b="1" dirty="0"/>
              <a:t>command":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	"</a:t>
            </a:r>
            <a:r>
              <a:rPr lang="fr-FR" sz="1900" b="1" dirty="0"/>
              <a:t>C:\\Program Files (x86)\\Google\\Chrome\\Application\\chrome.exe"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},    </a:t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 err="1"/>
              <a:t>args</a:t>
            </a:r>
            <a:r>
              <a:rPr lang="fr-FR" sz="1900" b="1" dirty="0"/>
              <a:t>": ["${file</a:t>
            </a:r>
            <a:r>
              <a:rPr lang="fr-FR" sz="1900" b="1" dirty="0" smtClean="0"/>
              <a:t>}"]</a:t>
            </a:r>
            <a:br>
              <a:rPr lang="fr-FR" sz="1900" b="1" dirty="0" smtClean="0"/>
            </a:br>
            <a:r>
              <a:rPr lang="fr-FR" sz="1900" b="1" dirty="0" smtClean="0"/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00" dirty="0" smtClean="0"/>
              <a:t>Ctrl/Shift/B pour lancer la page dans le navigateur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3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74631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3600" dirty="0" smtClean="0"/>
              <a:t>Nous pouvons utiliser jQuery de deux manières:</a:t>
            </a:r>
            <a:r>
              <a:rPr lang="fr-FR" sz="3600" dirty="0"/>
              <a:t> </a:t>
            </a:r>
            <a:r>
              <a:rPr lang="fr-FR" sz="3600" dirty="0" smtClean="0"/>
              <a:t>Soit en local en stockant la librairie jQuery physiquement dans notre application et en y faisant référence </a:t>
            </a:r>
            <a:br>
              <a:rPr lang="fr-FR" sz="3600" dirty="0" smtClean="0"/>
            </a:br>
            <a:r>
              <a:rPr lang="fr-FR" sz="3600" dirty="0" smtClean="0"/>
              <a:t>dans la page dans laquelle nous allons utiliser jQuery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2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74631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1800" dirty="0"/>
              <a:t>&lt;html&gt;</a:t>
            </a:r>
          </a:p>
          <a:p>
            <a:pPr marL="609585" lvl="1" indent="0">
              <a:buNone/>
            </a:pPr>
            <a:r>
              <a:rPr lang="fr-FR" sz="1800" dirty="0"/>
              <a:t>    &lt;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</a:t>
            </a:r>
            <a:r>
              <a:rPr lang="fr-FR" sz="1800" b="1" dirty="0" err="1" smtClean="0"/>
              <a:t>src</a:t>
            </a:r>
            <a:r>
              <a:rPr lang="fr-FR" sz="1800" b="1" dirty="0"/>
              <a:t>="</a:t>
            </a:r>
            <a:r>
              <a:rPr lang="fr-FR" sz="1800" b="1" dirty="0" err="1">
                <a:solidFill>
                  <a:schemeClr val="tx2"/>
                </a:solidFill>
              </a:rPr>
              <a:t>js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node_modules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jquery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dist</a:t>
            </a:r>
            <a:r>
              <a:rPr lang="fr-FR" sz="1800" b="1" dirty="0">
                <a:solidFill>
                  <a:schemeClr val="tx2"/>
                </a:solidFill>
              </a:rPr>
              <a:t>/jquery.js</a:t>
            </a:r>
            <a:r>
              <a:rPr lang="fr-FR" sz="1800" b="1" dirty="0"/>
              <a:t>"&gt;&lt;/script&gt; 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type="</a:t>
            </a:r>
            <a:r>
              <a:rPr lang="fr-FR" sz="1800" b="1" dirty="0" err="1"/>
              <a:t>text</a:t>
            </a:r>
            <a:r>
              <a:rPr lang="fr-FR" sz="1800" b="1" dirty="0"/>
              <a:t>/</a:t>
            </a:r>
            <a:r>
              <a:rPr lang="fr-FR" sz="1800" b="1" dirty="0" err="1"/>
              <a:t>javascript</a:t>
            </a:r>
            <a:r>
              <a:rPr lang="fr-FR" sz="1800" b="1" dirty="0"/>
              <a:t>"&gt;</a:t>
            </a:r>
          </a:p>
          <a:p>
            <a:pPr marL="609585" lvl="1" indent="0">
              <a:buNone/>
            </a:pPr>
            <a:r>
              <a:rPr lang="fr-FR" sz="1800" b="1" dirty="0"/>
              <a:t>            $(document).</a:t>
            </a:r>
            <a:r>
              <a:rPr lang="fr-FR" sz="1800" b="1" dirty="0" err="1"/>
              <a:t>ready</a:t>
            </a:r>
            <a:r>
              <a:rPr lang="fr-FR" sz="1800" b="1" dirty="0"/>
              <a:t>(</a:t>
            </a:r>
            <a:r>
              <a:rPr lang="fr-FR" sz="1800" b="1" dirty="0" err="1"/>
              <a:t>function</a:t>
            </a:r>
            <a:r>
              <a:rPr lang="fr-FR" sz="1800" b="1" dirty="0"/>
              <a:t>(){</a:t>
            </a:r>
          </a:p>
          <a:p>
            <a:pPr marL="609585" lvl="1" indent="0">
              <a:buNone/>
            </a:pPr>
            <a:r>
              <a:rPr lang="fr-FR" sz="1800" b="1" dirty="0"/>
              <a:t>                </a:t>
            </a:r>
            <a:r>
              <a:rPr lang="fr-FR" sz="1800" b="1" dirty="0" err="1"/>
              <a:t>alert</a:t>
            </a:r>
            <a:r>
              <a:rPr lang="fr-FR" sz="1800" b="1" dirty="0"/>
              <a:t>("Hello </a:t>
            </a:r>
            <a:r>
              <a:rPr lang="fr-FR" sz="1800" b="1" dirty="0" err="1"/>
              <a:t>jquery</a:t>
            </a:r>
            <a:r>
              <a:rPr lang="fr-FR" sz="1800" b="1" dirty="0"/>
              <a:t> !");</a:t>
            </a:r>
          </a:p>
          <a:p>
            <a:pPr marL="609585" lvl="1" indent="0">
              <a:buNone/>
            </a:pPr>
            <a:r>
              <a:rPr lang="fr-FR" sz="1800" b="1" dirty="0"/>
              <a:t>            });</a:t>
            </a:r>
          </a:p>
          <a:p>
            <a:pPr marL="609585" lvl="1" indent="0">
              <a:buNone/>
            </a:pPr>
            <a:r>
              <a:rPr lang="fr-FR" sz="1800" b="1" dirty="0"/>
              <a:t>        &lt;/script&gt; </a:t>
            </a:r>
          </a:p>
          <a:p>
            <a:pPr marL="609585" lvl="1" indent="0">
              <a:buNone/>
            </a:pPr>
            <a:r>
              <a:rPr lang="fr-FR" sz="1800" dirty="0"/>
              <a:t>    &lt;/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&lt;body&gt;</a:t>
            </a:r>
          </a:p>
          <a:p>
            <a:pPr marL="609585" lvl="1" indent="0">
              <a:buNone/>
            </a:pPr>
            <a:r>
              <a:rPr lang="fr-FR" sz="1800" dirty="0"/>
              <a:t>    &lt;/body&gt;</a:t>
            </a:r>
          </a:p>
          <a:p>
            <a:pPr marL="609585" lvl="1" indent="0">
              <a:buNone/>
            </a:pPr>
            <a:r>
              <a:rPr lang="fr-FR" sz="1800" dirty="0"/>
              <a:t>&lt;/html&gt;</a:t>
            </a:r>
            <a:endParaRPr lang="fr-FR" sz="18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6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3600" dirty="0" smtClean="0"/>
              <a:t>Soit via un CDN, un Content Delivery Network, en y faisant également référence dans la page dans laquelle nous allons utiliser jQuery</a:t>
            </a:r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2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74631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1800" dirty="0"/>
              <a:t>&lt;html&gt;</a:t>
            </a:r>
          </a:p>
          <a:p>
            <a:pPr marL="609585" lvl="1" indent="0">
              <a:buNone/>
            </a:pPr>
            <a:r>
              <a:rPr lang="fr-FR" sz="1800" dirty="0"/>
              <a:t>    &lt;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</a:t>
            </a:r>
            <a:r>
              <a:rPr lang="fr-FR" sz="1800" b="1" dirty="0" err="1"/>
              <a:t>src</a:t>
            </a:r>
            <a:r>
              <a:rPr lang="fr-FR" sz="1800" b="1" dirty="0"/>
              <a:t>="</a:t>
            </a:r>
            <a:r>
              <a:rPr lang="fr-FR" sz="1800" b="1" dirty="0">
                <a:solidFill>
                  <a:schemeClr val="tx2"/>
                </a:solidFill>
              </a:rPr>
              <a:t>https://ajax.googleapis.com/</a:t>
            </a:r>
            <a:r>
              <a:rPr lang="fr-FR" sz="1800" b="1" dirty="0" err="1">
                <a:solidFill>
                  <a:schemeClr val="tx2"/>
                </a:solidFill>
              </a:rPr>
              <a:t>ajax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libs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jquery</a:t>
            </a:r>
            <a:r>
              <a:rPr lang="fr-FR" sz="1800" b="1" dirty="0">
                <a:solidFill>
                  <a:schemeClr val="tx2"/>
                </a:solidFill>
              </a:rPr>
              <a:t>/3.1.1/jquery.min.js</a:t>
            </a:r>
            <a:r>
              <a:rPr lang="fr-FR" sz="1800" b="1" dirty="0"/>
              <a:t>"&gt;&lt;/script&gt;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type="</a:t>
            </a:r>
            <a:r>
              <a:rPr lang="fr-FR" sz="1800" b="1" dirty="0" err="1"/>
              <a:t>text</a:t>
            </a:r>
            <a:r>
              <a:rPr lang="fr-FR" sz="1800" b="1" dirty="0"/>
              <a:t>/</a:t>
            </a:r>
            <a:r>
              <a:rPr lang="fr-FR" sz="1800" b="1" dirty="0" err="1"/>
              <a:t>javascript</a:t>
            </a:r>
            <a:r>
              <a:rPr lang="fr-FR" sz="1800" b="1" dirty="0"/>
              <a:t>"&gt;</a:t>
            </a:r>
          </a:p>
          <a:p>
            <a:pPr marL="609585" lvl="1" indent="0">
              <a:buNone/>
            </a:pPr>
            <a:r>
              <a:rPr lang="fr-FR" sz="1800" b="1" dirty="0"/>
              <a:t>            $(document).</a:t>
            </a:r>
            <a:r>
              <a:rPr lang="fr-FR" sz="1800" b="1" dirty="0" err="1"/>
              <a:t>ready</a:t>
            </a:r>
            <a:r>
              <a:rPr lang="fr-FR" sz="1800" b="1" dirty="0"/>
              <a:t>(</a:t>
            </a:r>
            <a:r>
              <a:rPr lang="fr-FR" sz="1800" b="1" dirty="0" err="1"/>
              <a:t>function</a:t>
            </a:r>
            <a:r>
              <a:rPr lang="fr-FR" sz="1800" b="1" dirty="0"/>
              <a:t>(){</a:t>
            </a:r>
          </a:p>
          <a:p>
            <a:pPr marL="609585" lvl="1" indent="0">
              <a:buNone/>
            </a:pPr>
            <a:r>
              <a:rPr lang="fr-FR" sz="1800" b="1" dirty="0"/>
              <a:t>                </a:t>
            </a:r>
            <a:r>
              <a:rPr lang="fr-FR" sz="1800" b="1" dirty="0" err="1"/>
              <a:t>alert</a:t>
            </a:r>
            <a:r>
              <a:rPr lang="fr-FR" sz="1800" b="1" dirty="0"/>
              <a:t>("Hello </a:t>
            </a:r>
            <a:r>
              <a:rPr lang="fr-FR" sz="1800" b="1" dirty="0" err="1"/>
              <a:t>jquery</a:t>
            </a:r>
            <a:r>
              <a:rPr lang="fr-FR" sz="1800" b="1" dirty="0"/>
              <a:t> !");</a:t>
            </a:r>
          </a:p>
          <a:p>
            <a:pPr marL="609585" lvl="1" indent="0">
              <a:buNone/>
            </a:pPr>
            <a:r>
              <a:rPr lang="fr-FR" sz="1800" b="1" dirty="0"/>
              <a:t>            });</a:t>
            </a:r>
          </a:p>
          <a:p>
            <a:pPr marL="609585" lvl="1" indent="0">
              <a:buNone/>
            </a:pPr>
            <a:r>
              <a:rPr lang="fr-FR" sz="1800" b="1" dirty="0"/>
              <a:t>        &lt;/script&gt; </a:t>
            </a:r>
          </a:p>
          <a:p>
            <a:pPr marL="609585" lvl="1" indent="0">
              <a:buNone/>
            </a:pPr>
            <a:r>
              <a:rPr lang="fr-FR" sz="1800" dirty="0"/>
              <a:t>    &lt;/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&lt;body&gt;</a:t>
            </a:r>
          </a:p>
          <a:p>
            <a:pPr marL="609585" lvl="1" indent="0">
              <a:buNone/>
            </a:pPr>
            <a:r>
              <a:rPr lang="fr-FR" sz="1800" dirty="0"/>
              <a:t>    &lt;/body&gt;</a:t>
            </a:r>
          </a:p>
          <a:p>
            <a:pPr marL="609585" lvl="1" indent="0">
              <a:buNone/>
            </a:pPr>
            <a:r>
              <a:rPr lang="fr-FR" sz="1800" dirty="0"/>
              <a:t>&lt;/html&gt;</a:t>
            </a:r>
            <a:endParaRPr lang="fr-FR" sz="18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975600" cy="44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 smtClean="0"/>
              <a:t> Ecrire du JavaScript et du jQuery propre et structuré</a:t>
            </a:r>
          </a:p>
          <a:p>
            <a:pPr marL="609585" lvl="1" indent="0">
              <a:buNone/>
            </a:pPr>
            <a:r>
              <a:rPr lang="fr-FR" sz="3600" dirty="0" smtClean="0"/>
              <a:t>Cela consiste à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Eviter </a:t>
            </a:r>
            <a:r>
              <a:rPr lang="fr-FR" sz="2800" dirty="0"/>
              <a:t>les variables globales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Créer des </a:t>
            </a:r>
            <a:r>
              <a:rPr lang="fr-FR" sz="2800" dirty="0" err="1" smtClean="0"/>
              <a:t>namespaces</a:t>
            </a:r>
            <a:r>
              <a:rPr lang="fr-FR" sz="28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utiliser le module pattern</a:t>
            </a:r>
            <a:endParaRPr lang="fr-FR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2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20000"/>
            <a:ext cx="11652001" cy="44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Eviter les variables globales</a:t>
            </a:r>
          </a:p>
          <a:p>
            <a:pPr marL="609585" lvl="1" indent="0">
              <a:buNone/>
            </a:pPr>
            <a:r>
              <a:rPr lang="fr-FR" sz="2800" b="1" dirty="0" err="1" smtClean="0"/>
              <a:t>uneVariableGlobale</a:t>
            </a:r>
            <a:r>
              <a:rPr lang="fr-FR" sz="2800" dirty="0" smtClean="0"/>
              <a:t> </a:t>
            </a:r>
            <a:r>
              <a:rPr lang="fr-FR" sz="2800" dirty="0"/>
              <a:t>= "</a:t>
            </a:r>
            <a:r>
              <a:rPr lang="fr-FR" sz="2800" dirty="0" smtClean="0"/>
              <a:t>Hello Global jQuery";</a:t>
            </a:r>
          </a:p>
          <a:p>
            <a:pPr marL="609585" lvl="1" indent="0">
              <a:buNone/>
            </a:pPr>
            <a:r>
              <a:rPr lang="fr-FR" sz="2800" dirty="0" smtClean="0"/>
              <a:t>var </a:t>
            </a:r>
            <a:r>
              <a:rPr lang="fr-FR" sz="2800" b="1" dirty="0" err="1" smtClean="0"/>
              <a:t>uneVariableGlobaleAvecVar</a:t>
            </a:r>
            <a:r>
              <a:rPr lang="fr-FR" sz="2800" dirty="0" smtClean="0"/>
              <a:t> </a:t>
            </a:r>
            <a:r>
              <a:rPr lang="fr-FR" sz="2800" dirty="0"/>
              <a:t>= "Hello </a:t>
            </a:r>
            <a:r>
              <a:rPr lang="fr-FR" sz="2800" dirty="0" smtClean="0"/>
              <a:t>Global jQuery aussi";</a:t>
            </a:r>
            <a:endParaRPr lang="fr-FR" sz="2800" dirty="0"/>
          </a:p>
          <a:p>
            <a:pPr marL="609585" lvl="1" indent="0">
              <a:buNone/>
            </a:pPr>
            <a:endParaRPr lang="fr-FR" sz="2800" dirty="0"/>
          </a:p>
          <a:p>
            <a:pPr marL="609585" lvl="1" indent="0">
              <a:buNone/>
            </a:pPr>
            <a:r>
              <a:rPr lang="fr-FR" sz="2800" dirty="0"/>
              <a:t>(</a:t>
            </a:r>
            <a:r>
              <a:rPr lang="fr-FR" sz="2800" dirty="0" err="1"/>
              <a:t>function</a:t>
            </a:r>
            <a:r>
              <a:rPr lang="fr-FR" sz="2800" dirty="0"/>
              <a:t>($) {</a:t>
            </a:r>
          </a:p>
          <a:p>
            <a:pPr marL="609585" lvl="1" indent="0">
              <a:buNone/>
            </a:pPr>
            <a:r>
              <a:rPr lang="fr-FR" sz="2800" dirty="0" smtClean="0"/>
              <a:t>	</a:t>
            </a:r>
            <a:r>
              <a:rPr lang="fr-FR" sz="2800" b="1" dirty="0" err="1" smtClean="0"/>
              <a:t>uneVariableGlobaleDansUneFonction</a:t>
            </a:r>
            <a:r>
              <a:rPr lang="fr-FR" sz="2800" dirty="0" smtClean="0"/>
              <a:t> </a:t>
            </a:r>
            <a:r>
              <a:rPr lang="fr-FR" sz="2800" dirty="0"/>
              <a:t>= </a:t>
            </a:r>
            <a:r>
              <a:rPr lang="fr-FR" sz="2800" dirty="0" smtClean="0"/>
              <a:t>"</a:t>
            </a:r>
            <a:r>
              <a:rPr lang="fr-FR" sz="2800" dirty="0"/>
              <a:t> Hello Global jQuery </a:t>
            </a:r>
            <a:r>
              <a:rPr lang="fr-FR" sz="2800" dirty="0" smtClean="0"/>
              <a:t>encore";</a:t>
            </a:r>
            <a:endParaRPr lang="fr-FR" sz="2800" dirty="0"/>
          </a:p>
          <a:p>
            <a:pPr marL="609585" lvl="1" indent="0">
              <a:buNone/>
            </a:pPr>
            <a:r>
              <a:rPr lang="fr-FR" sz="2800" dirty="0" smtClean="0"/>
              <a:t>	var </a:t>
            </a:r>
            <a:r>
              <a:rPr lang="fr-FR" sz="2800" dirty="0" err="1" smtClean="0"/>
              <a:t>uneVariableLocaleDansUneFonctionAvecVar</a:t>
            </a:r>
            <a:r>
              <a:rPr lang="fr-FR" sz="2800" dirty="0" smtClean="0"/>
              <a:t> </a:t>
            </a:r>
            <a:r>
              <a:rPr lang="fr-FR" sz="2800" dirty="0"/>
              <a:t>= "Hello </a:t>
            </a:r>
            <a:r>
              <a:rPr lang="fr-FR" sz="2800" dirty="0" smtClean="0"/>
              <a:t>Local jQuery";</a:t>
            </a:r>
            <a:endParaRPr lang="fr-FR" sz="2800" dirty="0"/>
          </a:p>
          <a:p>
            <a:pPr marL="609585" lvl="1" indent="0">
              <a:buNone/>
            </a:pPr>
            <a:r>
              <a:rPr lang="fr-FR" sz="2800" dirty="0"/>
              <a:t>})(jQuery);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24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831910" cy="507653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Introduction </a:t>
            </a:r>
            <a:r>
              <a:rPr lang="fr-FR" sz="4000" b="1" dirty="0"/>
              <a:t>JavaScript et </a:t>
            </a:r>
            <a:r>
              <a:rPr lang="fr-FR" sz="4000" b="1" dirty="0" smtClean="0"/>
              <a:t>jQuery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sélecteurs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 DOM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2956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9975600" cy="54198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600" b="1" dirty="0" smtClean="0">
                <a:solidFill>
                  <a:schemeClr val="accent1"/>
                </a:solidFill>
              </a:rPr>
              <a:t>1.5</a:t>
            </a:r>
            <a:r>
              <a:rPr lang="fr-FR" sz="3600" b="1" dirty="0"/>
              <a:t> </a:t>
            </a:r>
            <a:r>
              <a:rPr lang="fr-FR" sz="3600" b="1" dirty="0" smtClean="0"/>
              <a:t>Créer un </a:t>
            </a:r>
            <a:r>
              <a:rPr lang="fr-FR" sz="3600" b="1" dirty="0" err="1" smtClean="0"/>
              <a:t>namespace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On rattache le </a:t>
            </a:r>
            <a:r>
              <a:rPr lang="fr-FR" sz="3600" dirty="0" err="1" smtClean="0"/>
              <a:t>namespace</a:t>
            </a:r>
            <a:r>
              <a:rPr lang="fr-FR" sz="3600" dirty="0" smtClean="0"/>
              <a:t> à l’objet </a:t>
            </a:r>
            <a:r>
              <a:rPr lang="fr-FR" sz="3600" dirty="0" err="1" smtClean="0"/>
              <a:t>window</a:t>
            </a:r>
            <a:r>
              <a:rPr lang="fr-FR" sz="3600" dirty="0" smtClean="0"/>
              <a:t>, c’est plus propre.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900" dirty="0" smtClean="0"/>
              <a:t>(</a:t>
            </a:r>
            <a:r>
              <a:rPr lang="fr-FR" sz="2900" dirty="0" err="1"/>
              <a:t>function</a:t>
            </a:r>
            <a:r>
              <a:rPr lang="fr-FR" sz="2900" dirty="0"/>
              <a:t>($) </a:t>
            </a:r>
            <a:r>
              <a:rPr lang="fr-FR" sz="2900" dirty="0" smtClean="0"/>
              <a:t>{</a:t>
            </a:r>
          </a:p>
          <a:p>
            <a:pPr marL="0" indent="0">
              <a:buNone/>
            </a:pPr>
            <a:r>
              <a:rPr lang="fr-FR" sz="2900" dirty="0"/>
              <a:t>	</a:t>
            </a:r>
            <a:r>
              <a:rPr lang="fr-FR" sz="2900" b="1" dirty="0" smtClean="0">
                <a:solidFill>
                  <a:schemeClr val="tx2"/>
                </a:solidFill>
              </a:rPr>
              <a:t>// Déclaration</a:t>
            </a:r>
            <a:endParaRPr lang="fr-FR" sz="29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2900" dirty="0" smtClean="0"/>
              <a:t>	</a:t>
            </a:r>
            <a:r>
              <a:rPr lang="fr-FR" sz="2900" b="1" dirty="0" err="1" smtClean="0"/>
              <a:t>MonNamespace</a:t>
            </a:r>
            <a:r>
              <a:rPr lang="fr-FR" sz="2900" b="1" dirty="0" smtClean="0"/>
              <a:t> </a:t>
            </a:r>
            <a:r>
              <a:rPr lang="fr-FR" sz="2900" b="1" dirty="0"/>
              <a:t>= </a:t>
            </a:r>
            <a:r>
              <a:rPr lang="fr-FR" sz="2900" b="1" dirty="0" err="1"/>
              <a:t>window.MonNamespace</a:t>
            </a:r>
            <a:r>
              <a:rPr lang="fr-FR" sz="2900" b="1" dirty="0"/>
              <a:t> || {};</a:t>
            </a:r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>	MonNamespace.Objet1 </a:t>
            </a:r>
            <a:r>
              <a:rPr lang="fr-FR" sz="2900" dirty="0"/>
              <a:t>= {};</a:t>
            </a:r>
          </a:p>
          <a:p>
            <a:pPr marL="0" indent="0">
              <a:buNone/>
            </a:pPr>
            <a:r>
              <a:rPr lang="fr-FR" sz="2900" dirty="0" smtClean="0"/>
              <a:t>	MonNamespace.Fonction1 </a:t>
            </a:r>
            <a:r>
              <a:rPr lang="fr-FR" sz="2900" dirty="0"/>
              <a:t>= </a:t>
            </a:r>
            <a:r>
              <a:rPr lang="fr-FR" sz="2900" dirty="0" err="1"/>
              <a:t>function</a:t>
            </a:r>
            <a:r>
              <a:rPr lang="fr-FR" sz="2900" dirty="0"/>
              <a:t>(p){</a:t>
            </a:r>
          </a:p>
          <a:p>
            <a:pPr marL="0" indent="0">
              <a:buNone/>
            </a:pPr>
            <a:r>
              <a:rPr lang="fr-FR" sz="2900" dirty="0"/>
              <a:t>        </a:t>
            </a:r>
            <a:r>
              <a:rPr lang="fr-FR" sz="2900" dirty="0" smtClean="0"/>
              <a:t>		</a:t>
            </a:r>
            <a:r>
              <a:rPr lang="fr-FR" sz="2900" dirty="0" err="1" smtClean="0"/>
              <a:t>alert</a:t>
            </a:r>
            <a:r>
              <a:rPr lang="fr-FR" sz="2900" dirty="0"/>
              <a:t>("appel de fonction: " + p);</a:t>
            </a:r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>	};</a:t>
            </a:r>
            <a:endParaRPr lang="fr-FR" sz="2900" dirty="0"/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/>
            </a:r>
            <a:br>
              <a:rPr lang="fr-FR" sz="2900" dirty="0" smtClean="0"/>
            </a:br>
            <a:r>
              <a:rPr lang="fr-FR" sz="2900" dirty="0" smtClean="0"/>
              <a:t>	</a:t>
            </a:r>
            <a:r>
              <a:rPr lang="fr-FR" sz="2900" b="1" dirty="0" smtClean="0">
                <a:solidFill>
                  <a:schemeClr val="tx2"/>
                </a:solidFill>
              </a:rPr>
              <a:t>// Exécution</a:t>
            </a:r>
            <a:endParaRPr lang="fr-FR" sz="29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>	MonNamespace.Fonction1</a:t>
            </a:r>
            <a:r>
              <a:rPr lang="fr-FR" sz="2900" dirty="0"/>
              <a:t>("dans le fichier </a:t>
            </a:r>
            <a:r>
              <a:rPr lang="fr-FR" sz="2900" dirty="0" err="1"/>
              <a:t>js</a:t>
            </a:r>
            <a:r>
              <a:rPr lang="fr-FR" sz="2900" dirty="0" smtClean="0"/>
              <a:t>");</a:t>
            </a:r>
            <a:endParaRPr lang="fr-FR" sz="2900" dirty="0"/>
          </a:p>
          <a:p>
            <a:pPr marL="0" indent="0">
              <a:buNone/>
            </a:pPr>
            <a:r>
              <a:rPr lang="fr-FR" sz="2900" dirty="0"/>
              <a:t>})(jQuery</a:t>
            </a:r>
            <a:r>
              <a:rPr lang="fr-FR" sz="2900" dirty="0" smtClean="0"/>
              <a:t>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0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9975600" cy="5238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</a:t>
            </a:r>
            <a:r>
              <a:rPr lang="fr-FR" sz="2800" b="1" dirty="0" smtClean="0"/>
              <a:t>Utiliser le module pattern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2800" dirty="0" smtClean="0"/>
              <a:t>var </a:t>
            </a:r>
            <a:r>
              <a:rPr lang="fr-FR" sz="2800" b="1" dirty="0" err="1"/>
              <a:t>Foobar</a:t>
            </a:r>
            <a:r>
              <a:rPr lang="fr-FR" sz="2800" dirty="0"/>
              <a:t> = (</a:t>
            </a:r>
            <a:r>
              <a:rPr lang="fr-FR" sz="2800" dirty="0" err="1"/>
              <a:t>function</a:t>
            </a:r>
            <a:r>
              <a:rPr lang="fr-FR" sz="2800" dirty="0"/>
              <a:t> () </a:t>
            </a:r>
            <a:r>
              <a:rPr lang="fr-FR" sz="2800" dirty="0" smtClean="0"/>
              <a:t>{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b="1" dirty="0" smtClean="0"/>
              <a:t>var</a:t>
            </a:r>
            <a:r>
              <a:rPr lang="fr-FR" sz="2800" dirty="0" smtClean="0"/>
              <a:t> </a:t>
            </a:r>
            <a:r>
              <a:rPr lang="fr-FR" sz="2800" dirty="0"/>
              <a:t>visible = </a:t>
            </a:r>
            <a:r>
              <a:rPr lang="fr-FR" sz="2800" dirty="0" err="1"/>
              <a:t>function</a:t>
            </a:r>
            <a:r>
              <a:rPr lang="fr-FR" sz="2800" dirty="0"/>
              <a:t> () </a:t>
            </a:r>
            <a:r>
              <a:rPr lang="fr-FR" sz="2800" dirty="0" smtClean="0"/>
              <a:t>{};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b="1" dirty="0" smtClean="0"/>
              <a:t>var</a:t>
            </a:r>
            <a:r>
              <a:rPr lang="fr-FR" sz="2800" dirty="0" smtClean="0"/>
              <a:t> </a:t>
            </a:r>
            <a:r>
              <a:rPr lang="fr-FR" sz="2800" dirty="0" err="1"/>
              <a:t>notVisible</a:t>
            </a:r>
            <a:r>
              <a:rPr lang="fr-FR" sz="2800" dirty="0"/>
              <a:t> = </a:t>
            </a:r>
            <a:r>
              <a:rPr lang="fr-FR" sz="2800" dirty="0" err="1"/>
              <a:t>function</a:t>
            </a:r>
            <a:r>
              <a:rPr lang="fr-FR" sz="2800" dirty="0"/>
              <a:t> () </a:t>
            </a:r>
            <a:r>
              <a:rPr lang="fr-FR" sz="2800" dirty="0" smtClean="0"/>
              <a:t>{};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b="1" dirty="0" smtClean="0"/>
              <a:t>return</a:t>
            </a:r>
            <a:r>
              <a:rPr lang="fr-FR" sz="2800" dirty="0" smtClean="0"/>
              <a:t> {</a:t>
            </a:r>
            <a:br>
              <a:rPr lang="fr-FR" sz="2800" dirty="0" smtClean="0"/>
            </a:br>
            <a:r>
              <a:rPr lang="fr-FR" sz="2800" dirty="0" smtClean="0"/>
              <a:t>		</a:t>
            </a:r>
            <a:r>
              <a:rPr lang="fr-FR" sz="2800" b="1" dirty="0" smtClean="0"/>
              <a:t>visible</a:t>
            </a:r>
            <a:r>
              <a:rPr lang="fr-FR" sz="2800" dirty="0"/>
              <a:t>: </a:t>
            </a:r>
            <a:r>
              <a:rPr lang="fr-FR" sz="2800" dirty="0" smtClean="0"/>
              <a:t>visible</a:t>
            </a:r>
            <a:br>
              <a:rPr lang="fr-FR" sz="2800" dirty="0" smtClean="0"/>
            </a:br>
            <a:r>
              <a:rPr lang="fr-FR" sz="2800" dirty="0" smtClean="0"/>
              <a:t>	};</a:t>
            </a:r>
            <a:br>
              <a:rPr lang="fr-FR" sz="2800" dirty="0" smtClean="0"/>
            </a:br>
            <a:r>
              <a:rPr lang="fr-FR" sz="2800" dirty="0" smtClean="0"/>
              <a:t>})();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b="1" dirty="0" err="1" smtClean="0"/>
              <a:t>Foobar.visible</a:t>
            </a:r>
            <a:r>
              <a:rPr lang="fr-FR" sz="2800" b="1" dirty="0" smtClean="0"/>
              <a:t>();</a:t>
            </a:r>
            <a:br>
              <a:rPr lang="fr-FR" sz="2800" b="1" dirty="0" smtClean="0"/>
            </a:br>
            <a:r>
              <a:rPr lang="fr-FR" sz="2800" b="1" dirty="0" err="1" smtClean="0"/>
              <a:t>Foobar.notVisible</a:t>
            </a:r>
            <a:r>
              <a:rPr lang="fr-FR" sz="2800" b="1" dirty="0"/>
              <a:t>(); </a:t>
            </a:r>
            <a:r>
              <a:rPr lang="fr-FR" sz="2800" b="1" dirty="0">
                <a:solidFill>
                  <a:schemeClr val="tx2"/>
                </a:solidFill>
              </a:rPr>
              <a:t>// Erreur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975600" cy="44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</a:t>
            </a:r>
            <a:r>
              <a:rPr lang="fr-FR" sz="2800" b="1" dirty="0" smtClean="0"/>
              <a:t>Utiliser le module pattern</a:t>
            </a:r>
            <a:endParaRPr lang="fr-FR" sz="2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Un module permet aussi de sécuriser certaines variables globales</a:t>
            </a:r>
          </a:p>
          <a:p>
            <a:pPr marL="609585" lvl="1" indent="0">
              <a:buNone/>
            </a:pPr>
            <a:r>
              <a:rPr lang="fr-FR" sz="2800" b="1" dirty="0"/>
              <a:t>(</a:t>
            </a:r>
            <a:r>
              <a:rPr lang="fr-FR" sz="2800" b="1" dirty="0" err="1"/>
              <a:t>function</a:t>
            </a:r>
            <a:r>
              <a:rPr lang="fr-FR" sz="2800" b="1" dirty="0"/>
              <a:t>($) {</a:t>
            </a:r>
          </a:p>
          <a:p>
            <a:pPr marL="609585" lvl="1" indent="0">
              <a:buNone/>
            </a:pPr>
            <a:r>
              <a:rPr lang="fr-FR" sz="2800" b="1" dirty="0" smtClean="0"/>
              <a:t>	</a:t>
            </a:r>
            <a:r>
              <a:rPr lang="fr-FR" sz="2800" b="1" dirty="0" smtClean="0">
                <a:solidFill>
                  <a:schemeClr val="tx2"/>
                </a:solidFill>
              </a:rPr>
              <a:t>// Ici on est sur que $ correspond bien à jQuery</a:t>
            </a:r>
          </a:p>
          <a:p>
            <a:pPr marL="609585" lvl="1" indent="0">
              <a:buNone/>
            </a:pPr>
            <a:r>
              <a:rPr lang="fr-FR" sz="2800" b="1" dirty="0" smtClean="0"/>
              <a:t>})(</a:t>
            </a:r>
            <a:r>
              <a:rPr lang="fr-FR" sz="2800" b="1" dirty="0"/>
              <a:t>jQuery);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05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1.6</a:t>
            </a:r>
            <a:r>
              <a:rPr lang="fr-FR" sz="2800" b="1" dirty="0" smtClean="0"/>
              <a:t> </a:t>
            </a:r>
            <a:r>
              <a:rPr lang="fr-FR" sz="2800" b="1" dirty="0"/>
              <a:t>F</a:t>
            </a:r>
            <a:r>
              <a:rPr lang="fr-FR" sz="2800" b="1" dirty="0" smtClean="0"/>
              <a:t>ondamentaux </a:t>
            </a:r>
            <a:r>
              <a:rPr lang="fr-FR" sz="2800" b="1" dirty="0"/>
              <a:t>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Tableaux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Objets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Fonctions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Scope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Closure</a:t>
            </a:r>
            <a:endParaRPr lang="fr-FR" sz="36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2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19999"/>
            <a:ext cx="11516533" cy="5017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 smtClean="0"/>
              <a:t> </a:t>
            </a:r>
            <a:r>
              <a:rPr lang="fr-FR" sz="2800" b="1" dirty="0"/>
              <a:t>Quelques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Variables</a:t>
            </a:r>
          </a:p>
          <a:p>
            <a:pPr lvl="2"/>
            <a:r>
              <a:rPr lang="en-US" sz="3400" dirty="0"/>
              <a:t>types simples, </a:t>
            </a:r>
            <a:r>
              <a:rPr lang="en-US" sz="3400" dirty="0" err="1" smtClean="0"/>
              <a:t>primitifs</a:t>
            </a:r>
            <a:r>
              <a:rPr lang="en-US" sz="3400" dirty="0" smtClean="0"/>
              <a:t>: number</a:t>
            </a:r>
            <a:r>
              <a:rPr lang="en-US" sz="3400" dirty="0"/>
              <a:t>, string, </a:t>
            </a:r>
            <a:r>
              <a:rPr lang="en-US" sz="3400" dirty="0" err="1"/>
              <a:t>boolean</a:t>
            </a:r>
            <a:r>
              <a:rPr lang="en-US" sz="3400" dirty="0"/>
              <a:t>, null, </a:t>
            </a:r>
            <a:r>
              <a:rPr lang="en-US" sz="3400" dirty="0" smtClean="0"/>
              <a:t>undefined</a:t>
            </a:r>
          </a:p>
          <a:p>
            <a:pPr lvl="2"/>
            <a:r>
              <a:rPr lang="fr-FR" sz="3400" dirty="0" smtClean="0"/>
              <a:t>Le </a:t>
            </a:r>
            <a:r>
              <a:rPr lang="fr-FR" sz="3400" dirty="0"/>
              <a:t>reste : tableaux, fonctions, objets, math, date, </a:t>
            </a:r>
            <a:r>
              <a:rPr lang="fr-FR" sz="3400" dirty="0" err="1"/>
              <a:t>regex</a:t>
            </a:r>
            <a:r>
              <a:rPr lang="fr-FR" sz="3400" dirty="0"/>
              <a:t> sont des </a:t>
            </a:r>
            <a:r>
              <a:rPr lang="fr-FR" sz="3400" dirty="0" smtClean="0"/>
              <a:t>objets</a:t>
            </a:r>
          </a:p>
          <a:p>
            <a:pPr lvl="2"/>
            <a:r>
              <a:rPr lang="fr-FR" sz="3400" dirty="0"/>
              <a:t>operateur d'égalité : === (très important: teste la </a:t>
            </a:r>
            <a:r>
              <a:rPr lang="fr-FR" sz="3400" dirty="0" err="1"/>
              <a:t>valeure</a:t>
            </a:r>
            <a:r>
              <a:rPr lang="fr-FR" sz="3400" dirty="0"/>
              <a:t> </a:t>
            </a:r>
            <a:r>
              <a:rPr lang="fr-FR" sz="3400" b="1" dirty="0"/>
              <a:t>et</a:t>
            </a:r>
            <a:r>
              <a:rPr lang="fr-FR" sz="3400" dirty="0"/>
              <a:t> le type)</a:t>
            </a:r>
            <a:endParaRPr lang="fr-FR" sz="3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6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20000"/>
            <a:ext cx="12024533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 smtClean="0"/>
              <a:t> </a:t>
            </a:r>
            <a:r>
              <a:rPr lang="fr-FR" sz="2800" b="1" dirty="0"/>
              <a:t>Quelques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Tableaux</a:t>
            </a:r>
          </a:p>
          <a:p>
            <a:pPr lvl="2"/>
            <a:r>
              <a:rPr lang="fr-FR" sz="3400" b="1" dirty="0"/>
              <a:t>var </a:t>
            </a:r>
            <a:r>
              <a:rPr lang="fr-FR" sz="3400" b="1" dirty="0" err="1"/>
              <a:t>tbCouleurs</a:t>
            </a:r>
            <a:r>
              <a:rPr lang="fr-FR" sz="3400" b="1" dirty="0"/>
              <a:t> = </a:t>
            </a:r>
            <a:r>
              <a:rPr lang="fr-FR" sz="3400" b="1" dirty="0" smtClean="0"/>
              <a:t>[];</a:t>
            </a:r>
            <a:r>
              <a:rPr lang="fr-FR" sz="3400" dirty="0" smtClean="0"/>
              <a:t/>
            </a:r>
            <a:br>
              <a:rPr lang="fr-FR" sz="3400" dirty="0" smtClean="0"/>
            </a:br>
            <a:r>
              <a:rPr lang="fr-FR" sz="3400" dirty="0" err="1" smtClean="0"/>
              <a:t>tbCouleurs</a:t>
            </a:r>
            <a:r>
              <a:rPr lang="fr-FR" sz="3400" dirty="0" smtClean="0"/>
              <a:t> </a:t>
            </a:r>
            <a:r>
              <a:rPr lang="fr-FR" sz="3400" dirty="0"/>
              <a:t>[0] = "bleu</a:t>
            </a:r>
            <a:r>
              <a:rPr lang="fr-FR" sz="3400" dirty="0" smtClean="0"/>
              <a:t>";</a:t>
            </a:r>
            <a:endParaRPr lang="fr-FR" sz="3400" dirty="0"/>
          </a:p>
          <a:p>
            <a:pPr lvl="2"/>
            <a:r>
              <a:rPr lang="fr-FR" sz="3400" dirty="0" smtClean="0"/>
              <a:t>var </a:t>
            </a:r>
            <a:r>
              <a:rPr lang="fr-FR" sz="3400" dirty="0" err="1"/>
              <a:t>tbEleves</a:t>
            </a:r>
            <a:r>
              <a:rPr lang="fr-FR" sz="3400" dirty="0"/>
              <a:t> = ["Thomas", "Sofiane", "Tien</a:t>
            </a:r>
            <a:r>
              <a:rPr lang="fr-FR" sz="3400" dirty="0" smtClean="0"/>
              <a:t>"];</a:t>
            </a:r>
          </a:p>
          <a:p>
            <a:pPr lvl="2"/>
            <a:r>
              <a:rPr lang="fr-FR" sz="3400" dirty="0"/>
              <a:t>v</a:t>
            </a:r>
            <a:r>
              <a:rPr lang="fr-FR" sz="3400" dirty="0" smtClean="0"/>
              <a:t>ar </a:t>
            </a:r>
            <a:r>
              <a:rPr lang="fr-FR" sz="3400" dirty="0" err="1" smtClean="0"/>
              <a:t>tbCouleurs</a:t>
            </a:r>
            <a:r>
              <a:rPr lang="fr-FR" sz="3400" dirty="0" smtClean="0"/>
              <a:t> </a:t>
            </a:r>
            <a:r>
              <a:rPr lang="fr-FR" sz="3400" dirty="0"/>
              <a:t>["bleu"] = "#0000ff</a:t>
            </a:r>
            <a:r>
              <a:rPr lang="fr-FR" sz="3400" dirty="0" smtClean="0"/>
              <a:t>";</a:t>
            </a:r>
          </a:p>
          <a:p>
            <a:pPr lvl="2"/>
            <a:r>
              <a:rPr lang="fr-FR" sz="3400" b="1" dirty="0"/>
              <a:t>var </a:t>
            </a:r>
            <a:r>
              <a:rPr lang="fr-FR" sz="3400" b="1" dirty="0" err="1"/>
              <a:t>monProduit</a:t>
            </a:r>
            <a:r>
              <a:rPr lang="fr-FR" sz="3400" b="1" dirty="0"/>
              <a:t> = [1, "Laptop</a:t>
            </a:r>
            <a:r>
              <a:rPr lang="fr-FR" sz="3400" b="1" dirty="0" smtClean="0"/>
              <a:t>", </a:t>
            </a:r>
            <a:r>
              <a:rPr lang="fr-FR" sz="3400" b="1" dirty="0" err="1" smtClean="0"/>
              <a:t>dateAchatProduit</a:t>
            </a:r>
            <a:r>
              <a:rPr lang="fr-FR" sz="3400" b="1" dirty="0"/>
              <a:t>];</a:t>
            </a:r>
            <a:endParaRPr lang="fr-FR" sz="34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0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 smtClean="0"/>
              <a:t> </a:t>
            </a:r>
            <a:r>
              <a:rPr lang="fr-FR" sz="2800" b="1" dirty="0"/>
              <a:t>Quelques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Objets</a:t>
            </a:r>
          </a:p>
          <a:p>
            <a:pPr lvl="2"/>
            <a:r>
              <a:rPr lang="fr-FR" sz="3400" b="1" dirty="0"/>
              <a:t>var </a:t>
            </a:r>
            <a:r>
              <a:rPr lang="fr-FR" sz="3400" b="1" dirty="0" err="1"/>
              <a:t>obj</a:t>
            </a:r>
            <a:r>
              <a:rPr lang="fr-FR" sz="3400" b="1" dirty="0"/>
              <a:t> = { }; </a:t>
            </a:r>
            <a:endParaRPr lang="fr-FR" sz="3400" b="1" dirty="0" smtClean="0"/>
          </a:p>
          <a:p>
            <a:pPr lvl="2"/>
            <a:r>
              <a:rPr lang="fr-FR" sz="3400" dirty="0" smtClean="0"/>
              <a:t>var produit = { </a:t>
            </a:r>
            <a:r>
              <a:rPr lang="fr-FR" sz="3400" dirty="0" smtClean="0"/>
              <a:t>id: </a:t>
            </a:r>
            <a:r>
              <a:rPr lang="fr-FR" sz="3400" dirty="0" smtClean="0"/>
              <a:t>1, </a:t>
            </a:r>
            <a:r>
              <a:rPr lang="fr-FR" sz="3400" dirty="0" smtClean="0"/>
              <a:t>nom: </a:t>
            </a:r>
            <a:r>
              <a:rPr lang="fr-FR" sz="3400" dirty="0" smtClean="0"/>
              <a:t>‘</a:t>
            </a:r>
            <a:r>
              <a:rPr lang="fr-FR" sz="3400" dirty="0" err="1" smtClean="0"/>
              <a:t>LapTop</a:t>
            </a:r>
            <a:r>
              <a:rPr lang="fr-FR" sz="3400" dirty="0" smtClean="0"/>
              <a:t>’ };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 smtClean="0"/>
              <a:t> </a:t>
            </a:r>
            <a:r>
              <a:rPr lang="fr-FR" sz="2800" b="1" dirty="0"/>
              <a:t>Quelques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Fonctions </a:t>
            </a:r>
          </a:p>
          <a:p>
            <a:pPr lvl="2"/>
            <a:r>
              <a:rPr lang="fr-FR" sz="3400" dirty="0"/>
              <a:t>anonymes et auto </a:t>
            </a:r>
            <a:r>
              <a:rPr lang="fr-FR" sz="3400" dirty="0" smtClean="0"/>
              <a:t>exécutrice: </a:t>
            </a:r>
            <a:r>
              <a:rPr lang="fr-FR" sz="3400" dirty="0" smtClean="0"/>
              <a:t>elle </a:t>
            </a:r>
            <a:r>
              <a:rPr lang="fr-FR" sz="3400" dirty="0"/>
              <a:t>n'aura pas </a:t>
            </a:r>
            <a:r>
              <a:rPr lang="fr-FR" sz="3400" dirty="0" smtClean="0"/>
              <a:t>besoin </a:t>
            </a:r>
            <a:r>
              <a:rPr lang="fr-FR" sz="3400" dirty="0"/>
              <a:t>d'être </a:t>
            </a:r>
            <a:r>
              <a:rPr lang="fr-FR" sz="3400" dirty="0" smtClean="0"/>
              <a:t>invoquée pour </a:t>
            </a:r>
            <a:r>
              <a:rPr lang="fr-FR" sz="3400" dirty="0" smtClean="0"/>
              <a:t>s'exécuter </a:t>
            </a:r>
            <a:endParaRPr lang="fr-FR" sz="3400" dirty="0" smtClean="0"/>
          </a:p>
          <a:p>
            <a:pPr marL="914400" lvl="2" indent="0">
              <a:buNone/>
            </a:pPr>
            <a:r>
              <a:rPr lang="en-US" sz="3400" b="1" dirty="0" smtClean="0"/>
              <a:t>alert(function (){</a:t>
            </a:r>
            <a:br>
              <a:rPr lang="en-US" sz="3400" b="1" dirty="0" smtClean="0"/>
            </a:br>
            <a:r>
              <a:rPr lang="en-US" sz="3400" b="1" dirty="0" smtClean="0"/>
              <a:t>	return </a:t>
            </a:r>
            <a:r>
              <a:rPr lang="en-US" sz="3400" b="1" dirty="0"/>
              <a:t>arguments[0] + arguments[1</a:t>
            </a:r>
            <a:r>
              <a:rPr lang="en-US" sz="3400" b="1" dirty="0" smtClean="0"/>
              <a:t>];</a:t>
            </a:r>
            <a:br>
              <a:rPr lang="en-US" sz="3400" b="1" dirty="0" smtClean="0"/>
            </a:br>
            <a:r>
              <a:rPr lang="en-US" sz="3400" b="1" dirty="0" smtClean="0"/>
              <a:t>}(</a:t>
            </a:r>
            <a:r>
              <a:rPr lang="en-US" sz="3400" b="1" dirty="0"/>
              <a:t>1,2));</a:t>
            </a:r>
            <a:endParaRPr lang="fr-FR" sz="34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4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 smtClean="0"/>
              <a:t> </a:t>
            </a:r>
            <a:r>
              <a:rPr lang="fr-FR" sz="2800" b="1" dirty="0"/>
              <a:t>Quelques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Scope</a:t>
            </a:r>
            <a:endParaRPr lang="fr-FR" sz="3400" dirty="0"/>
          </a:p>
          <a:p>
            <a:pPr marL="457200" lvl="1" indent="0">
              <a:buNone/>
            </a:pPr>
            <a:r>
              <a:rPr lang="fr-FR" sz="3200" b="1" dirty="0"/>
              <a:t>(</a:t>
            </a:r>
            <a:r>
              <a:rPr lang="fr-FR" sz="3200" b="1" dirty="0" err="1"/>
              <a:t>function</a:t>
            </a:r>
            <a:r>
              <a:rPr lang="fr-FR" sz="3200" b="1" dirty="0"/>
              <a:t>() </a:t>
            </a:r>
            <a:r>
              <a:rPr lang="fr-FR" sz="3200" b="1" dirty="0" smtClean="0"/>
              <a:t>{</a:t>
            </a:r>
            <a:br>
              <a:rPr lang="fr-FR" sz="3200" b="1" dirty="0" smtClean="0"/>
            </a:br>
            <a:r>
              <a:rPr lang="fr-FR" sz="3200" b="1" dirty="0" smtClean="0"/>
              <a:t>	if(</a:t>
            </a:r>
            <a:r>
              <a:rPr lang="fr-FR" sz="3200" b="1" dirty="0" err="1" smtClean="0"/>
              <a:t>true</a:t>
            </a:r>
            <a:r>
              <a:rPr lang="fr-FR" sz="3200" b="1" dirty="0" smtClean="0"/>
              <a:t>)</a:t>
            </a:r>
            <a:br>
              <a:rPr lang="fr-FR" sz="3200" b="1" dirty="0" smtClean="0"/>
            </a:br>
            <a:r>
              <a:rPr lang="fr-FR" sz="3200" b="1" dirty="0" smtClean="0"/>
              <a:t>	{</a:t>
            </a:r>
            <a:br>
              <a:rPr lang="fr-FR" sz="3200" b="1" dirty="0" smtClean="0"/>
            </a:br>
            <a:r>
              <a:rPr lang="fr-FR" sz="3200" b="1" dirty="0" smtClean="0"/>
              <a:t>		var </a:t>
            </a:r>
            <a:r>
              <a:rPr lang="fr-FR" sz="3200" b="1" dirty="0"/>
              <a:t>message = "cette </a:t>
            </a:r>
            <a:r>
              <a:rPr lang="fr-FR" sz="3200" b="1" dirty="0" smtClean="0"/>
              <a:t>var </a:t>
            </a:r>
            <a:r>
              <a:rPr lang="fr-FR" sz="3200" b="1" dirty="0"/>
              <a:t>est affichée </a:t>
            </a:r>
            <a:r>
              <a:rPr lang="fr-FR" sz="3200" b="1" dirty="0" err="1" smtClean="0"/>
              <a:t>qd</a:t>
            </a:r>
            <a:r>
              <a:rPr lang="fr-FR" sz="3200" b="1" dirty="0" smtClean="0"/>
              <a:t> même";</a:t>
            </a:r>
            <a:br>
              <a:rPr lang="fr-FR" sz="3200" b="1" dirty="0" smtClean="0"/>
            </a:br>
            <a:r>
              <a:rPr lang="fr-FR" sz="3200" b="1" dirty="0" smtClean="0"/>
              <a:t>	}</a:t>
            </a:r>
            <a:br>
              <a:rPr lang="fr-FR" sz="3200" b="1" dirty="0" smtClean="0"/>
            </a:br>
            <a:r>
              <a:rPr lang="fr-FR" sz="3200" b="1" dirty="0" smtClean="0"/>
              <a:t>	</a:t>
            </a:r>
            <a:r>
              <a:rPr lang="fr-FR" sz="3200" b="1" dirty="0" err="1" smtClean="0"/>
              <a:t>alert</a:t>
            </a:r>
            <a:r>
              <a:rPr lang="fr-FR" sz="3200" b="1" dirty="0"/>
              <a:t>("Cette </a:t>
            </a:r>
            <a:r>
              <a:rPr lang="fr-FR" sz="3200" b="1" dirty="0" smtClean="0"/>
              <a:t>var </a:t>
            </a:r>
            <a:r>
              <a:rPr lang="fr-FR" sz="3200" b="1" dirty="0"/>
              <a:t>n'est pas dans la même portée et </a:t>
            </a:r>
            <a:r>
              <a:rPr lang="fr-FR" sz="3200" b="1" dirty="0" smtClean="0"/>
              <a:t>		pourtant </a:t>
            </a:r>
            <a:r>
              <a:rPr lang="fr-FR" sz="3200" b="1" dirty="0"/>
              <a:t>..." + message);</a:t>
            </a:r>
          </a:p>
          <a:p>
            <a:pPr marL="457200" lvl="1" indent="0">
              <a:buNone/>
            </a:pPr>
            <a:r>
              <a:rPr lang="fr-FR" sz="3200" b="1" dirty="0"/>
              <a:t>})();</a:t>
            </a:r>
            <a:endParaRPr lang="fr-FR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088688" cy="5124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err="1" smtClean="0"/>
              <a:t>Closure</a:t>
            </a:r>
            <a:endParaRPr lang="fr-FR" sz="3600" b="1" dirty="0" smtClean="0"/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$(document).</a:t>
            </a:r>
            <a:r>
              <a:rPr lang="fr-FR" sz="2800" b="1" dirty="0" err="1"/>
              <a:t>ready</a:t>
            </a:r>
            <a:r>
              <a:rPr lang="fr-FR" sz="2800" b="1" dirty="0"/>
              <a:t>(</a:t>
            </a:r>
            <a:r>
              <a:rPr lang="fr-FR" sz="2800" b="1" dirty="0" err="1"/>
              <a:t>function</a:t>
            </a:r>
            <a:r>
              <a:rPr lang="fr-FR" sz="2800" b="1" dirty="0"/>
              <a:t>(){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var </a:t>
            </a:r>
            <a:r>
              <a:rPr lang="fr-FR" sz="2800" b="1" dirty="0" err="1"/>
              <a:t>counter</a:t>
            </a:r>
            <a:r>
              <a:rPr lang="fr-FR" sz="2800" b="1" dirty="0"/>
              <a:t> = 0;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$("#</a:t>
            </a:r>
            <a:r>
              <a:rPr lang="fr-FR" sz="2800" b="1" dirty="0" err="1"/>
              <a:t>idcounter</a:t>
            </a:r>
            <a:r>
              <a:rPr lang="fr-FR" sz="2800" b="1" dirty="0"/>
              <a:t>").click(</a:t>
            </a:r>
            <a:r>
              <a:rPr lang="fr-FR" sz="2800" b="1" dirty="0" err="1"/>
              <a:t>function</a:t>
            </a:r>
            <a:r>
              <a:rPr lang="fr-FR" sz="2800" b="1" dirty="0"/>
              <a:t>(){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	</a:t>
            </a:r>
            <a:r>
              <a:rPr lang="fr-FR" sz="2800" b="1" dirty="0" err="1"/>
              <a:t>counter</a:t>
            </a:r>
            <a:r>
              <a:rPr lang="fr-FR" sz="2800" b="1" dirty="0"/>
              <a:t>++;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	console.log("</a:t>
            </a:r>
            <a:r>
              <a:rPr lang="fr-FR" sz="2800" b="1" dirty="0" err="1"/>
              <a:t>counter</a:t>
            </a:r>
            <a:r>
              <a:rPr lang="fr-FR" sz="2800" b="1" dirty="0"/>
              <a:t>: " + </a:t>
            </a:r>
            <a:r>
              <a:rPr lang="fr-FR" sz="2800" b="1" dirty="0" err="1"/>
              <a:t>counter</a:t>
            </a:r>
            <a:r>
              <a:rPr lang="fr-FR" sz="2800" b="1" dirty="0"/>
              <a:t>);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});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});</a:t>
            </a:r>
            <a:endParaRPr lang="fr-FR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0765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 smtClean="0"/>
              <a:t>Introduction </a:t>
            </a:r>
            <a:r>
              <a:rPr lang="fr-FR" sz="2400" b="1" dirty="0"/>
              <a:t>JavaScript et </a:t>
            </a:r>
            <a:r>
              <a:rPr lang="fr-FR" sz="2400" b="1" dirty="0" smtClean="0"/>
              <a:t>jQuery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1.1	</a:t>
            </a:r>
            <a:r>
              <a:rPr lang="fr-FR" sz="2800" b="1" dirty="0"/>
              <a:t>Introduction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1.2	</a:t>
            </a:r>
            <a:r>
              <a:rPr lang="fr-FR" sz="2800" b="1" dirty="0"/>
              <a:t>Les IDE et les outils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1.3	</a:t>
            </a:r>
            <a:r>
              <a:rPr lang="fr-FR" sz="2800" b="1" dirty="0"/>
              <a:t>Installation et utilisation 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1.4	</a:t>
            </a:r>
            <a:r>
              <a:rPr lang="fr-FR" sz="2800" b="1" dirty="0"/>
              <a:t>CDN 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1.5	</a:t>
            </a:r>
            <a:r>
              <a:rPr lang="fr-FR" sz="2800" b="1" dirty="0"/>
              <a:t>Ecrire du JavaScript et du jQuery propre et structuré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	</a:t>
            </a:r>
            <a:r>
              <a:rPr lang="fr-FR" sz="2800" b="1" dirty="0"/>
              <a:t>Fondamentaux JavaScript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1.7	</a:t>
            </a:r>
            <a:r>
              <a:rPr lang="fr-FR" sz="2800" b="1" dirty="0"/>
              <a:t>Introduction au DOM</a:t>
            </a:r>
          </a:p>
        </p:txBody>
      </p:sp>
    </p:spTree>
    <p:extLst>
      <p:ext uri="{BB962C8B-B14F-4D97-AF65-F5344CB8AC3E}">
        <p14:creationId xmlns:p14="http://schemas.microsoft.com/office/powerpoint/2010/main" val="6372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19999"/>
            <a:ext cx="11543845" cy="5124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Quelques fondamentaux JavaScript</a:t>
            </a:r>
          </a:p>
          <a:p>
            <a:pPr marL="609585" lvl="1" indent="0">
              <a:buNone/>
            </a:pPr>
            <a:r>
              <a:rPr lang="fr-FR" sz="3600" b="1" dirty="0" err="1"/>
              <a:t>this</a:t>
            </a:r>
            <a:r>
              <a:rPr lang="fr-FR" sz="3600" b="1" dirty="0"/>
              <a:t> dans des fonctions imbriquées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sz="2800" b="1" dirty="0" smtClean="0"/>
              <a:t> </a:t>
            </a:r>
            <a:r>
              <a:rPr lang="en-US" sz="2800" b="1" dirty="0" err="1"/>
              <a:t>Foobar</a:t>
            </a:r>
            <a:r>
              <a:rPr lang="en-US" sz="2800" b="1" dirty="0"/>
              <a:t>() {</a:t>
            </a:r>
            <a:endParaRPr lang="fr-FR" sz="2800" b="1" dirty="0"/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i="1" dirty="0" err="1"/>
              <a:t>var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that</a:t>
            </a:r>
            <a:r>
              <a:rPr lang="en-US" sz="2800" b="1" dirty="0"/>
              <a:t> =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this</a:t>
            </a:r>
            <a:r>
              <a:rPr lang="en-US" sz="2800" b="1" dirty="0"/>
              <a:t>;</a:t>
            </a:r>
            <a:endParaRPr lang="fr-FR" sz="2800" b="1" dirty="0"/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/>
              <a:t>document.getElementById</a:t>
            </a:r>
            <a:r>
              <a:rPr lang="en-US" sz="2800" b="1" dirty="0"/>
              <a:t>("</a:t>
            </a:r>
            <a:r>
              <a:rPr lang="en-US" sz="2800" b="1" dirty="0" err="1"/>
              <a:t>monElement</a:t>
            </a:r>
            <a:r>
              <a:rPr lang="en-US" sz="2800" b="1" dirty="0"/>
              <a:t>").</a:t>
            </a:r>
            <a:r>
              <a:rPr lang="en-US" sz="2800" b="1" dirty="0" err="1"/>
              <a:t>onclick</a:t>
            </a:r>
            <a:r>
              <a:rPr lang="en-US" sz="2800" b="1" dirty="0"/>
              <a:t> =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</a:rPr>
              <a:t>function</a:t>
            </a:r>
            <a:r>
              <a:rPr lang="en-US" sz="2800" b="1" dirty="0"/>
              <a:t> () </a:t>
            </a:r>
            <a:r>
              <a:rPr lang="en-US" sz="2800" b="1" dirty="0" smtClean="0"/>
              <a:t>{</a:t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fr-FR" sz="2800" b="1" i="1" dirty="0"/>
              <a:t>var</a:t>
            </a:r>
            <a:r>
              <a:rPr lang="fr-FR" sz="2800" b="1" dirty="0"/>
              <a:t> </a:t>
            </a:r>
            <a:r>
              <a:rPr lang="fr-FR" sz="2800" b="1" dirty="0" err="1"/>
              <a:t>nomDuNoeud</a:t>
            </a:r>
            <a:r>
              <a:rPr lang="fr-FR" sz="2800" b="1" dirty="0"/>
              <a:t> = </a:t>
            </a:r>
            <a:r>
              <a:rPr lang="fr-FR" sz="2800" b="1" i="1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fr-FR" sz="2800" b="1" dirty="0" err="1"/>
              <a:t>.tagName</a:t>
            </a:r>
            <a:r>
              <a:rPr lang="fr-FR" sz="2800" b="1" dirty="0" smtClean="0"/>
              <a:t>;</a:t>
            </a:r>
            <a:r>
              <a:rPr lang="fr-FR" sz="2800" b="1" dirty="0"/>
              <a:t/>
            </a:r>
            <a:br>
              <a:rPr lang="fr-FR" sz="2800" b="1" dirty="0"/>
            </a:br>
            <a:r>
              <a:rPr lang="fr-FR" sz="2800" b="1" dirty="0" smtClean="0">
                <a:solidFill>
                  <a:schemeClr val="tx2"/>
                </a:solidFill>
              </a:rPr>
              <a:t>	</a:t>
            </a: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Ici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désigne le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noeud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du DOM qui a levé </a:t>
            </a: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l’évènement</a:t>
            </a:r>
            <a:r>
              <a:rPr lang="fr-FR" sz="2800" b="1" dirty="0" smtClean="0">
                <a:solidFill>
                  <a:schemeClr val="tx2"/>
                </a:solidFill>
              </a:rPr>
              <a:t/>
            </a:r>
            <a:br>
              <a:rPr lang="fr-FR" sz="2800" b="1" dirty="0" smtClean="0">
                <a:solidFill>
                  <a:schemeClr val="tx2"/>
                </a:solidFill>
              </a:rPr>
            </a:br>
            <a:r>
              <a:rPr lang="fr-FR" sz="2800" b="1" dirty="0" smtClean="0">
                <a:solidFill>
                  <a:schemeClr val="tx2"/>
                </a:solidFill>
              </a:rPr>
              <a:t>	</a:t>
            </a:r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Mais </a:t>
            </a:r>
            <a:r>
              <a:rPr lang="fr-FR" sz="2800" b="1" dirty="0" err="1">
                <a:solidFill>
                  <a:schemeClr val="accent6">
                    <a:lumMod val="50000"/>
                  </a:schemeClr>
                </a:solidFill>
              </a:rPr>
              <a:t>that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 désigne le contexte de la fonction de niveau supérieur</a:t>
            </a:r>
          </a:p>
          <a:p>
            <a:pPr marL="0" indent="0">
              <a:buNone/>
            </a:pPr>
            <a:r>
              <a:rPr lang="fr-FR" sz="2800" b="1" dirty="0"/>
              <a:t>    };</a:t>
            </a:r>
          </a:p>
          <a:p>
            <a:pPr marL="0" indent="0">
              <a:buNone/>
            </a:pPr>
            <a:r>
              <a:rPr lang="fr-FR" sz="2800" b="1" dirty="0"/>
              <a:t>}</a:t>
            </a:r>
          </a:p>
          <a:p>
            <a:pPr lvl="2"/>
            <a:endParaRPr lang="fr-FR" sz="3400" dirty="0"/>
          </a:p>
          <a:p>
            <a:pPr lvl="2"/>
            <a:endParaRPr lang="fr-FR" sz="2800" dirty="0" smtClean="0"/>
          </a:p>
          <a:p>
            <a:pPr marL="914400" lvl="2" indent="0">
              <a:buNone/>
            </a:pPr>
            <a:endParaRPr lang="fr-FR" sz="3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0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71778" cy="461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1.7</a:t>
            </a:r>
            <a:r>
              <a:rPr lang="fr-FR" sz="2800" b="1" dirty="0" smtClean="0"/>
              <a:t> Introduction au DOM</a:t>
            </a:r>
          </a:p>
          <a:p>
            <a:pPr marL="609585" lvl="1" indent="0">
              <a:buNone/>
            </a:pPr>
            <a:r>
              <a:rPr lang="fr-FR" sz="3600" dirty="0"/>
              <a:t>Le DOM est la </a:t>
            </a:r>
            <a:r>
              <a:rPr lang="fr-FR" sz="3600" dirty="0" smtClean="0"/>
              <a:t>représentation </a:t>
            </a:r>
            <a:r>
              <a:rPr lang="fr-FR" sz="3600" dirty="0"/>
              <a:t>de l'arborescence (de l'arbre) des éléments HTML d'une page web en mémoire sous forme d'objets </a:t>
            </a:r>
            <a:r>
              <a:rPr lang="fr-FR" sz="3600" dirty="0" smtClean="0"/>
              <a:t>manipulables</a:t>
            </a:r>
            <a:endParaRPr lang="fr-FR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6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1.7</a:t>
            </a:r>
            <a:r>
              <a:rPr lang="fr-FR" sz="2800" b="1" dirty="0"/>
              <a:t> Introduction au DOM</a:t>
            </a:r>
          </a:p>
          <a:p>
            <a:pPr marL="609585" lvl="1" indent="0">
              <a:buNone/>
            </a:pPr>
            <a:r>
              <a:rPr lang="fr-FR" sz="3600" dirty="0" smtClean="0"/>
              <a:t>Arborescence du DOM</a:t>
            </a:r>
          </a:p>
          <a:p>
            <a:pPr marL="1219170" lvl="2" indent="0">
              <a:buNone/>
            </a:pPr>
            <a:r>
              <a:rPr lang="fr-FR" sz="3600" dirty="0" smtClean="0"/>
              <a:t>(Objet) </a:t>
            </a:r>
            <a:r>
              <a:rPr lang="fr-FR" sz="3600" dirty="0" err="1" smtClean="0"/>
              <a:t>window</a:t>
            </a:r>
            <a:endParaRPr lang="fr-FR" sz="3600" dirty="0" smtClean="0"/>
          </a:p>
          <a:p>
            <a:pPr marL="1828755" lvl="3" indent="0">
              <a:buNone/>
            </a:pPr>
            <a:r>
              <a:rPr lang="fr-FR" sz="3600" dirty="0" smtClean="0"/>
              <a:t>(Objet) document </a:t>
            </a:r>
            <a:r>
              <a:rPr lang="fr-FR" sz="3600" dirty="0"/>
              <a:t>(</a:t>
            </a:r>
            <a:r>
              <a:rPr lang="fr-FR" sz="3600" dirty="0" smtClean="0"/>
              <a:t>body)</a:t>
            </a:r>
          </a:p>
          <a:p>
            <a:pPr marL="2438339" lvl="4" indent="0">
              <a:buNone/>
            </a:pPr>
            <a:r>
              <a:rPr lang="fr-FR" sz="3600" dirty="0" smtClean="0"/>
              <a:t>éléments </a:t>
            </a:r>
            <a:r>
              <a:rPr lang="fr-FR" sz="3600" dirty="0"/>
              <a:t>du body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0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488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1.7</a:t>
            </a:r>
            <a:r>
              <a:rPr lang="fr-FR" sz="2800" b="1" dirty="0"/>
              <a:t> </a:t>
            </a:r>
            <a:r>
              <a:rPr lang="fr-FR" sz="2800" b="1" dirty="0" smtClean="0"/>
              <a:t>L’API du DOM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46" y="2416363"/>
            <a:ext cx="6056364" cy="37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420633" cy="480508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Lorsque </a:t>
            </a:r>
            <a:r>
              <a:rPr lang="fr-FR" sz="3600" dirty="0"/>
              <a:t>qu'on utilise </a:t>
            </a:r>
            <a:r>
              <a:rPr lang="fr-FR" sz="3600" dirty="0" smtClean="0"/>
              <a:t>un </a:t>
            </a:r>
            <a:r>
              <a:rPr lang="fr-FR" sz="3600" dirty="0" smtClean="0"/>
              <a:t>sélecteur </a:t>
            </a:r>
            <a:r>
              <a:rPr lang="fr-FR" sz="3600" dirty="0" smtClean="0"/>
              <a:t>jQuery, </a:t>
            </a:r>
            <a:r>
              <a:rPr lang="fr-FR" sz="3600" dirty="0"/>
              <a:t>on récupère un </a:t>
            </a:r>
            <a:r>
              <a:rPr lang="fr-FR" sz="3600" dirty="0" smtClean="0"/>
              <a:t>objet </a:t>
            </a:r>
            <a:r>
              <a:rPr lang="fr-FR" sz="3600" dirty="0" smtClean="0"/>
              <a:t>jQuery </a:t>
            </a:r>
            <a:r>
              <a:rPr lang="fr-FR" sz="3600" dirty="0"/>
              <a:t>qui contient un ou plusieurs éléments du DOM.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Cet objet </a:t>
            </a:r>
            <a:r>
              <a:rPr lang="fr-FR" sz="3600" dirty="0" smtClean="0"/>
              <a:t>jQuery </a:t>
            </a:r>
            <a:r>
              <a:rPr lang="fr-FR" sz="3600" dirty="0"/>
              <a:t>pourra </a:t>
            </a:r>
            <a:r>
              <a:rPr lang="fr-FR" sz="3600" dirty="0" smtClean="0"/>
              <a:t>accéder </a:t>
            </a:r>
            <a:r>
              <a:rPr lang="fr-FR" sz="3600" dirty="0"/>
              <a:t>à toutes les fonctionnalités de la librairie </a:t>
            </a:r>
            <a:r>
              <a:rPr lang="fr-FR" sz="3600" dirty="0" smtClean="0"/>
              <a:t>jQuery.</a:t>
            </a:r>
            <a:endParaRPr lang="fr-FR" sz="36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400530"/>
          </a:xfrm>
        </p:spPr>
        <p:txBody>
          <a:bodyPr/>
          <a:lstStyle/>
          <a:p>
            <a:r>
              <a:rPr lang="fr-FR" sz="4400" b="1" dirty="0" smtClean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3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420633" cy="52380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Le chainage</a:t>
            </a:r>
            <a:endParaRPr lang="fr-FR" sz="3600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76199" indent="0">
              <a:buNone/>
            </a:pPr>
            <a:r>
              <a:rPr lang="fr-FR" sz="2800" b="1" dirty="0" smtClean="0"/>
              <a:t>$(".toto")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hide</a:t>
            </a:r>
            <a:r>
              <a:rPr lang="fr-FR" sz="2800" b="1" dirty="0" smtClean="0"/>
              <a:t>()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css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backgroundColor</a:t>
            </a:r>
            <a:r>
              <a:rPr lang="fr-FR" sz="2800" b="1" dirty="0" smtClean="0"/>
              <a:t>","</a:t>
            </a:r>
            <a:r>
              <a:rPr lang="fr-FR" sz="2800" b="1" dirty="0" err="1" smtClean="0"/>
              <a:t>blue</a:t>
            </a:r>
            <a:r>
              <a:rPr lang="fr-FR" sz="2800" b="1" dirty="0" smtClean="0"/>
              <a:t>")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add</a:t>
            </a:r>
            <a:r>
              <a:rPr lang="fr-FR" sz="2800" b="1" dirty="0" smtClean="0"/>
              <a:t>(".titi")</a:t>
            </a:r>
            <a:br>
              <a:rPr lang="fr-FR" sz="2800" b="1" dirty="0" smtClean="0"/>
            </a:br>
            <a:r>
              <a:rPr lang="fr-FR" sz="2800" b="1" dirty="0" smtClean="0"/>
              <a:t>	.show()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fadeIn</a:t>
            </a:r>
            <a:r>
              <a:rPr lang="fr-FR" sz="2800" b="1" dirty="0" smtClean="0"/>
              <a:t>();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 marL="1219170" lvl="2" indent="0">
              <a:buNone/>
            </a:pPr>
            <a:endParaRPr lang="fr-FR" sz="2267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420633" cy="52380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Mise en cache</a:t>
            </a:r>
            <a:endParaRPr lang="fr-FR" sz="3600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609585" lvl="1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// Dans un scope accessible à plusieurs fonctions</a:t>
            </a:r>
          </a:p>
          <a:p>
            <a:pPr marL="609585" lvl="1" indent="0">
              <a:buNone/>
            </a:pPr>
            <a:r>
              <a:rPr lang="fr-FR" sz="2800" b="1" dirty="0"/>
              <a:t>var </a:t>
            </a:r>
            <a:r>
              <a:rPr lang="fr-FR" sz="2800" b="1" dirty="0" err="1"/>
              <a:t>cacheLists</a:t>
            </a:r>
            <a:r>
              <a:rPr lang="fr-FR" sz="2800" b="1" dirty="0"/>
              <a:t> = $("</a:t>
            </a:r>
            <a:r>
              <a:rPr lang="fr-FR" sz="2800" b="1" dirty="0" err="1"/>
              <a:t>ul.foobar</a:t>
            </a:r>
            <a:r>
              <a:rPr lang="fr-FR" sz="2800" b="1" dirty="0"/>
              <a:t>");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 marL="1219170" lvl="2" indent="0">
              <a:buNone/>
            </a:pPr>
            <a:endParaRPr lang="fr-FR" sz="2267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9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2.1</a:t>
            </a:r>
            <a:r>
              <a:rPr lang="fr-FR" sz="2800" b="1" dirty="0" smtClean="0"/>
              <a:t> </a:t>
            </a:r>
            <a:r>
              <a:rPr lang="fr-FR" sz="2800" b="1" dirty="0"/>
              <a:t>Sélecteur par ID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: $("</a:t>
            </a:r>
            <a:r>
              <a:rPr lang="fr-FR" sz="3600" b="1" dirty="0" smtClean="0"/>
              <a:t>#</a:t>
            </a:r>
            <a:r>
              <a:rPr lang="fr-FR" sz="3600" b="1" dirty="0" err="1" smtClean="0"/>
              <a:t>monID</a:t>
            </a:r>
            <a:r>
              <a:rPr lang="fr-FR" sz="3600" dirty="0" smtClean="0"/>
              <a:t>");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L’id de l ’élément HTML ciblé est précédé par le signe dièse </a:t>
            </a:r>
            <a:r>
              <a:rPr lang="fr-FR" sz="3600" b="1" dirty="0" smtClean="0"/>
              <a:t>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sélecteur permet de cibler l’élément HTML suivant:</a:t>
            </a:r>
          </a:p>
          <a:p>
            <a:pPr lvl="2"/>
            <a:r>
              <a:rPr lang="fr-FR" sz="2800" dirty="0" smtClean="0"/>
              <a:t>&lt;div </a:t>
            </a:r>
            <a:r>
              <a:rPr lang="fr-FR" sz="2800" b="1" dirty="0" smtClean="0"/>
              <a:t>id=</a:t>
            </a:r>
            <a:r>
              <a:rPr lang="fr-FR" sz="2800" b="1" dirty="0"/>
              <a:t>"</a:t>
            </a:r>
            <a:r>
              <a:rPr lang="fr-FR" sz="2800" b="1" dirty="0" smtClean="0"/>
              <a:t>test</a:t>
            </a:r>
            <a:r>
              <a:rPr lang="fr-FR" sz="2800" b="1" dirty="0"/>
              <a:t>"</a:t>
            </a:r>
            <a:r>
              <a:rPr lang="fr-FR" sz="2800" b="1" dirty="0" smtClean="0"/>
              <a:t> </a:t>
            </a:r>
            <a:r>
              <a:rPr lang="fr-FR" sz="2800" dirty="0" smtClean="0"/>
              <a:t>&gt;…&lt;/div&gt;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3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2.1</a:t>
            </a:r>
            <a:r>
              <a:rPr lang="fr-FR" sz="2800" b="1" dirty="0" smtClean="0"/>
              <a:t> </a:t>
            </a:r>
            <a:r>
              <a:rPr lang="fr-FR" sz="2800" b="1" dirty="0"/>
              <a:t>Sélecteur par ID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/>
              <a:t>d</a:t>
            </a:r>
            <a:r>
              <a:rPr lang="fr-FR" sz="2800" b="1" dirty="0" err="1" smtClean="0"/>
              <a:t>ocument.getElementById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monID</a:t>
            </a:r>
            <a:r>
              <a:rPr lang="fr-FR" sz="2800" b="1" dirty="0" smtClean="0"/>
              <a:t>");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document.querySelector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monID</a:t>
            </a:r>
            <a:r>
              <a:rPr lang="fr-FR" sz="2800" b="1" dirty="0"/>
              <a:t>");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sz="2267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0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347200" cy="503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2.2</a:t>
            </a:r>
            <a:r>
              <a:rPr lang="fr-FR" sz="2800" b="1" dirty="0" smtClean="0"/>
              <a:t> </a:t>
            </a:r>
            <a:r>
              <a:rPr lang="fr-FR" sz="2800" b="1" dirty="0"/>
              <a:t>Sélecteur </a:t>
            </a:r>
            <a:r>
              <a:rPr lang="fr-FR" sz="2800" b="1" dirty="0" smtClean="0"/>
              <a:t>par Classe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Exemple : </a:t>
            </a:r>
            <a:r>
              <a:rPr lang="fr-FR" sz="3600" dirty="0" smtClean="0"/>
              <a:t>$("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maClasse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La classe </a:t>
            </a:r>
            <a:r>
              <a:rPr lang="fr-FR" sz="3600" dirty="0"/>
              <a:t>de l ’élément HTML ciblé est précédé par </a:t>
            </a:r>
            <a:r>
              <a:rPr lang="fr-FR" sz="3600" dirty="0" smtClean="0"/>
              <a:t>un point </a:t>
            </a:r>
            <a:r>
              <a:rPr lang="fr-FR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l’élément HTML suivant</a:t>
            </a:r>
            <a:r>
              <a:rPr lang="fr-FR" sz="3600" dirty="0" smtClean="0"/>
              <a:t>:</a:t>
            </a:r>
          </a:p>
          <a:p>
            <a:pPr lvl="2"/>
            <a:r>
              <a:rPr lang="fr-FR" dirty="0" smtClean="0"/>
              <a:t>&lt;</a:t>
            </a:r>
            <a:r>
              <a:rPr lang="fr-FR" dirty="0"/>
              <a:t>div </a:t>
            </a:r>
            <a:r>
              <a:rPr lang="fr-FR" b="1" dirty="0" smtClean="0"/>
              <a:t>class="</a:t>
            </a:r>
            <a:r>
              <a:rPr lang="fr-FR" b="1" dirty="0"/>
              <a:t>test" </a:t>
            </a:r>
            <a:r>
              <a:rPr lang="fr-FR" dirty="0"/>
              <a:t>&gt;…&lt;/div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8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8141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400" b="1" dirty="0" smtClean="0"/>
              <a:t>Les sélecteurs</a:t>
            </a:r>
            <a:endParaRPr lang="fr-FR" sz="24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2.1</a:t>
            </a:r>
            <a:r>
              <a:rPr lang="fr-FR" sz="2800" b="1" dirty="0" smtClean="0"/>
              <a:t>	Sélecteur </a:t>
            </a:r>
            <a:r>
              <a:rPr lang="fr-FR" sz="2800" b="1" dirty="0"/>
              <a:t>par </a:t>
            </a:r>
            <a:r>
              <a:rPr lang="fr-FR" sz="2800" b="1" dirty="0" smtClean="0"/>
              <a:t>ID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2.2</a:t>
            </a:r>
            <a:r>
              <a:rPr lang="fr-FR" sz="2800" b="1" dirty="0" smtClean="0"/>
              <a:t>	Sélecteur par classe CSS</a:t>
            </a:r>
            <a:endParaRPr lang="fr-FR" sz="28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2.3</a:t>
            </a:r>
            <a:r>
              <a:rPr lang="fr-FR" sz="2800" b="1" dirty="0" smtClean="0"/>
              <a:t>	Sélecteur par tag HTML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2.4</a:t>
            </a:r>
            <a:r>
              <a:rPr lang="fr-FR" sz="2800" b="1" dirty="0" smtClean="0"/>
              <a:t>	Sélecteur </a:t>
            </a:r>
            <a:r>
              <a:rPr lang="fr-FR" sz="2800" b="1" dirty="0"/>
              <a:t>par attribut </a:t>
            </a:r>
            <a:r>
              <a:rPr lang="fr-FR" sz="2800" b="1" dirty="0" smtClean="0"/>
              <a:t>HTML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2.5</a:t>
            </a:r>
            <a:r>
              <a:rPr lang="fr-FR" sz="2800" b="1" dirty="0" smtClean="0"/>
              <a:t>	Combinaison de sélecteurs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2.6</a:t>
            </a:r>
            <a:r>
              <a:rPr lang="fr-FR" sz="2800" b="1" dirty="0" smtClean="0"/>
              <a:t>	Sélecteur ascendants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2.7</a:t>
            </a:r>
            <a:r>
              <a:rPr lang="fr-FR" sz="2800" b="1" dirty="0" smtClean="0"/>
              <a:t>	Sélecteur descendants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2.8</a:t>
            </a:r>
            <a:r>
              <a:rPr lang="fr-FR" sz="2800" b="1" dirty="0" smtClean="0"/>
              <a:t>	Sélecteur frères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2.9</a:t>
            </a:r>
            <a:r>
              <a:rPr lang="fr-FR" sz="2800" b="1" dirty="0" smtClean="0"/>
              <a:t>	Sélecteur filtres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4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2.2</a:t>
            </a:r>
            <a:r>
              <a:rPr lang="fr-FR" sz="2800" b="1" dirty="0"/>
              <a:t> Sélecteur par Classe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document.getElementByClassName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maClasse</a:t>
            </a:r>
            <a:r>
              <a:rPr lang="fr-FR" sz="2800" b="1" dirty="0" smtClean="0"/>
              <a:t>");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document.querySelectorAll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maClasse</a:t>
            </a:r>
            <a:r>
              <a:rPr lang="fr-FR" sz="2800" b="1" dirty="0" smtClean="0"/>
              <a:t>");</a:t>
            </a:r>
            <a:endParaRPr lang="fr-FR" sz="2800" b="1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sz="2267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5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20000"/>
            <a:ext cx="11465733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2.3</a:t>
            </a:r>
            <a:r>
              <a:rPr lang="fr-FR" sz="2800" b="1" dirty="0" smtClean="0"/>
              <a:t> </a:t>
            </a:r>
            <a:r>
              <a:rPr lang="fr-FR" sz="2800" b="1" dirty="0"/>
              <a:t>Sélecteur </a:t>
            </a:r>
            <a:r>
              <a:rPr lang="fr-FR" sz="2800" b="1" dirty="0" smtClean="0"/>
              <a:t>par Tag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$("</a:t>
            </a:r>
            <a:r>
              <a:rPr lang="fr-FR" sz="3600" b="1" dirty="0" smtClean="0"/>
              <a:t>p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ciblés sont représentés par le Tag HTML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sélecteur permet de cibler les éléments HTML &lt;p&gt; de la page dans laquelle ce code s’exécute:</a:t>
            </a:r>
          </a:p>
          <a:p>
            <a:pPr lvl="2"/>
            <a:r>
              <a:rPr lang="fr-FR" dirty="0" smtClean="0"/>
              <a:t>&lt;</a:t>
            </a:r>
            <a:r>
              <a:rPr lang="fr-FR" b="1" dirty="0" smtClean="0"/>
              <a:t>p</a:t>
            </a:r>
            <a:r>
              <a:rPr lang="fr-FR" dirty="0" smtClean="0"/>
              <a:t> id="p_1"&gt;…&lt;/p&gt;  &amp; </a:t>
            </a:r>
            <a:r>
              <a:rPr lang="fr-FR" dirty="0"/>
              <a:t>&lt;</a:t>
            </a:r>
            <a:r>
              <a:rPr lang="fr-FR" b="1" dirty="0"/>
              <a:t>p</a:t>
            </a:r>
            <a:r>
              <a:rPr lang="fr-FR" dirty="0"/>
              <a:t> </a:t>
            </a:r>
            <a:r>
              <a:rPr lang="fr-FR" dirty="0" smtClean="0"/>
              <a:t>class=</a:t>
            </a:r>
            <a:r>
              <a:rPr lang="fr-FR" dirty="0"/>
              <a:t>"</a:t>
            </a:r>
            <a:r>
              <a:rPr lang="fr-FR" dirty="0" err="1" smtClean="0"/>
              <a:t>blue</a:t>
            </a:r>
            <a:r>
              <a:rPr lang="fr-FR" dirty="0" smtClean="0"/>
              <a:t>"&gt;…&lt;/</a:t>
            </a:r>
            <a:r>
              <a:rPr lang="fr-FR" dirty="0"/>
              <a:t>p&gt;   </a:t>
            </a:r>
          </a:p>
          <a:p>
            <a:pPr lvl="2"/>
            <a:endParaRPr lang="fr-FR" sz="3400" dirty="0" smtClean="0"/>
          </a:p>
          <a:p>
            <a:pPr lvl="1"/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47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2.3</a:t>
            </a:r>
            <a:r>
              <a:rPr lang="fr-FR" sz="2800" b="1" dirty="0"/>
              <a:t> Sélecteur par Tag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document.getElementByTagName</a:t>
            </a:r>
            <a:r>
              <a:rPr lang="fr-FR" sz="2800" b="1" dirty="0"/>
              <a:t>("</a:t>
            </a:r>
            <a:r>
              <a:rPr lang="fr-FR" sz="2800" b="1" dirty="0" err="1"/>
              <a:t>nomDuTagHtml</a:t>
            </a:r>
            <a:r>
              <a:rPr lang="fr-FR" sz="2800" b="1" dirty="0" smtClean="0"/>
              <a:t>");</a:t>
            </a: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document.querySelectorAll</a:t>
            </a:r>
            <a:r>
              <a:rPr lang="fr-FR" sz="2800" b="1" dirty="0" smtClean="0"/>
              <a:t>("</a:t>
            </a:r>
            <a:r>
              <a:rPr lang="fr-FR" sz="2800" b="1" dirty="0" err="1"/>
              <a:t>nomDuTagHtml</a:t>
            </a:r>
            <a:r>
              <a:rPr lang="fr-FR" sz="2800" b="1" dirty="0"/>
              <a:t>");</a:t>
            </a:r>
            <a:endParaRPr lang="fr-FR" sz="3067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sz="2267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0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10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2.4</a:t>
            </a:r>
            <a:r>
              <a:rPr lang="fr-FR" sz="2800" b="1" dirty="0" smtClean="0"/>
              <a:t> </a:t>
            </a:r>
            <a:r>
              <a:rPr lang="fr-FR" sz="2800" b="1" dirty="0"/>
              <a:t>Sélecteur </a:t>
            </a:r>
            <a:r>
              <a:rPr lang="fr-FR" sz="2800" b="1" dirty="0" smtClean="0"/>
              <a:t>par Attribut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[</a:t>
            </a:r>
            <a:r>
              <a:rPr lang="fr-FR" sz="3600" b="1" dirty="0" err="1" smtClean="0"/>
              <a:t>href</a:t>
            </a:r>
            <a:r>
              <a:rPr lang="fr-FR" sz="3600" b="1" dirty="0" smtClean="0"/>
              <a:t>]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ciblés sont représentés </a:t>
            </a:r>
            <a:r>
              <a:rPr lang="fr-FR" sz="3600" dirty="0"/>
              <a:t>par </a:t>
            </a:r>
            <a:r>
              <a:rPr lang="fr-FR" sz="3600" dirty="0" smtClean="0"/>
              <a:t>l’attribut HTML entre crochets </a:t>
            </a:r>
            <a:r>
              <a:rPr lang="fr-FR" sz="3600" b="1" dirty="0" smtClean="0"/>
              <a:t>[…]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Ce sélecteur permet de cibler les éléments HTML </a:t>
            </a:r>
            <a:r>
              <a:rPr lang="fr-FR" sz="3600" dirty="0" smtClean="0"/>
              <a:t>qui possèdent un attribut </a:t>
            </a:r>
            <a:r>
              <a:rPr lang="fr-FR" sz="3600" b="1" dirty="0" err="1" smtClean="0"/>
              <a:t>href</a:t>
            </a:r>
            <a:r>
              <a:rPr lang="fr-FR" sz="3600" dirty="0" smtClean="0"/>
              <a:t> </a:t>
            </a:r>
            <a:r>
              <a:rPr lang="fr-FR" sz="3600" dirty="0"/>
              <a:t>de la page dans laquelle ce code s’exécute</a:t>
            </a:r>
            <a:r>
              <a:rPr lang="fr-FR" sz="3600" dirty="0" smtClean="0"/>
              <a:t>:</a:t>
            </a:r>
          </a:p>
          <a:p>
            <a:pPr lvl="2"/>
            <a:r>
              <a:rPr lang="fr-FR" dirty="0" smtClean="0"/>
              <a:t>&lt;a </a:t>
            </a:r>
            <a:r>
              <a:rPr lang="fr-FR" b="1" dirty="0" err="1" smtClean="0"/>
              <a:t>href</a:t>
            </a:r>
            <a:r>
              <a:rPr lang="fr-FR" dirty="0" smtClean="0"/>
              <a:t>="…"&gt;lien1&lt;/a&gt; &amp; &lt;a </a:t>
            </a:r>
            <a:r>
              <a:rPr lang="fr-FR" b="1" dirty="0" err="1" smtClean="0"/>
              <a:t>href</a:t>
            </a:r>
            <a:r>
              <a:rPr lang="fr-FR" dirty="0" smtClean="0"/>
              <a:t>="…"&gt;lien2&lt;/a&gt;   </a:t>
            </a:r>
          </a:p>
          <a:p>
            <a:pPr lvl="1"/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3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10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2.5</a:t>
            </a:r>
            <a:r>
              <a:rPr lang="fr-FR" sz="2800" b="1" dirty="0" smtClean="0"/>
              <a:t> Combinaison de sélecteurs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a[</a:t>
            </a:r>
            <a:r>
              <a:rPr lang="fr-FR" sz="3600" b="1" dirty="0" err="1" smtClean="0"/>
              <a:t>target</a:t>
            </a:r>
            <a:r>
              <a:rPr lang="fr-FR" sz="3600" b="1" dirty="0" smtClean="0"/>
              <a:t>=‘_</a:t>
            </a:r>
            <a:r>
              <a:rPr lang="fr-FR" sz="3600" b="1" dirty="0" err="1" smtClean="0"/>
              <a:t>blank</a:t>
            </a:r>
            <a:r>
              <a:rPr lang="fr-FR" sz="3600" b="1" dirty="0" smtClean="0"/>
              <a:t>’]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les éléments HTML </a:t>
            </a:r>
            <a:r>
              <a:rPr lang="fr-FR" sz="3600" dirty="0" smtClean="0"/>
              <a:t>qui possèdent un élément HTML </a:t>
            </a:r>
            <a:r>
              <a:rPr lang="fr-FR" sz="3600" b="1" dirty="0" smtClean="0"/>
              <a:t>a</a:t>
            </a:r>
            <a:r>
              <a:rPr lang="fr-FR" sz="3600" dirty="0" smtClean="0"/>
              <a:t> ainsi qu’un attribut </a:t>
            </a:r>
            <a:r>
              <a:rPr lang="fr-FR" sz="3600" b="1" dirty="0" err="1" smtClean="0"/>
              <a:t>target</a:t>
            </a:r>
            <a:r>
              <a:rPr lang="fr-FR" sz="3600" b="1" dirty="0" smtClean="0"/>
              <a:t> </a:t>
            </a:r>
            <a:r>
              <a:rPr lang="fr-FR" sz="3600" dirty="0" smtClean="0"/>
              <a:t>qui possède la valeur </a:t>
            </a:r>
            <a:r>
              <a:rPr lang="fr-FR" sz="3600" b="1" dirty="0" smtClean="0"/>
              <a:t>_</a:t>
            </a:r>
            <a:r>
              <a:rPr lang="fr-FR" sz="3600" b="1" dirty="0" err="1" smtClean="0"/>
              <a:t>blank</a:t>
            </a:r>
            <a:r>
              <a:rPr lang="fr-FR" sz="3600" dirty="0" smtClean="0"/>
              <a:t> dans </a:t>
            </a:r>
            <a:r>
              <a:rPr lang="fr-FR" sz="3600" dirty="0"/>
              <a:t>la page dans laquelle ce code s’exécute</a:t>
            </a:r>
            <a:r>
              <a:rPr lang="fr-FR" sz="3600" dirty="0" smtClean="0"/>
              <a:t>:</a:t>
            </a:r>
          </a:p>
          <a:p>
            <a:pPr lvl="2"/>
            <a:r>
              <a:rPr lang="fr-FR" dirty="0" smtClean="0"/>
              <a:t>&lt;</a:t>
            </a:r>
            <a:r>
              <a:rPr lang="fr-FR" b="1" dirty="0" smtClean="0"/>
              <a:t>a</a:t>
            </a:r>
            <a:r>
              <a:rPr lang="fr-FR" dirty="0" smtClean="0"/>
              <a:t> </a:t>
            </a:r>
            <a:r>
              <a:rPr lang="fr-FR" dirty="0" err="1"/>
              <a:t>href</a:t>
            </a:r>
            <a:r>
              <a:rPr lang="fr-FR" dirty="0" smtClean="0"/>
              <a:t>="…</a:t>
            </a:r>
            <a:r>
              <a:rPr lang="fr-FR" dirty="0"/>
              <a:t>"</a:t>
            </a:r>
            <a:r>
              <a:rPr lang="fr-FR" dirty="0" smtClean="0"/>
              <a:t>  </a:t>
            </a:r>
            <a:r>
              <a:rPr lang="fr-FR" b="1" dirty="0" err="1" smtClean="0"/>
              <a:t>target</a:t>
            </a:r>
            <a:r>
              <a:rPr lang="fr-FR" b="1" dirty="0" smtClean="0"/>
              <a:t>="_</a:t>
            </a:r>
            <a:r>
              <a:rPr lang="fr-FR" b="1" dirty="0" err="1" smtClean="0"/>
              <a:t>blank</a:t>
            </a:r>
            <a:r>
              <a:rPr lang="fr-FR" b="1" dirty="0" smtClean="0"/>
              <a:t>"</a:t>
            </a:r>
            <a:r>
              <a:rPr lang="fr-FR" dirty="0" smtClean="0"/>
              <a:t>&gt;lien1&lt;/a&gt;  </a:t>
            </a:r>
            <a:br>
              <a:rPr lang="fr-FR" dirty="0" smtClean="0"/>
            </a:br>
            <a:r>
              <a:rPr lang="fr-FR" dirty="0" smtClean="0"/>
              <a:t>&amp; &lt;</a:t>
            </a:r>
            <a:r>
              <a:rPr lang="fr-FR" b="1" dirty="0" smtClean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href</a:t>
            </a:r>
            <a:r>
              <a:rPr lang="fr-FR" dirty="0" smtClean="0"/>
              <a:t>="…"</a:t>
            </a:r>
            <a:r>
              <a:rPr lang="fr-FR" dirty="0"/>
              <a:t>  </a:t>
            </a:r>
            <a:r>
              <a:rPr lang="fr-FR" b="1" dirty="0" err="1"/>
              <a:t>target</a:t>
            </a:r>
            <a:r>
              <a:rPr lang="fr-FR" b="1" dirty="0"/>
              <a:t>="_</a:t>
            </a:r>
            <a:r>
              <a:rPr lang="fr-FR" b="1" dirty="0" err="1"/>
              <a:t>blank</a:t>
            </a:r>
            <a:r>
              <a:rPr lang="fr-FR" b="1" dirty="0"/>
              <a:t>"</a:t>
            </a:r>
            <a:r>
              <a:rPr lang="fr-FR" dirty="0"/>
              <a:t>&gt;</a:t>
            </a:r>
            <a:r>
              <a:rPr lang="fr-FR" dirty="0" smtClean="0"/>
              <a:t>lien2&lt;/a&gt;   </a:t>
            </a:r>
            <a:endParaRPr lang="fr-FR" dirty="0"/>
          </a:p>
          <a:p>
            <a:pPr lvl="1"/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5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2.6</a:t>
            </a:r>
            <a:r>
              <a:rPr lang="fr-FR" sz="2800" b="1" dirty="0" smtClean="0"/>
              <a:t> Sélecteurs ascendants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li</a:t>
            </a:r>
            <a:r>
              <a:rPr lang="fr-FR" sz="3600" dirty="0" smtClean="0"/>
              <a:t>").</a:t>
            </a:r>
            <a:r>
              <a:rPr lang="fr-FR" sz="3600" b="1" dirty="0" smtClean="0"/>
              <a:t>parent()</a:t>
            </a:r>
            <a:r>
              <a:rPr lang="fr-FR" sz="3600" dirty="0" smtClean="0"/>
              <a:t>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qui sont placés au niveau d’arborescence supérieur au sélecteur indiqué dans $(), qui l’encapsule: dans le cas présent les éléments ciblés seront tous les éléments </a:t>
            </a:r>
            <a:r>
              <a:rPr lang="fr-FR" sz="3600" b="1" dirty="0" err="1" smtClean="0"/>
              <a:t>ul</a:t>
            </a:r>
            <a:r>
              <a:rPr lang="fr-FR" sz="3600" b="1" dirty="0" smtClean="0"/>
              <a:t> </a:t>
            </a:r>
            <a:r>
              <a:rPr lang="fr-FR" sz="3600" dirty="0" smtClean="0"/>
              <a:t>de la page qui possède des enfants </a:t>
            </a:r>
            <a:r>
              <a:rPr lang="fr-FR" sz="3600" b="1" dirty="0" smtClean="0"/>
              <a:t>li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7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2.6</a:t>
            </a:r>
            <a:r>
              <a:rPr lang="fr-FR" sz="2800" b="1" dirty="0" smtClean="0"/>
              <a:t> Sélecteurs ascendants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li</a:t>
            </a:r>
            <a:r>
              <a:rPr lang="fr-FR" sz="3600" dirty="0" smtClean="0"/>
              <a:t>").</a:t>
            </a:r>
            <a:r>
              <a:rPr lang="fr-FR" sz="3600" b="1" dirty="0" smtClean="0"/>
              <a:t>parent()</a:t>
            </a:r>
            <a:r>
              <a:rPr lang="fr-FR" sz="3600" dirty="0" smtClean="0"/>
              <a:t>;</a:t>
            </a:r>
            <a:endParaRPr lang="fr-FR" sz="3600" dirty="0"/>
          </a:p>
          <a:p>
            <a:pPr marL="914400" lvl="2" indent="0">
              <a:buNone/>
            </a:pPr>
            <a:r>
              <a:rPr lang="fr-FR" dirty="0" smtClean="0"/>
              <a:t>&lt;</a:t>
            </a:r>
            <a:r>
              <a:rPr lang="fr-FR" b="1" dirty="0" err="1" smtClean="0"/>
              <a:t>ul</a:t>
            </a:r>
            <a:r>
              <a:rPr lang="fr-FR" dirty="0" smtClean="0"/>
              <a:t>&gt;</a:t>
            </a:r>
            <a:br>
              <a:rPr lang="fr-FR" dirty="0" smtClean="0"/>
            </a:br>
            <a:r>
              <a:rPr lang="fr-FR" dirty="0" smtClean="0"/>
              <a:t>	&lt;li&gt;…&lt;/li&gt; </a:t>
            </a:r>
            <a:br>
              <a:rPr lang="fr-FR" dirty="0" smtClean="0"/>
            </a:br>
            <a:r>
              <a:rPr lang="fr-FR" dirty="0" smtClean="0"/>
              <a:t>	&lt;</a:t>
            </a:r>
            <a:r>
              <a:rPr lang="fr-FR" dirty="0"/>
              <a:t>li&gt;…&lt;/li&gt;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&lt;</a:t>
            </a:r>
            <a:r>
              <a:rPr lang="fr-FR" dirty="0"/>
              <a:t>li&gt;…&lt;/li&gt;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&lt;/</a:t>
            </a:r>
            <a:r>
              <a:rPr lang="fr-FR" b="1" dirty="0" err="1" smtClean="0"/>
              <a:t>ul</a:t>
            </a:r>
            <a:r>
              <a:rPr lang="fr-FR" dirty="0"/>
              <a:t>&gt;</a:t>
            </a:r>
          </a:p>
          <a:p>
            <a:pPr marL="914400" lvl="2" indent="0">
              <a:buNone/>
            </a:pPr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7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2.7</a:t>
            </a:r>
            <a:r>
              <a:rPr lang="fr-FR" sz="2800" b="1" dirty="0" smtClean="0"/>
              <a:t> </a:t>
            </a:r>
            <a:r>
              <a:rPr lang="fr-FR" sz="2800" b="1" dirty="0"/>
              <a:t>Sélecteurs descendants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err="1" smtClean="0"/>
              <a:t>ul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children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qui sont placés au niveau d’arborescence inférieur au sélecteur indiqué dans $(): dans le cas présent les éléments ciblés seront tous les éléments </a:t>
            </a:r>
            <a:r>
              <a:rPr lang="fr-FR" sz="3600" b="1" dirty="0" smtClean="0"/>
              <a:t>li </a:t>
            </a:r>
            <a:r>
              <a:rPr lang="fr-FR" sz="3600" dirty="0" smtClean="0"/>
              <a:t>de la page qui possèdent un parent </a:t>
            </a:r>
            <a:r>
              <a:rPr lang="fr-FR" sz="3600" b="1" dirty="0" err="1" smtClean="0"/>
              <a:t>ul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1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2.7</a:t>
            </a:r>
            <a:r>
              <a:rPr lang="fr-FR" sz="2800" b="1" dirty="0" smtClean="0"/>
              <a:t> </a:t>
            </a:r>
            <a:r>
              <a:rPr lang="fr-FR" sz="2800" b="1" dirty="0"/>
              <a:t>Sélecteurs descendants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err="1" smtClean="0"/>
              <a:t>ul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children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endParaRPr lang="fr-FR" sz="3600" dirty="0"/>
          </a:p>
          <a:p>
            <a:pPr marL="914400" lvl="2" indent="0">
              <a:buNone/>
            </a:pPr>
            <a:r>
              <a:rPr lang="fr-FR" sz="3600" dirty="0" smtClean="0"/>
              <a:t>&lt;</a:t>
            </a:r>
            <a:r>
              <a:rPr lang="fr-FR" sz="3600" dirty="0" err="1" smtClean="0"/>
              <a:t>ul</a:t>
            </a:r>
            <a:r>
              <a:rPr lang="fr-FR" sz="3600" dirty="0" smtClean="0"/>
              <a:t>&gt;</a:t>
            </a:r>
            <a:br>
              <a:rPr lang="fr-FR" sz="3600" dirty="0" smtClean="0"/>
            </a:br>
            <a:r>
              <a:rPr lang="fr-FR" sz="3600" dirty="0" smtClean="0"/>
              <a:t>	&lt;</a:t>
            </a:r>
            <a:r>
              <a:rPr lang="fr-FR" sz="3600" b="1" dirty="0" smtClean="0"/>
              <a:t>li</a:t>
            </a:r>
            <a:r>
              <a:rPr lang="fr-FR" sz="3600" dirty="0" smtClean="0"/>
              <a:t>&gt;…&lt;/</a:t>
            </a:r>
            <a:r>
              <a:rPr lang="fr-FR" sz="3600" b="1" dirty="0" smtClean="0"/>
              <a:t>li</a:t>
            </a:r>
            <a:r>
              <a:rPr lang="fr-FR" sz="3600" dirty="0" smtClean="0"/>
              <a:t>&gt;</a:t>
            </a:r>
            <a:br>
              <a:rPr lang="fr-FR" sz="3600" dirty="0" smtClean="0"/>
            </a:br>
            <a:r>
              <a:rPr lang="fr-FR" sz="3600" dirty="0" smtClean="0"/>
              <a:t>	&lt;</a:t>
            </a:r>
            <a:r>
              <a:rPr lang="fr-FR" sz="3600" b="1" dirty="0"/>
              <a:t>li</a:t>
            </a:r>
            <a:r>
              <a:rPr lang="fr-FR" sz="3600" dirty="0"/>
              <a:t>&gt;…&lt;/</a:t>
            </a:r>
            <a:r>
              <a:rPr lang="fr-FR" sz="3600" b="1" dirty="0"/>
              <a:t>li</a:t>
            </a:r>
            <a:r>
              <a:rPr lang="fr-FR" sz="3600" dirty="0"/>
              <a:t>&gt;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	&lt;</a:t>
            </a:r>
            <a:r>
              <a:rPr lang="fr-FR" sz="3600" b="1" dirty="0"/>
              <a:t>li</a:t>
            </a:r>
            <a:r>
              <a:rPr lang="fr-FR" sz="3600" dirty="0"/>
              <a:t>&gt;…&lt;/</a:t>
            </a:r>
            <a:r>
              <a:rPr lang="fr-FR" sz="3600" b="1" dirty="0"/>
              <a:t>li</a:t>
            </a:r>
            <a:r>
              <a:rPr lang="fr-FR" sz="3600" dirty="0"/>
              <a:t>&gt; </a:t>
            </a:r>
          </a:p>
          <a:p>
            <a:pPr marL="914400" lvl="2" indent="0">
              <a:buNone/>
            </a:pPr>
            <a:r>
              <a:rPr lang="fr-FR" sz="3600" dirty="0" smtClean="0"/>
              <a:t>&lt;/</a:t>
            </a:r>
            <a:r>
              <a:rPr lang="fr-FR" sz="3600" dirty="0" err="1" smtClean="0"/>
              <a:t>ul</a:t>
            </a:r>
            <a:r>
              <a:rPr lang="fr-FR" sz="3600" dirty="0"/>
              <a:t>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8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2.8</a:t>
            </a:r>
            <a:r>
              <a:rPr lang="fr-FR" sz="2800" b="1" dirty="0" smtClean="0"/>
              <a:t> </a:t>
            </a:r>
            <a:r>
              <a:rPr lang="fr-FR" sz="2800" b="1" dirty="0"/>
              <a:t>Sélecteurs </a:t>
            </a:r>
            <a:r>
              <a:rPr lang="fr-FR" sz="2800" b="1" dirty="0" smtClean="0"/>
              <a:t>frères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next</a:t>
            </a:r>
            <a:r>
              <a:rPr lang="fr-FR" sz="3600" b="1" dirty="0" smtClean="0"/>
              <a:t>()</a:t>
            </a:r>
            <a:r>
              <a:rPr lang="fr-FR" sz="3600" dirty="0"/>
              <a:t>; 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prev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qui sont placés </a:t>
            </a:r>
            <a:r>
              <a:rPr lang="fr-FR" sz="3600" dirty="0" smtClean="0"/>
              <a:t>avant ou après le </a:t>
            </a:r>
            <a:r>
              <a:rPr lang="fr-FR" sz="3600" dirty="0" smtClean="0"/>
              <a:t>sélecteur indiqué dans </a:t>
            </a:r>
            <a:r>
              <a:rPr lang="fr-FR" sz="3600" dirty="0" smtClean="0"/>
              <a:t>$()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8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0765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 smtClean="0"/>
              <a:t>Le 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	Interagir avec du contenu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3.2</a:t>
            </a:r>
            <a:r>
              <a:rPr lang="fr-FR" sz="2800" b="1" dirty="0" smtClean="0"/>
              <a:t>	Accéder </a:t>
            </a:r>
            <a:r>
              <a:rPr lang="fr-FR" sz="2800" b="1" dirty="0"/>
              <a:t>à un élément du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3.3</a:t>
            </a:r>
            <a:r>
              <a:rPr lang="fr-FR" sz="2800" b="1" dirty="0" smtClean="0"/>
              <a:t>	Ajouter </a:t>
            </a:r>
            <a:r>
              <a:rPr lang="fr-FR" sz="2800" b="1" dirty="0"/>
              <a:t>un élément HTML au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3.4</a:t>
            </a:r>
            <a:r>
              <a:rPr lang="fr-FR" sz="2800" b="1" dirty="0" smtClean="0"/>
              <a:t>	Remplacer </a:t>
            </a:r>
            <a:r>
              <a:rPr lang="fr-FR" sz="2800" b="1" dirty="0"/>
              <a:t>un élément HTML au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3.5</a:t>
            </a:r>
            <a:r>
              <a:rPr lang="fr-FR" sz="2800" b="1" dirty="0" smtClean="0"/>
              <a:t>	Supprimer </a:t>
            </a:r>
            <a:r>
              <a:rPr lang="fr-FR" sz="2800" b="1" dirty="0"/>
              <a:t>un élément HTML au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3.6</a:t>
            </a:r>
            <a:r>
              <a:rPr lang="fr-FR" sz="2800" b="1" dirty="0" smtClean="0"/>
              <a:t>	Stocker des données dans le DOM</a:t>
            </a:r>
            <a:endParaRPr lang="fr-FR" sz="28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3.7</a:t>
            </a:r>
            <a:r>
              <a:rPr lang="fr-FR" sz="2800" b="1" dirty="0" smtClean="0"/>
              <a:t>	Manipuler </a:t>
            </a:r>
            <a:r>
              <a:rPr lang="fr-FR" sz="2800" b="1" dirty="0"/>
              <a:t>du CSS</a:t>
            </a:r>
          </a:p>
        </p:txBody>
      </p:sp>
    </p:spTree>
    <p:extLst>
      <p:ext uri="{BB962C8B-B14F-4D97-AF65-F5344CB8AC3E}">
        <p14:creationId xmlns:p14="http://schemas.microsoft.com/office/powerpoint/2010/main" val="24123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2.9</a:t>
            </a:r>
            <a:r>
              <a:rPr lang="fr-FR" sz="2800" b="1" dirty="0" smtClean="0"/>
              <a:t> </a:t>
            </a:r>
            <a:r>
              <a:rPr lang="fr-FR" sz="2800" b="1" dirty="0"/>
              <a:t>Sélecteurs </a:t>
            </a:r>
            <a:r>
              <a:rPr lang="fr-FR" sz="2800" b="1" dirty="0" smtClean="0"/>
              <a:t>filtres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$("</a:t>
            </a:r>
            <a:r>
              <a:rPr lang="fr-FR" sz="3600" dirty="0" err="1" smtClean="0"/>
              <a:t>ul</a:t>
            </a:r>
            <a:r>
              <a:rPr lang="fr-FR" sz="3600" dirty="0" smtClean="0"/>
              <a:t> </a:t>
            </a:r>
            <a:r>
              <a:rPr lang="fr-FR" sz="3600" dirty="0" err="1" smtClean="0"/>
              <a:t>li</a:t>
            </a:r>
            <a:r>
              <a:rPr lang="fr-FR" sz="3600" b="1" dirty="0" err="1" smtClean="0"/>
              <a:t>:first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 premier éléments </a:t>
            </a:r>
            <a:r>
              <a:rPr lang="fr-FR" sz="3600" b="1" dirty="0" smtClean="0"/>
              <a:t>li</a:t>
            </a:r>
            <a:r>
              <a:rPr lang="fr-FR" sz="3600" dirty="0" smtClean="0"/>
              <a:t> contenu dans un élément </a:t>
            </a:r>
            <a:r>
              <a:rPr lang="fr-FR" sz="3600" b="1" dirty="0" err="1" smtClean="0"/>
              <a:t>ul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Il existe de très nombreux filtres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3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2.9</a:t>
            </a:r>
            <a:r>
              <a:rPr lang="fr-FR" sz="2800" b="1" dirty="0" smtClean="0"/>
              <a:t> </a:t>
            </a:r>
            <a:r>
              <a:rPr lang="fr-FR" sz="2800" b="1" dirty="0"/>
              <a:t>Sélecteurs </a:t>
            </a:r>
            <a:r>
              <a:rPr lang="fr-FR" sz="2800" b="1" dirty="0" smtClean="0"/>
              <a:t>filtres</a:t>
            </a:r>
            <a:endParaRPr lang="fr-FR" sz="2800" b="1" dirty="0"/>
          </a:p>
          <a:p>
            <a:pPr marL="0" indent="0">
              <a:buNone/>
            </a:pPr>
            <a:r>
              <a:rPr lang="fr-FR" sz="3200" dirty="0"/>
              <a:t>$("</a:t>
            </a:r>
            <a:r>
              <a:rPr lang="fr-FR" sz="3200" dirty="0" err="1" smtClean="0"/>
              <a:t>div</a:t>
            </a:r>
            <a:r>
              <a:rPr lang="fr-FR" sz="3200" b="1" dirty="0" err="1" smtClean="0"/>
              <a:t>:has</a:t>
            </a:r>
            <a:r>
              <a:rPr lang="fr-FR" sz="3200" dirty="0" smtClean="0"/>
              <a:t>(</a:t>
            </a:r>
            <a:r>
              <a:rPr lang="fr-FR" sz="3200" dirty="0" err="1" smtClean="0"/>
              <a:t>span</a:t>
            </a:r>
            <a:r>
              <a:rPr lang="fr-FR" sz="3200" dirty="0"/>
              <a:t>)")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smtClean="0"/>
              <a:t>p")</a:t>
            </a:r>
            <a:r>
              <a:rPr lang="fr-FR" sz="3200" b="1" dirty="0" smtClean="0"/>
              <a:t>.not</a:t>
            </a:r>
            <a:r>
              <a:rPr lang="fr-FR" sz="3200" dirty="0" smtClean="0"/>
              <a:t>(".</a:t>
            </a:r>
            <a:r>
              <a:rPr lang="fr-FR" sz="3200" dirty="0"/>
              <a:t>intro")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/>
              <a:t>ul</a:t>
            </a:r>
            <a:r>
              <a:rPr lang="fr-FR" sz="3200" dirty="0"/>
              <a:t> </a:t>
            </a:r>
            <a:r>
              <a:rPr lang="fr-FR" sz="3200" dirty="0" smtClean="0"/>
              <a:t>li")</a:t>
            </a:r>
            <a:r>
              <a:rPr lang="fr-FR" sz="3200" b="1" dirty="0" smtClean="0"/>
              <a:t>.first()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 smtClean="0"/>
              <a:t>tr</a:t>
            </a:r>
            <a:r>
              <a:rPr lang="fr-FR" sz="3200" b="1" dirty="0" err="1" smtClean="0"/>
              <a:t>:last</a:t>
            </a:r>
            <a:r>
              <a:rPr lang="fr-FR" sz="3200" dirty="0"/>
              <a:t>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/>
              <a:t>ul</a:t>
            </a:r>
            <a:r>
              <a:rPr lang="fr-FR" sz="3200" dirty="0"/>
              <a:t> li").</a:t>
            </a:r>
            <a:r>
              <a:rPr lang="fr-FR" sz="3200" b="1" dirty="0" err="1"/>
              <a:t>filter</a:t>
            </a:r>
            <a:r>
              <a:rPr lang="fr-FR" sz="3200" dirty="0"/>
              <a:t>(":</a:t>
            </a:r>
            <a:r>
              <a:rPr lang="fr-FR" sz="3200" b="1" dirty="0"/>
              <a:t>last</a:t>
            </a:r>
            <a:r>
              <a:rPr lang="fr-FR" sz="3200" dirty="0"/>
              <a:t>")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$("</a:t>
            </a:r>
            <a:r>
              <a:rPr lang="fr-FR" sz="3200" dirty="0"/>
              <a:t>p")</a:t>
            </a:r>
            <a:r>
              <a:rPr lang="fr-FR" sz="3200" b="1" dirty="0"/>
              <a:t>.</a:t>
            </a:r>
            <a:r>
              <a:rPr lang="fr-FR" sz="3200" b="1" dirty="0" err="1"/>
              <a:t>eq</a:t>
            </a:r>
            <a:r>
              <a:rPr lang="fr-FR" sz="3200" b="1" dirty="0"/>
              <a:t>(1</a:t>
            </a:r>
            <a:r>
              <a:rPr lang="fr-FR" sz="3200" b="1" dirty="0" smtClean="0"/>
              <a:t>)</a:t>
            </a:r>
            <a:r>
              <a:rPr lang="fr-FR" sz="3200" dirty="0" smtClean="0"/>
              <a:t>;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/>
              <a:t>input:</a:t>
            </a:r>
            <a:r>
              <a:rPr lang="fr-FR" sz="3200" b="1" dirty="0" err="1"/>
              <a:t>enabled</a:t>
            </a:r>
            <a:r>
              <a:rPr lang="fr-FR" sz="3200" dirty="0"/>
              <a:t>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b="1" dirty="0"/>
              <a:t>select option</a:t>
            </a:r>
            <a:r>
              <a:rPr lang="fr-FR" sz="3200" dirty="0"/>
              <a:t>").</a:t>
            </a:r>
            <a:r>
              <a:rPr lang="fr-FR" sz="3200" b="1" dirty="0" err="1"/>
              <a:t>filter</a:t>
            </a:r>
            <a:r>
              <a:rPr lang="fr-FR" sz="3200" dirty="0"/>
              <a:t>(":</a:t>
            </a:r>
            <a:r>
              <a:rPr lang="fr-FR" sz="3200" b="1" dirty="0" err="1"/>
              <a:t>selected</a:t>
            </a:r>
            <a:r>
              <a:rPr lang="fr-FR" sz="3200" dirty="0" smtClean="0"/>
              <a:t>")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$("#menu1").</a:t>
            </a:r>
            <a:r>
              <a:rPr lang="fr-FR" sz="3200" b="1" dirty="0" err="1"/>
              <a:t>find</a:t>
            </a:r>
            <a:r>
              <a:rPr lang="fr-FR" sz="3200" dirty="0"/>
              <a:t>("li").</a:t>
            </a:r>
            <a:r>
              <a:rPr lang="fr-FR" sz="3200" b="1" dirty="0" err="1"/>
              <a:t>eq</a:t>
            </a:r>
            <a:r>
              <a:rPr lang="fr-FR" sz="3200" dirty="0"/>
              <a:t>(2)</a:t>
            </a:r>
            <a:endParaRPr lang="fr-FR" sz="32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text</a:t>
            </a:r>
            <a:r>
              <a:rPr lang="en-US" sz="3600" b="1" i="1" dirty="0"/>
              <a:t>() </a:t>
            </a:r>
            <a:r>
              <a:rPr lang="en-US" sz="3600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le </a:t>
            </a:r>
            <a:r>
              <a:rPr lang="en-US" sz="3600" dirty="0" err="1" smtClean="0"/>
              <a:t>contenu</a:t>
            </a:r>
            <a:r>
              <a:rPr lang="en-US" sz="3600" dirty="0" smtClean="0"/>
              <a:t> </a:t>
            </a:r>
            <a:r>
              <a:rPr lang="en-US" sz="3600" dirty="0" err="1" smtClean="0"/>
              <a:t>texte</a:t>
            </a:r>
            <a:r>
              <a:rPr lang="en-US" sz="3600" dirty="0" smtClean="0"/>
              <a:t>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selectionnés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html</a:t>
            </a:r>
            <a:r>
              <a:rPr lang="en-US" sz="3600" b="1" i="1" dirty="0"/>
              <a:t>() </a:t>
            </a:r>
            <a:r>
              <a:rPr lang="en-US" sz="3600" dirty="0" err="1"/>
              <a:t>Affecte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retourne</a:t>
            </a:r>
            <a:r>
              <a:rPr lang="en-US" sz="3600" dirty="0"/>
              <a:t> le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en-US" sz="3600" dirty="0" smtClean="0"/>
              <a:t>des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 smtClean="0"/>
              <a:t>selectionnés</a:t>
            </a:r>
            <a:r>
              <a:rPr lang="en-US" sz="3600" dirty="0" smtClean="0"/>
              <a:t> (</a:t>
            </a:r>
            <a:r>
              <a:rPr lang="en-US" sz="3600" dirty="0" err="1" smtClean="0"/>
              <a:t>incluant</a:t>
            </a:r>
            <a:r>
              <a:rPr lang="en-US" sz="3600" dirty="0" smtClean="0"/>
              <a:t> les </a:t>
            </a:r>
            <a:r>
              <a:rPr lang="en-US" sz="3600" dirty="0" err="1" smtClean="0"/>
              <a:t>balises</a:t>
            </a:r>
            <a:r>
              <a:rPr lang="en-US" sz="3600" dirty="0" smtClean="0"/>
              <a:t> HTML)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val</a:t>
            </a:r>
            <a:r>
              <a:rPr lang="en-US" sz="3600" b="1" i="1" dirty="0"/>
              <a:t>() </a:t>
            </a:r>
            <a:r>
              <a:rPr lang="en-US" sz="3600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la </a:t>
            </a:r>
            <a:r>
              <a:rPr lang="en-US" sz="3600" dirty="0" err="1" smtClean="0"/>
              <a:t>valeur</a:t>
            </a:r>
            <a:r>
              <a:rPr lang="en-US" sz="3600" dirty="0" smtClean="0"/>
              <a:t> des champs du </a:t>
            </a:r>
            <a:r>
              <a:rPr lang="en-US" sz="3600" dirty="0" err="1" smtClean="0"/>
              <a:t>formulaire</a:t>
            </a:r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3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 smtClean="0"/>
              <a:t>&lt;span&gt;mon </a:t>
            </a:r>
            <a:r>
              <a:rPr lang="en-US" sz="3600" b="1" i="1" dirty="0" err="1" smtClean="0"/>
              <a:t>texte</a:t>
            </a:r>
            <a:r>
              <a:rPr lang="en-US" sz="3600" b="1" i="1" dirty="0" smtClean="0"/>
              <a:t>&lt;/span&gt;</a:t>
            </a:r>
            <a:br>
              <a:rPr lang="en-US" sz="3600" b="1" i="1" dirty="0" smtClean="0"/>
            </a:br>
            <a:r>
              <a:rPr lang="en-US" sz="3600" b="1" i="1" dirty="0" err="1" smtClean="0"/>
              <a:t>var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spanTxt</a:t>
            </a:r>
            <a:r>
              <a:rPr lang="en-US" sz="3600" b="1" i="1" dirty="0" smtClean="0"/>
              <a:t> = $("#</a:t>
            </a:r>
            <a:r>
              <a:rPr lang="en-US" sz="3600" b="1" i="1" dirty="0" err="1" smtClean="0"/>
              <a:t>mySpan</a:t>
            </a:r>
            <a:r>
              <a:rPr lang="en-US" sz="3600" b="1" i="1" dirty="0" smtClean="0"/>
              <a:t>").</a:t>
            </a:r>
            <a:r>
              <a:rPr lang="en-US" sz="3600" b="1" i="1" dirty="0"/>
              <a:t>text</a:t>
            </a:r>
            <a:r>
              <a:rPr lang="en-US" sz="3600" b="1" i="1" dirty="0" smtClean="0"/>
              <a:t>();</a:t>
            </a:r>
            <a:br>
              <a:rPr lang="en-US" sz="3600" b="1" i="1" dirty="0" smtClean="0"/>
            </a:br>
            <a:r>
              <a:rPr lang="en-US" sz="3600" dirty="0" smtClean="0"/>
              <a:t>// </a:t>
            </a:r>
            <a:r>
              <a:rPr lang="en-US" sz="3600" dirty="0" err="1" smtClean="0"/>
              <a:t>spanTxt</a:t>
            </a:r>
            <a:r>
              <a:rPr lang="en-US" sz="3600" dirty="0" smtClean="0"/>
              <a:t> a pour </a:t>
            </a:r>
            <a:r>
              <a:rPr lang="en-US" sz="3600" dirty="0" err="1" smtClean="0"/>
              <a:t>valeur</a:t>
            </a:r>
            <a:r>
              <a:rPr lang="en-US" sz="3600" dirty="0" smtClean="0"/>
              <a:t> “mon </a:t>
            </a:r>
            <a:r>
              <a:rPr lang="en-US" sz="3600" dirty="0" err="1" smtClean="0"/>
              <a:t>texte</a:t>
            </a:r>
            <a:r>
              <a:rPr lang="en-US" sz="3600" dirty="0" smtClean="0"/>
              <a:t>”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1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330267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 smtClean="0"/>
              <a:t>&lt;div&gt;&lt;h2&gt;Mon </a:t>
            </a:r>
            <a:r>
              <a:rPr lang="en-US" sz="3600" b="1" i="1" dirty="0" err="1" smtClean="0"/>
              <a:t>titre</a:t>
            </a:r>
            <a:r>
              <a:rPr lang="en-US" sz="3600" b="1" i="1" dirty="0" smtClean="0"/>
              <a:t>&lt;/h2&gt;&lt;/div&gt;</a:t>
            </a:r>
            <a:br>
              <a:rPr lang="en-US" sz="3600" b="1" i="1" dirty="0" smtClean="0"/>
            </a:br>
            <a:r>
              <a:rPr lang="en-US" sz="3600" b="1" i="1" dirty="0" err="1"/>
              <a:t>var</a:t>
            </a:r>
            <a:r>
              <a:rPr lang="en-US" sz="3600" b="1" i="1" dirty="0"/>
              <a:t> </a:t>
            </a:r>
            <a:r>
              <a:rPr lang="en-US" sz="3600" b="1" i="1" dirty="0" err="1"/>
              <a:t>divHtml</a:t>
            </a:r>
            <a:r>
              <a:rPr lang="en-US" sz="3600" b="1" i="1" dirty="0"/>
              <a:t> = $("#</a:t>
            </a:r>
            <a:r>
              <a:rPr lang="en-US" sz="3600" b="1" i="1" dirty="0" err="1"/>
              <a:t>myDiv</a:t>
            </a:r>
            <a:r>
              <a:rPr lang="en-US" sz="3600" b="1" i="1" dirty="0"/>
              <a:t>").html</a:t>
            </a:r>
            <a:r>
              <a:rPr lang="en-US" sz="3600" b="1" i="1" dirty="0" smtClean="0"/>
              <a:t>();</a:t>
            </a:r>
            <a:br>
              <a:rPr lang="en-US" sz="3600" b="1" i="1" dirty="0" smtClean="0"/>
            </a:br>
            <a:r>
              <a:rPr lang="en-US" sz="3600" dirty="0"/>
              <a:t>// </a:t>
            </a:r>
            <a:r>
              <a:rPr lang="en-US" sz="3600" dirty="0" err="1"/>
              <a:t>divHtml</a:t>
            </a:r>
            <a:r>
              <a:rPr lang="en-US" sz="3600" dirty="0"/>
              <a:t> a </a:t>
            </a:r>
            <a:r>
              <a:rPr lang="en-US" sz="3600" dirty="0" smtClean="0"/>
              <a:t>pour </a:t>
            </a:r>
            <a:r>
              <a:rPr lang="en-US" sz="3600" dirty="0" err="1" smtClean="0"/>
              <a:t>valeur</a:t>
            </a:r>
            <a:r>
              <a:rPr lang="en-US" sz="3600" dirty="0"/>
              <a:t> </a:t>
            </a:r>
            <a:r>
              <a:rPr lang="en-US" sz="3600" dirty="0" smtClean="0"/>
              <a:t>:</a:t>
            </a:r>
            <a:r>
              <a:rPr lang="en-US" sz="3600" dirty="0"/>
              <a:t> </a:t>
            </a:r>
            <a:r>
              <a:rPr lang="en-US" sz="3600" dirty="0" smtClean="0"/>
              <a:t>“&lt;</a:t>
            </a:r>
            <a:r>
              <a:rPr lang="en-US" sz="3600" dirty="0"/>
              <a:t>h2&gt;Mon </a:t>
            </a:r>
            <a:r>
              <a:rPr lang="en-US" sz="3600" dirty="0" err="1"/>
              <a:t>titre</a:t>
            </a:r>
            <a:r>
              <a:rPr lang="en-US" sz="3600" dirty="0"/>
              <a:t>&lt;/h2</a:t>
            </a:r>
            <a:r>
              <a:rPr lang="en-US" sz="3600" dirty="0" smtClean="0"/>
              <a:t>&gt;”</a:t>
            </a:r>
          </a:p>
          <a:p>
            <a:pPr marL="457200" lvl="1" indent="0">
              <a:buNone/>
            </a:pPr>
            <a:endParaRPr lang="en-US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7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 smtClean="0"/>
              <a:t>&lt;input type=“text” id=“</a:t>
            </a:r>
            <a:r>
              <a:rPr lang="en-US" sz="3600" b="1" i="1" dirty="0" err="1"/>
              <a:t>myInput</a:t>
            </a:r>
            <a:r>
              <a:rPr lang="en-US" sz="3600" b="1" i="1" dirty="0" smtClean="0"/>
              <a:t>” </a:t>
            </a:r>
            <a:br>
              <a:rPr lang="en-US" sz="3600" b="1" i="1" dirty="0" smtClean="0"/>
            </a:br>
            <a:r>
              <a:rPr lang="en-US" sz="3600" b="1" i="1" dirty="0" smtClean="0"/>
              <a:t>	value=“ma </a:t>
            </a:r>
            <a:r>
              <a:rPr lang="en-US" sz="3600" b="1" i="1" dirty="0" err="1" smtClean="0"/>
              <a:t>valeure</a:t>
            </a:r>
            <a:r>
              <a:rPr lang="en-US" sz="3600" b="1" i="1" dirty="0" smtClean="0"/>
              <a:t>” /&gt;</a:t>
            </a:r>
            <a:br>
              <a:rPr lang="en-US" sz="3600" b="1" i="1" dirty="0" smtClean="0"/>
            </a:br>
            <a:r>
              <a:rPr lang="en-US" sz="3600" b="1" i="1" dirty="0" err="1"/>
              <a:t>var</a:t>
            </a:r>
            <a:r>
              <a:rPr lang="en-US" sz="3600" b="1" i="1" dirty="0"/>
              <a:t> </a:t>
            </a:r>
            <a:r>
              <a:rPr lang="en-US" sz="3600" b="1" i="1" dirty="0" err="1"/>
              <a:t>inputValue</a:t>
            </a:r>
            <a:r>
              <a:rPr lang="en-US" sz="3600" b="1" i="1" dirty="0"/>
              <a:t> = $("#</a:t>
            </a:r>
            <a:r>
              <a:rPr lang="en-US" sz="3600" b="1" i="1" dirty="0" err="1"/>
              <a:t>myInput</a:t>
            </a:r>
            <a:r>
              <a:rPr lang="en-US" sz="3600" b="1" i="1" dirty="0"/>
              <a:t>").</a:t>
            </a:r>
            <a:r>
              <a:rPr lang="en-US" sz="3600" b="1" i="1" dirty="0" err="1"/>
              <a:t>val</a:t>
            </a:r>
            <a:r>
              <a:rPr lang="en-US" sz="3600" b="1" i="1" dirty="0" smtClean="0"/>
              <a:t>();</a:t>
            </a:r>
            <a:br>
              <a:rPr lang="en-US" sz="3600" b="1" i="1" dirty="0" smtClean="0"/>
            </a:br>
            <a:r>
              <a:rPr lang="en-US" sz="3600" dirty="0" smtClean="0"/>
              <a:t>// </a:t>
            </a:r>
            <a:r>
              <a:rPr lang="en-US" sz="3600" dirty="0" err="1"/>
              <a:t>inputValue</a:t>
            </a:r>
            <a:r>
              <a:rPr lang="en-US" sz="3600" dirty="0"/>
              <a:t> </a:t>
            </a:r>
            <a:r>
              <a:rPr lang="en-US" sz="3600" dirty="0" smtClean="0"/>
              <a:t>a pour </a:t>
            </a:r>
            <a:r>
              <a:rPr lang="en-US" sz="3600" dirty="0" err="1" smtClean="0"/>
              <a:t>valeur</a:t>
            </a:r>
            <a:r>
              <a:rPr lang="en-US" sz="3600" dirty="0"/>
              <a:t> </a:t>
            </a:r>
            <a:r>
              <a:rPr lang="en-US" sz="3600" dirty="0" smtClean="0"/>
              <a:t>:</a:t>
            </a:r>
            <a:r>
              <a:rPr lang="en-US" sz="3600" dirty="0"/>
              <a:t> </a:t>
            </a:r>
            <a:r>
              <a:rPr lang="en-US" sz="3600" dirty="0" smtClean="0"/>
              <a:t>“ma </a:t>
            </a:r>
            <a:r>
              <a:rPr lang="en-US" sz="3600" dirty="0" err="1" smtClean="0"/>
              <a:t>valeure</a:t>
            </a:r>
            <a:r>
              <a:rPr lang="en-US" sz="3600" dirty="0" smtClean="0"/>
              <a:t>”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8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3.2</a:t>
            </a:r>
            <a:r>
              <a:rPr lang="fr-FR" sz="2800" b="1" dirty="0" smtClean="0"/>
              <a:t> </a:t>
            </a:r>
            <a:r>
              <a:rPr lang="fr-FR" sz="2800" b="1" dirty="0"/>
              <a:t>Accéder à un élément du DOM 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/>
              <a:t>$("#checkbox1").</a:t>
            </a:r>
            <a:r>
              <a:rPr lang="en-US" sz="3600" b="1" i="1" dirty="0" err="1"/>
              <a:t>attr</a:t>
            </a:r>
            <a:r>
              <a:rPr lang="en-US" sz="3600" b="1" i="1" dirty="0"/>
              <a:t>("checked", "checked</a:t>
            </a:r>
            <a:r>
              <a:rPr lang="en-US" sz="3600" b="1" i="1" dirty="0" smtClean="0"/>
              <a:t>");</a:t>
            </a:r>
            <a:br>
              <a:rPr lang="en-US" sz="3600" b="1" i="1" dirty="0" smtClean="0"/>
            </a:br>
            <a:r>
              <a:rPr lang="en-US" sz="3600" dirty="0" smtClean="0"/>
              <a:t>// Nous </a:t>
            </a:r>
            <a:r>
              <a:rPr lang="en-US" sz="3600" dirty="0" err="1" smtClean="0"/>
              <a:t>attribuons</a:t>
            </a:r>
            <a:r>
              <a:rPr lang="en-US" sz="3600" dirty="0" smtClean="0"/>
              <a:t> la </a:t>
            </a:r>
            <a:r>
              <a:rPr lang="en-US" sz="3600" dirty="0" err="1" smtClean="0"/>
              <a:t>valeur</a:t>
            </a:r>
            <a:r>
              <a:rPr lang="en-US" sz="3600" dirty="0" smtClean="0"/>
              <a:t> checked à </a:t>
            </a:r>
            <a:r>
              <a:rPr lang="en-US" sz="3600" dirty="0" err="1" smtClean="0"/>
              <a:t>l’attribut</a:t>
            </a:r>
            <a:r>
              <a:rPr lang="en-US" sz="3600" dirty="0" smtClean="0"/>
              <a:t> checked</a:t>
            </a:r>
          </a:p>
          <a:p>
            <a:pPr marL="457200" lvl="1" indent="0">
              <a:buNone/>
            </a:pP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$("#</a:t>
            </a:r>
            <a:r>
              <a:rPr lang="en-US" sz="3600" b="1" i="1" dirty="0"/>
              <a:t>checkbox1").</a:t>
            </a:r>
            <a:r>
              <a:rPr lang="en-US" sz="3600" b="1" i="1" dirty="0" err="1"/>
              <a:t>removeAttr</a:t>
            </a:r>
            <a:r>
              <a:rPr lang="en-US" sz="3600" b="1" i="1" dirty="0"/>
              <a:t>("disabled</a:t>
            </a:r>
            <a:r>
              <a:rPr lang="en-US" sz="3600" b="1" i="1" dirty="0" smtClean="0"/>
              <a:t>");</a:t>
            </a:r>
            <a:br>
              <a:rPr lang="en-US" sz="3600" b="1" i="1" dirty="0" smtClean="0"/>
            </a:br>
            <a:r>
              <a:rPr lang="en-US" sz="3600" dirty="0"/>
              <a:t>// Nous </a:t>
            </a:r>
            <a:r>
              <a:rPr lang="en-US" sz="3600" dirty="0" err="1" smtClean="0"/>
              <a:t>supprimons</a:t>
            </a:r>
            <a:r>
              <a:rPr lang="en-US" sz="3600" dirty="0" smtClean="0"/>
              <a:t> </a:t>
            </a:r>
            <a:r>
              <a:rPr lang="en-US" sz="3600" dirty="0" err="1" smtClean="0"/>
              <a:t>l’attribut</a:t>
            </a:r>
            <a:r>
              <a:rPr lang="en-US" sz="3600" dirty="0" smtClean="0"/>
              <a:t> disabled à </a:t>
            </a:r>
            <a:r>
              <a:rPr lang="en-US" sz="3600" dirty="0" err="1" smtClean="0"/>
              <a:t>l’élément</a:t>
            </a:r>
            <a:r>
              <a:rPr lang="en-US" sz="3600" dirty="0" smtClean="0"/>
              <a:t> HTML </a:t>
            </a:r>
            <a:r>
              <a:rPr lang="en-US" sz="3600" dirty="0" err="1" smtClean="0"/>
              <a:t>dont</a:t>
            </a:r>
            <a:r>
              <a:rPr lang="en-US" sz="3600" dirty="0" smtClean="0"/>
              <a:t> </a:t>
            </a:r>
            <a:r>
              <a:rPr lang="en-US" sz="3600" dirty="0" err="1" smtClean="0"/>
              <a:t>l’id</a:t>
            </a:r>
            <a:r>
              <a:rPr lang="en-US" sz="3600" dirty="0" smtClean="0"/>
              <a:t> </a:t>
            </a:r>
            <a:r>
              <a:rPr lang="en-US" sz="3600" dirty="0" err="1" smtClean="0"/>
              <a:t>est</a:t>
            </a:r>
            <a:r>
              <a:rPr lang="en-US" sz="3600" dirty="0" smtClean="0"/>
              <a:t> checkbox1</a:t>
            </a:r>
            <a:endParaRPr lang="en-US" sz="3600" dirty="0"/>
          </a:p>
          <a:p>
            <a:pPr marL="457200" lvl="1" indent="0">
              <a:buNone/>
            </a:pPr>
            <a:endParaRPr lang="en-US" sz="36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2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3.2</a:t>
            </a:r>
            <a:r>
              <a:rPr lang="fr-FR" sz="2800" b="1" dirty="0" smtClean="0"/>
              <a:t> </a:t>
            </a:r>
            <a:r>
              <a:rPr lang="fr-FR" sz="2800" b="1" dirty="0"/>
              <a:t>Accéder à un élément du DOM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document.getElementById</a:t>
            </a:r>
            <a:r>
              <a:rPr lang="fr-FR" sz="3600" b="1" dirty="0" smtClean="0"/>
              <a:t>(</a:t>
            </a:r>
            <a:r>
              <a:rPr lang="fr-FR" sz="3600" b="1" dirty="0"/>
              <a:t>"</a:t>
            </a:r>
            <a:r>
              <a:rPr lang="fr-FR" sz="3600" b="1" dirty="0" smtClean="0"/>
              <a:t>checkbox_3")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	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removeAttribute</a:t>
            </a:r>
            <a:r>
              <a:rPr lang="fr-FR" sz="3600" b="1" dirty="0" smtClean="0"/>
              <a:t>(</a:t>
            </a:r>
            <a:r>
              <a:rPr lang="fr-FR" sz="3600" b="1" dirty="0"/>
              <a:t>"</a:t>
            </a:r>
            <a:r>
              <a:rPr lang="fr-FR" sz="3600" b="1" dirty="0" err="1" smtClean="0"/>
              <a:t>disabled</a:t>
            </a:r>
            <a:r>
              <a:rPr lang="fr-FR" sz="3600" b="1" dirty="0" smtClean="0"/>
              <a:t>");</a:t>
            </a:r>
            <a:endParaRPr lang="fr-FR" sz="36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document.getElementById</a:t>
            </a:r>
            <a:r>
              <a:rPr lang="fr-FR" sz="3600" b="1" dirty="0"/>
              <a:t>("checkbox_3")</a:t>
            </a:r>
            <a:br>
              <a:rPr lang="fr-FR" sz="3600" b="1" dirty="0"/>
            </a:br>
            <a:r>
              <a:rPr lang="fr-FR" sz="3600" b="1" dirty="0"/>
              <a:t>		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setAttribute</a:t>
            </a:r>
            <a:r>
              <a:rPr lang="fr-FR" sz="3600" b="1" dirty="0" smtClean="0"/>
              <a:t>("</a:t>
            </a:r>
            <a:r>
              <a:rPr lang="fr-FR" sz="3600" b="1" dirty="0" err="1"/>
              <a:t>checked</a:t>
            </a:r>
            <a:r>
              <a:rPr lang="fr-FR" sz="3600" b="1" dirty="0"/>
              <a:t>", "</a:t>
            </a:r>
            <a:r>
              <a:rPr lang="fr-FR" sz="3600" b="1" dirty="0" err="1"/>
              <a:t>checked</a:t>
            </a:r>
            <a:r>
              <a:rPr lang="fr-FR" sz="3600" b="1" dirty="0"/>
              <a:t>");</a:t>
            </a:r>
          </a:p>
          <a:p>
            <a:pPr marL="457200" lvl="1" indent="0">
              <a:buNone/>
            </a:pPr>
            <a:endParaRPr lang="en-US" sz="36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9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3.3</a:t>
            </a:r>
            <a:r>
              <a:rPr lang="fr-FR" sz="2800" b="1" dirty="0"/>
              <a:t> Ajouter un élément HTML au DOM 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/>
              <a:t>append() et </a:t>
            </a:r>
            <a:r>
              <a:rPr lang="en-US" sz="3600" b="1" i="1" dirty="0" err="1"/>
              <a:t>appendTo</a:t>
            </a:r>
            <a:r>
              <a:rPr lang="en-US" sz="3600" b="1" i="1" dirty="0"/>
              <a:t>() </a:t>
            </a:r>
            <a:r>
              <a:rPr lang="en-US" sz="3600" dirty="0" smtClean="0"/>
              <a:t>– Insert du </a:t>
            </a:r>
            <a:r>
              <a:rPr lang="en-US" sz="3600" dirty="0" err="1" smtClean="0"/>
              <a:t>contenu</a:t>
            </a:r>
            <a:r>
              <a:rPr lang="en-US" sz="3600" dirty="0" smtClean="0"/>
              <a:t> </a:t>
            </a:r>
            <a:r>
              <a:rPr lang="fr-FR" sz="3600" dirty="0"/>
              <a:t>à l'intérieur </a:t>
            </a:r>
            <a:r>
              <a:rPr lang="fr-FR" sz="3600" dirty="0" smtClean="0"/>
              <a:t>d’un élément en </a:t>
            </a:r>
            <a:r>
              <a:rPr lang="fr-FR" sz="3600" dirty="0"/>
              <a:t>dernière </a:t>
            </a:r>
            <a:r>
              <a:rPr lang="fr-FR" sz="3600" dirty="0" smtClean="0"/>
              <a:t>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/>
              <a:t>prepend() et </a:t>
            </a:r>
            <a:r>
              <a:rPr lang="en-US" sz="3600" b="1" i="1" dirty="0" err="1"/>
              <a:t>prependTo</a:t>
            </a:r>
            <a:r>
              <a:rPr lang="en-US" sz="3600" b="1" i="1" dirty="0"/>
              <a:t>() </a:t>
            </a:r>
            <a:r>
              <a:rPr lang="en-US" sz="3600" dirty="0"/>
              <a:t>Insert du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fr-FR" sz="3600" dirty="0"/>
              <a:t>à l'intérieur d’un élément en </a:t>
            </a:r>
            <a:r>
              <a:rPr lang="fr-FR" sz="3600" dirty="0" smtClean="0"/>
              <a:t>première </a:t>
            </a:r>
            <a:r>
              <a:rPr lang="fr-FR" sz="3600" dirty="0"/>
              <a:t>position</a:t>
            </a:r>
          </a:p>
          <a:p>
            <a:pPr lvl="1"/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7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3.3</a:t>
            </a:r>
            <a:r>
              <a:rPr lang="fr-FR" sz="2800" b="1" dirty="0"/>
              <a:t> Ajouter un élément HTML au DOM 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after</a:t>
            </a:r>
            <a:r>
              <a:rPr lang="en-US" sz="3600" b="1" i="1" dirty="0"/>
              <a:t>() </a:t>
            </a:r>
            <a:r>
              <a:rPr lang="en-US" sz="3600" dirty="0" smtClean="0"/>
              <a:t>– </a:t>
            </a:r>
            <a:r>
              <a:rPr lang="en-US" sz="3600" dirty="0"/>
              <a:t>Insert du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en-US" sz="3600" dirty="0" smtClean="0"/>
              <a:t>après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before</a:t>
            </a:r>
            <a:r>
              <a:rPr lang="en-US" sz="3600" b="1" i="1" dirty="0"/>
              <a:t>() </a:t>
            </a:r>
            <a:r>
              <a:rPr lang="en-US" sz="3600" dirty="0"/>
              <a:t>– Insert du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en-US" sz="3600" dirty="0" err="1" smtClean="0"/>
              <a:t>avant</a:t>
            </a:r>
            <a:r>
              <a:rPr lang="en-US" sz="3600" dirty="0" smtClean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 smtClean="0"/>
              <a:t>selectionnés</a:t>
            </a:r>
            <a:endParaRPr lang="en-US" sz="3600" dirty="0" smtClean="0"/>
          </a:p>
          <a:p>
            <a:pPr lvl="1"/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7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0765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fr-FR" sz="2400" b="1" dirty="0" smtClean="0"/>
              <a:t>Les évènements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4.1</a:t>
            </a:r>
            <a:r>
              <a:rPr lang="fr-FR" sz="2800" b="1" dirty="0" smtClean="0"/>
              <a:t>	Les évènements souris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4.2</a:t>
            </a:r>
            <a:r>
              <a:rPr lang="fr-FR" sz="2800" b="1" dirty="0" smtClean="0"/>
              <a:t>	Les évènements claviers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4.3</a:t>
            </a:r>
            <a:r>
              <a:rPr lang="fr-FR" sz="2800" b="1" dirty="0" smtClean="0"/>
              <a:t>	Les évènement formulaires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4.4</a:t>
            </a:r>
            <a:r>
              <a:rPr lang="fr-FR" sz="2800" b="1" dirty="0" smtClean="0"/>
              <a:t>	Les évènements navigateurs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	$(</a:t>
            </a:r>
            <a:r>
              <a:rPr lang="fr-FR" sz="2800" b="1" dirty="0" err="1" smtClean="0"/>
              <a:t>this</a:t>
            </a:r>
            <a:r>
              <a:rPr lang="fr-FR" sz="2800" b="1" dirty="0" smtClean="0"/>
              <a:t>) et l’objet Event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4.6</a:t>
            </a:r>
            <a:r>
              <a:rPr lang="fr-FR" sz="2800" b="1" dirty="0" smtClean="0"/>
              <a:t>	Les gestionnaires d’évènements personnalisés (on, off, one, trigger et </a:t>
            </a:r>
            <a:r>
              <a:rPr lang="fr-FR" sz="2800" b="1" dirty="0" err="1" smtClean="0"/>
              <a:t>triggerHandler</a:t>
            </a:r>
            <a:r>
              <a:rPr lang="fr-FR" sz="2800" b="1" dirty="0" smtClean="0"/>
              <a:t>)</a:t>
            </a:r>
            <a:endParaRPr lang="fr-FR" sz="2800" b="1" dirty="0"/>
          </a:p>
          <a:p>
            <a:pPr marL="800100" lvl="1" indent="-34290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679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3.3</a:t>
            </a:r>
            <a:r>
              <a:rPr lang="fr-FR" sz="2800" b="1" dirty="0"/>
              <a:t> Ajouter un élément HTML au DOM 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wrap() </a:t>
            </a:r>
            <a:r>
              <a:rPr lang="en-US" sz="3600" dirty="0" smtClean="0"/>
              <a:t>– </a:t>
            </a:r>
            <a:r>
              <a:rPr lang="en-US" sz="3600" dirty="0" err="1" smtClean="0"/>
              <a:t>Enveloppe</a:t>
            </a:r>
            <a:r>
              <a:rPr lang="en-US" sz="3600" dirty="0" smtClean="0"/>
              <a:t> les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selectionnés</a:t>
            </a:r>
            <a:r>
              <a:rPr lang="en-US" sz="3600" dirty="0" smtClean="0"/>
              <a:t> </a:t>
            </a:r>
            <a:r>
              <a:rPr lang="en-US" sz="3600" dirty="0" err="1" smtClean="0"/>
              <a:t>indépendemment</a:t>
            </a:r>
            <a:r>
              <a:rPr lang="en-US" sz="3600" dirty="0" smtClean="0"/>
              <a:t> les </a:t>
            </a:r>
            <a:r>
              <a:rPr lang="en-US" sz="3600" dirty="0" err="1" smtClean="0"/>
              <a:t>uns</a:t>
            </a:r>
            <a:r>
              <a:rPr lang="en-US" sz="3600" dirty="0" smtClean="0"/>
              <a:t> des </a:t>
            </a:r>
            <a:r>
              <a:rPr lang="en-US" sz="3600" dirty="0" err="1" smtClean="0"/>
              <a:t>autres</a:t>
            </a:r>
            <a:r>
              <a:rPr lang="en-US" sz="3600" dirty="0" smtClean="0"/>
              <a:t> avec le tag </a:t>
            </a:r>
            <a:r>
              <a:rPr lang="en-US" sz="3600" dirty="0" err="1" smtClean="0"/>
              <a:t>spécifié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wrapAll</a:t>
            </a:r>
            <a:r>
              <a:rPr lang="en-US" sz="3600" b="1" i="1" dirty="0" smtClean="0"/>
              <a:t>() </a:t>
            </a:r>
            <a:r>
              <a:rPr lang="en-US" sz="3600" dirty="0"/>
              <a:t>– </a:t>
            </a:r>
            <a:r>
              <a:rPr lang="en-US" sz="3600" dirty="0" err="1"/>
              <a:t>Enveloppe</a:t>
            </a:r>
            <a:r>
              <a:rPr lang="en-US" sz="3600" dirty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r>
              <a:rPr lang="en-US" sz="3600" dirty="0"/>
              <a:t> </a:t>
            </a:r>
            <a:r>
              <a:rPr lang="en-US" sz="3600" dirty="0" smtClean="0"/>
              <a:t>avec </a:t>
            </a:r>
            <a:r>
              <a:rPr lang="en-US" sz="3600" dirty="0"/>
              <a:t>le tag </a:t>
            </a:r>
            <a:r>
              <a:rPr lang="en-US" sz="3600" dirty="0" err="1" smtClean="0"/>
              <a:t>spécifié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les </a:t>
            </a:r>
            <a:r>
              <a:rPr lang="en-US" sz="3600" dirty="0" err="1" smtClean="0"/>
              <a:t>regroupant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 lvl="1"/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5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3.3</a:t>
            </a:r>
            <a:r>
              <a:rPr lang="fr-FR" sz="2800" b="1" dirty="0" smtClean="0"/>
              <a:t> </a:t>
            </a:r>
            <a:r>
              <a:rPr lang="fr-FR" sz="2800" b="1" dirty="0"/>
              <a:t>Remplacer un élément HTML au DOM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replaceAll</a:t>
            </a:r>
            <a:r>
              <a:rPr lang="en-US" sz="3600" b="1" i="1" dirty="0"/>
              <a:t>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Remplacer</a:t>
            </a:r>
            <a:r>
              <a:rPr lang="en-US" sz="3600" dirty="0" smtClean="0"/>
              <a:t> </a:t>
            </a:r>
            <a:r>
              <a:rPr lang="en-US" sz="3600" dirty="0" err="1" smtClean="0"/>
              <a:t>tous</a:t>
            </a:r>
            <a:r>
              <a:rPr lang="en-US" sz="3600" dirty="0" smtClean="0"/>
              <a:t> les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&lt;p</a:t>
            </a:r>
            <a:r>
              <a:rPr lang="en-US" sz="3600" dirty="0"/>
              <a:t>&gt; </a:t>
            </a:r>
            <a:r>
              <a:rPr lang="en-US" sz="3600" dirty="0" smtClean="0"/>
              <a:t>avec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&lt;h2</a:t>
            </a:r>
            <a:r>
              <a:rPr lang="en-US" sz="3600" dirty="0"/>
              <a:t>&gt; 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$("&lt;h2&gt;Hello world!&lt;/h2&gt;").</a:t>
            </a:r>
            <a:r>
              <a:rPr lang="en-US" sz="3600" b="1" i="1" dirty="0" err="1"/>
              <a:t>replaceAll</a:t>
            </a:r>
            <a:r>
              <a:rPr lang="en-US" sz="3600" b="1" i="1" dirty="0"/>
              <a:t>("p</a:t>
            </a:r>
            <a:r>
              <a:rPr lang="en-US" sz="3600" b="1" i="1" dirty="0" smtClean="0"/>
              <a:t>");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replaceWith</a:t>
            </a:r>
            <a:r>
              <a:rPr lang="en-US" sz="3600" b="1" i="1" dirty="0"/>
              <a:t>() – </a:t>
            </a:r>
            <a:r>
              <a:rPr lang="en-US" sz="3600" dirty="0" err="1"/>
              <a:t>Remplacer</a:t>
            </a:r>
            <a:r>
              <a:rPr lang="en-US" sz="3600" dirty="0"/>
              <a:t> le </a:t>
            </a:r>
            <a:r>
              <a:rPr lang="en-US" sz="3600" dirty="0" err="1"/>
              <a:t>contenu</a:t>
            </a:r>
            <a:r>
              <a:rPr lang="en-US" sz="3600" dirty="0"/>
              <a:t> de </a:t>
            </a:r>
            <a:r>
              <a:rPr lang="en-US" sz="3600" dirty="0" err="1"/>
              <a:t>l’élément</a:t>
            </a:r>
            <a:r>
              <a:rPr lang="en-US" sz="3600" dirty="0"/>
              <a:t> &lt;p&gt; avec le nouveau </a:t>
            </a:r>
            <a:r>
              <a:rPr lang="en-US" sz="3600" dirty="0" err="1"/>
              <a:t>contenu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&lt;p&gt;Hello JavaScript!&lt;/p&gt;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$("p").</a:t>
            </a:r>
            <a:r>
              <a:rPr lang="en-US" sz="3600" b="1" i="1" dirty="0" err="1"/>
              <a:t>replaceWith</a:t>
            </a:r>
            <a:r>
              <a:rPr lang="en-US" sz="3600" b="1" i="1" dirty="0" smtClean="0"/>
              <a:t>(“&lt;span&gt;Hello </a:t>
            </a:r>
            <a:r>
              <a:rPr lang="en-US" sz="3600" b="1" i="1" dirty="0"/>
              <a:t>jQuery</a:t>
            </a:r>
            <a:r>
              <a:rPr lang="en-US" sz="3600" b="1" i="1" dirty="0" smtClean="0"/>
              <a:t>!&lt;/span&gt;");</a:t>
            </a:r>
            <a:endParaRPr lang="en-US" sz="36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7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2058400" cy="549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3.4</a:t>
            </a:r>
            <a:r>
              <a:rPr lang="fr-FR" sz="2800" b="1" dirty="0" smtClean="0"/>
              <a:t> </a:t>
            </a:r>
            <a:r>
              <a:rPr lang="fr-FR" sz="2800" b="1" dirty="0"/>
              <a:t>Supprimer un élément HTML au DOM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remove()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Supprime</a:t>
            </a:r>
            <a:r>
              <a:rPr lang="en-US" sz="3600" dirty="0" smtClean="0"/>
              <a:t> les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séléctionnés</a:t>
            </a:r>
            <a:r>
              <a:rPr lang="en-US" sz="3600" dirty="0" smtClean="0"/>
              <a:t> </a:t>
            </a:r>
            <a:r>
              <a:rPr lang="en-US" sz="3600" dirty="0" err="1" smtClean="0"/>
              <a:t>ainsi</a:t>
            </a:r>
            <a:r>
              <a:rPr lang="en-US" sz="3600" dirty="0" smtClean="0"/>
              <a:t> que </a:t>
            </a:r>
            <a:r>
              <a:rPr lang="en-US" sz="3600" dirty="0" err="1" smtClean="0"/>
              <a:t>leurs</a:t>
            </a:r>
            <a:r>
              <a:rPr lang="en-US" sz="3600" dirty="0" smtClean="0"/>
              <a:t> </a:t>
            </a:r>
            <a:r>
              <a:rPr lang="en-US" sz="3600" dirty="0" err="1" smtClean="0"/>
              <a:t>enfants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smtClean="0"/>
              <a:t>$("</a:t>
            </a:r>
            <a:r>
              <a:rPr lang="en-US" sz="3600" b="1" i="1" dirty="0"/>
              <a:t>p").remove(".test); 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empty</a:t>
            </a:r>
            <a:r>
              <a:rPr lang="en-US" sz="3600" b="1" i="1" dirty="0"/>
              <a:t>() – </a:t>
            </a:r>
            <a:r>
              <a:rPr lang="en-US" sz="3600" dirty="0" err="1"/>
              <a:t>Supprime</a:t>
            </a:r>
            <a:r>
              <a:rPr lang="en-US" sz="3600" dirty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 smtClean="0"/>
              <a:t>enfants</a:t>
            </a:r>
            <a:r>
              <a:rPr lang="en-US" sz="3600" dirty="0" smtClean="0"/>
              <a:t>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séléctionnés</a:t>
            </a:r>
            <a:r>
              <a:rPr lang="en-US" sz="36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smtClean="0"/>
              <a:t>$("</a:t>
            </a:r>
            <a:r>
              <a:rPr lang="en-US" sz="3600" b="1" i="1" dirty="0"/>
              <a:t>p").empty</a:t>
            </a:r>
            <a:r>
              <a:rPr lang="en-US" sz="3600" b="1" i="1" dirty="0" smtClean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unwrap</a:t>
            </a:r>
            <a:r>
              <a:rPr lang="en-US" sz="3600" b="1" i="1" dirty="0"/>
              <a:t>() </a:t>
            </a:r>
            <a:r>
              <a:rPr lang="en-US" sz="3600" dirty="0"/>
              <a:t>– </a:t>
            </a:r>
            <a:r>
              <a:rPr lang="en-US" sz="3600" dirty="0" err="1"/>
              <a:t>Supprime</a:t>
            </a:r>
            <a:r>
              <a:rPr lang="en-US" sz="3600" dirty="0"/>
              <a:t> le </a:t>
            </a:r>
            <a:r>
              <a:rPr lang="en-US" sz="3600" dirty="0" err="1"/>
              <a:t>conteneur</a:t>
            </a:r>
            <a:r>
              <a:rPr lang="en-US" sz="3600" dirty="0"/>
              <a:t> des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600" b="1" i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3600" b="1" i="1" dirty="0" smtClean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4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3.5</a:t>
            </a:r>
            <a:r>
              <a:rPr lang="fr-FR" sz="2800" b="1" dirty="0" smtClean="0"/>
              <a:t> </a:t>
            </a:r>
            <a:r>
              <a:rPr lang="fr-FR" sz="2800" b="1" dirty="0"/>
              <a:t>Stocker des données dans le DOM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data() – </a:t>
            </a:r>
            <a:r>
              <a:rPr lang="en-US" sz="3600" dirty="0" err="1" smtClean="0"/>
              <a:t>Stocke</a:t>
            </a:r>
            <a:r>
              <a:rPr lang="en-US" sz="3600" dirty="0" smtClean="0"/>
              <a:t> des </a:t>
            </a:r>
            <a:r>
              <a:rPr lang="en-US" sz="3600" dirty="0" err="1" smtClean="0"/>
              <a:t>objets</a:t>
            </a:r>
            <a:r>
              <a:rPr lang="en-US" sz="3600" dirty="0" smtClean="0"/>
              <a:t> JavaScript </a:t>
            </a:r>
            <a:r>
              <a:rPr lang="en-US" sz="3600" dirty="0" err="1" smtClean="0"/>
              <a:t>dans</a:t>
            </a:r>
            <a:r>
              <a:rPr lang="en-US" sz="3600" dirty="0" smtClean="0"/>
              <a:t> des </a:t>
            </a:r>
            <a:r>
              <a:rPr lang="en-US" sz="3600" dirty="0" err="1" smtClean="0"/>
              <a:t>balises</a:t>
            </a:r>
            <a:r>
              <a:rPr lang="en-US" sz="3600" dirty="0" smtClean="0"/>
              <a:t>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</a:t>
            </a:r>
            <a:r>
              <a:rPr lang="en-US" sz="3600" b="1" i="1" dirty="0" smtClean="0"/>
              <a:t>").data(“user”, { id:24, nom: “</a:t>
            </a:r>
            <a:r>
              <a:rPr lang="en-US" sz="3600" b="1" i="1" dirty="0" err="1" smtClean="0"/>
              <a:t>stéphane</a:t>
            </a:r>
            <a:r>
              <a:rPr lang="en-US" sz="3600" b="1" i="1" dirty="0" smtClean="0"/>
              <a:t>”});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i="1" dirty="0" err="1"/>
              <a:t>removeData</a:t>
            </a:r>
            <a:r>
              <a:rPr lang="en-US" sz="3600" b="1" i="1" dirty="0" smtClean="0"/>
              <a:t>() </a:t>
            </a:r>
            <a:r>
              <a:rPr lang="en-US" sz="3600" b="1" i="1" dirty="0"/>
              <a:t>– </a:t>
            </a:r>
            <a:r>
              <a:rPr lang="en-US" sz="3600" dirty="0" err="1" smtClean="0"/>
              <a:t>Supprime</a:t>
            </a:r>
            <a:r>
              <a:rPr lang="en-US" sz="3600" dirty="0" smtClean="0"/>
              <a:t> </a:t>
            </a:r>
            <a:r>
              <a:rPr lang="en-US" sz="3600" dirty="0"/>
              <a:t>des </a:t>
            </a:r>
            <a:r>
              <a:rPr lang="en-US" sz="3600" dirty="0" err="1"/>
              <a:t>objets</a:t>
            </a:r>
            <a:r>
              <a:rPr lang="en-US" sz="3600" dirty="0"/>
              <a:t> </a:t>
            </a:r>
            <a:r>
              <a:rPr lang="en-US" sz="3600" dirty="0" smtClean="0"/>
              <a:t>JavaScript </a:t>
            </a:r>
            <a:r>
              <a:rPr lang="en-US" sz="3600" dirty="0" err="1" smtClean="0"/>
              <a:t>stockés</a:t>
            </a:r>
            <a:r>
              <a:rPr lang="en-US" sz="3600" dirty="0" smtClean="0"/>
              <a:t> </a:t>
            </a:r>
            <a:r>
              <a:rPr lang="en-US" sz="3600" dirty="0" err="1" smtClean="0"/>
              <a:t>dans</a:t>
            </a:r>
            <a:r>
              <a:rPr lang="en-US" sz="3600" dirty="0" smtClean="0"/>
              <a:t> </a:t>
            </a:r>
            <a:r>
              <a:rPr lang="en-US" sz="3600" dirty="0"/>
              <a:t>des </a:t>
            </a:r>
            <a:r>
              <a:rPr lang="en-US" sz="3600" dirty="0" err="1"/>
              <a:t>balises</a:t>
            </a:r>
            <a:r>
              <a:rPr lang="en-US" sz="3600" dirty="0"/>
              <a:t> </a:t>
            </a:r>
            <a:r>
              <a:rPr lang="en-US" sz="3600" dirty="0" smtClean="0"/>
              <a:t>HTML via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clé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</a:t>
            </a:r>
            <a:r>
              <a:rPr lang="en-US" sz="3600" b="1" i="1" dirty="0" smtClean="0"/>
              <a:t>").</a:t>
            </a:r>
            <a:r>
              <a:rPr lang="en-US" sz="3600" b="1" i="1" dirty="0" err="1" smtClean="0"/>
              <a:t>removeData</a:t>
            </a:r>
            <a:r>
              <a:rPr lang="en-US" sz="3600" b="1" i="1" dirty="0"/>
              <a:t>(“user</a:t>
            </a:r>
            <a:r>
              <a:rPr lang="en-US" sz="3600" b="1" i="1" dirty="0" smtClean="0"/>
              <a:t>”);</a:t>
            </a:r>
            <a:endParaRPr lang="en-US" sz="3600" b="1" i="1" dirty="0"/>
          </a:p>
          <a:p>
            <a:endParaRPr lang="en-US" sz="28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0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3.6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css</a:t>
            </a:r>
            <a:r>
              <a:rPr lang="en-US" sz="3600" b="1" i="1" dirty="0"/>
              <a:t>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un style </a:t>
            </a:r>
            <a:r>
              <a:rPr lang="en-US" sz="3600" dirty="0" err="1" smtClean="0"/>
              <a:t>css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$("p").</a:t>
            </a:r>
            <a:r>
              <a:rPr lang="en-US" sz="3600" b="1" i="1" dirty="0" err="1"/>
              <a:t>css</a:t>
            </a:r>
            <a:r>
              <a:rPr lang="en-US" sz="3600" b="1" i="1" dirty="0"/>
              <a:t>("background-color", "yellow"); </a:t>
            </a:r>
            <a:endParaRPr lang="en-US" sz="3600" b="1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toggleClass</a:t>
            </a:r>
            <a:r>
              <a:rPr lang="en-US" sz="3600" b="1" i="1" dirty="0"/>
              <a:t>() – </a:t>
            </a:r>
            <a:r>
              <a:rPr lang="en-US" sz="3600" dirty="0" err="1"/>
              <a:t>Basculer</a:t>
            </a:r>
            <a:r>
              <a:rPr lang="en-US" sz="3600" dirty="0"/>
              <a:t> entre </a:t>
            </a:r>
            <a:r>
              <a:rPr lang="en-US" sz="3600" dirty="0" err="1"/>
              <a:t>ajouter</a:t>
            </a:r>
            <a:r>
              <a:rPr lang="en-US" sz="3600" dirty="0"/>
              <a:t>/</a:t>
            </a:r>
            <a:r>
              <a:rPr lang="en-US" sz="3600" dirty="0" err="1"/>
              <a:t>supprimer</a:t>
            </a:r>
            <a:r>
              <a:rPr lang="en-US" sz="3600" dirty="0"/>
              <a:t> les classes </a:t>
            </a:r>
            <a:r>
              <a:rPr lang="en-US" sz="3600" dirty="0" err="1"/>
              <a:t>depuis</a:t>
            </a:r>
            <a:r>
              <a:rPr lang="en-US" sz="3600" dirty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séléctionnés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$("h1, h2, p").</a:t>
            </a:r>
            <a:r>
              <a:rPr lang="en-US" sz="3600" b="1" i="1" dirty="0" err="1"/>
              <a:t>toggleClass</a:t>
            </a:r>
            <a:r>
              <a:rPr lang="en-US" sz="3600" b="1" i="1" dirty="0"/>
              <a:t>("blue</a:t>
            </a:r>
            <a:r>
              <a:rPr lang="en-US" sz="3600" b="1" i="1" dirty="0" smtClean="0"/>
              <a:t>");</a:t>
            </a:r>
            <a:endParaRPr lang="en-US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3.6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removeClass</a:t>
            </a:r>
            <a:r>
              <a:rPr lang="en-US" sz="3600" b="1" i="1" dirty="0"/>
              <a:t>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Supprime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plusieurs</a:t>
            </a:r>
            <a:r>
              <a:rPr lang="en-US" sz="3600" dirty="0" smtClean="0"/>
              <a:t> classes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selectionnés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$("h1, h2, p").</a:t>
            </a:r>
            <a:r>
              <a:rPr lang="en-US" sz="3600" b="1" i="1" dirty="0" err="1"/>
              <a:t>removeClass</a:t>
            </a:r>
            <a:r>
              <a:rPr lang="en-US" sz="3600" b="1" i="1" dirty="0"/>
              <a:t>("blue</a:t>
            </a:r>
            <a:r>
              <a:rPr lang="en-US" sz="3600" b="1" i="1" dirty="0" smtClean="0"/>
              <a:t>");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addClass</a:t>
            </a:r>
            <a:r>
              <a:rPr lang="en-US" sz="3600" b="1" i="1" dirty="0"/>
              <a:t>() – </a:t>
            </a:r>
            <a:r>
              <a:rPr lang="en-US" sz="3600" dirty="0" err="1"/>
              <a:t>Ajoute</a:t>
            </a:r>
            <a:r>
              <a:rPr lang="en-US" sz="3600" dirty="0"/>
              <a:t>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plusieurs</a:t>
            </a:r>
            <a:r>
              <a:rPr lang="en-US" sz="3600" dirty="0"/>
              <a:t> classes aux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$("h1, h2, p").</a:t>
            </a:r>
            <a:r>
              <a:rPr lang="en-US" sz="3600" b="1" i="1" dirty="0" err="1"/>
              <a:t>addClass</a:t>
            </a:r>
            <a:r>
              <a:rPr lang="en-US" sz="3600" b="1" i="1" dirty="0"/>
              <a:t>("blue");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5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3.6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width()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la </a:t>
            </a:r>
            <a:r>
              <a:rPr lang="en-US" sz="3600" dirty="0" err="1" smtClean="0"/>
              <a:t>valeur</a:t>
            </a:r>
            <a:r>
              <a:rPr lang="en-US" sz="3600" dirty="0" smtClean="0"/>
              <a:t> de </a:t>
            </a:r>
            <a:r>
              <a:rPr lang="en-US" sz="3600" dirty="0" err="1" smtClean="0"/>
              <a:t>l’attribut</a:t>
            </a:r>
            <a:r>
              <a:rPr lang="en-US" sz="3600" dirty="0" smtClean="0"/>
              <a:t> width de </a:t>
            </a:r>
            <a:r>
              <a:rPr lang="en-US" sz="3600" dirty="0" err="1" smtClean="0"/>
              <a:t>l’élément</a:t>
            </a:r>
            <a:r>
              <a:rPr lang="en-US" sz="3600" dirty="0" smtClean="0"/>
              <a:t> </a:t>
            </a:r>
            <a:r>
              <a:rPr lang="en-US" sz="3600" dirty="0" err="1"/>
              <a:t>selectionné</a:t>
            </a:r>
            <a:r>
              <a:rPr lang="en-US" sz="3600" dirty="0"/>
              <a:t> 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err="1" smtClean="0"/>
              <a:t>var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divWidth</a:t>
            </a:r>
            <a:r>
              <a:rPr lang="en-US" sz="3600" b="1" i="1" dirty="0" smtClean="0"/>
              <a:t> = $("</a:t>
            </a:r>
            <a:r>
              <a:rPr lang="en-US" sz="3600" b="1" i="1" dirty="0"/>
              <a:t>div").width()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height</a:t>
            </a:r>
            <a:r>
              <a:rPr lang="en-US" sz="3600" b="1" i="1" dirty="0"/>
              <a:t>() - </a:t>
            </a:r>
            <a:r>
              <a:rPr lang="en-US" sz="3600" dirty="0" err="1"/>
              <a:t>Affecte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retourne</a:t>
            </a:r>
            <a:r>
              <a:rPr lang="en-US" sz="3600" dirty="0"/>
              <a:t> la </a:t>
            </a:r>
            <a:r>
              <a:rPr lang="en-US" sz="3600" dirty="0" err="1"/>
              <a:t>valeur</a:t>
            </a:r>
            <a:r>
              <a:rPr lang="en-US" sz="3600" dirty="0"/>
              <a:t> de </a:t>
            </a:r>
            <a:r>
              <a:rPr lang="en-US" sz="3600" dirty="0" err="1"/>
              <a:t>l’attribut</a:t>
            </a:r>
            <a:r>
              <a:rPr lang="en-US" sz="3600" dirty="0"/>
              <a:t> </a:t>
            </a:r>
            <a:r>
              <a:rPr lang="en-US" sz="3600" dirty="0" smtClean="0"/>
              <a:t>height </a:t>
            </a:r>
            <a:r>
              <a:rPr lang="en-US" sz="3600" dirty="0"/>
              <a:t>de </a:t>
            </a:r>
            <a:r>
              <a:rPr lang="en-US" sz="3600" dirty="0" err="1"/>
              <a:t>l’élément</a:t>
            </a:r>
            <a:r>
              <a:rPr lang="en-US" sz="3600" dirty="0"/>
              <a:t> </a:t>
            </a:r>
            <a:r>
              <a:rPr lang="en-US" sz="3600" dirty="0" err="1" smtClean="0"/>
              <a:t>selectionné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err="1"/>
              <a:t>var</a:t>
            </a:r>
            <a:r>
              <a:rPr lang="en-US" sz="3600" b="1" i="1" dirty="0"/>
              <a:t> </a:t>
            </a:r>
            <a:r>
              <a:rPr lang="en-US" sz="3600" b="1" i="1" dirty="0" err="1" smtClean="0"/>
              <a:t>divHeight</a:t>
            </a:r>
            <a:r>
              <a:rPr lang="en-US" sz="3600" b="1" i="1" dirty="0" smtClean="0"/>
              <a:t> </a:t>
            </a:r>
            <a:r>
              <a:rPr lang="en-US" sz="3600" b="1" i="1" dirty="0"/>
              <a:t>= $("div</a:t>
            </a:r>
            <a:r>
              <a:rPr lang="en-US" sz="3600" b="1" i="1" dirty="0" smtClean="0"/>
              <a:t>").height</a:t>
            </a:r>
            <a:r>
              <a:rPr lang="en-US" sz="3600" b="1" i="1" dirty="0"/>
              <a:t>()</a:t>
            </a:r>
          </a:p>
          <a:p>
            <a:pPr marL="457200" lvl="1" indent="0">
              <a:buNone/>
            </a:pP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4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3.6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hasClass</a:t>
            </a:r>
            <a:r>
              <a:rPr lang="en-US" sz="3600" b="1" i="1" dirty="0" smtClean="0"/>
              <a:t>() – </a:t>
            </a:r>
            <a:r>
              <a:rPr lang="en-US" sz="3600" dirty="0" err="1" smtClean="0"/>
              <a:t>renvoie</a:t>
            </a:r>
            <a:r>
              <a:rPr lang="en-US" sz="3600" dirty="0" smtClean="0"/>
              <a:t> true </a:t>
            </a:r>
            <a:r>
              <a:rPr lang="en-US" sz="3600" dirty="0" err="1" smtClean="0"/>
              <a:t>ou</a:t>
            </a:r>
            <a:r>
              <a:rPr lang="en-US" sz="3600" dirty="0" smtClean="0"/>
              <a:t> false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classe</a:t>
            </a:r>
            <a:r>
              <a:rPr lang="en-US" sz="3600" dirty="0" smtClean="0"/>
              <a:t> </a:t>
            </a:r>
            <a:r>
              <a:rPr lang="en-US" sz="3600" dirty="0" err="1" smtClean="0"/>
              <a:t>est</a:t>
            </a:r>
            <a:r>
              <a:rPr lang="en-US" sz="3600" dirty="0" smtClean="0"/>
              <a:t> </a:t>
            </a:r>
            <a:r>
              <a:rPr lang="en-US" sz="3600" dirty="0" err="1" smtClean="0"/>
              <a:t>attribuée</a:t>
            </a:r>
            <a:r>
              <a:rPr lang="en-US" sz="3600" dirty="0" smtClean="0"/>
              <a:t> à un </a:t>
            </a:r>
            <a:r>
              <a:rPr lang="en-US" sz="3600" dirty="0" err="1" smtClean="0"/>
              <a:t>élément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err="1" smtClean="0"/>
              <a:t>var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hasBlue</a:t>
            </a:r>
            <a:r>
              <a:rPr lang="en-US" sz="3600" b="1" i="1" dirty="0" smtClean="0"/>
              <a:t> = $("</a:t>
            </a:r>
            <a:r>
              <a:rPr lang="en-US" sz="3600" b="1" i="1" dirty="0"/>
              <a:t>div</a:t>
            </a:r>
            <a:r>
              <a:rPr lang="en-US" sz="3600" b="1" i="1" dirty="0" smtClean="0"/>
              <a:t>").</a:t>
            </a:r>
            <a:r>
              <a:rPr lang="en-US" sz="3600" b="1" i="1" dirty="0" err="1" smtClean="0"/>
              <a:t>hasClass</a:t>
            </a:r>
            <a:r>
              <a:rPr lang="en-US" sz="3600" b="1" i="1" dirty="0"/>
              <a:t>("</a:t>
            </a:r>
            <a:r>
              <a:rPr lang="fr-FR" b="1" dirty="0" err="1" smtClean="0"/>
              <a:t>firstDiv</a:t>
            </a:r>
            <a:r>
              <a:rPr lang="en-US" sz="3600" b="1" i="1" dirty="0"/>
              <a:t>")</a:t>
            </a:r>
          </a:p>
          <a:p>
            <a:pPr marL="457200" lvl="1" indent="0">
              <a:buNone/>
            </a:pP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7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4.1</a:t>
            </a:r>
            <a:r>
              <a:rPr lang="fr-FR" sz="2800" b="1" dirty="0" smtClean="0"/>
              <a:t> </a:t>
            </a:r>
            <a:r>
              <a:rPr lang="fr-FR" sz="2800" b="1" dirty="0" smtClean="0"/>
              <a:t>Introduction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Delegation </a:t>
            </a:r>
            <a:endParaRPr lang="en-US" sz="3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dirty="0"/>
              <a:t>Capture et </a:t>
            </a:r>
            <a:r>
              <a:rPr lang="fr-FR" sz="3600" b="1" dirty="0" smtClean="0"/>
              <a:t>Bouillonnement</a:t>
            </a:r>
            <a:endParaRPr lang="fr-FR" sz="36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b="1" dirty="0" smtClean="0"/>
              <a:t>Capture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 marL="0" indent="0">
              <a:buNone/>
            </a:pPr>
            <a:r>
              <a:rPr lang="fr-FR" sz="2800" dirty="0" smtClean="0"/>
              <a:t>Le click de la page peut être pris en charge par le div, le </a:t>
            </a:r>
            <a:r>
              <a:rPr lang="fr-FR" sz="2800" dirty="0" err="1" smtClean="0"/>
              <a:t>span</a:t>
            </a:r>
            <a:r>
              <a:rPr lang="fr-FR" sz="2800" dirty="0" smtClean="0"/>
              <a:t> ou le a.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594538" y="1860331"/>
            <a:ext cx="5927834" cy="335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88221" y="2349061"/>
            <a:ext cx="4619296" cy="23805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918841" y="2869324"/>
            <a:ext cx="3342290" cy="1245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94538" y="1860329"/>
            <a:ext cx="8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&lt;div&gt;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88221" y="2321994"/>
            <a:ext cx="11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</a:t>
            </a:r>
            <a:r>
              <a:rPr lang="fr-FR" sz="2400" b="1" dirty="0" err="1" smtClean="0"/>
              <a:t>span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918841" y="2869324"/>
            <a:ext cx="72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&lt;a&gt;</a:t>
            </a:r>
            <a:endParaRPr lang="fr-FR" sz="2400" b="1" dirty="0"/>
          </a:p>
        </p:txBody>
      </p:sp>
      <p:cxnSp>
        <p:nvCxnSpPr>
          <p:cNvPr id="14" name="Connecteur en angle 13"/>
          <p:cNvCxnSpPr/>
          <p:nvPr/>
        </p:nvCxnSpPr>
        <p:spPr>
          <a:xfrm rot="16200000" flipH="1">
            <a:off x="5373981" y="2020618"/>
            <a:ext cx="540150" cy="4677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/>
          <p:nvPr/>
        </p:nvCxnSpPr>
        <p:spPr>
          <a:xfrm rot="16200000" flipH="1">
            <a:off x="6440785" y="2519867"/>
            <a:ext cx="540150" cy="4677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JavaScript </a:t>
            </a:r>
            <a:r>
              <a:rPr lang="fr-FR" sz="3600" dirty="0"/>
              <a:t>est incontournable.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C'est </a:t>
            </a:r>
            <a:r>
              <a:rPr lang="fr-FR" sz="3600" dirty="0"/>
              <a:t>le </a:t>
            </a:r>
            <a:r>
              <a:rPr lang="fr-FR" sz="3600" dirty="0" smtClean="0"/>
              <a:t>langage </a:t>
            </a:r>
            <a:r>
              <a:rPr lang="fr-FR" sz="3600" dirty="0"/>
              <a:t>des </a:t>
            </a:r>
            <a:r>
              <a:rPr lang="fr-FR" sz="3600" dirty="0" smtClean="0"/>
              <a:t>navigateurs.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jQuery est un </a:t>
            </a:r>
            <a:r>
              <a:rPr lang="fr-FR" sz="3600" dirty="0" err="1" smtClean="0"/>
              <a:t>wrapper</a:t>
            </a:r>
            <a:r>
              <a:rPr lang="fr-FR" sz="3600" dirty="0" smtClean="0"/>
              <a:t>, une surcouche au-dessus de JavaScript.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On peut voir jQuery comme une extension de JavaScript.</a:t>
            </a:r>
            <a:endParaRPr lang="fr-FR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6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b="1" dirty="0" smtClean="0"/>
              <a:t>Bouillonnement</a:t>
            </a: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594538" y="1860331"/>
            <a:ext cx="5927834" cy="335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88221" y="2349061"/>
            <a:ext cx="4619296" cy="23805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918841" y="2869324"/>
            <a:ext cx="3342290" cy="1245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94538" y="1860329"/>
            <a:ext cx="8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&lt;div&gt;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88221" y="2321994"/>
            <a:ext cx="11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</a:t>
            </a:r>
            <a:r>
              <a:rPr lang="fr-FR" sz="2400" b="1" dirty="0" err="1" smtClean="0"/>
              <a:t>span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918841" y="2869324"/>
            <a:ext cx="72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&lt;a&gt;</a:t>
            </a:r>
            <a:endParaRPr lang="fr-FR" sz="2400" b="1" dirty="0"/>
          </a:p>
        </p:txBody>
      </p:sp>
      <p:cxnSp>
        <p:nvCxnSpPr>
          <p:cNvPr id="16" name="Connecteur en angle 15"/>
          <p:cNvCxnSpPr/>
          <p:nvPr/>
        </p:nvCxnSpPr>
        <p:spPr>
          <a:xfrm rot="10800000">
            <a:off x="5850597" y="2694619"/>
            <a:ext cx="591205" cy="3071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/>
          <p:nvPr/>
        </p:nvCxnSpPr>
        <p:spPr>
          <a:xfrm rot="10800000">
            <a:off x="5167428" y="2137573"/>
            <a:ext cx="591205" cy="3071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4.2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souris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click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dblclick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mouseenter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mouseleave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mouseout</a:t>
            </a:r>
            <a:endParaRPr lang="en-US" sz="3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mouseover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8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4.3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claviers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keypress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keydown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keyup</a:t>
            </a:r>
            <a:r>
              <a:rPr lang="en-US" sz="3600" b="1" i="1" dirty="0"/>
              <a:t> 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4.4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</a:t>
            </a:r>
            <a:r>
              <a:rPr lang="fr-FR" sz="2800" b="1" dirty="0" smtClean="0"/>
              <a:t>formulaires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submit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change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focus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blur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select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9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</a:t>
            </a:r>
            <a:r>
              <a:rPr lang="fr-FR" sz="2800" b="1" dirty="0" smtClean="0"/>
              <a:t>navigateurs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unload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resize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scroll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5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4.6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$(this)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on utilisera </a:t>
            </a:r>
            <a:r>
              <a:rPr lang="fr-FR" sz="3600" b="1" dirty="0"/>
              <a:t>$(</a:t>
            </a:r>
            <a:r>
              <a:rPr lang="fr-FR" sz="3600" b="1" dirty="0" err="1"/>
              <a:t>this</a:t>
            </a:r>
            <a:r>
              <a:rPr lang="fr-FR" sz="3600" b="1" dirty="0"/>
              <a:t>) </a:t>
            </a:r>
            <a:r>
              <a:rPr lang="fr-FR" sz="3600" dirty="0"/>
              <a:t>pour faire référence à l'élément sur lequel se </a:t>
            </a:r>
            <a:r>
              <a:rPr lang="fr-FR" sz="3600" dirty="0" smtClean="0"/>
              <a:t>rattache l‘évènement</a:t>
            </a: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Lorsqu’un gestionnaire d’événements est invoqué, le mot clé </a:t>
            </a:r>
            <a:r>
              <a:rPr lang="fr-FR" sz="3600" b="1" dirty="0" err="1"/>
              <a:t>this</a:t>
            </a:r>
            <a:r>
              <a:rPr lang="fr-FR" sz="3600" dirty="0"/>
              <a:t> fait référence à </a:t>
            </a:r>
            <a:r>
              <a:rPr lang="fr-FR" sz="3600" dirty="0" smtClean="0"/>
              <a:t>l’élément du </a:t>
            </a:r>
            <a:r>
              <a:rPr lang="fr-FR" sz="3600" dirty="0"/>
              <a:t>DOM auquel le comportement a été associé.</a:t>
            </a:r>
            <a:endParaRPr lang="en-US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9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652000" cy="5610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4.6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dirty="0"/>
              <a:t>l’objet Event : </a:t>
            </a:r>
            <a:r>
              <a:rPr lang="fr-FR" sz="3600" b="1" dirty="0" err="1"/>
              <a:t>event.PreventDefault</a:t>
            </a:r>
            <a:r>
              <a:rPr lang="fr-FR" sz="3600" b="1" dirty="0"/>
              <a:t>()</a:t>
            </a:r>
            <a:endParaRPr lang="en-US" sz="36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désactive le comportement habituel d'un </a:t>
            </a:r>
            <a:r>
              <a:rPr lang="fr-FR" sz="3600" dirty="0" smtClean="0"/>
              <a:t>élément par exemple: </a:t>
            </a:r>
            <a:r>
              <a:rPr lang="fr-FR" sz="3600" dirty="0"/>
              <a:t>On désactive un </a:t>
            </a:r>
            <a:r>
              <a:rPr lang="fr-FR" sz="3600" dirty="0" err="1" smtClean="0"/>
              <a:t>hyperlink</a:t>
            </a:r>
            <a:r>
              <a:rPr lang="fr-FR" sz="3600" dirty="0" smtClean="0"/>
              <a:t> </a:t>
            </a:r>
            <a:r>
              <a:rPr lang="fr-FR" sz="3600" dirty="0"/>
              <a:t>ou un </a:t>
            </a:r>
            <a:r>
              <a:rPr lang="fr-FR" sz="3600" dirty="0" err="1"/>
              <a:t>button</a:t>
            </a:r>
            <a:r>
              <a:rPr lang="fr-FR" sz="3600" dirty="0"/>
              <a:t> </a:t>
            </a:r>
            <a:r>
              <a:rPr lang="fr-FR" sz="3600" dirty="0" err="1"/>
              <a:t>submit</a:t>
            </a:r>
            <a:r>
              <a:rPr lang="fr-FR" sz="3600" dirty="0"/>
              <a:t> </a:t>
            </a:r>
            <a:r>
              <a:rPr lang="fr-FR" sz="3600" dirty="0" smtClean="0"/>
              <a:t>qui poste </a:t>
            </a:r>
            <a:r>
              <a:rPr lang="fr-FR" sz="3600" dirty="0"/>
              <a:t>la page par </a:t>
            </a:r>
            <a:r>
              <a:rPr lang="fr-FR" sz="3600" dirty="0" err="1" smtClean="0"/>
              <a:t>défault</a:t>
            </a:r>
            <a:endParaRPr lang="fr-FR" sz="3600" dirty="0"/>
          </a:p>
          <a:p>
            <a:pPr marL="457200" lvl="1" indent="0">
              <a:buNone/>
            </a:pPr>
            <a:r>
              <a:rPr lang="fr-FR" sz="3600" b="1" i="1" dirty="0"/>
              <a:t>$( "p" ).click(</a:t>
            </a:r>
            <a:r>
              <a:rPr lang="fr-FR" sz="3600" b="1" i="1" dirty="0" err="1"/>
              <a:t>function</a:t>
            </a:r>
            <a:r>
              <a:rPr lang="fr-FR" sz="3600" b="1" i="1" dirty="0"/>
              <a:t>( </a:t>
            </a:r>
            <a:r>
              <a:rPr lang="fr-FR" sz="3600" b="1" i="1" dirty="0" err="1"/>
              <a:t>event</a:t>
            </a:r>
            <a:r>
              <a:rPr lang="fr-FR" sz="3600" b="1" i="1" dirty="0"/>
              <a:t> ) {</a:t>
            </a:r>
            <a:br>
              <a:rPr lang="fr-FR" sz="3600" b="1" i="1" dirty="0"/>
            </a:br>
            <a:r>
              <a:rPr lang="fr-FR" sz="3600" b="1" i="1" dirty="0"/>
              <a:t>	</a:t>
            </a:r>
            <a:r>
              <a:rPr lang="fr-FR" sz="3600" b="1" i="1" dirty="0" err="1"/>
              <a:t>event.preventDefault</a:t>
            </a:r>
            <a:r>
              <a:rPr lang="fr-FR" sz="3600" b="1" i="1" dirty="0"/>
              <a:t>();</a:t>
            </a:r>
            <a:br>
              <a:rPr lang="fr-FR" sz="3600" b="1" i="1" dirty="0"/>
            </a:br>
            <a:r>
              <a:rPr lang="fr-FR" sz="3600" b="1" i="1" dirty="0"/>
              <a:t>	// action</a:t>
            </a:r>
            <a:br>
              <a:rPr lang="fr-FR" sz="3600" b="1" i="1" dirty="0"/>
            </a:br>
            <a:r>
              <a:rPr lang="fr-FR" sz="3600" b="1" i="1" dirty="0"/>
              <a:t>});</a:t>
            </a:r>
          </a:p>
          <a:p>
            <a:pPr marL="457200" lvl="1" indent="0">
              <a:buNone/>
            </a:pPr>
            <a:endParaRPr lang="fr-FR" sz="3600" dirty="0" smtClean="0"/>
          </a:p>
          <a:p>
            <a:pPr lvl="1"/>
            <a:endParaRPr lang="en-US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8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4.6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dirty="0"/>
              <a:t>l’objet Event : </a:t>
            </a:r>
            <a:r>
              <a:rPr lang="fr-FR" sz="3600" b="1" dirty="0" err="1"/>
              <a:t>event.</a:t>
            </a:r>
            <a:r>
              <a:rPr lang="fr-FR" sz="3600" b="1" dirty="0" err="1" smtClean="0"/>
              <a:t>stopPropagation</a:t>
            </a:r>
            <a:r>
              <a:rPr lang="fr-FR" sz="3600" b="1" dirty="0" smtClean="0"/>
              <a:t>()</a:t>
            </a:r>
            <a:endParaRPr lang="en-US" sz="36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E</a:t>
            </a:r>
            <a:r>
              <a:rPr lang="fr-FR" sz="3600" dirty="0" smtClean="0"/>
              <a:t>vite </a:t>
            </a:r>
            <a:r>
              <a:rPr lang="fr-FR" sz="3600" dirty="0"/>
              <a:t>la propagation des </a:t>
            </a:r>
            <a:r>
              <a:rPr lang="fr-FR" sz="3600" dirty="0" smtClean="0"/>
              <a:t>évènements aux éléments parents</a:t>
            </a:r>
            <a:endParaRPr lang="fr-FR" sz="3600" dirty="0"/>
          </a:p>
          <a:p>
            <a:pPr marL="457200" lvl="1" indent="0">
              <a:buNone/>
            </a:pPr>
            <a:r>
              <a:rPr lang="fr-FR" sz="3600" b="1" i="1" dirty="0"/>
              <a:t>$( "p" ).click(</a:t>
            </a:r>
            <a:r>
              <a:rPr lang="fr-FR" sz="3600" b="1" i="1" dirty="0" err="1"/>
              <a:t>function</a:t>
            </a:r>
            <a:r>
              <a:rPr lang="fr-FR" sz="3600" b="1" i="1" dirty="0"/>
              <a:t>( </a:t>
            </a:r>
            <a:r>
              <a:rPr lang="fr-FR" sz="3600" b="1" i="1" dirty="0" err="1"/>
              <a:t>event</a:t>
            </a:r>
            <a:r>
              <a:rPr lang="fr-FR" sz="3600" b="1" i="1" dirty="0"/>
              <a:t> ) </a:t>
            </a:r>
            <a:r>
              <a:rPr lang="fr-FR" sz="3600" b="1" i="1" dirty="0" smtClean="0"/>
              <a:t>{</a:t>
            </a:r>
            <a:br>
              <a:rPr lang="fr-FR" sz="3600" b="1" i="1" dirty="0" smtClean="0"/>
            </a:br>
            <a:r>
              <a:rPr lang="fr-FR" sz="3600" b="1" i="1" dirty="0" smtClean="0"/>
              <a:t>	</a:t>
            </a:r>
            <a:r>
              <a:rPr lang="fr-FR" sz="3600" b="1" i="1" dirty="0" err="1" smtClean="0"/>
              <a:t>event.stopPropagation</a:t>
            </a:r>
            <a:r>
              <a:rPr lang="fr-FR" sz="3600" b="1" i="1" dirty="0" smtClean="0"/>
              <a:t>();</a:t>
            </a:r>
            <a:br>
              <a:rPr lang="fr-FR" sz="3600" b="1" i="1" dirty="0" smtClean="0"/>
            </a:br>
            <a:r>
              <a:rPr lang="fr-FR" sz="3600" b="1" i="1" dirty="0" smtClean="0"/>
              <a:t>	// action</a:t>
            </a:r>
            <a:br>
              <a:rPr lang="fr-FR" sz="3600" b="1" i="1" dirty="0" smtClean="0"/>
            </a:br>
            <a:r>
              <a:rPr lang="fr-FR" sz="3600" b="1" i="1" dirty="0" smtClean="0"/>
              <a:t>});</a:t>
            </a:r>
            <a:endParaRPr lang="fr-FR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1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4.6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dirty="0"/>
              <a:t>l’objet Event : </a:t>
            </a:r>
            <a:r>
              <a:rPr lang="fr-FR" sz="3600" b="1" dirty="0" err="1" smtClean="0"/>
              <a:t>event.currentTarget</a:t>
            </a:r>
            <a:endParaRPr lang="en-US" sz="36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/>
              <a:t>Permet de récupérer l’élément du DOM cible</a:t>
            </a:r>
          </a:p>
          <a:p>
            <a:pPr marL="457200" lvl="1" indent="0">
              <a:buNone/>
            </a:pPr>
            <a:r>
              <a:rPr lang="fr-FR" sz="3600" b="1" i="1" dirty="0" smtClean="0"/>
              <a:t>$( </a:t>
            </a:r>
            <a:r>
              <a:rPr lang="fr-FR" sz="3600" b="1" i="1" dirty="0"/>
              <a:t>"p" ).click(</a:t>
            </a:r>
            <a:r>
              <a:rPr lang="fr-FR" sz="3600" b="1" i="1" dirty="0" err="1"/>
              <a:t>function</a:t>
            </a:r>
            <a:r>
              <a:rPr lang="fr-FR" sz="3600" b="1" i="1" dirty="0"/>
              <a:t>( </a:t>
            </a:r>
            <a:r>
              <a:rPr lang="fr-FR" sz="3600" b="1" i="1" dirty="0" err="1"/>
              <a:t>event</a:t>
            </a:r>
            <a:r>
              <a:rPr lang="fr-FR" sz="3600" b="1" i="1" dirty="0"/>
              <a:t> ) </a:t>
            </a:r>
            <a:r>
              <a:rPr lang="fr-FR" sz="3600" b="1" i="1" dirty="0" smtClean="0"/>
              <a:t>{</a:t>
            </a:r>
            <a:br>
              <a:rPr lang="fr-FR" sz="3600" b="1" i="1" dirty="0" smtClean="0"/>
            </a:br>
            <a:r>
              <a:rPr lang="fr-FR" sz="3600" b="1" i="1" dirty="0" smtClean="0"/>
              <a:t>	if(</a:t>
            </a:r>
            <a:r>
              <a:rPr lang="fr-FR" sz="3600" dirty="0" err="1"/>
              <a:t>event.currentTarget</a:t>
            </a:r>
            <a:r>
              <a:rPr lang="fr-FR" sz="3600" dirty="0"/>
              <a:t> === </a:t>
            </a:r>
            <a:r>
              <a:rPr lang="fr-FR" sz="3600" dirty="0" err="1" smtClean="0"/>
              <a:t>this</a:t>
            </a:r>
            <a:r>
              <a:rPr lang="fr-FR" sz="3600" b="1" i="1" dirty="0" smtClean="0"/>
              <a:t>)</a:t>
            </a:r>
            <a:br>
              <a:rPr lang="fr-FR" sz="3600" b="1" i="1" dirty="0" smtClean="0"/>
            </a:br>
            <a:r>
              <a:rPr lang="fr-FR" sz="3600" b="1" i="1" dirty="0" smtClean="0"/>
              <a:t>	{</a:t>
            </a:r>
            <a:br>
              <a:rPr lang="fr-FR" sz="3600" b="1" i="1" dirty="0" smtClean="0"/>
            </a:br>
            <a:r>
              <a:rPr lang="fr-FR" sz="3600" b="1" i="1" dirty="0" smtClean="0"/>
              <a:t>		// action</a:t>
            </a:r>
            <a:br>
              <a:rPr lang="fr-FR" sz="3600" b="1" i="1" dirty="0" smtClean="0"/>
            </a:br>
            <a:r>
              <a:rPr lang="fr-FR" sz="3600" b="1" i="1" dirty="0" smtClean="0"/>
              <a:t>	}</a:t>
            </a:r>
            <a:br>
              <a:rPr lang="fr-FR" sz="3600" b="1" i="1" dirty="0" smtClean="0"/>
            </a:br>
            <a:r>
              <a:rPr lang="fr-FR" sz="3600" b="1" i="1" dirty="0" smtClean="0"/>
              <a:t>});</a:t>
            </a:r>
            <a:endParaRPr lang="fr-FR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0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4.7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o</a:t>
            </a:r>
            <a:r>
              <a:rPr lang="en-US" sz="3600" b="1" i="1" dirty="0" smtClean="0"/>
              <a:t>n()</a:t>
            </a:r>
          </a:p>
          <a:p>
            <a:pPr marL="0" indent="0">
              <a:buNone/>
            </a:pPr>
            <a:r>
              <a:rPr lang="en-US" sz="3600" dirty="0" err="1" smtClean="0"/>
              <a:t>Attache</a:t>
            </a:r>
            <a:r>
              <a:rPr lang="en-US" sz="3600" dirty="0" smtClean="0"/>
              <a:t> un </a:t>
            </a:r>
            <a:r>
              <a:rPr lang="en-US" sz="3600" dirty="0" err="1" smtClean="0"/>
              <a:t>évènement</a:t>
            </a:r>
            <a:r>
              <a:rPr lang="en-US" sz="3600" dirty="0" smtClean="0"/>
              <a:t> à un </a:t>
            </a:r>
            <a:r>
              <a:rPr lang="en-US" sz="3600" dirty="0" err="1" smtClean="0"/>
              <a:t>élément</a:t>
            </a:r>
            <a:r>
              <a:rPr lang="en-US" sz="3600" dirty="0" smtClean="0"/>
              <a:t> HTML</a:t>
            </a:r>
          </a:p>
          <a:p>
            <a:pPr marL="457200" lvl="1" indent="0">
              <a:buNone/>
            </a:pPr>
            <a:r>
              <a:rPr lang="en-US" sz="3400" b="1" i="1" dirty="0"/>
              <a:t>$("#span1").on( "click", 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console.log</a:t>
            </a:r>
            <a:r>
              <a:rPr lang="en-US" sz="3400" b="1" i="1" dirty="0"/>
              <a:t>( $(this).text()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</a:p>
          <a:p>
            <a:pPr marL="457200" lvl="1" indent="0">
              <a:buNone/>
            </a:pP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1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34200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Introduction</a:t>
            </a:r>
          </a:p>
          <a:p>
            <a:pPr marL="609585" lvl="1" indent="0">
              <a:buNone/>
            </a:pPr>
            <a:r>
              <a:rPr lang="fr-FR" sz="3600" dirty="0" err="1"/>
              <a:t>Javascript</a:t>
            </a:r>
            <a:r>
              <a:rPr lang="fr-FR" sz="3600" dirty="0"/>
              <a:t> </a:t>
            </a:r>
            <a:r>
              <a:rPr lang="fr-FR" sz="3600" dirty="0" smtClean="0"/>
              <a:t>et jQuery permettent </a:t>
            </a:r>
            <a:r>
              <a:rPr lang="fr-FR" sz="3600" dirty="0"/>
              <a:t>de </a:t>
            </a:r>
            <a:endParaRPr lang="fr-FR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M</a:t>
            </a:r>
            <a:r>
              <a:rPr lang="fr-FR" sz="3600" dirty="0" smtClean="0"/>
              <a:t>anipuler </a:t>
            </a:r>
            <a:r>
              <a:rPr lang="fr-FR" sz="3600" dirty="0"/>
              <a:t>le DOM,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Faire </a:t>
            </a:r>
            <a:r>
              <a:rPr lang="fr-FR" sz="3600" dirty="0"/>
              <a:t>des appels A</a:t>
            </a:r>
            <a:r>
              <a:rPr lang="fr-FR" sz="3600" dirty="0" smtClean="0"/>
              <a:t>jax</a:t>
            </a:r>
            <a:r>
              <a:rPr lang="fr-FR" sz="3600" dirty="0"/>
              <a:t>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Appliquer </a:t>
            </a:r>
            <a:r>
              <a:rPr lang="fr-FR" sz="3600" dirty="0"/>
              <a:t>des </a:t>
            </a:r>
            <a:r>
              <a:rPr lang="fr-FR" sz="3600" dirty="0" smtClean="0"/>
              <a:t>effets visuels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Interagir </a:t>
            </a:r>
            <a:r>
              <a:rPr lang="fr-FR" sz="3600" dirty="0"/>
              <a:t>avec les évènement disponibles du DOM dans une page web</a:t>
            </a:r>
            <a:r>
              <a:rPr lang="fr-FR" sz="3600" dirty="0" smtClean="0"/>
              <a:t>.</a:t>
            </a:r>
            <a:endParaRPr lang="fr-FR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1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4.7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off()</a:t>
            </a:r>
          </a:p>
          <a:p>
            <a:pPr marL="0" indent="0">
              <a:buNone/>
            </a:pPr>
            <a:r>
              <a:rPr lang="en-US" sz="3600" dirty="0" err="1" smtClean="0"/>
              <a:t>Détache</a:t>
            </a:r>
            <a:r>
              <a:rPr lang="en-US" sz="3600" dirty="0" smtClean="0"/>
              <a:t> </a:t>
            </a:r>
            <a:r>
              <a:rPr lang="en-US" sz="3600" dirty="0"/>
              <a:t>un </a:t>
            </a:r>
            <a:r>
              <a:rPr lang="en-US" sz="3600" dirty="0" err="1"/>
              <a:t>évènement</a:t>
            </a:r>
            <a:r>
              <a:rPr lang="en-US" sz="3600" dirty="0"/>
              <a:t> à un </a:t>
            </a:r>
            <a:r>
              <a:rPr lang="en-US" sz="3600" dirty="0" err="1"/>
              <a:t>élément</a:t>
            </a:r>
            <a:r>
              <a:rPr lang="en-US" sz="3600" dirty="0"/>
              <a:t> </a:t>
            </a:r>
            <a:r>
              <a:rPr lang="en-US" sz="3600" dirty="0" smtClean="0"/>
              <a:t>HTML</a:t>
            </a:r>
            <a:endParaRPr lang="en-US" sz="3600" b="1" i="1" dirty="0" smtClean="0"/>
          </a:p>
          <a:p>
            <a:pPr marL="457200" lvl="1" indent="0">
              <a:buNone/>
            </a:pPr>
            <a:r>
              <a:rPr lang="en-US" sz="3400" b="1" i="1" dirty="0"/>
              <a:t>$("#span1</a:t>
            </a:r>
            <a:r>
              <a:rPr lang="en-US" sz="3400" b="1" i="1" dirty="0" smtClean="0"/>
              <a:t>").off( </a:t>
            </a:r>
            <a:r>
              <a:rPr lang="en-US" sz="3400" b="1" i="1" dirty="0"/>
              <a:t>"click", 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console.log</a:t>
            </a:r>
            <a:r>
              <a:rPr lang="en-US" sz="3400" b="1" i="1" dirty="0"/>
              <a:t>( $(this).text()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7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4.7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one()</a:t>
            </a:r>
          </a:p>
          <a:p>
            <a:pPr marL="0" indent="0">
              <a:buNone/>
            </a:pPr>
            <a:r>
              <a:rPr lang="en-US" sz="3600" dirty="0" err="1"/>
              <a:t>Attache</a:t>
            </a:r>
            <a:r>
              <a:rPr lang="en-US" sz="3600" dirty="0"/>
              <a:t> un </a:t>
            </a:r>
            <a:r>
              <a:rPr lang="en-US" sz="3600" dirty="0" err="1"/>
              <a:t>évènement</a:t>
            </a:r>
            <a:r>
              <a:rPr lang="en-US" sz="3600" dirty="0"/>
              <a:t> à un </a:t>
            </a:r>
            <a:r>
              <a:rPr lang="en-US" sz="3600" dirty="0" err="1"/>
              <a:t>élément</a:t>
            </a:r>
            <a:r>
              <a:rPr lang="en-US" sz="3600" dirty="0"/>
              <a:t> </a:t>
            </a:r>
            <a:r>
              <a:rPr lang="en-US" sz="3600" dirty="0" smtClean="0"/>
              <a:t>HTML pour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seule</a:t>
            </a:r>
            <a:r>
              <a:rPr lang="en-US" sz="3600" dirty="0" smtClean="0"/>
              <a:t> </a:t>
            </a:r>
            <a:r>
              <a:rPr lang="en-US" sz="3600" dirty="0" err="1" smtClean="0"/>
              <a:t>utilsation</a:t>
            </a:r>
            <a:endParaRPr lang="en-US" sz="3600" b="1" i="1" dirty="0" smtClean="0"/>
          </a:p>
          <a:p>
            <a:pPr marL="457200" lvl="1" indent="0">
              <a:buNone/>
            </a:pPr>
            <a:r>
              <a:rPr lang="en-US" sz="3400" b="1" i="1" dirty="0"/>
              <a:t>$("#span1</a:t>
            </a:r>
            <a:r>
              <a:rPr lang="en-US" sz="3400" b="1" i="1" dirty="0" smtClean="0"/>
              <a:t>").one( </a:t>
            </a:r>
            <a:r>
              <a:rPr lang="en-US" sz="3400" b="1" i="1" dirty="0"/>
              <a:t>"click", 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console.log</a:t>
            </a:r>
            <a:r>
              <a:rPr lang="en-US" sz="3400" b="1" i="1" dirty="0"/>
              <a:t>( $(this).text()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5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4.7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trigger()</a:t>
            </a:r>
          </a:p>
          <a:p>
            <a:pPr marL="0" indent="0">
              <a:buNone/>
            </a:pPr>
            <a:r>
              <a:rPr lang="en-US" sz="3600" dirty="0" err="1" smtClean="0"/>
              <a:t>Déclenche</a:t>
            </a:r>
            <a:r>
              <a:rPr lang="en-US" sz="3600" dirty="0" smtClean="0"/>
              <a:t> un </a:t>
            </a:r>
            <a:r>
              <a:rPr lang="en-US" sz="3600" dirty="0" err="1"/>
              <a:t>évènement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400" b="1" i="1" dirty="0"/>
              <a:t>$("span1").click(function()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$("</a:t>
            </a:r>
            <a:r>
              <a:rPr lang="en-US" sz="3400" b="1" i="1" dirty="0" err="1"/>
              <a:t>button:first</a:t>
            </a:r>
            <a:r>
              <a:rPr lang="en-US" sz="3400" b="1" i="1" dirty="0"/>
              <a:t>").trigger( "click"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3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4.7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triggerHandler</a:t>
            </a:r>
            <a:r>
              <a:rPr lang="en-US" sz="3600" b="1" i="1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 smtClean="0"/>
              <a:t>Exécute</a:t>
            </a:r>
            <a:r>
              <a:rPr lang="en-US" sz="3600" dirty="0" smtClean="0"/>
              <a:t> </a:t>
            </a:r>
            <a:r>
              <a:rPr lang="en-US" sz="3600" dirty="0" err="1" smtClean="0"/>
              <a:t>tous</a:t>
            </a:r>
            <a:r>
              <a:rPr lang="en-US" sz="3600" dirty="0" smtClean="0"/>
              <a:t> les handlers attachés à un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pour un </a:t>
            </a:r>
            <a:r>
              <a:rPr lang="en-US" sz="3600" dirty="0" err="1" smtClean="0"/>
              <a:t>évènement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La </a:t>
            </a:r>
            <a:r>
              <a:rPr lang="en-US" sz="3600" dirty="0" err="1" smtClean="0"/>
              <a:t>différence</a:t>
            </a:r>
            <a:r>
              <a:rPr lang="en-US" sz="3600" dirty="0" smtClean="0"/>
              <a:t> avec trigger() </a:t>
            </a:r>
            <a:r>
              <a:rPr lang="en-US" sz="3600" dirty="0" err="1" smtClean="0"/>
              <a:t>est</a:t>
            </a:r>
            <a:r>
              <a:rPr lang="en-US" sz="3600" dirty="0" smtClean="0"/>
              <a:t> </a:t>
            </a:r>
            <a:r>
              <a:rPr lang="en-US" sz="3600" dirty="0" err="1" smtClean="0"/>
              <a:t>qu’il</a:t>
            </a:r>
            <a:r>
              <a:rPr lang="en-US" sz="3600" dirty="0" smtClean="0"/>
              <a:t> ne </a:t>
            </a:r>
            <a:r>
              <a:rPr lang="en-US" sz="3600" dirty="0" err="1" smtClean="0"/>
              <a:t>déclenchera</a:t>
            </a:r>
            <a:r>
              <a:rPr lang="en-US" sz="3600" dirty="0" smtClean="0"/>
              <a:t> pas de propagation </a:t>
            </a:r>
            <a:r>
              <a:rPr lang="en-US" sz="3600" dirty="0" err="1" smtClean="0"/>
              <a:t>ni</a:t>
            </a:r>
            <a:r>
              <a:rPr lang="en-US" sz="3600" dirty="0" smtClean="0"/>
              <a:t> </a:t>
            </a:r>
            <a:r>
              <a:rPr lang="en-US" sz="3600" dirty="0" err="1" smtClean="0"/>
              <a:t>d’évènement</a:t>
            </a:r>
            <a:r>
              <a:rPr lang="en-US" sz="3600" dirty="0" smtClean="0"/>
              <a:t> </a:t>
            </a:r>
            <a:r>
              <a:rPr lang="en-US" sz="3600" dirty="0" err="1" smtClean="0"/>
              <a:t>navigateur</a:t>
            </a:r>
            <a:endParaRPr lang="en-US" sz="3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2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1"/>
            <a:ext cx="11652000" cy="523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200" b="1" dirty="0">
                <a:solidFill>
                  <a:schemeClr val="accent1"/>
                </a:solidFill>
              </a:rPr>
              <a:t>4.7</a:t>
            </a:r>
            <a:r>
              <a:rPr lang="fr-FR" sz="3000" b="1" dirty="0" smtClean="0"/>
              <a:t> </a:t>
            </a:r>
            <a:r>
              <a:rPr lang="fr-FR" sz="3000" b="1" dirty="0"/>
              <a:t>Les gestionnaires d’évènements personnalisés (on, off, one, trigger et </a:t>
            </a:r>
            <a:r>
              <a:rPr lang="fr-FR" sz="3000" b="1" dirty="0" err="1"/>
              <a:t>triggerHandler</a:t>
            </a:r>
            <a:r>
              <a:rPr lang="fr-FR" sz="3000" b="1" dirty="0" smtClean="0"/>
              <a:t>)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900" b="1" i="1" dirty="0" err="1" smtClean="0"/>
              <a:t>triggerHandler</a:t>
            </a:r>
            <a:r>
              <a:rPr lang="en-US" sz="3900" b="1" i="1" dirty="0" smtClean="0"/>
              <a:t>()</a:t>
            </a:r>
          </a:p>
          <a:p>
            <a:pPr marL="0" indent="0">
              <a:buNone/>
            </a:pPr>
            <a:r>
              <a:rPr lang="en-US" sz="3900" b="1" i="1" dirty="0"/>
              <a:t>$("span1").click(function() {	</a:t>
            </a:r>
          </a:p>
          <a:p>
            <a:pPr marL="0" indent="0">
              <a:buNone/>
            </a:pPr>
            <a:r>
              <a:rPr lang="en-US" sz="3900" b="1" i="1" dirty="0"/>
              <a:t>	$("input").</a:t>
            </a:r>
            <a:r>
              <a:rPr lang="en-US" sz="3900" b="1" i="1" dirty="0" err="1"/>
              <a:t>triggerHandler</a:t>
            </a:r>
            <a:r>
              <a:rPr lang="en-US" sz="3900" b="1" i="1" dirty="0"/>
              <a:t>("focus");</a:t>
            </a:r>
          </a:p>
          <a:p>
            <a:pPr marL="0" indent="0">
              <a:buNone/>
            </a:pPr>
            <a:r>
              <a:rPr lang="en-US" sz="3900" b="1" i="1" dirty="0"/>
              <a:t>});</a:t>
            </a:r>
          </a:p>
          <a:p>
            <a:pPr marL="0" indent="0">
              <a:buNone/>
            </a:pPr>
            <a:r>
              <a:rPr lang="en-US" sz="3900" b="1" i="1" dirty="0"/>
              <a:t>$("input").focus(function() {</a:t>
            </a:r>
          </a:p>
          <a:p>
            <a:pPr marL="0" indent="0">
              <a:buNone/>
            </a:pPr>
            <a:r>
              <a:rPr lang="en-US" sz="3900" b="1" i="1" dirty="0"/>
              <a:t>  	console.log("Focused!");</a:t>
            </a:r>
          </a:p>
          <a:p>
            <a:pPr marL="0" indent="0">
              <a:buNone/>
            </a:pPr>
            <a:r>
              <a:rPr lang="en-US" sz="3900" b="1" i="1" dirty="0"/>
              <a:t>});</a:t>
            </a:r>
            <a:endParaRPr lang="en-US" sz="39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3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1.2</a:t>
            </a:r>
            <a:r>
              <a:rPr lang="fr-FR" sz="2800" b="1" dirty="0" smtClean="0"/>
              <a:t> Les IDE et les outils</a:t>
            </a:r>
          </a:p>
          <a:p>
            <a:pPr marL="609585" lvl="1" indent="0">
              <a:buNone/>
            </a:pPr>
            <a:r>
              <a:rPr lang="fr-FR" sz="3600" dirty="0" smtClean="0"/>
              <a:t>Les IDE : n’importe quel éditeur de texte</a:t>
            </a:r>
          </a:p>
          <a:p>
            <a:pPr lvl="2"/>
            <a:r>
              <a:rPr lang="fr-FR" sz="3600" dirty="0" smtClean="0"/>
              <a:t>Ceux qui nous intéresserons sont les IDE gratuits ainsi que ceux sont qui nous ferons bénéficier de l'IntelliSense</a:t>
            </a:r>
          </a:p>
          <a:p>
            <a:pPr lvl="2"/>
            <a:r>
              <a:rPr lang="fr-FR" sz="3600" b="1" dirty="0" smtClean="0"/>
              <a:t>Notepad++, </a:t>
            </a:r>
            <a:r>
              <a:rPr lang="fr-FR" sz="3600" b="1" dirty="0" err="1" smtClean="0"/>
              <a:t>SublimeText</a:t>
            </a:r>
            <a:r>
              <a:rPr lang="fr-FR" sz="3600" b="1" dirty="0" smtClean="0"/>
              <a:t>, </a:t>
            </a:r>
            <a:r>
              <a:rPr lang="fr-FR" sz="3600" b="1" dirty="0" err="1" smtClean="0"/>
              <a:t>WebStorm</a:t>
            </a:r>
            <a:r>
              <a:rPr lang="fr-FR" sz="3600" b="1" dirty="0" smtClean="0"/>
              <a:t>, Visual Studio Code, Visual Studio 2015 </a:t>
            </a:r>
            <a:r>
              <a:rPr lang="fr-FR" sz="3600" b="1" dirty="0" err="1" smtClean="0"/>
              <a:t>Community</a:t>
            </a:r>
            <a:r>
              <a:rPr lang="fr-FR" sz="3600" b="1" dirty="0" smtClean="0"/>
              <a:t> Edition, Eclipse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2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2636</Words>
  <Application>Microsoft Office PowerPoint</Application>
  <PresentationFormat>Grand écran</PresentationFormat>
  <Paragraphs>503</Paragraphs>
  <Slides>84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8" baseType="lpstr">
      <vt:lpstr>Arial</vt:lpstr>
      <vt:lpstr>Calibri</vt:lpstr>
      <vt:lpstr>Wingdings</vt:lpstr>
      <vt:lpstr>9_Thème Office</vt:lpstr>
      <vt:lpstr>jQuery</vt:lpstr>
      <vt:lpstr>Sommaire</vt:lpstr>
      <vt:lpstr>Sommaire</vt:lpstr>
      <vt:lpstr>Sommaire</vt:lpstr>
      <vt:lpstr>Sommaire</vt:lpstr>
      <vt:lpstr>Sommaire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stephane belkheraz</dc:creator>
  <cp:lastModifiedBy>Stéphane BELKHERAZ</cp:lastModifiedBy>
  <cp:revision>61</cp:revision>
  <dcterms:created xsi:type="dcterms:W3CDTF">2016-12-11T20:23:51Z</dcterms:created>
  <dcterms:modified xsi:type="dcterms:W3CDTF">2017-01-10T15:01:32Z</dcterms:modified>
</cp:coreProperties>
</file>