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BD8"/>
    <a:srgbClr val="C9C011"/>
    <a:srgbClr val="098DD3"/>
    <a:srgbClr val="696EFF"/>
    <a:srgbClr val="F45126"/>
    <a:srgbClr val="E8552C"/>
    <a:srgbClr val="8E9D01"/>
    <a:srgbClr val="BFD101"/>
    <a:srgbClr val="33CC33"/>
    <a:srgbClr val="B2D3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522" autoAdjust="0"/>
  </p:normalViewPr>
  <p:slideViewPr>
    <p:cSldViewPr>
      <p:cViewPr>
        <p:scale>
          <a:sx n="123" d="100"/>
          <a:sy n="123" d="100"/>
        </p:scale>
        <p:origin x="-44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B6CB9-FC61-42C7-AB0E-E239B60C3C51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EA237-A359-4CC0-951A-F3A14D13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38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cantumkan</a:t>
            </a:r>
            <a:r>
              <a:rPr lang="en-US" dirty="0" smtClean="0"/>
              <a:t> </a:t>
            </a:r>
            <a:r>
              <a:rPr lang="en-US" dirty="0" err="1" smtClean="0"/>
              <a:t>sumber</a:t>
            </a:r>
            <a:r>
              <a:rPr lang="en-US" dirty="0" smtClean="0"/>
              <a:t> </a:t>
            </a:r>
            <a:r>
              <a:rPr lang="en-US" dirty="0" err="1" smtClean="0"/>
              <a:t>gambar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font 10pt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8EA237-A359-4CC0-951A-F3A14D13D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997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80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96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20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9789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7802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729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8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7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6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8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D28AFCA0-8392-426D-B17B-44E436961E4E}" type="datetimeFigureOut">
              <a:rPr lang="en-US" smtClean="0"/>
              <a:t>8/8/2022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CF5173EB-D75B-49DC-8703-0B33855A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0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2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97" y="24020"/>
            <a:ext cx="9125761" cy="5143500"/>
          </a:xfrm>
          <a:prstGeom prst="rect">
            <a:avLst/>
          </a:prstGeom>
        </p:spPr>
      </p:pic>
      <p:cxnSp>
        <p:nvCxnSpPr>
          <p:cNvPr id="9" name="直線コネクタ 9"/>
          <p:cNvCxnSpPr/>
          <p:nvPr/>
        </p:nvCxnSpPr>
        <p:spPr>
          <a:xfrm>
            <a:off x="4572000" y="2876550"/>
            <a:ext cx="3733800" cy="0"/>
          </a:xfrm>
          <a:prstGeom prst="line">
            <a:avLst/>
          </a:prstGeom>
          <a:noFill/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headEnd type="oval"/>
            <a:tailEnd type="oval"/>
          </a:ln>
          <a:effectLst/>
        </p:spPr>
      </p:cxnSp>
      <p:sp>
        <p:nvSpPr>
          <p:cNvPr id="10" name="タイトル 1"/>
          <p:cNvSpPr txBox="1">
            <a:spLocks/>
          </p:cNvSpPr>
          <p:nvPr/>
        </p:nvSpPr>
        <p:spPr>
          <a:xfrm>
            <a:off x="3810000" y="1336846"/>
            <a:ext cx="5073868" cy="469019"/>
          </a:xfrm>
          <a:prstGeom prst="rect">
            <a:avLst/>
          </a:prstGeom>
        </p:spPr>
        <p:txBody>
          <a:bodyPr lIns="68580" tIns="34290" rIns="68580" bIns="34290" anchor="b"/>
          <a:lstStyle>
            <a:lvl1pPr algn="ctr" defTabSz="914400" rtl="0" eaLnBrk="1" latinLnBrk="0" hangingPunct="1">
              <a:spcBef>
                <a:spcPct val="0"/>
              </a:spcBef>
              <a:buNone/>
              <a:defRPr sz="9600" kern="1200" spc="15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632713">
              <a:defRPr/>
            </a:pPr>
            <a:r>
              <a:rPr kumimoji="1" lang="en-US" altLang="ja-JP" sz="3200" b="1" spc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MEDIA MENGAJAR</a:t>
            </a:r>
            <a:endParaRPr kumimoji="1" lang="ja-JP" altLang="en-US" sz="3200" b="1" spc="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83444" y="3018279"/>
            <a:ext cx="2326984" cy="315471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SMP/MTs GRADE VIII</a:t>
            </a:r>
            <a:endParaRPr lang="id-ID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テキスト プレースホルダー 11"/>
          <p:cNvSpPr txBox="1">
            <a:spLocks/>
          </p:cNvSpPr>
          <p:nvPr/>
        </p:nvSpPr>
        <p:spPr>
          <a:xfrm>
            <a:off x="4081130" y="2005935"/>
            <a:ext cx="4495800" cy="565815"/>
          </a:xfrm>
          <a:prstGeom prst="rect">
            <a:avLst/>
          </a:prstGeom>
        </p:spPr>
        <p:txBody>
          <a:bodyPr anchor="t">
            <a:noAutofit/>
          </a:bodyPr>
          <a:lstStyle>
            <a:lvl1pPr marL="34290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800" b="1" dirty="0" smtClean="0">
                <a:solidFill>
                  <a:srgbClr val="098DD3"/>
                </a:solidFill>
                <a:cs typeface="Arial" pitchFamily="34" charset="0"/>
              </a:rPr>
              <a:t>BRIGHT AN ENGLISH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784949" y="895350"/>
            <a:ext cx="2329851" cy="3287686"/>
            <a:chOff x="1784949" y="895350"/>
            <a:chExt cx="2329851" cy="3287686"/>
          </a:xfrm>
        </p:grpSpPr>
        <p:sp>
          <p:nvSpPr>
            <p:cNvPr id="13" name="Cube 12"/>
            <p:cNvSpPr/>
            <p:nvPr/>
          </p:nvSpPr>
          <p:spPr>
            <a:xfrm>
              <a:off x="1784949" y="895350"/>
              <a:ext cx="2329851" cy="3287686"/>
            </a:xfrm>
            <a:prstGeom prst="cube">
              <a:avLst>
                <a:gd name="adj" fmla="val 3711"/>
              </a:avLst>
            </a:prstGeom>
            <a:gradFill flip="none" rotWithShape="1">
              <a:gsLst>
                <a:gs pos="0">
                  <a:schemeClr val="bg1">
                    <a:lumMod val="75000"/>
                    <a:shade val="30000"/>
                    <a:satMod val="115000"/>
                  </a:schemeClr>
                </a:gs>
                <a:gs pos="50000">
                  <a:schemeClr val="bg1">
                    <a:lumMod val="75000"/>
                    <a:shade val="67500"/>
                    <a:satMod val="115000"/>
                  </a:schemeClr>
                </a:gs>
                <a:gs pos="100000">
                  <a:schemeClr val="bg1">
                    <a:lumMod val="7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7277" y="1010573"/>
              <a:ext cx="2144763" cy="31724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7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6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512" y="32062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</a:rPr>
              <a:t>Study the following pattern: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462489"/>
              </p:ext>
            </p:extLst>
          </p:nvPr>
        </p:nvGraphicFramePr>
        <p:xfrm>
          <a:off x="297051" y="876452"/>
          <a:ext cx="4038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3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5637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  <a:gridCol w="1545637">
                  <a:extLst>
                    <a:ext uri="{9D8B030D-6E8A-4147-A177-3AD203B41FA5}">
                      <a16:colId xmlns:a16="http://schemas.microsoft.com/office/drawing/2014/main" xmlns="" val="3172356457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Positive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will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‘ill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send it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57189"/>
              </p:ext>
            </p:extLst>
          </p:nvPr>
        </p:nvGraphicFramePr>
        <p:xfrm>
          <a:off x="4736690" y="876452"/>
          <a:ext cx="4191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  <a:gridCol w="1571625">
                  <a:extLst>
                    <a:ext uri="{9D8B030D-6E8A-4147-A177-3AD203B41FA5}">
                      <a16:colId xmlns:a16="http://schemas.microsoft.com/office/drawing/2014/main" xmlns="" val="1385645919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Negative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will not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won’t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do it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0890" y="3638550"/>
            <a:ext cx="86867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id-ID" sz="2400" b="1" dirty="0">
                <a:solidFill>
                  <a:srgbClr val="FFAE24"/>
                </a:solidFill>
              </a:rPr>
              <a:t>The short form ‘ill is often used to replace will</a:t>
            </a:r>
          </a:p>
          <a:p>
            <a:pPr marL="342900" indent="-342900">
              <a:buFontTx/>
              <a:buChar char="-"/>
            </a:pPr>
            <a:r>
              <a:rPr lang="id-ID" sz="2400" b="1" dirty="0">
                <a:solidFill>
                  <a:srgbClr val="FFAE24"/>
                </a:solidFill>
              </a:rPr>
              <a:t>The short form of will not is won’t</a:t>
            </a:r>
            <a:endParaRPr lang="en-GB" sz="2400" b="1" dirty="0">
              <a:solidFill>
                <a:srgbClr val="FFA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78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1435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</a:rPr>
              <a:t>Study the following pattern: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87305"/>
              </p:ext>
            </p:extLst>
          </p:nvPr>
        </p:nvGraphicFramePr>
        <p:xfrm>
          <a:off x="240891" y="1394460"/>
          <a:ext cx="40385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78">
                  <a:extLst>
                    <a:ext uri="{9D8B030D-6E8A-4147-A177-3AD203B41FA5}">
                      <a16:colId xmlns:a16="http://schemas.microsoft.com/office/drawing/2014/main" xmlns="" val="563900054"/>
                    </a:ext>
                  </a:extLst>
                </a:gridCol>
                <a:gridCol w="1112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4443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</a:tblGrid>
              <a:tr h="38862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Question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Will 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send it?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530440"/>
              </p:ext>
            </p:extLst>
          </p:nvPr>
        </p:nvGraphicFramePr>
        <p:xfrm>
          <a:off x="4736691" y="1394460"/>
          <a:ext cx="4191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xmlns="" val="105671136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</a:tblGrid>
              <a:tr h="38862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Short answers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Yes,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No,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will.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will not / won’t</a:t>
                      </a:r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92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0"/>
            <a:ext cx="9143244" cy="5143500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1169634" y="513060"/>
            <a:ext cx="3935766" cy="787104"/>
            <a:chOff x="1347257" y="545950"/>
            <a:chExt cx="3462226" cy="890291"/>
          </a:xfrm>
        </p:grpSpPr>
        <p:grpSp>
          <p:nvGrpSpPr>
            <p:cNvPr id="15" name="Group 14"/>
            <p:cNvGrpSpPr/>
            <p:nvPr/>
          </p:nvGrpSpPr>
          <p:grpSpPr>
            <a:xfrm>
              <a:off x="1347257" y="545950"/>
              <a:ext cx="3462226" cy="890291"/>
              <a:chOff x="1347257" y="545950"/>
              <a:chExt cx="3462226" cy="89029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9" name="Rectangle 28"/>
              <p:cNvSpPr/>
              <p:nvPr/>
            </p:nvSpPr>
            <p:spPr>
              <a:xfrm>
                <a:off x="1388493" y="545950"/>
                <a:ext cx="3345458" cy="89029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347257" y="720723"/>
                <a:ext cx="3462226" cy="469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385763">
                  <a:defRPr/>
                </a:pPr>
                <a:r>
                  <a:rPr lang="id-ID" sz="2100" b="1" kern="0" spc="28" dirty="0">
                    <a:solidFill>
                      <a:prstClr val="black"/>
                    </a:solidFill>
                  </a:rPr>
                  <a:t>I can Speak Five Languages</a:t>
                </a:r>
                <a:endParaRPr lang="en-GB" sz="2100" b="1" kern="0" spc="28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733951" y="545950"/>
              <a:ext cx="75532" cy="890291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12620" y="199660"/>
            <a:ext cx="1689865" cy="937031"/>
            <a:chOff x="55507" y="128083"/>
            <a:chExt cx="2253151" cy="1249375"/>
          </a:xfrm>
        </p:grpSpPr>
        <p:sp>
          <p:nvSpPr>
            <p:cNvPr id="32" name="Rectangle 31"/>
            <p:cNvSpPr/>
            <p:nvPr/>
          </p:nvSpPr>
          <p:spPr>
            <a:xfrm>
              <a:off x="487553" y="171648"/>
              <a:ext cx="1686564" cy="386881"/>
            </a:xfrm>
            <a:prstGeom prst="rect">
              <a:avLst/>
            </a:prstGeom>
            <a:solidFill>
              <a:srgbClr val="03AB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92233" y="128083"/>
              <a:ext cx="161642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d-ID" b="1" spc="38" dirty="0" smtClean="0">
                  <a:solidFill>
                    <a:schemeClr val="bg1">
                      <a:lumMod val="95000"/>
                    </a:schemeClr>
                  </a:solidFill>
                </a:rPr>
                <a:t>Chapter </a:t>
              </a:r>
              <a:r>
                <a:rPr lang="en-US" b="1" spc="38" dirty="0" smtClean="0">
                  <a:solidFill>
                    <a:schemeClr val="bg1">
                      <a:lumMod val="95000"/>
                    </a:schemeClr>
                  </a:solidFill>
                </a:rPr>
                <a:t>1 </a:t>
              </a:r>
              <a:endParaRPr lang="id-ID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87554" y="558531"/>
              <a:ext cx="432046" cy="38688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9531" y="945412"/>
              <a:ext cx="432046" cy="43204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5507" y="171650"/>
              <a:ext cx="432046" cy="386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479429" y="125820"/>
            <a:ext cx="378257" cy="1174344"/>
            <a:chOff x="1389861" y="29628"/>
            <a:chExt cx="504343" cy="1406612"/>
          </a:xfrm>
        </p:grpSpPr>
        <p:sp>
          <p:nvSpPr>
            <p:cNvPr id="38" name="Rectangle 37"/>
            <p:cNvSpPr/>
            <p:nvPr/>
          </p:nvSpPr>
          <p:spPr>
            <a:xfrm>
              <a:off x="1389861" y="537122"/>
              <a:ext cx="72252" cy="899118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784876" y="104439"/>
              <a:ext cx="69041" cy="440980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0" name="Oval 39"/>
            <p:cNvSpPr/>
            <p:nvPr/>
          </p:nvSpPr>
          <p:spPr>
            <a:xfrm>
              <a:off x="1744587" y="29628"/>
              <a:ext cx="149617" cy="149617"/>
            </a:xfrm>
            <a:prstGeom prst="ellipse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41" name="Rectangle 40"/>
            <p:cNvSpPr/>
            <p:nvPr/>
          </p:nvSpPr>
          <p:spPr>
            <a:xfrm rot="16200000">
              <a:off x="1587369" y="340315"/>
              <a:ext cx="69041" cy="464056"/>
            </a:xfrm>
            <a:prstGeom prst="rect">
              <a:avLst/>
            </a:prstGeom>
            <a:solidFill>
              <a:srgbClr val="696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" y="4682529"/>
            <a:ext cx="9143244" cy="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560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9282"/>
            <a:ext cx="5562600" cy="478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SzPct val="100000"/>
            </a:pPr>
            <a:r>
              <a:rPr lang="en-US" sz="2400" dirty="0">
                <a:solidFill>
                  <a:schemeClr val="bg1"/>
                </a:solidFill>
                <a:latin typeface="+mj-lt"/>
                <a:cs typeface="Arial" pitchFamily="34" charset="0"/>
              </a:rPr>
              <a:t>A. </a:t>
            </a:r>
            <a:r>
              <a:rPr lang="en-US" sz="24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……….</a:t>
            </a:r>
            <a:endParaRPr lang="en-US" sz="2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508418"/>
            <a:ext cx="6400800" cy="707886"/>
          </a:xfrm>
          <a:prstGeom prst="rect">
            <a:avLst/>
          </a:prstGeom>
          <a:solidFill>
            <a:srgbClr val="C9C011"/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In this chapter, we will learn: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581150"/>
            <a:ext cx="7315200" cy="2308324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identify and use expressions to </a:t>
            </a:r>
            <a:r>
              <a:rPr lang="en-US" sz="1600" dirty="0" smtClean="0"/>
              <a:t>ask</a:t>
            </a:r>
            <a:r>
              <a:rPr lang="id-ID" sz="1600" dirty="0" smtClean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ability to do something</a:t>
            </a:r>
            <a:r>
              <a:rPr lang="en-US" sz="1600" dirty="0" smtClean="0"/>
              <a:t>;</a:t>
            </a:r>
            <a:endParaRPr lang="id-ID" sz="16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and use expressions to </a:t>
            </a:r>
            <a:r>
              <a:rPr lang="en-US" sz="1600" dirty="0" smtClean="0"/>
              <a:t>state</a:t>
            </a:r>
            <a:r>
              <a:rPr lang="id-ID" sz="1600" dirty="0" smtClean="0"/>
              <a:t> </a:t>
            </a:r>
            <a:r>
              <a:rPr lang="en-US" sz="1600" dirty="0" smtClean="0"/>
              <a:t>ability </a:t>
            </a:r>
            <a:r>
              <a:rPr lang="en-US" sz="1600" dirty="0"/>
              <a:t>and inability to do </a:t>
            </a:r>
            <a:r>
              <a:rPr lang="en-US" sz="1600" dirty="0" smtClean="0"/>
              <a:t>something;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and use expressions to </a:t>
            </a:r>
            <a:r>
              <a:rPr lang="en-US" sz="1600" dirty="0" smtClean="0"/>
              <a:t>ask</a:t>
            </a:r>
            <a:r>
              <a:rPr lang="id-ID" sz="1600" dirty="0" smtClean="0"/>
              <a:t> </a:t>
            </a:r>
            <a:r>
              <a:rPr lang="en-US" sz="1600" dirty="0" smtClean="0"/>
              <a:t>about </a:t>
            </a:r>
            <a:r>
              <a:rPr lang="en-US" sz="1600" dirty="0"/>
              <a:t>willingness to do </a:t>
            </a:r>
            <a:r>
              <a:rPr lang="en-US" sz="1600" dirty="0" smtClean="0"/>
              <a:t>something;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identify </a:t>
            </a:r>
            <a:r>
              <a:rPr lang="en-US" sz="1600" dirty="0"/>
              <a:t>and use expressions </a:t>
            </a:r>
            <a:r>
              <a:rPr lang="en-US" sz="1600" dirty="0" smtClean="0"/>
              <a:t>to</a:t>
            </a:r>
            <a:r>
              <a:rPr lang="id-ID" sz="1600" dirty="0" smtClean="0"/>
              <a:t> </a:t>
            </a:r>
            <a:r>
              <a:rPr lang="en-US" sz="1600" dirty="0" smtClean="0"/>
              <a:t>state </a:t>
            </a:r>
            <a:r>
              <a:rPr lang="en-US" sz="1600" dirty="0"/>
              <a:t>willingness and unwillingness</a:t>
            </a:r>
            <a:br>
              <a:rPr lang="en-US" sz="1600" dirty="0"/>
            </a:br>
            <a:r>
              <a:rPr lang="en-US" sz="1600" dirty="0"/>
              <a:t>to do </a:t>
            </a:r>
            <a:r>
              <a:rPr lang="en-US" sz="1600" dirty="0" smtClean="0"/>
              <a:t>something;</a:t>
            </a:r>
            <a:endParaRPr lang="id-ID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smtClean="0"/>
              <a:t>act </a:t>
            </a:r>
            <a:r>
              <a:rPr lang="en-US" sz="1600" dirty="0"/>
              <a:t>out a dialogue </a:t>
            </a:r>
            <a:r>
              <a:rPr lang="en-US" sz="1600" dirty="0" smtClean="0"/>
              <a:t>expressing</a:t>
            </a:r>
            <a:r>
              <a:rPr lang="id-ID" sz="1600" dirty="0" smtClean="0"/>
              <a:t> </a:t>
            </a:r>
            <a:r>
              <a:rPr lang="en-US" sz="1600" dirty="0" smtClean="0"/>
              <a:t>ability </a:t>
            </a:r>
            <a:r>
              <a:rPr lang="en-US" sz="1600" dirty="0"/>
              <a:t>and willingness to </a:t>
            </a:r>
            <a:r>
              <a:rPr lang="en-US" sz="1600" dirty="0" smtClean="0"/>
              <a:t>do</a:t>
            </a:r>
            <a:r>
              <a:rPr lang="id-ID" sz="1600" dirty="0" smtClean="0"/>
              <a:t> </a:t>
            </a:r>
            <a:r>
              <a:rPr lang="en-US" sz="1600" dirty="0" smtClean="0"/>
              <a:t>something.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79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3400" y="269282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Ability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1444" y="1581150"/>
            <a:ext cx="8001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2400" dirty="0">
                <a:latin typeface="Book Antiqua" panose="02040602050305030304" pitchFamily="18" charset="0"/>
              </a:rPr>
              <a:t>When talking to someone, we sometimes talk about our or others’ ability. Ability is something that people can do.</a:t>
            </a:r>
            <a:endParaRPr lang="en-US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136660"/>
            <a:ext cx="3733800" cy="298686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6195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Listen to and then act out the following dialogue</a:t>
            </a:r>
            <a:r>
              <a:rPr lang="en-US" dirty="0" smtClean="0"/>
              <a:t>.</a:t>
            </a:r>
            <a:endParaRPr lang="id-ID" dirty="0"/>
          </a:p>
        </p:txBody>
      </p:sp>
      <p:sp>
        <p:nvSpPr>
          <p:cNvPr id="4" name="Rectangle 3"/>
          <p:cNvSpPr/>
          <p:nvPr/>
        </p:nvSpPr>
        <p:spPr>
          <a:xfrm>
            <a:off x="304800" y="971550"/>
            <a:ext cx="525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Ery</a:t>
            </a:r>
            <a:r>
              <a:rPr lang="id-ID" dirty="0" smtClean="0"/>
              <a:t>   </a:t>
            </a:r>
            <a:r>
              <a:rPr lang="en-US" dirty="0" smtClean="0"/>
              <a:t>: </a:t>
            </a:r>
            <a:r>
              <a:rPr lang="en-US" dirty="0"/>
              <a:t>My uncle, Anton, is a very </a:t>
            </a:r>
            <a:r>
              <a:rPr lang="en-US" dirty="0" err="1" smtClean="0"/>
              <a:t>skilful</a:t>
            </a:r>
            <a:r>
              <a:rPr lang="id-ID" dirty="0"/>
              <a:t> </a:t>
            </a:r>
            <a:r>
              <a:rPr lang="en-US" dirty="0" smtClean="0"/>
              <a:t>person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Nita : Really?</a:t>
            </a:r>
            <a:br>
              <a:rPr lang="en-US" dirty="0"/>
            </a:br>
            <a:r>
              <a:rPr lang="en-US" dirty="0" err="1"/>
              <a:t>Ery</a:t>
            </a:r>
            <a:r>
              <a:rPr lang="en-US" dirty="0"/>
              <a:t> </a:t>
            </a:r>
            <a:r>
              <a:rPr lang="id-ID" dirty="0" smtClean="0"/>
              <a:t>  </a:t>
            </a:r>
            <a:r>
              <a:rPr lang="en-US" dirty="0" smtClean="0"/>
              <a:t>: </a:t>
            </a:r>
            <a:r>
              <a:rPr lang="en-US" dirty="0"/>
              <a:t>Yes. He </a:t>
            </a:r>
            <a:r>
              <a:rPr lang="en-US" b="1" dirty="0">
                <a:solidFill>
                  <a:srgbClr val="03ABD8"/>
                </a:solidFill>
              </a:rPr>
              <a:t>can</a:t>
            </a:r>
            <a:r>
              <a:rPr lang="en-US" dirty="0">
                <a:solidFill>
                  <a:srgbClr val="03ABD8"/>
                </a:solidFill>
              </a:rPr>
              <a:t> </a:t>
            </a:r>
            <a:r>
              <a:rPr lang="en-US" dirty="0"/>
              <a:t>do many things.</a:t>
            </a:r>
            <a:br>
              <a:rPr lang="en-US" dirty="0"/>
            </a:br>
            <a:r>
              <a:rPr lang="en-US" dirty="0"/>
              <a:t>Nita : Interesting. </a:t>
            </a:r>
            <a:r>
              <a:rPr lang="en-US" b="1" dirty="0">
                <a:solidFill>
                  <a:srgbClr val="03ABD8"/>
                </a:solidFill>
              </a:rPr>
              <a:t>Can</a:t>
            </a:r>
            <a:r>
              <a:rPr lang="en-US" dirty="0">
                <a:solidFill>
                  <a:srgbClr val="03ABD8"/>
                </a:solidFill>
              </a:rPr>
              <a:t> </a:t>
            </a:r>
            <a:r>
              <a:rPr lang="en-US" dirty="0"/>
              <a:t>he drive?</a:t>
            </a:r>
            <a:br>
              <a:rPr lang="en-US" dirty="0"/>
            </a:br>
            <a:r>
              <a:rPr lang="en-US" dirty="0" err="1"/>
              <a:t>Ery</a:t>
            </a:r>
            <a:r>
              <a:rPr lang="en-US" dirty="0"/>
              <a:t> </a:t>
            </a:r>
            <a:r>
              <a:rPr lang="id-ID" dirty="0" smtClean="0"/>
              <a:t>  </a:t>
            </a:r>
            <a:r>
              <a:rPr lang="en-US" dirty="0" smtClean="0"/>
              <a:t>: </a:t>
            </a:r>
            <a:r>
              <a:rPr lang="en-US" dirty="0"/>
              <a:t>Yes. He </a:t>
            </a:r>
            <a:r>
              <a:rPr lang="en-US" b="1" dirty="0">
                <a:solidFill>
                  <a:srgbClr val="03ABD8"/>
                </a:solidFill>
              </a:rPr>
              <a:t>can</a:t>
            </a:r>
            <a:r>
              <a:rPr lang="en-US" dirty="0">
                <a:solidFill>
                  <a:srgbClr val="03ABD8"/>
                </a:solidFill>
              </a:rPr>
              <a:t> </a:t>
            </a:r>
            <a:r>
              <a:rPr lang="en-US" dirty="0"/>
              <a:t>drive. He is a good </a:t>
            </a:r>
            <a:r>
              <a:rPr lang="en-US" dirty="0" smtClean="0"/>
              <a:t>singer</a:t>
            </a:r>
            <a:r>
              <a:rPr lang="id-ID" dirty="0" smtClean="0"/>
              <a:t> </a:t>
            </a:r>
            <a:r>
              <a:rPr lang="en-US" dirty="0" smtClean="0"/>
              <a:t>and</a:t>
            </a:r>
            <a:r>
              <a:rPr lang="id-ID" dirty="0" smtClean="0"/>
              <a:t>      </a:t>
            </a:r>
            <a:r>
              <a:rPr lang="en-US" dirty="0" smtClean="0"/>
              <a:t>dancer</a:t>
            </a:r>
            <a:r>
              <a:rPr lang="en-US" dirty="0"/>
              <a:t>. And he </a:t>
            </a:r>
            <a:r>
              <a:rPr lang="en-US" b="1" dirty="0">
                <a:solidFill>
                  <a:srgbClr val="03ABD8"/>
                </a:solidFill>
              </a:rPr>
              <a:t>can</a:t>
            </a:r>
            <a:r>
              <a:rPr lang="en-US" dirty="0">
                <a:solidFill>
                  <a:srgbClr val="03ABD8"/>
                </a:solidFill>
              </a:rPr>
              <a:t> </a:t>
            </a:r>
            <a:r>
              <a:rPr lang="en-US" dirty="0"/>
              <a:t>speak </a:t>
            </a:r>
            <a:r>
              <a:rPr lang="en-US" dirty="0" smtClean="0"/>
              <a:t>ten</a:t>
            </a:r>
            <a:r>
              <a:rPr lang="id-ID" dirty="0" smtClean="0"/>
              <a:t> </a:t>
            </a:r>
            <a:r>
              <a:rPr lang="en-US" dirty="0" smtClean="0"/>
              <a:t>languages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Nita : Wow!</a:t>
            </a:r>
            <a:br>
              <a:rPr lang="en-US" dirty="0"/>
            </a:br>
            <a:r>
              <a:rPr lang="en-US" dirty="0" err="1"/>
              <a:t>Ery</a:t>
            </a:r>
            <a:r>
              <a:rPr lang="en-US" dirty="0"/>
              <a:t> </a:t>
            </a:r>
            <a:r>
              <a:rPr lang="id-ID" dirty="0" smtClean="0"/>
              <a:t>  </a:t>
            </a:r>
            <a:r>
              <a:rPr lang="en-US" dirty="0" smtClean="0"/>
              <a:t>: </a:t>
            </a:r>
            <a:r>
              <a:rPr lang="en-US" dirty="0"/>
              <a:t>He </a:t>
            </a:r>
            <a:r>
              <a:rPr lang="en-US" b="1" dirty="0">
                <a:solidFill>
                  <a:srgbClr val="03ABD8"/>
                </a:solidFill>
              </a:rPr>
              <a:t>can</a:t>
            </a:r>
            <a:r>
              <a:rPr lang="en-US" dirty="0">
                <a:solidFill>
                  <a:srgbClr val="03ABD8"/>
                </a:solidFill>
              </a:rPr>
              <a:t> </a:t>
            </a:r>
            <a:r>
              <a:rPr lang="en-US" dirty="0"/>
              <a:t>even sew.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328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271144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</a:rPr>
              <a:t>Study the following pattern: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848829"/>
              </p:ext>
            </p:extLst>
          </p:nvPr>
        </p:nvGraphicFramePr>
        <p:xfrm>
          <a:off x="240890" y="1047750"/>
          <a:ext cx="4038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466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03932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Positive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can play chess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655"/>
              </p:ext>
            </p:extLst>
          </p:nvPr>
        </p:nvGraphicFramePr>
        <p:xfrm>
          <a:off x="4736690" y="1047750"/>
          <a:ext cx="4191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</a:tblGrid>
              <a:tr h="388620">
                <a:tc gridSpan="2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Negative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can’t play chess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877" y="3687097"/>
            <a:ext cx="380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FFAE24"/>
                </a:solidFill>
              </a:rPr>
              <a:t>Subject + can + infinitive</a:t>
            </a:r>
            <a:endParaRPr lang="en-GB" sz="2400" b="1" dirty="0">
              <a:solidFill>
                <a:srgbClr val="FFAE2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30877" y="3687097"/>
            <a:ext cx="3802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FFAE24"/>
                </a:solidFill>
              </a:rPr>
              <a:t>Subject + can’t/cannot + infinitive</a:t>
            </a:r>
            <a:endParaRPr lang="en-GB" sz="2400" b="1" dirty="0">
              <a:solidFill>
                <a:srgbClr val="FFA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552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38150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800" b="1" dirty="0">
                <a:solidFill>
                  <a:srgbClr val="0070C0"/>
                </a:solidFill>
              </a:rPr>
              <a:t>Study the following pattern:</a:t>
            </a:r>
            <a:endParaRPr lang="en-US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68242"/>
              </p:ext>
            </p:extLst>
          </p:nvPr>
        </p:nvGraphicFramePr>
        <p:xfrm>
          <a:off x="240891" y="1047750"/>
          <a:ext cx="40385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078">
                  <a:extLst>
                    <a:ext uri="{9D8B030D-6E8A-4147-A177-3AD203B41FA5}">
                      <a16:colId xmlns:a16="http://schemas.microsoft.com/office/drawing/2014/main" xmlns="" val="563900054"/>
                    </a:ext>
                  </a:extLst>
                </a:gridCol>
                <a:gridCol w="11120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14443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</a:tblGrid>
              <a:tr h="38862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Question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Can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play chess?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23348"/>
              </p:ext>
            </p:extLst>
          </p:nvPr>
        </p:nvGraphicFramePr>
        <p:xfrm>
          <a:off x="4736691" y="1047750"/>
          <a:ext cx="419100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7429">
                  <a:extLst>
                    <a:ext uri="{9D8B030D-6E8A-4147-A177-3AD203B41FA5}">
                      <a16:colId xmlns:a16="http://schemas.microsoft.com/office/drawing/2014/main" xmlns="" val="1056711360"/>
                    </a:ext>
                  </a:extLst>
                </a:gridCol>
                <a:gridCol w="119742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6143">
                  <a:extLst>
                    <a:ext uri="{9D8B030D-6E8A-4147-A177-3AD203B41FA5}">
                      <a16:colId xmlns:a16="http://schemas.microsoft.com/office/drawing/2014/main" xmlns="" val="1860475978"/>
                    </a:ext>
                  </a:extLst>
                </a:gridCol>
              </a:tblGrid>
              <a:tr h="388620">
                <a:tc gridSpan="3">
                  <a:txBody>
                    <a:bodyPr/>
                    <a:lstStyle/>
                    <a:p>
                      <a:pPr algn="ctr"/>
                      <a:r>
                        <a:rPr lang="id-ID" sz="2100" dirty="0"/>
                        <a:t>Short answers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03AB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8882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Yes,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No,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She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</a:t>
                      </a:r>
                      <a:endParaRPr lang="en-US" sz="2100" dirty="0"/>
                    </a:p>
                  </a:txBody>
                  <a:tcPr marT="34290" marB="3429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can.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id-ID" sz="2100" dirty="0"/>
                        <a:t>can’t.</a:t>
                      </a:r>
                      <a:endParaRPr lang="en-US" sz="2100" dirty="0"/>
                    </a:p>
                  </a:txBody>
                  <a:tcPr marT="34290" marB="34290"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8877" y="3687097"/>
            <a:ext cx="3802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>
                <a:solidFill>
                  <a:srgbClr val="FFAE24"/>
                </a:solidFill>
              </a:rPr>
              <a:t>Can + subject + infinitive</a:t>
            </a:r>
            <a:endParaRPr lang="en-GB" sz="2400" b="1" dirty="0">
              <a:solidFill>
                <a:srgbClr val="FFAE2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60490" y="3687097"/>
            <a:ext cx="4407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>
                <a:solidFill>
                  <a:srgbClr val="FFAE24"/>
                </a:solidFill>
              </a:rPr>
              <a:t>Yes, + subject + can</a:t>
            </a:r>
          </a:p>
          <a:p>
            <a:r>
              <a:rPr lang="id-ID" sz="2400" b="1" dirty="0">
                <a:solidFill>
                  <a:srgbClr val="FFAE24"/>
                </a:solidFill>
              </a:rPr>
              <a:t>No, + subject + can’t (or cannot)</a:t>
            </a:r>
            <a:endParaRPr lang="en-GB" sz="2400" b="1" dirty="0">
              <a:solidFill>
                <a:srgbClr val="FFAE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6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5356" y="1504950"/>
            <a:ext cx="800100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id-ID" sz="2400" dirty="0">
                <a:latin typeface="Book Antiqua" panose="02040602050305030304" pitchFamily="18" charset="0"/>
              </a:rPr>
              <a:t>To ask for someone’s help, we should as ask for their willingness whether they want to help us or not. 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67070"/>
            <a:ext cx="5791200" cy="5877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3400" y="209550"/>
            <a:ext cx="5562600" cy="60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buSzPct val="100000"/>
            </a:pPr>
            <a:r>
              <a:rPr lang="id-ID" sz="3200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Willingness</a:t>
            </a:r>
            <a:endParaRPr lang="en-US" sz="32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581150"/>
            <a:ext cx="4619625" cy="3079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81000" y="297741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Practise</a:t>
            </a:r>
            <a:r>
              <a:rPr lang="en-US" b="1" dirty="0"/>
              <a:t> the dialogue with your friend</a:t>
            </a:r>
            <a:r>
              <a:rPr lang="en-US" b="1" dirty="0" smtClean="0"/>
              <a:t>.</a:t>
            </a:r>
            <a:endParaRPr lang="id-ID" b="1" dirty="0"/>
          </a:p>
        </p:txBody>
      </p:sp>
      <p:sp>
        <p:nvSpPr>
          <p:cNvPr id="3" name="Rectangle 2"/>
          <p:cNvSpPr/>
          <p:nvPr/>
        </p:nvSpPr>
        <p:spPr>
          <a:xfrm>
            <a:off x="257014" y="667073"/>
            <a:ext cx="6096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Nate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Hi, Alice. Can you help me?</a:t>
            </a:r>
            <a:br>
              <a:rPr lang="en-US" dirty="0"/>
            </a:br>
            <a:r>
              <a:rPr lang="en-US" dirty="0"/>
              <a:t>Alice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Sure.</a:t>
            </a:r>
            <a:br>
              <a:rPr lang="en-US" dirty="0"/>
            </a:br>
            <a:r>
              <a:rPr lang="en-US" dirty="0"/>
              <a:t>Nate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b="1" dirty="0">
                <a:solidFill>
                  <a:srgbClr val="03ABD8"/>
                </a:solidFill>
              </a:rPr>
              <a:t>Will you bring some of these books for me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Alice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OK. Where are we going?</a:t>
            </a:r>
            <a:br>
              <a:rPr lang="en-US" dirty="0"/>
            </a:br>
            <a:r>
              <a:rPr lang="en-US" dirty="0"/>
              <a:t>Nate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We are going to the classroom. Miss Portman asked </a:t>
            </a:r>
            <a:r>
              <a:rPr lang="id-ID" dirty="0" smtClean="0"/>
              <a:t>	</a:t>
            </a:r>
            <a:r>
              <a:rPr lang="en-US" dirty="0" smtClean="0"/>
              <a:t>me to distribute</a:t>
            </a:r>
            <a:r>
              <a:rPr lang="id-ID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books for the class.</a:t>
            </a:r>
            <a:br>
              <a:rPr lang="en-US" dirty="0"/>
            </a:br>
            <a:r>
              <a:rPr lang="en-US" dirty="0"/>
              <a:t>Alice </a:t>
            </a:r>
            <a:r>
              <a:rPr lang="id-ID" dirty="0" smtClean="0"/>
              <a:t>	</a:t>
            </a:r>
            <a:r>
              <a:rPr lang="en-US" dirty="0" smtClean="0"/>
              <a:t>: </a:t>
            </a:r>
            <a:r>
              <a:rPr lang="en-US" dirty="0"/>
              <a:t>OK. Let’s do it.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2803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341</Words>
  <Application>Microsoft Office PowerPoint</Application>
  <PresentationFormat>On-screen Show (16:9)</PresentationFormat>
  <Paragraphs>118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Aulia Dwiningtyas Putri</dc:creator>
  <cp:lastModifiedBy>Risanti Intan</cp:lastModifiedBy>
  <cp:revision>38</cp:revision>
  <dcterms:created xsi:type="dcterms:W3CDTF">2022-01-17T01:37:52Z</dcterms:created>
  <dcterms:modified xsi:type="dcterms:W3CDTF">2022-08-08T09:06:00Z</dcterms:modified>
</cp:coreProperties>
</file>