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8"/>
  </p:notesMasterIdLst>
  <p:sldIdLst>
    <p:sldId id="258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ABD8"/>
    <a:srgbClr val="C9C011"/>
    <a:srgbClr val="098DD3"/>
    <a:srgbClr val="696EFF"/>
    <a:srgbClr val="F45126"/>
    <a:srgbClr val="E8552C"/>
    <a:srgbClr val="8E9D01"/>
    <a:srgbClr val="BFD101"/>
    <a:srgbClr val="33CC33"/>
    <a:srgbClr val="B2D3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522" autoAdjust="0"/>
  </p:normalViewPr>
  <p:slideViewPr>
    <p:cSldViewPr>
      <p:cViewPr>
        <p:scale>
          <a:sx n="123" d="100"/>
          <a:sy n="123" d="100"/>
        </p:scale>
        <p:origin x="-444" y="21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FB6CB9-FC61-42C7-AB0E-E239B60C3C51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8EA237-A359-4CC0-951A-F3A14D13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907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EA237-A359-4CC0-951A-F3A14D13DA2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138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gambar</a:t>
            </a:r>
            <a:r>
              <a:rPr lang="en-US" dirty="0" smtClean="0"/>
              <a:t> </a:t>
            </a:r>
            <a:r>
              <a:rPr lang="en-US" dirty="0" err="1" smtClean="0"/>
              <a:t>cantumkan</a:t>
            </a:r>
            <a:r>
              <a:rPr lang="en-US" dirty="0" smtClean="0"/>
              <a:t> </a:t>
            </a:r>
            <a:r>
              <a:rPr lang="en-US" dirty="0" err="1" smtClean="0"/>
              <a:t>sumber</a:t>
            </a:r>
            <a:r>
              <a:rPr lang="en-US" dirty="0" smtClean="0"/>
              <a:t> </a:t>
            </a:r>
            <a:r>
              <a:rPr lang="en-US" dirty="0" err="1" smtClean="0"/>
              <a:t>gambar</a:t>
            </a:r>
            <a:r>
              <a:rPr lang="en-US" dirty="0" smtClean="0"/>
              <a:t> </a:t>
            </a:r>
            <a:r>
              <a:rPr lang="en-US" dirty="0" err="1" smtClean="0"/>
              <a:t>dgn</a:t>
            </a:r>
            <a:r>
              <a:rPr lang="en-US" dirty="0" smtClean="0"/>
              <a:t> </a:t>
            </a:r>
            <a:r>
              <a:rPr lang="en-US" dirty="0" err="1" smtClean="0"/>
              <a:t>ukuran</a:t>
            </a:r>
            <a:r>
              <a:rPr lang="en-US" dirty="0" smtClean="0"/>
              <a:t> font 10pt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EA237-A359-4CC0-951A-F3A14D13DA2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939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0997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D28AFCA0-8392-426D-B17B-44E436961E4E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CF5173EB-D75B-49DC-8703-0B33855A7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280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D28AFCA0-8392-426D-B17B-44E436961E4E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CF5173EB-D75B-49DC-8703-0B33855A7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3962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D28AFCA0-8392-426D-B17B-44E436961E4E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CF5173EB-D75B-49DC-8703-0B33855A7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920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97894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57802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87295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D28AFCA0-8392-426D-B17B-44E436961E4E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CF5173EB-D75B-49DC-8703-0B33855A7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181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D28AFCA0-8392-426D-B17B-44E436961E4E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CF5173EB-D75B-49DC-8703-0B33855A7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278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D28AFCA0-8392-426D-B17B-44E436961E4E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CF5173EB-D75B-49DC-8703-0B33855A7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169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D28AFCA0-8392-426D-B17B-44E436961E4E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CF5173EB-D75B-49DC-8703-0B33855A7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781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D28AFCA0-8392-426D-B17B-44E436961E4E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CF5173EB-D75B-49DC-8703-0B33855A7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003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325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" y="4682529"/>
            <a:ext cx="9143244" cy="475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69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7" y="24020"/>
            <a:ext cx="9125761" cy="5143500"/>
          </a:xfrm>
          <a:prstGeom prst="rect">
            <a:avLst/>
          </a:prstGeom>
        </p:spPr>
      </p:pic>
      <p:cxnSp>
        <p:nvCxnSpPr>
          <p:cNvPr id="9" name="直線コネクタ 9"/>
          <p:cNvCxnSpPr/>
          <p:nvPr/>
        </p:nvCxnSpPr>
        <p:spPr>
          <a:xfrm>
            <a:off x="4572000" y="2876550"/>
            <a:ext cx="3733800" cy="0"/>
          </a:xfrm>
          <a:prstGeom prst="line">
            <a:avLst/>
          </a:prstGeom>
          <a:noFill/>
          <a:ln w="2857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headEnd type="oval"/>
            <a:tailEnd type="oval"/>
          </a:ln>
          <a:effectLst/>
        </p:spPr>
      </p:cxnSp>
      <p:sp>
        <p:nvSpPr>
          <p:cNvPr id="10" name="タイトル 1"/>
          <p:cNvSpPr txBox="1">
            <a:spLocks/>
          </p:cNvSpPr>
          <p:nvPr/>
        </p:nvSpPr>
        <p:spPr>
          <a:xfrm>
            <a:off x="3810000" y="1336846"/>
            <a:ext cx="5073868" cy="469019"/>
          </a:xfrm>
          <a:prstGeom prst="rect">
            <a:avLst/>
          </a:prstGeom>
        </p:spPr>
        <p:txBody>
          <a:bodyPr lIns="68580" tIns="34290" rIns="68580" bIns="34290" anchor="b"/>
          <a:lstStyle>
            <a:lvl1pPr algn="ctr" defTabSz="914400" rtl="0" eaLnBrk="1" latinLnBrk="0" hangingPunct="1">
              <a:spcBef>
                <a:spcPct val="0"/>
              </a:spcBef>
              <a:buNone/>
              <a:defRPr sz="9600" kern="1200" spc="15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632713">
              <a:defRPr/>
            </a:pPr>
            <a:r>
              <a:rPr kumimoji="1" lang="en-US" altLang="ja-JP" sz="3200" b="1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MEDIA MENGAJAR</a:t>
            </a:r>
            <a:endParaRPr kumimoji="1" lang="ja-JP" altLang="en-US" sz="3200" b="1" spc="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183444" y="3018279"/>
            <a:ext cx="2326984" cy="315471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FOR SMP/MTs GRADE VIII</a:t>
            </a:r>
            <a:endParaRPr lang="id-ID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テキスト プレースホルダー 11"/>
          <p:cNvSpPr txBox="1">
            <a:spLocks/>
          </p:cNvSpPr>
          <p:nvPr/>
        </p:nvSpPr>
        <p:spPr>
          <a:xfrm>
            <a:off x="4081130" y="2005935"/>
            <a:ext cx="4495800" cy="565815"/>
          </a:xfrm>
          <a:prstGeom prst="rect">
            <a:avLst/>
          </a:prstGeom>
        </p:spPr>
        <p:txBody>
          <a:bodyPr anchor="t">
            <a:noAutofit/>
          </a:bodyPr>
          <a:lstStyle>
            <a:lvl1pPr marL="342900" indent="-34290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00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US" sz="2800" b="1" dirty="0" smtClean="0">
                <a:solidFill>
                  <a:srgbClr val="098DD3"/>
                </a:solidFill>
                <a:cs typeface="Arial" pitchFamily="34" charset="0"/>
              </a:rPr>
              <a:t>BRIGHT AN ENGLISH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784949" y="895350"/>
            <a:ext cx="2329851" cy="3287686"/>
            <a:chOff x="1784949" y="895350"/>
            <a:chExt cx="2329851" cy="3287686"/>
          </a:xfrm>
        </p:grpSpPr>
        <p:sp>
          <p:nvSpPr>
            <p:cNvPr id="13" name="Cube 12"/>
            <p:cNvSpPr/>
            <p:nvPr/>
          </p:nvSpPr>
          <p:spPr>
            <a:xfrm>
              <a:off x="1784949" y="895350"/>
              <a:ext cx="2329851" cy="3287686"/>
            </a:xfrm>
            <a:prstGeom prst="cube">
              <a:avLst>
                <a:gd name="adj" fmla="val 3711"/>
              </a:avLst>
            </a:prstGeom>
            <a:gradFill flip="none" rotWithShape="1">
              <a:gsLst>
                <a:gs pos="0">
                  <a:schemeClr val="bg1">
                    <a:lumMod val="75000"/>
                    <a:shade val="30000"/>
                    <a:satMod val="115000"/>
                  </a:schemeClr>
                </a:gs>
                <a:gs pos="50000">
                  <a:schemeClr val="bg1">
                    <a:lumMod val="75000"/>
                    <a:shade val="67500"/>
                    <a:satMod val="115000"/>
                  </a:schemeClr>
                </a:gs>
                <a:gs pos="100000">
                  <a:schemeClr val="bg1">
                    <a:lumMod val="75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7277" y="1010573"/>
              <a:ext cx="2144763" cy="31724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7271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6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8343" y="457200"/>
            <a:ext cx="46808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400" dirty="0">
                <a:latin typeface="+mj-lt"/>
              </a:rPr>
              <a:t>Here is more explanation about it:</a:t>
            </a:r>
            <a:endParaRPr lang="en-GB" sz="2400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27958" y="1046965"/>
            <a:ext cx="7543800" cy="1015663"/>
          </a:xfrm>
          <a:prstGeom prst="rect">
            <a:avLst/>
          </a:prstGeom>
          <a:solidFill>
            <a:srgbClr val="03ABD8"/>
          </a:solidFill>
          <a:ln w="57150">
            <a:solidFill>
              <a:srgbClr val="2E9699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But for some verbs that end in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2000" b="1" dirty="0">
                <a:solidFill>
                  <a:schemeClr val="accent6">
                    <a:lumMod val="75000"/>
                  </a:schemeClr>
                </a:solidFill>
              </a:rPr>
              <a:t>-y</a:t>
            </a:r>
            <a:r>
              <a:rPr lang="en-GB" sz="2000" dirty="0">
                <a:solidFill>
                  <a:schemeClr val="bg1"/>
                </a:solidFill>
              </a:rPr>
              <a:t>, you don’t drop the </a:t>
            </a:r>
            <a:r>
              <a:rPr lang="en-GB" sz="2000" b="1" dirty="0">
                <a:solidFill>
                  <a:schemeClr val="accent6">
                    <a:lumMod val="75000"/>
                  </a:schemeClr>
                </a:solidFill>
              </a:rPr>
              <a:t>y</a:t>
            </a:r>
            <a:r>
              <a:rPr lang="en-GB" sz="2000" b="1" dirty="0">
                <a:solidFill>
                  <a:schemeClr val="bg1"/>
                </a:solidFill>
              </a:rPr>
              <a:t> </a:t>
            </a:r>
            <a:r>
              <a:rPr lang="en-GB" sz="2000" dirty="0">
                <a:solidFill>
                  <a:schemeClr val="bg1"/>
                </a:solidFill>
              </a:rPr>
              <a:t>if there is the</a:t>
            </a:r>
            <a:r>
              <a:rPr lang="id-ID" sz="2000" dirty="0">
                <a:solidFill>
                  <a:schemeClr val="bg1"/>
                </a:solidFill>
              </a:rPr>
              <a:t> </a:t>
            </a:r>
            <a:r>
              <a:rPr lang="en-GB" sz="2000" dirty="0">
                <a:solidFill>
                  <a:schemeClr val="bg1"/>
                </a:solidFill>
              </a:rPr>
              <a:t>vowel </a:t>
            </a:r>
            <a:r>
              <a:rPr lang="en-GB" sz="2000" b="1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GB" sz="2000" dirty="0">
                <a:solidFill>
                  <a:schemeClr val="bg1"/>
                </a:solidFill>
              </a:rPr>
              <a:t>, </a:t>
            </a:r>
            <a:r>
              <a:rPr lang="en-GB" sz="2000" b="1" dirty="0">
                <a:solidFill>
                  <a:schemeClr val="accent6">
                    <a:lumMod val="75000"/>
                  </a:schemeClr>
                </a:solidFill>
              </a:rPr>
              <a:t>e</a:t>
            </a:r>
            <a:r>
              <a:rPr lang="en-GB" sz="2000" dirty="0">
                <a:solidFill>
                  <a:schemeClr val="bg1"/>
                </a:solidFill>
              </a:rPr>
              <a:t>, </a:t>
            </a:r>
            <a:r>
              <a:rPr lang="en-GB" sz="2000" b="1" dirty="0">
                <a:solidFill>
                  <a:schemeClr val="accent6">
                    <a:lumMod val="75000"/>
                  </a:schemeClr>
                </a:solidFill>
              </a:rPr>
              <a:t>o</a:t>
            </a:r>
            <a:r>
              <a:rPr lang="en-GB" sz="2000" b="1" dirty="0">
                <a:solidFill>
                  <a:schemeClr val="bg1"/>
                </a:solidFill>
              </a:rPr>
              <a:t> </a:t>
            </a:r>
            <a:r>
              <a:rPr lang="en-GB" sz="2000" dirty="0">
                <a:solidFill>
                  <a:schemeClr val="bg1"/>
                </a:solidFill>
              </a:rPr>
              <a:t>or </a:t>
            </a:r>
            <a:r>
              <a:rPr lang="en-GB" sz="2000" b="1" dirty="0">
                <a:solidFill>
                  <a:schemeClr val="accent6">
                    <a:lumMod val="75000"/>
                  </a:schemeClr>
                </a:solidFill>
              </a:rPr>
              <a:t>u</a:t>
            </a:r>
            <a:r>
              <a:rPr lang="en-GB" sz="2000" b="1" dirty="0">
                <a:solidFill>
                  <a:schemeClr val="bg1"/>
                </a:solidFill>
              </a:rPr>
              <a:t> </a:t>
            </a:r>
            <a:r>
              <a:rPr lang="en-GB" sz="2000" dirty="0">
                <a:solidFill>
                  <a:schemeClr val="bg1"/>
                </a:solidFill>
              </a:rPr>
              <a:t>before it.</a:t>
            </a:r>
          </a:p>
          <a:p>
            <a:r>
              <a:rPr lang="en-GB" sz="2000" dirty="0">
                <a:solidFill>
                  <a:schemeClr val="bg1"/>
                </a:solidFill>
              </a:rPr>
              <a:t>You just add </a:t>
            </a:r>
            <a:r>
              <a:rPr lang="en-GB" sz="2000" b="1" dirty="0">
                <a:solidFill>
                  <a:schemeClr val="accent6">
                    <a:lumMod val="75000"/>
                  </a:schemeClr>
                </a:solidFill>
              </a:rPr>
              <a:t>–s </a:t>
            </a:r>
            <a:r>
              <a:rPr lang="en-GB" sz="2000" dirty="0">
                <a:solidFill>
                  <a:schemeClr val="bg1"/>
                </a:solidFill>
              </a:rPr>
              <a:t>after the </a:t>
            </a:r>
            <a:r>
              <a:rPr lang="en-GB" sz="2000" b="1" dirty="0">
                <a:solidFill>
                  <a:schemeClr val="accent6">
                    <a:lumMod val="75000"/>
                  </a:schemeClr>
                </a:solidFill>
              </a:rPr>
              <a:t>y</a:t>
            </a:r>
            <a:r>
              <a:rPr lang="en-GB" sz="2000" dirty="0">
                <a:solidFill>
                  <a:schemeClr val="bg1"/>
                </a:solidFill>
              </a:rPr>
              <a:t>.</a:t>
            </a:r>
            <a:endParaRPr lang="en-GB" sz="3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49729" y="2052226"/>
            <a:ext cx="572044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/>
              <a:t>Sarah always </a:t>
            </a:r>
            <a:r>
              <a:rPr lang="en-GB" sz="2000" b="1" dirty="0">
                <a:solidFill>
                  <a:srgbClr val="03ABD8"/>
                </a:solidFill>
              </a:rPr>
              <a:t>buys</a:t>
            </a:r>
            <a:r>
              <a:rPr lang="en-GB" sz="2000" b="1" dirty="0"/>
              <a:t> </a:t>
            </a:r>
            <a:r>
              <a:rPr lang="en-GB" sz="2000" dirty="0"/>
              <a:t>a magazine to read on the train.</a:t>
            </a:r>
          </a:p>
          <a:p>
            <a:r>
              <a:rPr lang="en-GB" sz="2000" dirty="0"/>
              <a:t>Anna </a:t>
            </a:r>
            <a:r>
              <a:rPr lang="en-GB" sz="2000" b="1" dirty="0">
                <a:solidFill>
                  <a:srgbClr val="03ABD8"/>
                </a:solidFill>
              </a:rPr>
              <a:t>stays</a:t>
            </a:r>
            <a:r>
              <a:rPr lang="en-GB" sz="2000" b="1" dirty="0"/>
              <a:t> </a:t>
            </a:r>
            <a:r>
              <a:rPr lang="en-GB" sz="2000" dirty="0"/>
              <a:t>with her aunt on weekends.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955538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037" y="1809750"/>
            <a:ext cx="4395461" cy="29337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04799" y="895350"/>
            <a:ext cx="7696201" cy="2308324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979488" algn="l"/>
              </a:tabLst>
            </a:pPr>
            <a:r>
              <a:rPr lang="en-GB" sz="1600" dirty="0"/>
              <a:t>Reporter </a:t>
            </a:r>
            <a:r>
              <a:rPr lang="id-ID" sz="1600" dirty="0"/>
              <a:t>	</a:t>
            </a:r>
            <a:r>
              <a:rPr lang="en-GB" sz="1600" dirty="0"/>
              <a:t>: Good morning, </a:t>
            </a:r>
            <a:r>
              <a:rPr lang="id-ID" sz="1600" dirty="0" smtClean="0"/>
              <a:t>Harlee</a:t>
            </a:r>
            <a:r>
              <a:rPr lang="en-GB" sz="1600" dirty="0" smtClean="0"/>
              <a:t>.</a:t>
            </a:r>
            <a:endParaRPr lang="en-GB" sz="1600" dirty="0"/>
          </a:p>
          <a:p>
            <a:pPr>
              <a:tabLst>
                <a:tab pos="979488" algn="l"/>
              </a:tabLst>
            </a:pPr>
            <a:r>
              <a:rPr lang="en-GB" sz="1600" dirty="0" err="1"/>
              <a:t>Harlee</a:t>
            </a:r>
            <a:r>
              <a:rPr lang="en-GB" sz="1600" dirty="0"/>
              <a:t> </a:t>
            </a:r>
            <a:r>
              <a:rPr lang="id-ID" sz="1600" dirty="0"/>
              <a:t>	</a:t>
            </a:r>
            <a:r>
              <a:rPr lang="en-GB" sz="1600" dirty="0"/>
              <a:t>: Good morning.</a:t>
            </a:r>
          </a:p>
          <a:p>
            <a:pPr>
              <a:tabLst>
                <a:tab pos="979488" algn="l"/>
              </a:tabLst>
            </a:pPr>
            <a:r>
              <a:rPr lang="en-GB" sz="1600" dirty="0"/>
              <a:t>Reporter</a:t>
            </a:r>
            <a:r>
              <a:rPr lang="id-ID" sz="1600" dirty="0"/>
              <a:t>	</a:t>
            </a:r>
            <a:r>
              <a:rPr lang="en-GB" sz="1600" dirty="0"/>
              <a:t>: You are famous as a</a:t>
            </a:r>
            <a:r>
              <a:rPr lang="id-ID" sz="1600" dirty="0"/>
              <a:t> </a:t>
            </a:r>
            <a:r>
              <a:rPr lang="en-GB" sz="1600" dirty="0"/>
              <a:t>young </a:t>
            </a:r>
            <a:r>
              <a:rPr lang="en-GB" sz="1600" dirty="0" smtClean="0"/>
              <a:t> entrepreneur</a:t>
            </a:r>
            <a:r>
              <a:rPr lang="en-GB" sz="1600" dirty="0"/>
              <a:t>.</a:t>
            </a:r>
            <a:r>
              <a:rPr lang="id-ID" sz="1600" dirty="0"/>
              <a:t> </a:t>
            </a:r>
            <a:r>
              <a:rPr lang="en-GB" sz="1600" dirty="0"/>
              <a:t>Congratulations.</a:t>
            </a:r>
          </a:p>
          <a:p>
            <a:pPr>
              <a:tabLst>
                <a:tab pos="979488" algn="l"/>
              </a:tabLst>
            </a:pPr>
            <a:r>
              <a:rPr lang="en-GB" sz="1600" dirty="0" err="1"/>
              <a:t>Harlee</a:t>
            </a:r>
            <a:r>
              <a:rPr lang="en-GB" sz="1600" dirty="0"/>
              <a:t> </a:t>
            </a:r>
            <a:r>
              <a:rPr lang="id-ID" sz="1600" dirty="0"/>
              <a:t>	</a:t>
            </a:r>
            <a:r>
              <a:rPr lang="en-GB" sz="1600" dirty="0"/>
              <a:t>: Thank you.</a:t>
            </a:r>
          </a:p>
          <a:p>
            <a:pPr>
              <a:tabLst>
                <a:tab pos="979488" algn="l"/>
              </a:tabLst>
            </a:pPr>
            <a:r>
              <a:rPr lang="en-GB" sz="1600" dirty="0"/>
              <a:t>Reporter </a:t>
            </a:r>
            <a:r>
              <a:rPr lang="id-ID" sz="1600" dirty="0" smtClean="0"/>
              <a:t>	</a:t>
            </a:r>
            <a:r>
              <a:rPr lang="en-GB" sz="1600" dirty="0" smtClean="0"/>
              <a:t>: </a:t>
            </a:r>
            <a:r>
              <a:rPr lang="en-GB" sz="1600" dirty="0"/>
              <a:t>What do you sell,</a:t>
            </a:r>
            <a:r>
              <a:rPr lang="id-ID" sz="1600" dirty="0"/>
              <a:t> </a:t>
            </a:r>
            <a:r>
              <a:rPr lang="en-GB" sz="1600" dirty="0" err="1"/>
              <a:t>Harlee</a:t>
            </a:r>
            <a:r>
              <a:rPr lang="en-GB" sz="1600" dirty="0"/>
              <a:t>?</a:t>
            </a:r>
          </a:p>
          <a:p>
            <a:pPr>
              <a:tabLst>
                <a:tab pos="979488" algn="l"/>
              </a:tabLst>
            </a:pPr>
            <a:r>
              <a:rPr lang="en-GB" sz="1600" dirty="0" err="1"/>
              <a:t>Harlee</a:t>
            </a:r>
            <a:r>
              <a:rPr lang="en-GB" sz="1600" dirty="0"/>
              <a:t> </a:t>
            </a:r>
            <a:r>
              <a:rPr lang="id-ID" sz="1600" dirty="0"/>
              <a:t>	</a:t>
            </a:r>
            <a:r>
              <a:rPr lang="en-GB" sz="1600" dirty="0"/>
              <a:t>: I sell marbles. My</a:t>
            </a:r>
            <a:r>
              <a:rPr lang="id-ID" sz="1600" dirty="0"/>
              <a:t> </a:t>
            </a:r>
            <a:r>
              <a:rPr lang="en-GB" sz="1600" dirty="0"/>
              <a:t>customers are</a:t>
            </a:r>
            <a:r>
              <a:rPr lang="id-ID" sz="1600" dirty="0"/>
              <a:t> </a:t>
            </a:r>
            <a:r>
              <a:rPr lang="en-GB" sz="1600" dirty="0" smtClean="0"/>
              <a:t>from</a:t>
            </a:r>
            <a:r>
              <a:rPr lang="id-ID" sz="1600" dirty="0" smtClean="0"/>
              <a:t> </a:t>
            </a:r>
            <a:r>
              <a:rPr lang="en-GB" sz="1600" dirty="0"/>
              <a:t>many countries all</a:t>
            </a:r>
            <a:r>
              <a:rPr lang="id-ID" sz="1600" dirty="0"/>
              <a:t> </a:t>
            </a:r>
            <a:r>
              <a:rPr lang="en-GB" sz="1600" dirty="0"/>
              <a:t>around </a:t>
            </a:r>
            <a:r>
              <a:rPr lang="en-GB" sz="1600" dirty="0" err="1"/>
              <a:t>th</a:t>
            </a:r>
            <a:r>
              <a:rPr lang="id-ID" sz="1600" dirty="0"/>
              <a:t>e </a:t>
            </a:r>
            <a:r>
              <a:rPr lang="en-GB" sz="1600" dirty="0" smtClean="0"/>
              <a:t>world</a:t>
            </a:r>
            <a:r>
              <a:rPr lang="en-GB" sz="1600" dirty="0"/>
              <a:t>.</a:t>
            </a:r>
          </a:p>
          <a:p>
            <a:pPr>
              <a:tabLst>
                <a:tab pos="979488" algn="l"/>
              </a:tabLst>
            </a:pPr>
            <a:r>
              <a:rPr lang="en-GB" sz="1600" dirty="0"/>
              <a:t>Reporter </a:t>
            </a:r>
            <a:r>
              <a:rPr lang="id-ID" sz="1600" dirty="0"/>
              <a:t>	</a:t>
            </a:r>
            <a:r>
              <a:rPr lang="en-GB" sz="1600" dirty="0"/>
              <a:t>: You must be very busy.</a:t>
            </a:r>
          </a:p>
          <a:p>
            <a:pPr>
              <a:tabLst>
                <a:tab pos="979488" algn="l"/>
              </a:tabLst>
            </a:pPr>
            <a:r>
              <a:rPr lang="en-GB" sz="1600" dirty="0" err="1"/>
              <a:t>Harlee</a:t>
            </a:r>
            <a:r>
              <a:rPr lang="en-GB" sz="1600" dirty="0"/>
              <a:t> </a:t>
            </a:r>
            <a:r>
              <a:rPr lang="id-ID" sz="1600" dirty="0"/>
              <a:t>	</a:t>
            </a:r>
            <a:r>
              <a:rPr lang="en-GB" sz="1600" dirty="0"/>
              <a:t>: Yes, I have a lot of orders from the </a:t>
            </a:r>
            <a:r>
              <a:rPr lang="en-GB" sz="1600" dirty="0" smtClean="0"/>
              <a:t> customers</a:t>
            </a:r>
            <a:r>
              <a:rPr lang="en-GB" sz="1600" dirty="0"/>
              <a:t>.</a:t>
            </a:r>
            <a:endParaRPr lang="id-ID" sz="1600" dirty="0"/>
          </a:p>
          <a:p>
            <a:pPr>
              <a:tabLst>
                <a:tab pos="979488" algn="l"/>
              </a:tabLst>
            </a:pPr>
            <a:r>
              <a:rPr lang="en-GB" sz="1600" dirty="0"/>
              <a:t>Reporter </a:t>
            </a:r>
            <a:r>
              <a:rPr lang="id-ID" sz="1600" dirty="0" smtClean="0"/>
              <a:t>	</a:t>
            </a:r>
            <a:r>
              <a:rPr lang="en-GB" sz="1600" dirty="0" smtClean="0"/>
              <a:t>: </a:t>
            </a:r>
            <a:r>
              <a:rPr lang="en-GB" sz="1600" dirty="0"/>
              <a:t>Wow! How do you manage your</a:t>
            </a:r>
            <a:r>
              <a:rPr lang="id-ID" sz="1600" dirty="0"/>
              <a:t> </a:t>
            </a:r>
            <a:r>
              <a:rPr lang="en-GB" sz="1600" dirty="0"/>
              <a:t>time?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8525" y="133350"/>
            <a:ext cx="8991600" cy="646331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Listen to an interview with a young entrepreneur, </a:t>
            </a:r>
            <a:r>
              <a:rPr lang="en-US" dirty="0" err="1">
                <a:solidFill>
                  <a:schemeClr val="tx1"/>
                </a:solidFill>
              </a:rPr>
              <a:t>Harlee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Jordean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r>
              <a:rPr lang="id-ID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He </a:t>
            </a:r>
            <a:r>
              <a:rPr lang="en-US" dirty="0">
                <a:solidFill>
                  <a:schemeClr val="tx1"/>
                </a:solidFill>
              </a:rPr>
              <a:t>is only 11 years old, but he has his own business. He is </a:t>
            </a:r>
            <a:r>
              <a:rPr lang="en-US" dirty="0" smtClean="0">
                <a:solidFill>
                  <a:schemeClr val="tx1"/>
                </a:solidFill>
              </a:rPr>
              <a:t>the</a:t>
            </a:r>
            <a:r>
              <a:rPr lang="id-ID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Marble </a:t>
            </a:r>
            <a:r>
              <a:rPr lang="en-US" dirty="0">
                <a:solidFill>
                  <a:schemeClr val="tx1"/>
                </a:solidFill>
              </a:rPr>
              <a:t>King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914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037" y="1809750"/>
            <a:ext cx="4395461" cy="29337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21280" y="819150"/>
            <a:ext cx="5012720" cy="3046988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147763" indent="-1147763">
              <a:tabLst>
                <a:tab pos="979488" algn="l"/>
              </a:tabLst>
            </a:pPr>
            <a:r>
              <a:rPr lang="en-GB" sz="1600" dirty="0" err="1"/>
              <a:t>Harlee</a:t>
            </a:r>
            <a:r>
              <a:rPr lang="en-GB" sz="1600" dirty="0"/>
              <a:t> </a:t>
            </a:r>
            <a:r>
              <a:rPr lang="id-ID" sz="1600" dirty="0"/>
              <a:t>	</a:t>
            </a:r>
            <a:r>
              <a:rPr lang="en-GB" sz="1600" dirty="0"/>
              <a:t>: Well, I usually start my day at seven. </a:t>
            </a:r>
            <a:r>
              <a:rPr lang="en-GB" sz="1600" dirty="0" smtClean="0"/>
              <a:t>I </a:t>
            </a:r>
            <a:r>
              <a:rPr lang="en-GB" sz="1600" dirty="0"/>
              <a:t>have a</a:t>
            </a:r>
            <a:r>
              <a:rPr lang="id-ID" sz="1600" dirty="0"/>
              <a:t> </a:t>
            </a:r>
            <a:r>
              <a:rPr lang="en-GB" sz="1600" dirty="0"/>
              <a:t>shower and have breakfast with </a:t>
            </a:r>
            <a:r>
              <a:rPr lang="en-GB" sz="1600" dirty="0" smtClean="0"/>
              <a:t>my </a:t>
            </a:r>
            <a:r>
              <a:rPr lang="en-GB" sz="1600" dirty="0"/>
              <a:t>parents.</a:t>
            </a:r>
          </a:p>
          <a:p>
            <a:pPr>
              <a:tabLst>
                <a:tab pos="979488" algn="l"/>
              </a:tabLst>
            </a:pPr>
            <a:r>
              <a:rPr lang="en-GB" sz="1600" dirty="0"/>
              <a:t>Reporter</a:t>
            </a:r>
            <a:r>
              <a:rPr lang="id-ID" sz="1600" dirty="0"/>
              <a:t>	</a:t>
            </a:r>
            <a:r>
              <a:rPr lang="en-GB" sz="1600" dirty="0"/>
              <a:t>: What time do you go to school?</a:t>
            </a:r>
          </a:p>
          <a:p>
            <a:pPr marL="1147763" indent="-1147763">
              <a:tabLst>
                <a:tab pos="979488" algn="l"/>
              </a:tabLst>
            </a:pPr>
            <a:r>
              <a:rPr lang="en-GB" sz="1600" dirty="0" err="1"/>
              <a:t>Harlee</a:t>
            </a:r>
            <a:r>
              <a:rPr lang="en-GB" sz="1600" dirty="0"/>
              <a:t> </a:t>
            </a:r>
            <a:r>
              <a:rPr lang="id-ID" sz="1600" dirty="0"/>
              <a:t>	</a:t>
            </a:r>
            <a:r>
              <a:rPr lang="en-GB" sz="1600" dirty="0"/>
              <a:t>: I usually go to school at eight.</a:t>
            </a:r>
            <a:r>
              <a:rPr lang="id-ID" sz="1600" dirty="0"/>
              <a:t> </a:t>
            </a:r>
            <a:r>
              <a:rPr lang="en-US" sz="1600" dirty="0" smtClean="0"/>
              <a:t> </a:t>
            </a:r>
            <a:r>
              <a:rPr lang="en-GB" sz="1600" dirty="0" smtClean="0"/>
              <a:t>School </a:t>
            </a:r>
            <a:r>
              <a:rPr lang="en-GB" sz="1600" dirty="0"/>
              <a:t>starts at</a:t>
            </a:r>
            <a:r>
              <a:rPr lang="id-ID" sz="1600" dirty="0"/>
              <a:t> </a:t>
            </a:r>
            <a:r>
              <a:rPr lang="en-GB" sz="1600" dirty="0"/>
              <a:t>nine and finishes at two.</a:t>
            </a:r>
          </a:p>
          <a:p>
            <a:pPr>
              <a:tabLst>
                <a:tab pos="979488" algn="l"/>
              </a:tabLst>
            </a:pPr>
            <a:r>
              <a:rPr lang="en-GB" sz="1600" dirty="0"/>
              <a:t>Reporter </a:t>
            </a:r>
            <a:r>
              <a:rPr lang="id-ID" sz="1600" dirty="0"/>
              <a:t>	</a:t>
            </a:r>
            <a:r>
              <a:rPr lang="en-GB" sz="1600" dirty="0"/>
              <a:t>: What do you usually do after</a:t>
            </a:r>
            <a:r>
              <a:rPr lang="id-ID" sz="1600" dirty="0"/>
              <a:t> </a:t>
            </a:r>
            <a:r>
              <a:rPr lang="en-GB" sz="1600" dirty="0"/>
              <a:t>school?</a:t>
            </a:r>
          </a:p>
          <a:p>
            <a:pPr>
              <a:tabLst>
                <a:tab pos="979488" algn="l"/>
              </a:tabLst>
            </a:pPr>
            <a:r>
              <a:rPr lang="en-GB" sz="1600" dirty="0" err="1"/>
              <a:t>Harlee</a:t>
            </a:r>
            <a:r>
              <a:rPr lang="en-GB" sz="1600" dirty="0"/>
              <a:t> </a:t>
            </a:r>
            <a:r>
              <a:rPr lang="id-ID" sz="1600" dirty="0"/>
              <a:t>	</a:t>
            </a:r>
            <a:r>
              <a:rPr lang="en-GB" sz="1600" dirty="0"/>
              <a:t>: Well, I’m back to business. I check</a:t>
            </a:r>
            <a:r>
              <a:rPr lang="id-ID" sz="1600" dirty="0"/>
              <a:t> </a:t>
            </a:r>
            <a:r>
              <a:rPr lang="en-GB" sz="1600" dirty="0" smtClean="0"/>
              <a:t>my </a:t>
            </a:r>
            <a:r>
              <a:rPr lang="id-ID" sz="1600" dirty="0" smtClean="0"/>
              <a:t>	</a:t>
            </a:r>
            <a:r>
              <a:rPr lang="en-GB" sz="1600" dirty="0" smtClean="0"/>
              <a:t>website </a:t>
            </a:r>
            <a:r>
              <a:rPr lang="en-GB" sz="1600" dirty="0"/>
              <a:t>to</a:t>
            </a:r>
            <a:r>
              <a:rPr lang="id-ID" sz="1600" dirty="0"/>
              <a:t> </a:t>
            </a:r>
            <a:r>
              <a:rPr lang="en-GB" sz="1600" dirty="0"/>
              <a:t>see the orders.</a:t>
            </a:r>
          </a:p>
          <a:p>
            <a:pPr>
              <a:tabLst>
                <a:tab pos="979488" algn="l"/>
              </a:tabLst>
            </a:pPr>
            <a:r>
              <a:rPr lang="en-GB" sz="1600" dirty="0"/>
              <a:t>Reporter </a:t>
            </a:r>
            <a:r>
              <a:rPr lang="id-ID" sz="1600" dirty="0"/>
              <a:t>	</a:t>
            </a:r>
            <a:r>
              <a:rPr lang="en-GB" sz="1600" dirty="0"/>
              <a:t>: Who helps you?</a:t>
            </a:r>
          </a:p>
          <a:p>
            <a:pPr marL="1147763" indent="-1147763">
              <a:tabLst>
                <a:tab pos="979488" algn="l"/>
              </a:tabLst>
            </a:pPr>
            <a:r>
              <a:rPr lang="en-GB" sz="1600" dirty="0" err="1"/>
              <a:t>Harlee</a:t>
            </a:r>
            <a:r>
              <a:rPr lang="en-GB" sz="1600" dirty="0"/>
              <a:t> </a:t>
            </a:r>
            <a:r>
              <a:rPr lang="id-ID" sz="1600" dirty="0"/>
              <a:t>	</a:t>
            </a:r>
            <a:r>
              <a:rPr lang="en-GB" sz="1600" dirty="0"/>
              <a:t>: My mother helps me. She manages</a:t>
            </a:r>
            <a:r>
              <a:rPr lang="id-ID" sz="1600" dirty="0"/>
              <a:t> </a:t>
            </a:r>
            <a:r>
              <a:rPr lang="en-GB" sz="1600" dirty="0"/>
              <a:t>the </a:t>
            </a:r>
            <a:r>
              <a:rPr lang="en-GB" sz="1600" dirty="0" smtClean="0"/>
              <a:t>delivery</a:t>
            </a:r>
            <a:r>
              <a:rPr lang="en-GB" sz="1600" dirty="0"/>
              <a:t>.</a:t>
            </a:r>
            <a:r>
              <a:rPr lang="id-ID" sz="1600" dirty="0"/>
              <a:t> </a:t>
            </a:r>
            <a:r>
              <a:rPr lang="en-GB" sz="1600" dirty="0"/>
              <a:t>We deliver our marbles twice a </a:t>
            </a:r>
            <a:r>
              <a:rPr lang="en-GB" sz="1600" dirty="0" smtClean="0"/>
              <a:t>week</a:t>
            </a:r>
            <a:r>
              <a:rPr lang="en-GB" sz="1600" dirty="0"/>
              <a:t>.</a:t>
            </a:r>
            <a:endParaRPr lang="id-ID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148525" y="133350"/>
            <a:ext cx="8991600" cy="646331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Listen to an interview with a young entrepreneur, </a:t>
            </a:r>
            <a:r>
              <a:rPr lang="en-US" dirty="0" err="1">
                <a:solidFill>
                  <a:schemeClr val="tx1"/>
                </a:solidFill>
              </a:rPr>
              <a:t>Harlee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Jordean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r>
              <a:rPr lang="id-ID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He </a:t>
            </a:r>
            <a:r>
              <a:rPr lang="en-US" dirty="0">
                <a:solidFill>
                  <a:schemeClr val="tx1"/>
                </a:solidFill>
              </a:rPr>
              <a:t>is only 11 years old, but he has his own business. He is </a:t>
            </a:r>
            <a:r>
              <a:rPr lang="en-US" dirty="0" smtClean="0">
                <a:solidFill>
                  <a:schemeClr val="tx1"/>
                </a:solidFill>
              </a:rPr>
              <a:t>the</a:t>
            </a:r>
            <a:r>
              <a:rPr lang="id-ID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Marble </a:t>
            </a:r>
            <a:r>
              <a:rPr lang="en-US" dirty="0">
                <a:solidFill>
                  <a:schemeClr val="tx1"/>
                </a:solidFill>
              </a:rPr>
              <a:t>King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1118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60116" y="30629"/>
            <a:ext cx="9945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>
                <a:latin typeface="+mj-lt"/>
              </a:rPr>
              <a:t>Positive</a:t>
            </a:r>
          </a:p>
        </p:txBody>
      </p:sp>
      <p:sp>
        <p:nvSpPr>
          <p:cNvPr id="3" name="Rectangle 2"/>
          <p:cNvSpPr/>
          <p:nvPr/>
        </p:nvSpPr>
        <p:spPr>
          <a:xfrm>
            <a:off x="5888108" y="30629"/>
            <a:ext cx="11015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>
                <a:latin typeface="+mj-lt"/>
              </a:rPr>
              <a:t>Negative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4499949"/>
              </p:ext>
            </p:extLst>
          </p:nvPr>
        </p:nvGraphicFramePr>
        <p:xfrm>
          <a:off x="685800" y="430679"/>
          <a:ext cx="2743200" cy="196596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xmlns="" val="312648925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xmlns="" val="1787023486"/>
                    </a:ext>
                  </a:extLst>
                </a:gridCol>
              </a:tblGrid>
              <a:tr h="982980">
                <a:tc>
                  <a:txBody>
                    <a:bodyPr/>
                    <a:lstStyle/>
                    <a:p>
                      <a:r>
                        <a:rPr lang="en-GB" sz="15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</a:p>
                    <a:p>
                      <a:r>
                        <a:rPr lang="en-GB" sz="15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</a:t>
                      </a:r>
                    </a:p>
                    <a:p>
                      <a:r>
                        <a:rPr lang="en-GB" sz="15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You</a:t>
                      </a:r>
                    </a:p>
                    <a:p>
                      <a:r>
                        <a:rPr lang="en-GB" sz="15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They</a:t>
                      </a:r>
                      <a:endParaRPr lang="en-GB" sz="15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GB" sz="15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play</a:t>
                      </a:r>
                    </a:p>
                    <a:p>
                      <a:r>
                        <a:rPr lang="en-GB" sz="15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like</a:t>
                      </a:r>
                    </a:p>
                    <a:p>
                      <a:r>
                        <a:rPr lang="en-GB" sz="15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</a:t>
                      </a:r>
                    </a:p>
                    <a:p>
                      <a:r>
                        <a:rPr lang="en-GB" sz="15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have</a:t>
                      </a:r>
                      <a:endParaRPr lang="en-GB" sz="150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xmlns="" val="1508836512"/>
                  </a:ext>
                </a:extLst>
              </a:tr>
              <a:tr h="982980">
                <a:tc>
                  <a:txBody>
                    <a:bodyPr/>
                    <a:lstStyle/>
                    <a:p>
                      <a:r>
                        <a:rPr lang="en-GB" sz="15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</a:t>
                      </a:r>
                    </a:p>
                    <a:p>
                      <a:r>
                        <a:rPr lang="en-GB" sz="15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She</a:t>
                      </a:r>
                    </a:p>
                    <a:p>
                      <a:r>
                        <a:rPr lang="en-GB" sz="15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</a:t>
                      </a:r>
                      <a:endParaRPr lang="en-GB" sz="1500" dirty="0"/>
                    </a:p>
                  </a:txBody>
                  <a:tcPr marT="34290" marB="34290">
                    <a:solidFill>
                      <a:srgbClr val="03ABD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5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plays</a:t>
                      </a:r>
                    </a:p>
                    <a:p>
                      <a:r>
                        <a:rPr lang="en-GB" sz="15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likes</a:t>
                      </a:r>
                    </a:p>
                    <a:p>
                      <a:r>
                        <a:rPr lang="en-GB" sz="15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does</a:t>
                      </a:r>
                    </a:p>
                    <a:p>
                      <a:r>
                        <a:rPr lang="en-GB" sz="15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has</a:t>
                      </a:r>
                      <a:endParaRPr lang="en-GB" sz="1500" dirty="0"/>
                    </a:p>
                  </a:txBody>
                  <a:tcPr marT="34290" marB="34290">
                    <a:solidFill>
                      <a:srgbClr val="03ABD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4674179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056124"/>
              </p:ext>
            </p:extLst>
          </p:nvPr>
        </p:nvGraphicFramePr>
        <p:xfrm>
          <a:off x="4648200" y="430679"/>
          <a:ext cx="3581400" cy="173736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831396">
                  <a:extLst>
                    <a:ext uri="{9D8B030D-6E8A-4147-A177-3AD203B41FA5}">
                      <a16:colId xmlns:a16="http://schemas.microsoft.com/office/drawing/2014/main" xmlns="" val="3126489257"/>
                    </a:ext>
                  </a:extLst>
                </a:gridCol>
                <a:gridCol w="1215118">
                  <a:extLst>
                    <a:ext uri="{9D8B030D-6E8A-4147-A177-3AD203B41FA5}">
                      <a16:colId xmlns:a16="http://schemas.microsoft.com/office/drawing/2014/main" xmlns="" val="2766992206"/>
                    </a:ext>
                  </a:extLst>
                </a:gridCol>
                <a:gridCol w="1534886">
                  <a:extLst>
                    <a:ext uri="{9D8B030D-6E8A-4147-A177-3AD203B41FA5}">
                      <a16:colId xmlns:a16="http://schemas.microsoft.com/office/drawing/2014/main" xmlns="" val="1787023486"/>
                    </a:ext>
                  </a:extLst>
                </a:gridCol>
              </a:tblGrid>
              <a:tr h="982980">
                <a:tc>
                  <a:txBody>
                    <a:bodyPr/>
                    <a:lstStyle/>
                    <a:p>
                      <a:r>
                        <a:rPr lang="en-GB" sz="15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</a:p>
                    <a:p>
                      <a:r>
                        <a:rPr lang="en-GB" sz="15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</a:t>
                      </a:r>
                    </a:p>
                    <a:p>
                      <a:r>
                        <a:rPr lang="en-GB" sz="15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You</a:t>
                      </a:r>
                    </a:p>
                    <a:p>
                      <a:r>
                        <a:rPr lang="en-GB" sz="15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They</a:t>
                      </a:r>
                      <a:endParaRPr lang="en-GB" sz="1500" b="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endParaRPr lang="id-ID" sz="1500" b="0" dirty="0"/>
                    </a:p>
                    <a:p>
                      <a:r>
                        <a:rPr lang="id-ID" sz="1500" b="0" dirty="0"/>
                        <a:t>do not</a:t>
                      </a:r>
                    </a:p>
                    <a:p>
                      <a:r>
                        <a:rPr lang="id-ID" sz="1500" b="0" dirty="0"/>
                        <a:t>(don’t)</a:t>
                      </a:r>
                    </a:p>
                  </a:txBody>
                  <a:tcPr marT="34290" marB="34290"/>
                </a:tc>
                <a:tc rowSpan="2">
                  <a:txBody>
                    <a:bodyPr/>
                    <a:lstStyle/>
                    <a:p>
                      <a:r>
                        <a:rPr lang="en-GB" sz="15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play</a:t>
                      </a:r>
                    </a:p>
                    <a:p>
                      <a:r>
                        <a:rPr lang="en-GB" sz="15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like</a:t>
                      </a:r>
                    </a:p>
                    <a:p>
                      <a:r>
                        <a:rPr lang="en-GB" sz="15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</a:t>
                      </a:r>
                    </a:p>
                    <a:p>
                      <a:r>
                        <a:rPr lang="en-GB" sz="15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have</a:t>
                      </a:r>
                      <a:endParaRPr lang="en-GB" sz="1500" b="0" dirty="0"/>
                    </a:p>
                  </a:txBody>
                  <a:tcPr marT="34290" marB="34290" anchor="ctr"/>
                </a:tc>
                <a:extLst>
                  <a:ext uri="{0D108BD9-81ED-4DB2-BD59-A6C34878D82A}">
                    <a16:rowId xmlns:a16="http://schemas.microsoft.com/office/drawing/2014/main" xmlns="" val="1508836512"/>
                  </a:ext>
                </a:extLst>
              </a:tr>
              <a:tr h="754380">
                <a:tc>
                  <a:txBody>
                    <a:bodyPr/>
                    <a:lstStyle/>
                    <a:p>
                      <a:r>
                        <a:rPr lang="en-GB" sz="15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</a:t>
                      </a:r>
                    </a:p>
                    <a:p>
                      <a:r>
                        <a:rPr lang="en-GB" sz="15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She</a:t>
                      </a:r>
                    </a:p>
                    <a:p>
                      <a:r>
                        <a:rPr lang="en-GB" sz="15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</a:t>
                      </a:r>
                      <a:endParaRPr lang="en-GB" sz="1500" b="0" dirty="0"/>
                    </a:p>
                  </a:txBody>
                  <a:tcPr marT="34290" marB="34290">
                    <a:solidFill>
                      <a:srgbClr val="03ABD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sz="1500" b="0" dirty="0"/>
                    </a:p>
                    <a:p>
                      <a:r>
                        <a:rPr lang="id-ID" sz="1500" b="0" dirty="0"/>
                        <a:t>does not</a:t>
                      </a:r>
                    </a:p>
                    <a:p>
                      <a:r>
                        <a:rPr lang="id-ID" sz="1500" b="0" dirty="0"/>
                        <a:t>(doesn’t)</a:t>
                      </a:r>
                      <a:endParaRPr lang="en-GB" sz="1500" b="0" dirty="0"/>
                    </a:p>
                  </a:txBody>
                  <a:tcPr marT="34290" marB="34290">
                    <a:solidFill>
                      <a:srgbClr val="03ABD8">
                        <a:alpha val="2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46741799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658586" y="2488079"/>
            <a:ext cx="7848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latin typeface="+mj-lt"/>
              </a:rPr>
              <a:t>Examples:</a:t>
            </a:r>
            <a:endParaRPr lang="id-ID" sz="2000" dirty="0">
              <a:latin typeface="+mj-lt"/>
            </a:endParaRPr>
          </a:p>
          <a:p>
            <a:r>
              <a:rPr lang="en-GB" sz="2000" dirty="0" smtClean="0">
                <a:latin typeface="+mj-lt"/>
              </a:rPr>
              <a:t>• </a:t>
            </a:r>
            <a:r>
              <a:rPr lang="en-GB" sz="2000" dirty="0">
                <a:latin typeface="+mj-lt"/>
              </a:rPr>
              <a:t>I </a:t>
            </a:r>
            <a:r>
              <a:rPr lang="en-GB" sz="2000" b="1" dirty="0">
                <a:solidFill>
                  <a:srgbClr val="03ABD8"/>
                </a:solidFill>
                <a:latin typeface="+mj-lt"/>
              </a:rPr>
              <a:t>read</a:t>
            </a:r>
            <a:r>
              <a:rPr lang="en-GB" sz="2000" dirty="0">
                <a:solidFill>
                  <a:srgbClr val="03ABD8"/>
                </a:solidFill>
                <a:latin typeface="+mj-lt"/>
              </a:rPr>
              <a:t> </a:t>
            </a:r>
            <a:r>
              <a:rPr lang="en-GB" sz="2000" dirty="0">
                <a:latin typeface="+mj-lt"/>
              </a:rPr>
              <a:t>comic books but I </a:t>
            </a:r>
            <a:r>
              <a:rPr lang="en-GB" sz="2000" b="1" dirty="0">
                <a:solidFill>
                  <a:srgbClr val="03ABD8"/>
                </a:solidFill>
                <a:latin typeface="+mj-lt"/>
              </a:rPr>
              <a:t>don’t read </a:t>
            </a:r>
            <a:r>
              <a:rPr lang="en-GB" sz="2000" dirty="0">
                <a:latin typeface="+mj-lt"/>
              </a:rPr>
              <a:t>novels.</a:t>
            </a:r>
          </a:p>
          <a:p>
            <a:r>
              <a:rPr lang="en-GB" sz="2000" dirty="0">
                <a:latin typeface="+mj-lt"/>
              </a:rPr>
              <a:t>• Salma </a:t>
            </a:r>
            <a:r>
              <a:rPr lang="en-GB" sz="2000" b="1" dirty="0">
                <a:solidFill>
                  <a:srgbClr val="03ABD8"/>
                </a:solidFill>
                <a:latin typeface="+mj-lt"/>
              </a:rPr>
              <a:t>reads</a:t>
            </a:r>
            <a:r>
              <a:rPr lang="en-GB" sz="2000" dirty="0">
                <a:solidFill>
                  <a:srgbClr val="03ABD8"/>
                </a:solidFill>
                <a:latin typeface="+mj-lt"/>
              </a:rPr>
              <a:t> </a:t>
            </a:r>
            <a:r>
              <a:rPr lang="en-GB" sz="2000" dirty="0">
                <a:latin typeface="+mj-lt"/>
              </a:rPr>
              <a:t>comic books but she </a:t>
            </a:r>
            <a:r>
              <a:rPr lang="en-GB" sz="2000" b="1" dirty="0">
                <a:solidFill>
                  <a:srgbClr val="03ABD8"/>
                </a:solidFill>
                <a:latin typeface="+mj-lt"/>
              </a:rPr>
              <a:t>doesn’t read </a:t>
            </a:r>
            <a:r>
              <a:rPr lang="en-GB" sz="2000" dirty="0">
                <a:latin typeface="+mj-lt"/>
              </a:rPr>
              <a:t>novels.</a:t>
            </a:r>
          </a:p>
          <a:p>
            <a:r>
              <a:rPr lang="en-GB" sz="2000" dirty="0">
                <a:latin typeface="+mj-lt"/>
              </a:rPr>
              <a:t>• You </a:t>
            </a:r>
            <a:r>
              <a:rPr lang="en-GB" sz="2000" b="1" dirty="0">
                <a:solidFill>
                  <a:srgbClr val="03ABD8"/>
                </a:solidFill>
                <a:latin typeface="+mj-lt"/>
              </a:rPr>
              <a:t>don’t study </a:t>
            </a:r>
            <a:r>
              <a:rPr lang="en-GB" sz="2000" dirty="0">
                <a:latin typeface="+mj-lt"/>
              </a:rPr>
              <a:t>very hard.</a:t>
            </a:r>
          </a:p>
          <a:p>
            <a:r>
              <a:rPr lang="en-GB" sz="2000" dirty="0" smtClean="0">
                <a:latin typeface="+mj-lt"/>
              </a:rPr>
              <a:t>• </a:t>
            </a:r>
            <a:r>
              <a:rPr lang="en-GB" sz="2000" dirty="0">
                <a:latin typeface="+mj-lt"/>
              </a:rPr>
              <a:t>The weather in June is usually nice. It </a:t>
            </a:r>
            <a:r>
              <a:rPr lang="en-GB" sz="2000" b="1" dirty="0">
                <a:solidFill>
                  <a:srgbClr val="03ABD8"/>
                </a:solidFill>
                <a:latin typeface="+mj-lt"/>
              </a:rPr>
              <a:t>doesn’t rain </a:t>
            </a:r>
            <a:r>
              <a:rPr lang="en-GB" sz="2000" dirty="0">
                <a:latin typeface="+mj-lt"/>
              </a:rPr>
              <a:t>very often.</a:t>
            </a:r>
          </a:p>
          <a:p>
            <a:r>
              <a:rPr lang="en-GB" sz="2000" dirty="0">
                <a:latin typeface="+mj-lt"/>
              </a:rPr>
              <a:t>• </a:t>
            </a:r>
            <a:r>
              <a:rPr lang="en-GB" sz="2000" dirty="0" err="1">
                <a:latin typeface="+mj-lt"/>
              </a:rPr>
              <a:t>Ketut</a:t>
            </a:r>
            <a:r>
              <a:rPr lang="en-GB" sz="2000" dirty="0">
                <a:latin typeface="+mj-lt"/>
              </a:rPr>
              <a:t> and Sandra </a:t>
            </a:r>
            <a:r>
              <a:rPr lang="en-GB" sz="2000" b="1" dirty="0">
                <a:solidFill>
                  <a:srgbClr val="03ABD8"/>
                </a:solidFill>
                <a:latin typeface="+mj-lt"/>
              </a:rPr>
              <a:t>don’t eat </a:t>
            </a:r>
            <a:r>
              <a:rPr lang="en-GB" sz="2000" dirty="0">
                <a:latin typeface="+mj-lt"/>
              </a:rPr>
              <a:t>meat. They are vegetarians.</a:t>
            </a:r>
          </a:p>
        </p:txBody>
      </p:sp>
    </p:spTree>
    <p:extLst>
      <p:ext uri="{BB962C8B-B14F-4D97-AF65-F5344CB8AC3E}">
        <p14:creationId xmlns:p14="http://schemas.microsoft.com/office/powerpoint/2010/main" val="2545685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36316" y="342900"/>
            <a:ext cx="58312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/>
              <a:t>Simple Present Tense in Questions with Short Answers</a:t>
            </a:r>
            <a:endParaRPr lang="en-GB" sz="2400" dirty="0">
              <a:latin typeface="+mj-lt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4757617"/>
              </p:ext>
            </p:extLst>
          </p:nvPr>
        </p:nvGraphicFramePr>
        <p:xfrm>
          <a:off x="3156857" y="761728"/>
          <a:ext cx="2819401" cy="173736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805543">
                  <a:extLst>
                    <a:ext uri="{9D8B030D-6E8A-4147-A177-3AD203B41FA5}">
                      <a16:colId xmlns:a16="http://schemas.microsoft.com/office/drawing/2014/main" xmlns="" val="3126489257"/>
                    </a:ext>
                  </a:extLst>
                </a:gridCol>
                <a:gridCol w="1023257">
                  <a:extLst>
                    <a:ext uri="{9D8B030D-6E8A-4147-A177-3AD203B41FA5}">
                      <a16:colId xmlns:a16="http://schemas.microsoft.com/office/drawing/2014/main" xmlns="" val="2766992206"/>
                    </a:ext>
                  </a:extLst>
                </a:gridCol>
                <a:gridCol w="990601">
                  <a:extLst>
                    <a:ext uri="{9D8B030D-6E8A-4147-A177-3AD203B41FA5}">
                      <a16:colId xmlns:a16="http://schemas.microsoft.com/office/drawing/2014/main" xmlns="" val="1787023486"/>
                    </a:ext>
                  </a:extLst>
                </a:gridCol>
              </a:tblGrid>
              <a:tr h="982980">
                <a:tc>
                  <a:txBody>
                    <a:bodyPr/>
                    <a:lstStyle/>
                    <a:p>
                      <a:endParaRPr lang="id-ID" sz="1500" b="0" dirty="0"/>
                    </a:p>
                    <a:p>
                      <a:r>
                        <a:rPr lang="id-ID" sz="1500" b="0" dirty="0"/>
                        <a:t>Do </a:t>
                      </a:r>
                      <a:endParaRPr lang="en-GB" sz="1500" b="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GB" sz="15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</a:p>
                    <a:p>
                      <a:r>
                        <a:rPr lang="en-GB" sz="15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</a:t>
                      </a:r>
                    </a:p>
                    <a:p>
                      <a:r>
                        <a:rPr lang="en-GB" sz="15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You</a:t>
                      </a:r>
                    </a:p>
                    <a:p>
                      <a:r>
                        <a:rPr lang="en-GB" sz="15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They</a:t>
                      </a:r>
                      <a:endParaRPr lang="en-GB" sz="1500" b="0" dirty="0"/>
                    </a:p>
                  </a:txBody>
                  <a:tcPr marT="34290" marB="34290"/>
                </a:tc>
                <a:tc rowSpan="2">
                  <a:txBody>
                    <a:bodyPr/>
                    <a:lstStyle/>
                    <a:p>
                      <a:r>
                        <a:rPr lang="id-ID" sz="15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lang="en-GB" sz="15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lay</a:t>
                      </a:r>
                      <a:r>
                        <a:rPr lang="id-ID" sz="15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en-GB" sz="15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id-ID" sz="15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r>
                        <a:rPr lang="en-GB" sz="15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ike</a:t>
                      </a:r>
                      <a:r>
                        <a:rPr lang="id-ID" sz="15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en-GB" sz="15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id-ID" sz="15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en-GB" sz="15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r>
                        <a:rPr lang="id-ID" sz="15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en-GB" sz="1500" b="0" i="0" u="none" strike="noStrik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id-ID" sz="15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en-GB" sz="15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ave</a:t>
                      </a:r>
                      <a:r>
                        <a:rPr lang="id-ID" sz="15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? </a:t>
                      </a:r>
                      <a:endParaRPr lang="en-GB" sz="1500" b="0" dirty="0"/>
                    </a:p>
                  </a:txBody>
                  <a:tcPr marT="34290" marB="34290" anchor="ctr"/>
                </a:tc>
                <a:extLst>
                  <a:ext uri="{0D108BD9-81ED-4DB2-BD59-A6C34878D82A}">
                    <a16:rowId xmlns:a16="http://schemas.microsoft.com/office/drawing/2014/main" xmlns="" val="1508836512"/>
                  </a:ext>
                </a:extLst>
              </a:tr>
              <a:tr h="754380">
                <a:tc>
                  <a:txBody>
                    <a:bodyPr/>
                    <a:lstStyle/>
                    <a:p>
                      <a:endParaRPr lang="id-ID" sz="1500" b="0" dirty="0"/>
                    </a:p>
                    <a:p>
                      <a:r>
                        <a:rPr lang="id-ID" sz="1500" b="0" dirty="0"/>
                        <a:t>Does</a:t>
                      </a:r>
                      <a:endParaRPr lang="en-GB" sz="1500" b="0" dirty="0"/>
                    </a:p>
                  </a:txBody>
                  <a:tcPr marT="34290" marB="34290">
                    <a:solidFill>
                      <a:srgbClr val="03ABD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5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</a:t>
                      </a:r>
                    </a:p>
                    <a:p>
                      <a:r>
                        <a:rPr lang="en-GB" sz="15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She</a:t>
                      </a:r>
                    </a:p>
                    <a:p>
                      <a:r>
                        <a:rPr lang="en-GB" sz="15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</a:t>
                      </a:r>
                      <a:endParaRPr lang="en-GB" sz="1500" b="0" dirty="0"/>
                    </a:p>
                  </a:txBody>
                  <a:tcPr marT="34290" marB="34290">
                    <a:solidFill>
                      <a:srgbClr val="03ABD8">
                        <a:alpha val="2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46741799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223657" y="3371850"/>
            <a:ext cx="495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dirty="0"/>
              <a:t>or</a:t>
            </a:r>
            <a:endParaRPr lang="en-GB" sz="20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38377"/>
              </p:ext>
            </p:extLst>
          </p:nvPr>
        </p:nvGraphicFramePr>
        <p:xfrm>
          <a:off x="870858" y="2653211"/>
          <a:ext cx="2819401" cy="173736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912159">
                  <a:extLst>
                    <a:ext uri="{9D8B030D-6E8A-4147-A177-3AD203B41FA5}">
                      <a16:colId xmlns:a16="http://schemas.microsoft.com/office/drawing/2014/main" xmlns="" val="3126489257"/>
                    </a:ext>
                  </a:extLst>
                </a:gridCol>
                <a:gridCol w="1160929">
                  <a:extLst>
                    <a:ext uri="{9D8B030D-6E8A-4147-A177-3AD203B41FA5}">
                      <a16:colId xmlns:a16="http://schemas.microsoft.com/office/drawing/2014/main" xmlns="" val="2766992206"/>
                    </a:ext>
                  </a:extLst>
                </a:gridCol>
                <a:gridCol w="746313">
                  <a:extLst>
                    <a:ext uri="{9D8B030D-6E8A-4147-A177-3AD203B41FA5}">
                      <a16:colId xmlns:a16="http://schemas.microsoft.com/office/drawing/2014/main" xmlns="" val="442121337"/>
                    </a:ext>
                  </a:extLst>
                </a:gridCol>
              </a:tblGrid>
              <a:tr h="982980">
                <a:tc rowSpan="2">
                  <a:txBody>
                    <a:bodyPr/>
                    <a:lstStyle/>
                    <a:p>
                      <a:r>
                        <a:rPr lang="id-ID" sz="1500" b="0" dirty="0"/>
                        <a:t>Yes,</a:t>
                      </a:r>
                      <a:endParaRPr lang="en-GB" sz="1500" b="0" dirty="0"/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r>
                        <a:rPr lang="en-GB" sz="15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</a:p>
                    <a:p>
                      <a:r>
                        <a:rPr lang="en-GB" sz="15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</a:t>
                      </a:r>
                    </a:p>
                    <a:p>
                      <a:r>
                        <a:rPr lang="en-GB" sz="15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You</a:t>
                      </a:r>
                    </a:p>
                    <a:p>
                      <a:r>
                        <a:rPr lang="en-GB" sz="15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They</a:t>
                      </a:r>
                      <a:endParaRPr lang="en-GB" sz="1500" b="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id-ID" sz="1500" b="0" dirty="0"/>
                        <a:t>do.</a:t>
                      </a:r>
                      <a:endParaRPr lang="en-GB" sz="1500" b="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xmlns="" val="1508836512"/>
                  </a:ext>
                </a:extLst>
              </a:tr>
              <a:tr h="754380">
                <a:tc vMerge="1">
                  <a:txBody>
                    <a:bodyPr/>
                    <a:lstStyle/>
                    <a:p>
                      <a:endParaRPr lang="en-GB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5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</a:t>
                      </a:r>
                    </a:p>
                    <a:p>
                      <a:r>
                        <a:rPr lang="en-GB" sz="15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She</a:t>
                      </a:r>
                    </a:p>
                    <a:p>
                      <a:r>
                        <a:rPr lang="en-GB" sz="15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</a:t>
                      </a:r>
                      <a:endParaRPr lang="en-GB" sz="1500" b="0" dirty="0"/>
                    </a:p>
                  </a:txBody>
                  <a:tcPr marT="34290" marB="34290">
                    <a:solidFill>
                      <a:srgbClr val="03ABD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sz="1500" b="0" dirty="0"/>
                        <a:t>does.</a:t>
                      </a:r>
                      <a:endParaRPr lang="en-GB" sz="1500" b="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xmlns="" val="2446741799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0772206"/>
              </p:ext>
            </p:extLst>
          </p:nvPr>
        </p:nvGraphicFramePr>
        <p:xfrm>
          <a:off x="5257800" y="2653211"/>
          <a:ext cx="2819401" cy="173736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18458">
                  <a:extLst>
                    <a:ext uri="{9D8B030D-6E8A-4147-A177-3AD203B41FA5}">
                      <a16:colId xmlns:a16="http://schemas.microsoft.com/office/drawing/2014/main" xmlns="" val="3126489257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xmlns="" val="2766992206"/>
                    </a:ext>
                  </a:extLst>
                </a:gridCol>
                <a:gridCol w="1110343">
                  <a:extLst>
                    <a:ext uri="{9D8B030D-6E8A-4147-A177-3AD203B41FA5}">
                      <a16:colId xmlns:a16="http://schemas.microsoft.com/office/drawing/2014/main" xmlns="" val="442121337"/>
                    </a:ext>
                  </a:extLst>
                </a:gridCol>
              </a:tblGrid>
              <a:tr h="982980">
                <a:tc rowSpan="2">
                  <a:txBody>
                    <a:bodyPr/>
                    <a:lstStyle/>
                    <a:p>
                      <a:r>
                        <a:rPr lang="id-ID" sz="1500" b="0" dirty="0"/>
                        <a:t>No,</a:t>
                      </a:r>
                      <a:endParaRPr lang="en-GB" sz="1500" b="0" dirty="0"/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r>
                        <a:rPr lang="en-GB" sz="15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</a:p>
                    <a:p>
                      <a:r>
                        <a:rPr lang="en-GB" sz="15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</a:t>
                      </a:r>
                    </a:p>
                    <a:p>
                      <a:r>
                        <a:rPr lang="en-GB" sz="15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You</a:t>
                      </a:r>
                    </a:p>
                    <a:p>
                      <a:r>
                        <a:rPr lang="en-GB" sz="15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They</a:t>
                      </a:r>
                      <a:endParaRPr lang="en-GB" sz="1500" b="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id-ID" sz="1500" b="0" dirty="0"/>
                        <a:t>don’t.</a:t>
                      </a:r>
                      <a:endParaRPr lang="en-GB" sz="1500" b="0" dirty="0"/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xmlns="" val="1508836512"/>
                  </a:ext>
                </a:extLst>
              </a:tr>
              <a:tr h="754380">
                <a:tc vMerge="1">
                  <a:txBody>
                    <a:bodyPr/>
                    <a:lstStyle/>
                    <a:p>
                      <a:endParaRPr lang="en-GB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5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</a:t>
                      </a:r>
                    </a:p>
                    <a:p>
                      <a:r>
                        <a:rPr lang="en-GB" sz="15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She</a:t>
                      </a:r>
                    </a:p>
                    <a:p>
                      <a:r>
                        <a:rPr lang="en-GB" sz="15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</a:t>
                      </a:r>
                      <a:endParaRPr lang="en-GB" sz="1500" b="0" dirty="0"/>
                    </a:p>
                  </a:txBody>
                  <a:tcPr marT="34290" marB="34290">
                    <a:solidFill>
                      <a:srgbClr val="03ABD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sz="1500" b="0" dirty="0"/>
                        <a:t>doesn’t.</a:t>
                      </a:r>
                      <a:endParaRPr lang="en-GB" sz="1500" b="0" dirty="0"/>
                    </a:p>
                  </a:txBody>
                  <a:tcPr marT="34290" marB="34290">
                    <a:solidFill>
                      <a:srgbClr val="03ABD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46741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3845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0600" y="1590832"/>
            <a:ext cx="7010400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id-ID" sz="8800" dirty="0">
                <a:solidFill>
                  <a:srgbClr val="FFAE24"/>
                </a:solidFill>
                <a:latin typeface="Arial Rounded MT Bold" panose="020F0704030504030204" pitchFamily="34" charset="0"/>
              </a:rPr>
              <a:t>GOOD JOB!</a:t>
            </a:r>
            <a:endParaRPr lang="en-GB" sz="8800" dirty="0">
              <a:solidFill>
                <a:srgbClr val="FFAE24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0082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2965" y="-22099"/>
            <a:ext cx="3431035" cy="5143500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1169634" y="513060"/>
            <a:ext cx="3935766" cy="787104"/>
            <a:chOff x="1347257" y="545950"/>
            <a:chExt cx="3462226" cy="890291"/>
          </a:xfrm>
        </p:grpSpPr>
        <p:grpSp>
          <p:nvGrpSpPr>
            <p:cNvPr id="15" name="Group 14"/>
            <p:cNvGrpSpPr/>
            <p:nvPr/>
          </p:nvGrpSpPr>
          <p:grpSpPr>
            <a:xfrm>
              <a:off x="1347257" y="545950"/>
              <a:ext cx="3462226" cy="890291"/>
              <a:chOff x="1347257" y="545950"/>
              <a:chExt cx="3462226" cy="890291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9" name="Rectangle 28"/>
              <p:cNvSpPr/>
              <p:nvPr/>
            </p:nvSpPr>
            <p:spPr>
              <a:xfrm>
                <a:off x="1388493" y="545950"/>
                <a:ext cx="3345458" cy="89029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1347257" y="720723"/>
                <a:ext cx="3462226" cy="4699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385763">
                  <a:defRPr/>
                </a:pPr>
                <a:r>
                  <a:rPr lang="id-ID" sz="2100" b="1" kern="0" spc="28" dirty="0">
                    <a:solidFill>
                      <a:prstClr val="black"/>
                    </a:solidFill>
                  </a:rPr>
                  <a:t>I </a:t>
                </a:r>
                <a:r>
                  <a:rPr lang="id-ID" sz="2100" b="1" kern="0" spc="28" dirty="0" smtClean="0">
                    <a:solidFill>
                      <a:prstClr val="black"/>
                    </a:solidFill>
                  </a:rPr>
                  <a:t>Play Golf on Weekends</a:t>
                </a:r>
                <a:endParaRPr lang="en-GB" sz="2100" b="1" kern="0" spc="28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8" name="Rectangle 27"/>
            <p:cNvSpPr/>
            <p:nvPr/>
          </p:nvSpPr>
          <p:spPr>
            <a:xfrm>
              <a:off x="4733951" y="545950"/>
              <a:ext cx="75532" cy="890291"/>
            </a:xfrm>
            <a:prstGeom prst="rect">
              <a:avLst/>
            </a:prstGeom>
            <a:solidFill>
              <a:srgbClr val="696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12620" y="199660"/>
            <a:ext cx="1632092" cy="937031"/>
            <a:chOff x="55507" y="128083"/>
            <a:chExt cx="2176120" cy="1249375"/>
          </a:xfrm>
        </p:grpSpPr>
        <p:sp>
          <p:nvSpPr>
            <p:cNvPr id="32" name="Rectangle 31"/>
            <p:cNvSpPr/>
            <p:nvPr/>
          </p:nvSpPr>
          <p:spPr>
            <a:xfrm>
              <a:off x="487553" y="171648"/>
              <a:ext cx="1686564" cy="386881"/>
            </a:xfrm>
            <a:prstGeom prst="rect">
              <a:avLst/>
            </a:prstGeom>
            <a:solidFill>
              <a:srgbClr val="03A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92233" y="128083"/>
              <a:ext cx="1539394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b="1" spc="38" dirty="0" smtClean="0">
                  <a:solidFill>
                    <a:schemeClr val="bg1">
                      <a:lumMod val="95000"/>
                    </a:schemeClr>
                  </a:solidFill>
                </a:rPr>
                <a:t>Chapter </a:t>
              </a:r>
              <a:r>
                <a:rPr lang="id-ID" b="1" spc="38" dirty="0" smtClean="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  <a:endParaRPr lang="id-ID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87554" y="558531"/>
              <a:ext cx="432046" cy="38688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919531" y="945412"/>
              <a:ext cx="432046" cy="43204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5507" y="171650"/>
              <a:ext cx="432046" cy="38688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479429" y="125820"/>
            <a:ext cx="378257" cy="1174344"/>
            <a:chOff x="1389861" y="29628"/>
            <a:chExt cx="504343" cy="1406612"/>
          </a:xfrm>
        </p:grpSpPr>
        <p:sp>
          <p:nvSpPr>
            <p:cNvPr id="38" name="Rectangle 37"/>
            <p:cNvSpPr/>
            <p:nvPr/>
          </p:nvSpPr>
          <p:spPr>
            <a:xfrm>
              <a:off x="1389861" y="537122"/>
              <a:ext cx="72252" cy="899118"/>
            </a:xfrm>
            <a:prstGeom prst="rect">
              <a:avLst/>
            </a:prstGeom>
            <a:solidFill>
              <a:srgbClr val="696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784876" y="104439"/>
              <a:ext cx="69041" cy="440980"/>
            </a:xfrm>
            <a:prstGeom prst="rect">
              <a:avLst/>
            </a:prstGeom>
            <a:solidFill>
              <a:srgbClr val="696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0" name="Oval 39"/>
            <p:cNvSpPr/>
            <p:nvPr/>
          </p:nvSpPr>
          <p:spPr>
            <a:xfrm>
              <a:off x="1744587" y="29628"/>
              <a:ext cx="149617" cy="149617"/>
            </a:xfrm>
            <a:prstGeom prst="ellipse">
              <a:avLst/>
            </a:prstGeom>
            <a:solidFill>
              <a:srgbClr val="696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1" name="Rectangle 40"/>
            <p:cNvSpPr/>
            <p:nvPr/>
          </p:nvSpPr>
          <p:spPr>
            <a:xfrm rot="16200000">
              <a:off x="1587369" y="340315"/>
              <a:ext cx="69041" cy="464056"/>
            </a:xfrm>
            <a:prstGeom prst="rect">
              <a:avLst/>
            </a:prstGeom>
            <a:solidFill>
              <a:srgbClr val="696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" y="4682529"/>
            <a:ext cx="9143244" cy="475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560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33400" y="269282"/>
            <a:ext cx="5562600" cy="478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buSzPct val="100000"/>
            </a:pPr>
            <a:r>
              <a:rPr lang="en-US" sz="2400" dirty="0">
                <a:solidFill>
                  <a:schemeClr val="bg1"/>
                </a:solidFill>
                <a:latin typeface="+mj-lt"/>
                <a:cs typeface="Arial" pitchFamily="34" charset="0"/>
              </a:rPr>
              <a:t>A. </a:t>
            </a:r>
            <a:r>
              <a:rPr lang="en-US" sz="2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……….</a:t>
            </a:r>
            <a:endParaRPr lang="en-US" sz="2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508418"/>
            <a:ext cx="6858000" cy="707886"/>
          </a:xfrm>
          <a:prstGeom prst="rect">
            <a:avLst/>
          </a:prstGeom>
          <a:solidFill>
            <a:srgbClr val="C9C011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</a:rPr>
              <a:t>In this chapter, we will </a:t>
            </a:r>
            <a:r>
              <a:rPr lang="en-US" sz="4000" b="1" dirty="0" smtClean="0">
                <a:solidFill>
                  <a:srgbClr val="0070C0"/>
                </a:solidFill>
              </a:rPr>
              <a:t>learn</a:t>
            </a:r>
            <a:r>
              <a:rPr lang="id-ID" sz="4000" b="1" dirty="0" smtClean="0">
                <a:solidFill>
                  <a:srgbClr val="0070C0"/>
                </a:solidFill>
              </a:rPr>
              <a:t> to</a:t>
            </a:r>
            <a:r>
              <a:rPr lang="en-US" sz="4000" b="1" dirty="0" smtClean="0">
                <a:solidFill>
                  <a:srgbClr val="0070C0"/>
                </a:solidFill>
              </a:rPr>
              <a:t>:</a:t>
            </a:r>
            <a:endParaRPr lang="en-US" sz="4000" b="1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0" y="1581150"/>
            <a:ext cx="7315200" cy="2308324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talk about things that are true in </a:t>
            </a:r>
            <a:r>
              <a:rPr lang="en-US" sz="1600" dirty="0" smtClean="0"/>
              <a:t>general;</a:t>
            </a:r>
            <a:endParaRPr lang="id-ID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identify </a:t>
            </a:r>
            <a:r>
              <a:rPr lang="en-US" sz="1600" dirty="0"/>
              <a:t>and use the simple </a:t>
            </a:r>
            <a:r>
              <a:rPr lang="en-US" sz="1600" dirty="0" smtClean="0"/>
              <a:t>present</a:t>
            </a:r>
            <a:r>
              <a:rPr lang="id-ID" sz="1600" dirty="0" smtClean="0"/>
              <a:t> </a:t>
            </a:r>
            <a:r>
              <a:rPr lang="en-US" sz="1600" dirty="0" smtClean="0"/>
              <a:t>tense </a:t>
            </a:r>
            <a:r>
              <a:rPr lang="en-US" sz="1600" dirty="0"/>
              <a:t>in the positive, negative, and</a:t>
            </a:r>
            <a:br>
              <a:rPr lang="en-US" sz="1600" dirty="0"/>
            </a:br>
            <a:r>
              <a:rPr lang="en-US" sz="1600" dirty="0"/>
              <a:t>interrogative </a:t>
            </a:r>
            <a:r>
              <a:rPr lang="en-US" sz="1600" dirty="0" smtClean="0"/>
              <a:t>forms;</a:t>
            </a:r>
            <a:endParaRPr lang="id-ID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ask </a:t>
            </a:r>
            <a:r>
              <a:rPr lang="en-US" sz="1600" dirty="0"/>
              <a:t>and answer </a:t>
            </a:r>
            <a:r>
              <a:rPr lang="en-US" sz="1600" dirty="0" smtClean="0"/>
              <a:t>whether</a:t>
            </a:r>
            <a:r>
              <a:rPr lang="id-ID" sz="1600" dirty="0" smtClean="0"/>
              <a:t> </a:t>
            </a:r>
            <a:r>
              <a:rPr lang="en-US" sz="1600" dirty="0" smtClean="0"/>
              <a:t>something </a:t>
            </a:r>
            <a:r>
              <a:rPr lang="en-US" sz="1600" dirty="0"/>
              <a:t>is the </a:t>
            </a:r>
            <a:r>
              <a:rPr lang="en-US" sz="1600" dirty="0" smtClean="0"/>
              <a:t>case</a:t>
            </a:r>
            <a:r>
              <a:rPr lang="id-ID" sz="1600" dirty="0" smtClean="0"/>
              <a:t> </a:t>
            </a:r>
            <a:r>
              <a:rPr lang="en-US" sz="1600" dirty="0" smtClean="0"/>
              <a:t>or not;</a:t>
            </a:r>
            <a:endParaRPr lang="id-ID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state </a:t>
            </a:r>
            <a:r>
              <a:rPr lang="en-US" sz="1600" dirty="0"/>
              <a:t>things that </a:t>
            </a:r>
            <a:r>
              <a:rPr lang="en-US" sz="1600" dirty="0" smtClean="0"/>
              <a:t>happen</a:t>
            </a:r>
            <a:r>
              <a:rPr lang="id-ID" sz="1600" dirty="0" smtClean="0"/>
              <a:t> </a:t>
            </a:r>
            <a:r>
              <a:rPr lang="en-US" sz="1600" dirty="0" smtClean="0"/>
              <a:t>regularly;</a:t>
            </a:r>
            <a:endParaRPr lang="id-ID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write </a:t>
            </a:r>
            <a:r>
              <a:rPr lang="en-US" sz="1600" dirty="0"/>
              <a:t>routines</a:t>
            </a:r>
            <a:r>
              <a:rPr lang="en-US" sz="1600" dirty="0" smtClean="0"/>
              <a:t>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67953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67070"/>
            <a:ext cx="5791200" cy="58771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81000" y="257445"/>
            <a:ext cx="5562600" cy="6069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  <a:buSzPct val="100000"/>
            </a:pPr>
            <a:r>
              <a:rPr lang="id-ID" sz="32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The Simple Present Tense</a:t>
            </a:r>
            <a:endParaRPr lang="en-US" sz="32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7420" y="1428750"/>
            <a:ext cx="8001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id-ID" sz="2400" dirty="0"/>
              <a:t>We use simple present tense to tell about something true in general and habits. We can also use simple present tense to ask whether something is the case or not.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55190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2900" y="309890"/>
            <a:ext cx="6781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800" b="1" dirty="0">
                <a:solidFill>
                  <a:srgbClr val="0070C0"/>
                </a:solidFill>
              </a:rPr>
              <a:t>Look at the pictures. Read the sentences.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3695" y="2283155"/>
            <a:ext cx="3505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latin typeface="+mj-lt"/>
              </a:rPr>
              <a:t>I’m looking at my books.</a:t>
            </a:r>
          </a:p>
          <a:p>
            <a:r>
              <a:rPr lang="en-GB" sz="2000" b="1" dirty="0">
                <a:solidFill>
                  <a:srgbClr val="03ABD8"/>
                </a:solidFill>
                <a:latin typeface="+mj-lt"/>
              </a:rPr>
              <a:t>I read a lot.</a:t>
            </a:r>
          </a:p>
        </p:txBody>
      </p:sp>
      <p:sp>
        <p:nvSpPr>
          <p:cNvPr id="7" name="Rectangle 6"/>
          <p:cNvSpPr/>
          <p:nvPr/>
        </p:nvSpPr>
        <p:spPr>
          <a:xfrm>
            <a:off x="4606724" y="2283155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/>
              <a:t>He’s eating a chocolate bar.</a:t>
            </a:r>
            <a:br>
              <a:rPr lang="en-US" sz="2000" dirty="0"/>
            </a:br>
            <a:r>
              <a:rPr lang="en-US" sz="2000" b="1" dirty="0">
                <a:solidFill>
                  <a:srgbClr val="03ABD8"/>
                </a:solidFill>
              </a:rPr>
              <a:t>He likes chocolate.</a:t>
            </a:r>
            <a:r>
              <a:rPr lang="en-US" sz="2000" b="1" dirty="0"/>
              <a:t/>
            </a:r>
            <a:br>
              <a:rPr lang="en-US" sz="2000" b="1" dirty="0"/>
            </a:br>
            <a:r>
              <a:rPr lang="en-US" sz="2000" dirty="0"/>
              <a:t/>
            </a:r>
            <a:br>
              <a:rPr lang="en-US" sz="2000" dirty="0"/>
            </a:br>
            <a:endParaRPr lang="en-GB" sz="2000" b="1" dirty="0"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3400" y="2969736"/>
            <a:ext cx="75438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latin typeface="+mj-lt"/>
              </a:rPr>
              <a:t>The sentences in </a:t>
            </a:r>
            <a:r>
              <a:rPr lang="id-ID" sz="2000" dirty="0" smtClean="0">
                <a:latin typeface="+mj-lt"/>
              </a:rPr>
              <a:t>blue </a:t>
            </a:r>
            <a:r>
              <a:rPr lang="en-GB" sz="2000" dirty="0" smtClean="0">
                <a:latin typeface="+mj-lt"/>
              </a:rPr>
              <a:t>are </a:t>
            </a:r>
            <a:r>
              <a:rPr lang="en-GB" sz="2000" dirty="0">
                <a:latin typeface="+mj-lt"/>
              </a:rPr>
              <a:t>written in </a:t>
            </a:r>
            <a:r>
              <a:rPr lang="id-ID" sz="2000" dirty="0" smtClean="0">
                <a:latin typeface="+mj-lt"/>
              </a:rPr>
              <a:t>the </a:t>
            </a:r>
            <a:r>
              <a:rPr lang="en-GB" sz="2000" dirty="0" smtClean="0">
                <a:latin typeface="+mj-lt"/>
              </a:rPr>
              <a:t>simple </a:t>
            </a:r>
            <a:r>
              <a:rPr lang="en-GB" sz="2000" dirty="0">
                <a:latin typeface="+mj-lt"/>
              </a:rPr>
              <a:t>present </a:t>
            </a:r>
            <a:r>
              <a:rPr lang="en-GB" sz="2000" dirty="0" smtClean="0">
                <a:latin typeface="+mj-lt"/>
              </a:rPr>
              <a:t>tense.</a:t>
            </a:r>
            <a:endParaRPr lang="en-GB" sz="2000" dirty="0">
              <a:latin typeface="+mj-lt"/>
            </a:endParaRPr>
          </a:p>
          <a:p>
            <a:r>
              <a:rPr lang="en-GB" sz="2000" dirty="0">
                <a:latin typeface="+mj-lt"/>
              </a:rPr>
              <a:t>We use the </a:t>
            </a:r>
            <a:r>
              <a:rPr lang="en-GB" sz="2000" b="1" dirty="0">
                <a:solidFill>
                  <a:srgbClr val="03ABD8"/>
                </a:solidFill>
                <a:latin typeface="+mj-lt"/>
              </a:rPr>
              <a:t>simple present tense</a:t>
            </a:r>
            <a:r>
              <a:rPr lang="en-GB" sz="2000" b="1" dirty="0">
                <a:latin typeface="+mj-lt"/>
              </a:rPr>
              <a:t> </a:t>
            </a:r>
            <a:r>
              <a:rPr lang="en-GB" sz="2000" dirty="0">
                <a:latin typeface="+mj-lt"/>
              </a:rPr>
              <a:t>to tell things that are true in general,</a:t>
            </a:r>
          </a:p>
          <a:p>
            <a:r>
              <a:rPr lang="en-GB" sz="2000" dirty="0">
                <a:latin typeface="+mj-lt"/>
              </a:rPr>
              <a:t>or for things that happen sometimes or all the time:</a:t>
            </a:r>
          </a:p>
          <a:p>
            <a:r>
              <a:rPr lang="en-GB" sz="2000" dirty="0">
                <a:latin typeface="+mj-lt"/>
              </a:rPr>
              <a:t>• I </a:t>
            </a:r>
            <a:r>
              <a:rPr lang="en-GB" sz="2000" b="1" dirty="0">
                <a:solidFill>
                  <a:srgbClr val="03ABD8"/>
                </a:solidFill>
                <a:latin typeface="+mj-lt"/>
              </a:rPr>
              <a:t>like</a:t>
            </a:r>
            <a:r>
              <a:rPr lang="en-GB" sz="2000" dirty="0">
                <a:solidFill>
                  <a:srgbClr val="03ABD8"/>
                </a:solidFill>
                <a:latin typeface="+mj-lt"/>
              </a:rPr>
              <a:t> </a:t>
            </a:r>
            <a:r>
              <a:rPr lang="en-GB" sz="2000" dirty="0">
                <a:latin typeface="+mj-lt"/>
              </a:rPr>
              <a:t>small cities.</a:t>
            </a:r>
          </a:p>
          <a:p>
            <a:r>
              <a:rPr lang="en-GB" sz="2000" dirty="0">
                <a:latin typeface="+mj-lt"/>
              </a:rPr>
              <a:t>• The shops </a:t>
            </a:r>
            <a:r>
              <a:rPr lang="en-GB" sz="2000" b="1" dirty="0">
                <a:solidFill>
                  <a:srgbClr val="03ABD8"/>
                </a:solidFill>
                <a:latin typeface="+mj-lt"/>
              </a:rPr>
              <a:t>open</a:t>
            </a:r>
            <a:r>
              <a:rPr lang="en-GB" sz="2000" dirty="0">
                <a:solidFill>
                  <a:srgbClr val="03ABD8"/>
                </a:solidFill>
                <a:latin typeface="+mj-lt"/>
              </a:rPr>
              <a:t> </a:t>
            </a:r>
            <a:r>
              <a:rPr lang="en-GB" sz="2000" dirty="0">
                <a:latin typeface="+mj-lt"/>
              </a:rPr>
              <a:t>at seven o’clock.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971550"/>
            <a:ext cx="1905000" cy="131160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7687" y="798562"/>
            <a:ext cx="2177013" cy="1451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283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2180" y="317420"/>
            <a:ext cx="46808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400" dirty="0">
                <a:latin typeface="+mj-lt"/>
              </a:rPr>
              <a:t>Here is </a:t>
            </a:r>
            <a:r>
              <a:rPr lang="id-ID" sz="2400" dirty="0" smtClean="0">
                <a:latin typeface="+mj-lt"/>
              </a:rPr>
              <a:t>further explanation </a:t>
            </a:r>
            <a:r>
              <a:rPr lang="id-ID" sz="2400" dirty="0">
                <a:latin typeface="+mj-lt"/>
              </a:rPr>
              <a:t>about it:</a:t>
            </a:r>
            <a:endParaRPr lang="en-GB" sz="2400" dirty="0"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11786" y="895350"/>
            <a:ext cx="7543800" cy="1015663"/>
          </a:xfrm>
          <a:prstGeom prst="rect">
            <a:avLst/>
          </a:prstGeom>
          <a:solidFill>
            <a:srgbClr val="03ABD8"/>
          </a:solidFill>
          <a:ln w="57150">
            <a:solidFill>
              <a:srgbClr val="2E9699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Verbs have different forms, called </a:t>
            </a:r>
            <a:r>
              <a:rPr lang="en-GB" sz="2000" b="1" dirty="0">
                <a:solidFill>
                  <a:schemeClr val="accent6">
                    <a:lumMod val="75000"/>
                  </a:schemeClr>
                </a:solidFill>
              </a:rPr>
              <a:t>tenses</a:t>
            </a:r>
            <a:r>
              <a:rPr lang="en-GB" sz="2000" dirty="0">
                <a:solidFill>
                  <a:schemeClr val="bg1"/>
                </a:solidFill>
              </a:rPr>
              <a:t>. The tense of a verb tells you</a:t>
            </a:r>
            <a:r>
              <a:rPr lang="id-ID" sz="2000" dirty="0">
                <a:solidFill>
                  <a:schemeClr val="bg1"/>
                </a:solidFill>
              </a:rPr>
              <a:t> </a:t>
            </a:r>
            <a:r>
              <a:rPr lang="en-GB" sz="2000" dirty="0">
                <a:solidFill>
                  <a:schemeClr val="bg1"/>
                </a:solidFill>
              </a:rPr>
              <a:t>when the action happens. If it happens </a:t>
            </a:r>
            <a:r>
              <a:rPr lang="en-GB" sz="2000" b="1" dirty="0">
                <a:solidFill>
                  <a:schemeClr val="accent6">
                    <a:lumMod val="75000"/>
                  </a:schemeClr>
                </a:solidFill>
              </a:rPr>
              <a:t>regularly</a:t>
            </a:r>
            <a:r>
              <a:rPr lang="en-GB" sz="2000" dirty="0">
                <a:solidFill>
                  <a:schemeClr val="bg1"/>
                </a:solidFill>
              </a:rPr>
              <a:t>, or if it happens </a:t>
            </a:r>
            <a:r>
              <a:rPr lang="en-GB" sz="2000" b="1" dirty="0">
                <a:solidFill>
                  <a:schemeClr val="accent6">
                    <a:lumMod val="75000"/>
                  </a:schemeClr>
                </a:solidFill>
              </a:rPr>
              <a:t>often</a:t>
            </a:r>
            <a:r>
              <a:rPr lang="id-ID" sz="20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2000" dirty="0">
                <a:solidFill>
                  <a:schemeClr val="bg1"/>
                </a:solidFill>
              </a:rPr>
              <a:t>or </a:t>
            </a:r>
            <a:r>
              <a:rPr lang="en-GB" sz="2000" b="1" dirty="0">
                <a:solidFill>
                  <a:schemeClr val="accent6">
                    <a:lumMod val="75000"/>
                  </a:schemeClr>
                </a:solidFill>
              </a:rPr>
              <a:t>sometimes</a:t>
            </a:r>
            <a:r>
              <a:rPr lang="en-GB" sz="2000" b="1" dirty="0">
                <a:solidFill>
                  <a:schemeClr val="bg1"/>
                </a:solidFill>
              </a:rPr>
              <a:t> </a:t>
            </a:r>
            <a:r>
              <a:rPr lang="en-GB" sz="2000" dirty="0">
                <a:solidFill>
                  <a:schemeClr val="bg1"/>
                </a:solidFill>
              </a:rPr>
              <a:t>or </a:t>
            </a:r>
            <a:r>
              <a:rPr lang="en-GB" sz="2000" b="1" dirty="0">
                <a:solidFill>
                  <a:schemeClr val="accent6">
                    <a:lumMod val="75000"/>
                  </a:schemeClr>
                </a:solidFill>
              </a:rPr>
              <a:t>never</a:t>
            </a:r>
            <a:r>
              <a:rPr lang="en-GB" sz="2000" dirty="0">
                <a:solidFill>
                  <a:schemeClr val="bg1"/>
                </a:solidFill>
              </a:rPr>
              <a:t>, you use the </a:t>
            </a:r>
            <a:r>
              <a:rPr lang="en-GB" sz="2000" b="1" dirty="0">
                <a:solidFill>
                  <a:schemeClr val="accent6">
                    <a:lumMod val="75000"/>
                  </a:schemeClr>
                </a:solidFill>
              </a:rPr>
              <a:t>simple present tense</a:t>
            </a:r>
            <a:r>
              <a:rPr lang="en-GB" sz="2000" dirty="0">
                <a:solidFill>
                  <a:schemeClr val="bg1"/>
                </a:solidFill>
              </a:rPr>
              <a:t>.</a:t>
            </a:r>
            <a:endParaRPr lang="en-GB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9600" y="1671880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GB" sz="2000" dirty="0" smtClean="0">
              <a:latin typeface="+mj-lt"/>
            </a:endParaRPr>
          </a:p>
          <a:p>
            <a:r>
              <a:rPr lang="en-GB" sz="2000" dirty="0" smtClean="0">
                <a:latin typeface="+mj-lt"/>
              </a:rPr>
              <a:t>Most </a:t>
            </a:r>
            <a:r>
              <a:rPr lang="en-GB" sz="2000" dirty="0">
                <a:latin typeface="+mj-lt"/>
              </a:rPr>
              <a:t>people </a:t>
            </a:r>
            <a:r>
              <a:rPr lang="en-GB" sz="2000" b="1" dirty="0">
                <a:latin typeface="+mj-lt"/>
              </a:rPr>
              <a:t>eat</a:t>
            </a:r>
            <a:r>
              <a:rPr lang="en-GB" sz="2000" dirty="0">
                <a:latin typeface="+mj-lt"/>
              </a:rPr>
              <a:t> three meals a day.</a:t>
            </a:r>
          </a:p>
          <a:p>
            <a:r>
              <a:rPr lang="en-GB" sz="2000" dirty="0">
                <a:latin typeface="+mj-lt"/>
              </a:rPr>
              <a:t>I often </a:t>
            </a:r>
            <a:r>
              <a:rPr lang="en-GB" sz="2000" b="1" dirty="0">
                <a:latin typeface="+mj-lt"/>
              </a:rPr>
              <a:t>help</a:t>
            </a:r>
            <a:r>
              <a:rPr lang="en-GB" sz="2000" dirty="0">
                <a:latin typeface="+mj-lt"/>
              </a:rPr>
              <a:t> Dad wash the car.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57200" y="2852674"/>
            <a:ext cx="7543800" cy="707886"/>
          </a:xfrm>
          <a:prstGeom prst="rect">
            <a:avLst/>
          </a:prstGeom>
          <a:solidFill>
            <a:srgbClr val="03ABD8"/>
          </a:solidFill>
          <a:ln w="57150">
            <a:solidFill>
              <a:srgbClr val="2E9699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n-GB" sz="2000" dirty="0" smtClean="0">
                <a:solidFill>
                  <a:schemeClr val="bg1"/>
                </a:solidFill>
              </a:rPr>
              <a:t>When </a:t>
            </a:r>
            <a:r>
              <a:rPr lang="en-GB" sz="2000" dirty="0">
                <a:solidFill>
                  <a:schemeClr val="bg1"/>
                </a:solidFill>
              </a:rPr>
              <a:t>you are talking about facts, or saying something you know about</a:t>
            </a:r>
          </a:p>
          <a:p>
            <a:r>
              <a:rPr lang="en-GB" sz="2000" dirty="0">
                <a:solidFill>
                  <a:schemeClr val="bg1"/>
                </a:solidFill>
              </a:rPr>
              <a:t>a person or thing, you use the </a:t>
            </a:r>
            <a:r>
              <a:rPr lang="en-GB" sz="2000" b="1" dirty="0">
                <a:solidFill>
                  <a:schemeClr val="accent6">
                    <a:lumMod val="75000"/>
                  </a:schemeClr>
                </a:solidFill>
              </a:rPr>
              <a:t>simple present tense</a:t>
            </a:r>
            <a:r>
              <a:rPr lang="en-GB" sz="2000" dirty="0">
                <a:solidFill>
                  <a:schemeClr val="bg1"/>
                </a:solidFill>
              </a:rPr>
              <a:t>.</a:t>
            </a:r>
            <a:endParaRPr lang="en-GB" sz="2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90600" y="3706583"/>
            <a:ext cx="585107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/>
              <a:t>Penguins </a:t>
            </a:r>
            <a:r>
              <a:rPr lang="en-GB" sz="2000" b="1" dirty="0"/>
              <a:t>live </a:t>
            </a:r>
            <a:r>
              <a:rPr lang="en-GB" sz="2000" dirty="0"/>
              <a:t>in Antarctica.</a:t>
            </a:r>
          </a:p>
          <a:p>
            <a:r>
              <a:rPr lang="en-GB" sz="2000" dirty="0"/>
              <a:t>Sharon often </a:t>
            </a:r>
            <a:r>
              <a:rPr lang="en-GB" sz="2000" b="1" dirty="0"/>
              <a:t>visits </a:t>
            </a:r>
            <a:r>
              <a:rPr lang="en-GB" sz="2000" dirty="0"/>
              <a:t>the Louvre Museum in</a:t>
            </a:r>
            <a:r>
              <a:rPr lang="id-ID" sz="2000" dirty="0"/>
              <a:t> </a:t>
            </a:r>
            <a:r>
              <a:rPr lang="en-GB" sz="2000" dirty="0"/>
              <a:t>Paris.</a:t>
            </a:r>
            <a:endParaRPr lang="en-GB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32552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build="p"/>
      <p:bldP spid="11" grpId="0" animBg="1"/>
      <p:bldP spid="1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" y="133350"/>
            <a:ext cx="46808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400" dirty="0">
                <a:latin typeface="+mj-lt"/>
              </a:rPr>
              <a:t>Here is more explanation about it:</a:t>
            </a:r>
            <a:endParaRPr lang="en-GB" sz="2400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7200" y="595015"/>
            <a:ext cx="7543800" cy="1323439"/>
          </a:xfrm>
          <a:prstGeom prst="rect">
            <a:avLst/>
          </a:prstGeom>
          <a:solidFill>
            <a:srgbClr val="03ABD8"/>
          </a:solidFill>
          <a:ln w="57150">
            <a:solidFill>
              <a:srgbClr val="2E9699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n-GB" sz="2000" b="1" dirty="0">
                <a:solidFill>
                  <a:schemeClr val="bg1"/>
                </a:solidFill>
              </a:rPr>
              <a:t>The Third Person Singular</a:t>
            </a:r>
          </a:p>
          <a:p>
            <a:r>
              <a:rPr lang="en-GB" sz="2000" dirty="0">
                <a:solidFill>
                  <a:schemeClr val="bg1"/>
                </a:solidFill>
              </a:rPr>
              <a:t>You put </a:t>
            </a:r>
            <a:r>
              <a:rPr lang="en-GB" sz="2000" b="1" dirty="0">
                <a:solidFill>
                  <a:schemeClr val="accent6">
                    <a:lumMod val="75000"/>
                  </a:schemeClr>
                </a:solidFill>
              </a:rPr>
              <a:t>–s</a:t>
            </a:r>
            <a:r>
              <a:rPr lang="en-GB" sz="2000" b="1" dirty="0">
                <a:solidFill>
                  <a:schemeClr val="bg1"/>
                </a:solidFill>
              </a:rPr>
              <a:t> </a:t>
            </a:r>
            <a:r>
              <a:rPr lang="en-GB" sz="2000" dirty="0">
                <a:solidFill>
                  <a:schemeClr val="bg1"/>
                </a:solidFill>
              </a:rPr>
              <a:t>at the end of a verb when you use the verb with the pronouns</a:t>
            </a:r>
            <a:r>
              <a:rPr lang="id-ID" sz="2000" dirty="0">
                <a:solidFill>
                  <a:schemeClr val="bg1"/>
                </a:solidFill>
              </a:rPr>
              <a:t> </a:t>
            </a:r>
            <a:r>
              <a:rPr lang="en-GB" sz="2000" b="1" dirty="0">
                <a:solidFill>
                  <a:schemeClr val="accent6">
                    <a:lumMod val="75000"/>
                  </a:schemeClr>
                </a:solidFill>
              </a:rPr>
              <a:t>he</a:t>
            </a:r>
            <a:r>
              <a:rPr lang="en-GB" sz="2000" dirty="0">
                <a:solidFill>
                  <a:schemeClr val="bg1"/>
                </a:solidFill>
              </a:rPr>
              <a:t>, </a:t>
            </a:r>
            <a:r>
              <a:rPr lang="en-GB" sz="2000" b="1" dirty="0">
                <a:solidFill>
                  <a:schemeClr val="accent6">
                    <a:lumMod val="75000"/>
                  </a:schemeClr>
                </a:solidFill>
              </a:rPr>
              <a:t>she</a:t>
            </a:r>
            <a:r>
              <a:rPr lang="en-GB" sz="2000" b="1" dirty="0">
                <a:solidFill>
                  <a:schemeClr val="bg1"/>
                </a:solidFill>
              </a:rPr>
              <a:t> </a:t>
            </a:r>
            <a:r>
              <a:rPr lang="en-GB" sz="2000" dirty="0">
                <a:solidFill>
                  <a:schemeClr val="bg1"/>
                </a:solidFill>
              </a:rPr>
              <a:t>and </a:t>
            </a:r>
            <a:r>
              <a:rPr lang="en-GB" sz="2000" b="1" dirty="0">
                <a:solidFill>
                  <a:schemeClr val="accent6">
                    <a:lumMod val="75000"/>
                  </a:schemeClr>
                </a:solidFill>
              </a:rPr>
              <a:t>it</a:t>
            </a:r>
            <a:r>
              <a:rPr lang="en-GB" sz="2000" dirty="0">
                <a:solidFill>
                  <a:schemeClr val="bg1"/>
                </a:solidFill>
              </a:rPr>
              <a:t>, and with </a:t>
            </a:r>
            <a:r>
              <a:rPr lang="en-GB" sz="2000" b="1" dirty="0">
                <a:solidFill>
                  <a:schemeClr val="accent6">
                    <a:lumMod val="75000"/>
                  </a:schemeClr>
                </a:solidFill>
              </a:rPr>
              <a:t>singular nouns</a:t>
            </a:r>
            <a:r>
              <a:rPr lang="en-GB" sz="2000" dirty="0">
                <a:solidFill>
                  <a:schemeClr val="bg1"/>
                </a:solidFill>
              </a:rPr>
              <a:t>. The </a:t>
            </a:r>
            <a:r>
              <a:rPr lang="en-GB" sz="2000" b="1" dirty="0">
                <a:solidFill>
                  <a:schemeClr val="accent6">
                    <a:lumMod val="75000"/>
                  </a:schemeClr>
                </a:solidFill>
              </a:rPr>
              <a:t>–s </a:t>
            </a:r>
            <a:r>
              <a:rPr lang="en-GB" sz="2000" dirty="0">
                <a:solidFill>
                  <a:schemeClr val="bg1"/>
                </a:solidFill>
              </a:rPr>
              <a:t>form of the verb is</a:t>
            </a:r>
            <a:r>
              <a:rPr lang="id-ID" sz="2000" dirty="0">
                <a:solidFill>
                  <a:schemeClr val="bg1"/>
                </a:solidFill>
              </a:rPr>
              <a:t> </a:t>
            </a:r>
            <a:r>
              <a:rPr lang="en-GB" sz="2000" dirty="0">
                <a:solidFill>
                  <a:schemeClr val="bg1"/>
                </a:solidFill>
              </a:rPr>
              <a:t>known as the </a:t>
            </a:r>
            <a:r>
              <a:rPr lang="en-GB" sz="2000" b="1" dirty="0">
                <a:solidFill>
                  <a:schemeClr val="accent6">
                    <a:lumMod val="75000"/>
                  </a:schemeClr>
                </a:solidFill>
              </a:rPr>
              <a:t>third person singular</a:t>
            </a:r>
            <a:r>
              <a:rPr lang="en-GB" sz="2000" dirty="0">
                <a:solidFill>
                  <a:schemeClr val="bg1"/>
                </a:solidFill>
              </a:rPr>
              <a:t>.</a:t>
            </a:r>
            <a:endParaRPr lang="en-GB" sz="2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73529" y="1935666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2000" dirty="0"/>
              <a:t>He </a:t>
            </a:r>
            <a:r>
              <a:rPr lang="en-GB" sz="2000" b="1" dirty="0"/>
              <a:t>sings </a:t>
            </a:r>
            <a:r>
              <a:rPr lang="en-GB" sz="2000" dirty="0"/>
              <a:t>well.</a:t>
            </a:r>
          </a:p>
          <a:p>
            <a:r>
              <a:rPr lang="en-GB" sz="2000" dirty="0"/>
              <a:t>She </a:t>
            </a:r>
            <a:r>
              <a:rPr lang="en-GB" sz="2000" b="1" dirty="0"/>
              <a:t>likes </a:t>
            </a:r>
            <a:r>
              <a:rPr lang="en-GB" sz="2000" dirty="0"/>
              <a:t>ice cream.</a:t>
            </a:r>
            <a:endParaRPr lang="en-GB" sz="2400" dirty="0"/>
          </a:p>
        </p:txBody>
      </p:sp>
      <p:sp>
        <p:nvSpPr>
          <p:cNvPr id="5" name="Rectangle 4"/>
          <p:cNvSpPr/>
          <p:nvPr/>
        </p:nvSpPr>
        <p:spPr>
          <a:xfrm>
            <a:off x="457200" y="2633204"/>
            <a:ext cx="7543800" cy="1938992"/>
          </a:xfrm>
          <a:prstGeom prst="rect">
            <a:avLst/>
          </a:prstGeom>
          <a:solidFill>
            <a:srgbClr val="03ABD8"/>
          </a:solidFill>
          <a:ln w="57150">
            <a:solidFill>
              <a:srgbClr val="2E9699"/>
            </a:solidFill>
            <a:prstDash val="sysDash"/>
          </a:ln>
        </p:spPr>
        <p:txBody>
          <a:bodyPr wrap="square">
            <a:spAutoFit/>
          </a:bodyPr>
          <a:lstStyle/>
          <a:p>
            <a:pPr>
              <a:tabLst>
                <a:tab pos="1878013" algn="l"/>
                <a:tab pos="3951288" algn="l"/>
                <a:tab pos="5567363" algn="l"/>
              </a:tabLst>
            </a:pPr>
            <a:r>
              <a:rPr lang="en-GB" sz="2000" b="1" dirty="0">
                <a:solidFill>
                  <a:schemeClr val="bg1"/>
                </a:solidFill>
              </a:rPr>
              <a:t>Spell Well</a:t>
            </a:r>
          </a:p>
          <a:p>
            <a:pPr>
              <a:tabLst>
                <a:tab pos="1878013" algn="l"/>
                <a:tab pos="3951288" algn="l"/>
                <a:tab pos="5567363" algn="l"/>
              </a:tabLst>
            </a:pPr>
            <a:r>
              <a:rPr lang="en-GB" sz="2000" dirty="0">
                <a:solidFill>
                  <a:schemeClr val="bg1"/>
                </a:solidFill>
              </a:rPr>
              <a:t>Here are more </a:t>
            </a:r>
            <a:r>
              <a:rPr lang="en-GB" sz="2000" b="1" dirty="0">
                <a:solidFill>
                  <a:schemeClr val="bg1"/>
                </a:solidFill>
              </a:rPr>
              <a:t>third person singular </a:t>
            </a:r>
            <a:r>
              <a:rPr lang="en-GB" sz="2000" dirty="0">
                <a:solidFill>
                  <a:schemeClr val="bg1"/>
                </a:solidFill>
              </a:rPr>
              <a:t>verbs ending in –s.</a:t>
            </a:r>
          </a:p>
          <a:p>
            <a:pPr>
              <a:tabLst>
                <a:tab pos="1878013" algn="l"/>
                <a:tab pos="3951288" algn="l"/>
                <a:tab pos="5927725" algn="l"/>
              </a:tabLst>
            </a:pPr>
            <a:r>
              <a:rPr lang="en-GB" sz="2000" dirty="0">
                <a:solidFill>
                  <a:schemeClr val="bg1"/>
                </a:solidFill>
              </a:rPr>
              <a:t>shakes </a:t>
            </a:r>
            <a:r>
              <a:rPr lang="en-GB" sz="2000" dirty="0" smtClean="0">
                <a:solidFill>
                  <a:schemeClr val="bg1"/>
                </a:solidFill>
              </a:rPr>
              <a:t>    eats</a:t>
            </a:r>
            <a:r>
              <a:rPr lang="id-ID" sz="2000" dirty="0">
                <a:solidFill>
                  <a:schemeClr val="bg1"/>
                </a:solidFill>
              </a:rPr>
              <a:t>	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GB" sz="2000" dirty="0" smtClean="0">
                <a:solidFill>
                  <a:schemeClr val="bg1"/>
                </a:solidFill>
              </a:rPr>
              <a:t>digs        builds </a:t>
            </a:r>
            <a:r>
              <a:rPr lang="id-ID" sz="2000" dirty="0">
                <a:solidFill>
                  <a:schemeClr val="bg1"/>
                </a:solidFill>
              </a:rPr>
              <a:t>	</a:t>
            </a:r>
            <a:r>
              <a:rPr lang="en-GB" sz="2000" dirty="0">
                <a:solidFill>
                  <a:schemeClr val="bg1"/>
                </a:solidFill>
              </a:rPr>
              <a:t>opens </a:t>
            </a:r>
            <a:r>
              <a:rPr lang="id-ID" sz="2000" dirty="0">
                <a:solidFill>
                  <a:schemeClr val="bg1"/>
                </a:solidFill>
              </a:rPr>
              <a:t>	</a:t>
            </a:r>
            <a:r>
              <a:rPr lang="en-GB" sz="2000" dirty="0" smtClean="0">
                <a:solidFill>
                  <a:schemeClr val="bg1"/>
                </a:solidFill>
              </a:rPr>
              <a:t>rides</a:t>
            </a:r>
            <a:endParaRPr lang="en-GB" sz="2000" dirty="0">
              <a:solidFill>
                <a:schemeClr val="bg1"/>
              </a:solidFill>
            </a:endParaRPr>
          </a:p>
          <a:p>
            <a:pPr>
              <a:tabLst>
                <a:tab pos="1878013" algn="l"/>
                <a:tab pos="3951288" algn="l"/>
                <a:tab pos="5927725" algn="l"/>
              </a:tabLst>
            </a:pPr>
            <a:r>
              <a:rPr lang="en-GB" sz="2000" dirty="0">
                <a:solidFill>
                  <a:schemeClr val="bg1"/>
                </a:solidFill>
              </a:rPr>
              <a:t>falls </a:t>
            </a:r>
            <a:r>
              <a:rPr lang="en-GB" sz="2000" dirty="0" smtClean="0">
                <a:solidFill>
                  <a:schemeClr val="bg1"/>
                </a:solidFill>
              </a:rPr>
              <a:t>         paints</a:t>
            </a:r>
            <a:r>
              <a:rPr lang="id-ID" sz="2000" dirty="0">
                <a:solidFill>
                  <a:schemeClr val="bg1"/>
                </a:solidFill>
              </a:rPr>
              <a:t>	</a:t>
            </a:r>
            <a:r>
              <a:rPr lang="en-GB" sz="2000" dirty="0">
                <a:solidFill>
                  <a:schemeClr val="bg1"/>
                </a:solidFill>
              </a:rPr>
              <a:t> rains </a:t>
            </a:r>
            <a:r>
              <a:rPr lang="en-GB" sz="2000" dirty="0" smtClean="0">
                <a:solidFill>
                  <a:schemeClr val="bg1"/>
                </a:solidFill>
              </a:rPr>
              <a:t>      talks</a:t>
            </a:r>
            <a:r>
              <a:rPr lang="id-ID" sz="2000" dirty="0">
                <a:solidFill>
                  <a:schemeClr val="bg1"/>
                </a:solidFill>
              </a:rPr>
              <a:t>	</a:t>
            </a:r>
            <a:r>
              <a:rPr lang="en-GB" sz="2000" dirty="0">
                <a:solidFill>
                  <a:schemeClr val="bg1"/>
                </a:solidFill>
              </a:rPr>
              <a:t>takes </a:t>
            </a:r>
            <a:r>
              <a:rPr lang="id-ID" sz="2000" dirty="0">
                <a:solidFill>
                  <a:schemeClr val="bg1"/>
                </a:solidFill>
              </a:rPr>
              <a:t>	</a:t>
            </a:r>
            <a:r>
              <a:rPr lang="en-GB" sz="2000" dirty="0">
                <a:solidFill>
                  <a:schemeClr val="bg1"/>
                </a:solidFill>
              </a:rPr>
              <a:t>enjoys</a:t>
            </a:r>
          </a:p>
          <a:p>
            <a:pPr>
              <a:tabLst>
                <a:tab pos="1878013" algn="l"/>
                <a:tab pos="3951288" algn="l"/>
                <a:tab pos="5927725" algn="l"/>
              </a:tabLst>
            </a:pPr>
            <a:r>
              <a:rPr lang="en-GB" sz="2000" dirty="0">
                <a:solidFill>
                  <a:schemeClr val="bg1"/>
                </a:solidFill>
              </a:rPr>
              <a:t>looks </a:t>
            </a:r>
            <a:r>
              <a:rPr lang="en-GB" sz="2000" dirty="0" smtClean="0">
                <a:solidFill>
                  <a:schemeClr val="bg1"/>
                </a:solidFill>
              </a:rPr>
              <a:t>       jogs</a:t>
            </a:r>
            <a:r>
              <a:rPr lang="id-ID" sz="2000" dirty="0">
                <a:solidFill>
                  <a:schemeClr val="bg1"/>
                </a:solidFill>
              </a:rPr>
              <a:t>	</a:t>
            </a:r>
            <a:r>
              <a:rPr lang="en-GB" sz="2000" dirty="0">
                <a:solidFill>
                  <a:schemeClr val="bg1"/>
                </a:solidFill>
              </a:rPr>
              <a:t>plays </a:t>
            </a:r>
            <a:r>
              <a:rPr lang="en-GB" sz="2000" dirty="0" smtClean="0">
                <a:solidFill>
                  <a:schemeClr val="bg1"/>
                </a:solidFill>
              </a:rPr>
              <a:t>       cooks</a:t>
            </a:r>
            <a:r>
              <a:rPr lang="id-ID" sz="2000" dirty="0">
                <a:solidFill>
                  <a:schemeClr val="bg1"/>
                </a:solidFill>
              </a:rPr>
              <a:t>	</a:t>
            </a:r>
            <a:r>
              <a:rPr lang="en-GB" sz="2000" dirty="0">
                <a:solidFill>
                  <a:schemeClr val="bg1"/>
                </a:solidFill>
              </a:rPr>
              <a:t>reads </a:t>
            </a:r>
            <a:r>
              <a:rPr lang="id-ID" sz="2000" dirty="0">
                <a:solidFill>
                  <a:schemeClr val="bg1"/>
                </a:solidFill>
              </a:rPr>
              <a:t>	</a:t>
            </a:r>
            <a:r>
              <a:rPr lang="en-GB" sz="2000" dirty="0" smtClean="0">
                <a:solidFill>
                  <a:schemeClr val="bg1"/>
                </a:solidFill>
              </a:rPr>
              <a:t>breaks</a:t>
            </a:r>
            <a:r>
              <a:rPr lang="id-ID" sz="2000" dirty="0"/>
              <a:t>		</a:t>
            </a:r>
            <a:endParaRPr lang="en-GB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32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build="p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8343" y="457200"/>
            <a:ext cx="46808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400" dirty="0">
                <a:latin typeface="+mj-lt"/>
              </a:rPr>
              <a:t>Here is more explanation about it:</a:t>
            </a:r>
            <a:endParaRPr lang="en-GB" sz="2400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3400" y="3271183"/>
            <a:ext cx="7543800" cy="369332"/>
          </a:xfrm>
          <a:prstGeom prst="rect">
            <a:avLst/>
          </a:prstGeom>
          <a:solidFill>
            <a:srgbClr val="03ABD8"/>
          </a:solidFill>
          <a:ln w="57150">
            <a:solidFill>
              <a:srgbClr val="2E9699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For some verbs you add </a:t>
            </a:r>
            <a:r>
              <a:rPr lang="en-GB" b="1" dirty="0">
                <a:solidFill>
                  <a:schemeClr val="accent6">
                    <a:lumMod val="75000"/>
                  </a:schemeClr>
                </a:solidFill>
              </a:rPr>
              <a:t>–</a:t>
            </a:r>
            <a:r>
              <a:rPr lang="en-GB" b="1" dirty="0" err="1">
                <a:solidFill>
                  <a:schemeClr val="accent6">
                    <a:lumMod val="75000"/>
                  </a:schemeClr>
                </a:solidFill>
              </a:rPr>
              <a:t>es</a:t>
            </a:r>
            <a:r>
              <a:rPr lang="en-GB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>
                <a:solidFill>
                  <a:schemeClr val="bg1"/>
                </a:solidFill>
              </a:rPr>
              <a:t>instead of </a:t>
            </a:r>
            <a:r>
              <a:rPr lang="en-GB" b="1" dirty="0">
                <a:solidFill>
                  <a:schemeClr val="accent6">
                    <a:lumMod val="75000"/>
                  </a:schemeClr>
                </a:solidFill>
              </a:rPr>
              <a:t>–s </a:t>
            </a:r>
            <a:r>
              <a:rPr lang="en-GB" dirty="0">
                <a:solidFill>
                  <a:schemeClr val="bg1"/>
                </a:solidFill>
              </a:rPr>
              <a:t>for the </a:t>
            </a:r>
            <a:r>
              <a:rPr lang="en-GB" b="1" dirty="0">
                <a:solidFill>
                  <a:schemeClr val="accent6">
                    <a:lumMod val="75000"/>
                  </a:schemeClr>
                </a:solidFill>
              </a:rPr>
              <a:t>third person singular</a:t>
            </a:r>
            <a:r>
              <a:rPr lang="en-GB" dirty="0">
                <a:solidFill>
                  <a:schemeClr val="bg1"/>
                </a:solidFill>
              </a:rPr>
              <a:t>.</a:t>
            </a:r>
            <a:endParaRPr lang="en-GB" sz="28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4057650"/>
            <a:ext cx="563828" cy="4233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124700" y="4480962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>
                <a:solidFill>
                  <a:srgbClr val="FFC000"/>
                </a:solidFill>
              </a:rPr>
              <a:t>NEXT</a:t>
            </a:r>
            <a:endParaRPr lang="en-GB" dirty="0">
              <a:solidFill>
                <a:srgbClr val="FFC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2000" y="3763185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/>
              <a:t>Sue </a:t>
            </a:r>
            <a:r>
              <a:rPr lang="en-US" sz="2000" b="1" dirty="0">
                <a:solidFill>
                  <a:srgbClr val="03ABD8"/>
                </a:solidFill>
              </a:rPr>
              <a:t>brushes</a:t>
            </a:r>
            <a:r>
              <a:rPr lang="en-US" sz="2000" dirty="0">
                <a:solidFill>
                  <a:srgbClr val="03ABD8"/>
                </a:solidFill>
              </a:rPr>
              <a:t> </a:t>
            </a:r>
            <a:r>
              <a:rPr lang="en-US" sz="2000" dirty="0"/>
              <a:t>her teeth after each meal.</a:t>
            </a:r>
            <a:br>
              <a:rPr lang="en-US" sz="2000" dirty="0"/>
            </a:br>
            <a:r>
              <a:rPr lang="en-US" sz="2000" dirty="0"/>
              <a:t>She sometimes </a:t>
            </a:r>
            <a:r>
              <a:rPr lang="en-US" sz="2000" b="1" dirty="0">
                <a:solidFill>
                  <a:srgbClr val="03ABD8"/>
                </a:solidFill>
              </a:rPr>
              <a:t>watches</a:t>
            </a:r>
            <a:r>
              <a:rPr lang="en-US" sz="2000" dirty="0">
                <a:solidFill>
                  <a:srgbClr val="03ABD8"/>
                </a:solidFill>
              </a:rPr>
              <a:t> </a:t>
            </a:r>
            <a:r>
              <a:rPr lang="en-US" sz="2000" dirty="0"/>
              <a:t>TV after </a:t>
            </a:r>
            <a:r>
              <a:rPr lang="en-US" sz="2000" dirty="0" err="1" smtClean="0"/>
              <a:t>dinne</a:t>
            </a:r>
            <a:r>
              <a:rPr lang="id-ID" sz="2000" dirty="0" smtClean="0"/>
              <a:t>r.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endParaRPr lang="en-GB" sz="2400" dirty="0"/>
          </a:p>
        </p:txBody>
      </p:sp>
      <p:sp>
        <p:nvSpPr>
          <p:cNvPr id="7" name="Rectangle 6"/>
          <p:cNvSpPr/>
          <p:nvPr/>
        </p:nvSpPr>
        <p:spPr>
          <a:xfrm>
            <a:off x="527958" y="889286"/>
            <a:ext cx="7543800" cy="2246769"/>
          </a:xfrm>
          <a:prstGeom prst="rect">
            <a:avLst/>
          </a:prstGeom>
          <a:solidFill>
            <a:srgbClr val="03ABD8"/>
          </a:solidFill>
          <a:ln w="57150">
            <a:solidFill>
              <a:srgbClr val="2E9699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n-GB" sz="2000" b="1" dirty="0">
                <a:solidFill>
                  <a:schemeClr val="bg1"/>
                </a:solidFill>
              </a:rPr>
              <a:t>Spell Well</a:t>
            </a:r>
          </a:p>
          <a:p>
            <a:r>
              <a:rPr lang="en-GB" sz="2000" dirty="0">
                <a:solidFill>
                  <a:schemeClr val="bg1"/>
                </a:solidFill>
              </a:rPr>
              <a:t>Here are more </a:t>
            </a:r>
            <a:r>
              <a:rPr lang="en-GB" sz="2000" b="1" dirty="0">
                <a:solidFill>
                  <a:schemeClr val="accent6">
                    <a:lumMod val="75000"/>
                  </a:schemeClr>
                </a:solidFill>
              </a:rPr>
              <a:t>third person singular </a:t>
            </a:r>
            <a:r>
              <a:rPr lang="en-GB" sz="2000" dirty="0">
                <a:solidFill>
                  <a:schemeClr val="bg1"/>
                </a:solidFill>
              </a:rPr>
              <a:t>verbs ending in </a:t>
            </a:r>
            <a:r>
              <a:rPr lang="en-GB" sz="2000" dirty="0">
                <a:solidFill>
                  <a:schemeClr val="accent6">
                    <a:lumMod val="75000"/>
                  </a:schemeClr>
                </a:solidFill>
              </a:rPr>
              <a:t>–s</a:t>
            </a:r>
            <a:r>
              <a:rPr lang="en-GB" sz="2000" dirty="0">
                <a:solidFill>
                  <a:schemeClr val="bg1"/>
                </a:solidFill>
              </a:rPr>
              <a:t>.</a:t>
            </a:r>
          </a:p>
          <a:p>
            <a:pPr>
              <a:tabLst>
                <a:tab pos="1698625" algn="l"/>
                <a:tab pos="3673475" algn="l"/>
                <a:tab pos="5470525" algn="l"/>
              </a:tabLst>
            </a:pPr>
            <a:r>
              <a:rPr lang="en-GB" sz="2000" dirty="0">
                <a:solidFill>
                  <a:schemeClr val="bg1"/>
                </a:solidFill>
              </a:rPr>
              <a:t>shakes </a:t>
            </a:r>
            <a:r>
              <a:rPr lang="id-ID" sz="2000" dirty="0">
                <a:solidFill>
                  <a:schemeClr val="bg1"/>
                </a:solidFill>
              </a:rPr>
              <a:t>	</a:t>
            </a:r>
            <a:r>
              <a:rPr lang="en-GB" sz="2000" dirty="0">
                <a:solidFill>
                  <a:schemeClr val="bg1"/>
                </a:solidFill>
              </a:rPr>
              <a:t>jogs </a:t>
            </a:r>
            <a:r>
              <a:rPr lang="id-ID" sz="2000" dirty="0">
                <a:solidFill>
                  <a:schemeClr val="bg1"/>
                </a:solidFill>
              </a:rPr>
              <a:t>	</a:t>
            </a:r>
            <a:r>
              <a:rPr lang="en-GB" sz="2000" dirty="0">
                <a:solidFill>
                  <a:schemeClr val="bg1"/>
                </a:solidFill>
              </a:rPr>
              <a:t>opens </a:t>
            </a:r>
            <a:r>
              <a:rPr lang="id-ID" sz="2000" dirty="0">
                <a:solidFill>
                  <a:schemeClr val="bg1"/>
                </a:solidFill>
              </a:rPr>
              <a:t>	</a:t>
            </a:r>
            <a:r>
              <a:rPr lang="en-GB" sz="2000" dirty="0">
                <a:solidFill>
                  <a:schemeClr val="bg1"/>
                </a:solidFill>
              </a:rPr>
              <a:t>rides</a:t>
            </a:r>
          </a:p>
          <a:p>
            <a:pPr>
              <a:tabLst>
                <a:tab pos="1698625" algn="l"/>
                <a:tab pos="3673475" algn="l"/>
                <a:tab pos="5470525" algn="l"/>
              </a:tabLst>
            </a:pPr>
            <a:r>
              <a:rPr lang="en-GB" sz="2000" dirty="0">
                <a:solidFill>
                  <a:schemeClr val="bg1"/>
                </a:solidFill>
              </a:rPr>
              <a:t>falls </a:t>
            </a:r>
            <a:r>
              <a:rPr lang="id-ID" sz="2000" dirty="0">
                <a:solidFill>
                  <a:schemeClr val="bg1"/>
                </a:solidFill>
              </a:rPr>
              <a:t>	</a:t>
            </a:r>
            <a:r>
              <a:rPr lang="en-GB" sz="2000" dirty="0">
                <a:solidFill>
                  <a:schemeClr val="bg1"/>
                </a:solidFill>
              </a:rPr>
              <a:t>digs </a:t>
            </a:r>
            <a:r>
              <a:rPr lang="id-ID" sz="2000" dirty="0">
                <a:solidFill>
                  <a:schemeClr val="bg1"/>
                </a:solidFill>
              </a:rPr>
              <a:t>	</a:t>
            </a:r>
            <a:r>
              <a:rPr lang="en-GB" sz="2000" dirty="0">
                <a:solidFill>
                  <a:schemeClr val="bg1"/>
                </a:solidFill>
              </a:rPr>
              <a:t>takes </a:t>
            </a:r>
            <a:r>
              <a:rPr lang="id-ID" sz="2000" dirty="0">
                <a:solidFill>
                  <a:schemeClr val="bg1"/>
                </a:solidFill>
              </a:rPr>
              <a:t>	</a:t>
            </a:r>
            <a:r>
              <a:rPr lang="en-GB" sz="2000" dirty="0">
                <a:solidFill>
                  <a:schemeClr val="bg1"/>
                </a:solidFill>
              </a:rPr>
              <a:t>enjoys</a:t>
            </a:r>
          </a:p>
          <a:p>
            <a:pPr>
              <a:tabLst>
                <a:tab pos="1698625" algn="l"/>
                <a:tab pos="3673475" algn="l"/>
                <a:tab pos="5470525" algn="l"/>
              </a:tabLst>
            </a:pPr>
            <a:r>
              <a:rPr lang="en-GB" sz="2000" dirty="0">
                <a:solidFill>
                  <a:schemeClr val="bg1"/>
                </a:solidFill>
              </a:rPr>
              <a:t>looks </a:t>
            </a:r>
            <a:r>
              <a:rPr lang="id-ID" sz="2000" dirty="0">
                <a:solidFill>
                  <a:schemeClr val="bg1"/>
                </a:solidFill>
              </a:rPr>
              <a:t>	</a:t>
            </a:r>
            <a:r>
              <a:rPr lang="en-GB" sz="2000" dirty="0">
                <a:solidFill>
                  <a:schemeClr val="bg1"/>
                </a:solidFill>
              </a:rPr>
              <a:t>rains </a:t>
            </a:r>
            <a:r>
              <a:rPr lang="id-ID" sz="2000" dirty="0">
                <a:solidFill>
                  <a:schemeClr val="bg1"/>
                </a:solidFill>
              </a:rPr>
              <a:t>	</a:t>
            </a:r>
            <a:r>
              <a:rPr lang="en-GB" sz="2000" dirty="0">
                <a:solidFill>
                  <a:schemeClr val="bg1"/>
                </a:solidFill>
              </a:rPr>
              <a:t>reads </a:t>
            </a:r>
            <a:r>
              <a:rPr lang="id-ID" sz="2000" dirty="0">
                <a:solidFill>
                  <a:schemeClr val="bg1"/>
                </a:solidFill>
              </a:rPr>
              <a:t>	</a:t>
            </a:r>
            <a:r>
              <a:rPr lang="en-GB" sz="2000" dirty="0">
                <a:solidFill>
                  <a:schemeClr val="bg1"/>
                </a:solidFill>
              </a:rPr>
              <a:t>breaks</a:t>
            </a:r>
          </a:p>
          <a:p>
            <a:pPr>
              <a:tabLst>
                <a:tab pos="1698625" algn="l"/>
                <a:tab pos="3673475" algn="l"/>
                <a:tab pos="5470525" algn="l"/>
              </a:tabLst>
            </a:pPr>
            <a:r>
              <a:rPr lang="en-GB" sz="2000" dirty="0">
                <a:solidFill>
                  <a:schemeClr val="bg1"/>
                </a:solidFill>
              </a:rPr>
              <a:t>eats </a:t>
            </a:r>
            <a:r>
              <a:rPr lang="id-ID" sz="2000" dirty="0">
                <a:solidFill>
                  <a:schemeClr val="bg1"/>
                </a:solidFill>
              </a:rPr>
              <a:t>	</a:t>
            </a:r>
            <a:r>
              <a:rPr lang="en-GB" sz="2000" dirty="0">
                <a:solidFill>
                  <a:schemeClr val="bg1"/>
                </a:solidFill>
              </a:rPr>
              <a:t>plays </a:t>
            </a:r>
            <a:r>
              <a:rPr lang="id-ID" sz="2000" dirty="0">
                <a:solidFill>
                  <a:schemeClr val="bg1"/>
                </a:solidFill>
              </a:rPr>
              <a:t>	</a:t>
            </a:r>
            <a:r>
              <a:rPr lang="en-GB" sz="2000" dirty="0">
                <a:solidFill>
                  <a:schemeClr val="bg1"/>
                </a:solidFill>
              </a:rPr>
              <a:t>talks </a:t>
            </a:r>
            <a:r>
              <a:rPr lang="id-ID" sz="2000" dirty="0">
                <a:solidFill>
                  <a:schemeClr val="bg1"/>
                </a:solidFill>
              </a:rPr>
              <a:t>	</a:t>
            </a:r>
            <a:r>
              <a:rPr lang="en-GB" sz="2000" dirty="0">
                <a:solidFill>
                  <a:schemeClr val="bg1"/>
                </a:solidFill>
              </a:rPr>
              <a:t>thinks</a:t>
            </a:r>
          </a:p>
          <a:p>
            <a:pPr>
              <a:tabLst>
                <a:tab pos="1698625" algn="l"/>
                <a:tab pos="3673475" algn="l"/>
                <a:tab pos="5470525" algn="l"/>
              </a:tabLst>
            </a:pPr>
            <a:r>
              <a:rPr lang="en-GB" sz="2000" dirty="0">
                <a:solidFill>
                  <a:schemeClr val="bg1"/>
                </a:solidFill>
              </a:rPr>
              <a:t>paints </a:t>
            </a:r>
            <a:r>
              <a:rPr lang="id-ID" sz="2000" dirty="0">
                <a:solidFill>
                  <a:schemeClr val="bg1"/>
                </a:solidFill>
              </a:rPr>
              <a:t>	</a:t>
            </a:r>
            <a:r>
              <a:rPr lang="en-GB" sz="2000" dirty="0">
                <a:solidFill>
                  <a:schemeClr val="bg1"/>
                </a:solidFill>
              </a:rPr>
              <a:t>builds </a:t>
            </a:r>
            <a:r>
              <a:rPr lang="id-ID" sz="2000" dirty="0">
                <a:solidFill>
                  <a:schemeClr val="bg1"/>
                </a:solidFill>
              </a:rPr>
              <a:t>	</a:t>
            </a:r>
            <a:r>
              <a:rPr lang="en-GB" sz="2000" dirty="0">
                <a:solidFill>
                  <a:schemeClr val="bg1"/>
                </a:solidFill>
              </a:rPr>
              <a:t>cooks </a:t>
            </a:r>
            <a:r>
              <a:rPr lang="id-ID" sz="2000" dirty="0">
                <a:solidFill>
                  <a:schemeClr val="bg1"/>
                </a:solidFill>
              </a:rPr>
              <a:t>	</a:t>
            </a:r>
            <a:r>
              <a:rPr lang="en-GB" sz="2000" dirty="0">
                <a:solidFill>
                  <a:schemeClr val="bg1"/>
                </a:solidFill>
              </a:rPr>
              <a:t>helps</a:t>
            </a:r>
            <a:endParaRPr lang="en-GB" sz="36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92321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build="p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8343" y="457200"/>
            <a:ext cx="46808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400" dirty="0">
                <a:latin typeface="+mj-lt"/>
              </a:rPr>
              <a:t>Here is more explanation about it:</a:t>
            </a:r>
            <a:endParaRPr lang="en-GB" sz="2400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09137" y="3333750"/>
            <a:ext cx="8071758" cy="369332"/>
          </a:xfrm>
          <a:prstGeom prst="rect">
            <a:avLst/>
          </a:prstGeom>
          <a:solidFill>
            <a:srgbClr val="03ABD8"/>
          </a:solidFill>
          <a:ln w="57150">
            <a:solidFill>
              <a:srgbClr val="2E9699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You drop </a:t>
            </a:r>
            <a:r>
              <a:rPr lang="en-GB" b="1" dirty="0">
                <a:solidFill>
                  <a:schemeClr val="bg1"/>
                </a:solidFill>
              </a:rPr>
              <a:t>y </a:t>
            </a:r>
            <a:r>
              <a:rPr lang="en-GB" dirty="0">
                <a:solidFill>
                  <a:schemeClr val="bg1"/>
                </a:solidFill>
              </a:rPr>
              <a:t>and add </a:t>
            </a:r>
            <a:r>
              <a:rPr lang="en-GB" b="1" dirty="0">
                <a:solidFill>
                  <a:schemeClr val="accent6">
                    <a:lumMod val="75000"/>
                  </a:schemeClr>
                </a:solidFill>
              </a:rPr>
              <a:t>–</a:t>
            </a:r>
            <a:r>
              <a:rPr lang="en-GB" b="1" dirty="0" err="1">
                <a:solidFill>
                  <a:schemeClr val="accent6">
                    <a:lumMod val="75000"/>
                  </a:schemeClr>
                </a:solidFill>
              </a:rPr>
              <a:t>ies</a:t>
            </a:r>
            <a:r>
              <a:rPr lang="en-GB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dirty="0">
                <a:solidFill>
                  <a:schemeClr val="bg1"/>
                </a:solidFill>
              </a:rPr>
              <a:t>to form the </a:t>
            </a:r>
            <a:r>
              <a:rPr lang="en-GB" b="1" dirty="0">
                <a:solidFill>
                  <a:schemeClr val="bg1"/>
                </a:solidFill>
              </a:rPr>
              <a:t>third person singular </a:t>
            </a:r>
            <a:r>
              <a:rPr lang="en-GB" dirty="0">
                <a:solidFill>
                  <a:schemeClr val="bg1"/>
                </a:solidFill>
              </a:rPr>
              <a:t>of verbs</a:t>
            </a:r>
            <a:r>
              <a:rPr lang="id-ID" dirty="0">
                <a:solidFill>
                  <a:schemeClr val="bg1"/>
                </a:solidFill>
              </a:rPr>
              <a:t> </a:t>
            </a:r>
            <a:r>
              <a:rPr lang="en-GB" dirty="0">
                <a:solidFill>
                  <a:schemeClr val="bg1"/>
                </a:solidFill>
              </a:rPr>
              <a:t>that end in </a:t>
            </a:r>
            <a:r>
              <a:rPr lang="en-GB" b="1" dirty="0">
                <a:solidFill>
                  <a:schemeClr val="accent6">
                    <a:lumMod val="75000"/>
                  </a:schemeClr>
                </a:solidFill>
              </a:rPr>
              <a:t>–y</a:t>
            </a:r>
            <a:r>
              <a:rPr lang="en-GB" dirty="0">
                <a:solidFill>
                  <a:schemeClr val="bg1"/>
                </a:solidFill>
              </a:rPr>
              <a:t>.</a:t>
            </a:r>
            <a:endParaRPr lang="en-GB" sz="2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90600" y="3779721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2000" dirty="0"/>
              <a:t>A cat </a:t>
            </a:r>
            <a:r>
              <a:rPr lang="en-GB" sz="2000" b="1" dirty="0">
                <a:solidFill>
                  <a:srgbClr val="03ABD8"/>
                </a:solidFill>
              </a:rPr>
              <a:t>carries</a:t>
            </a:r>
            <a:r>
              <a:rPr lang="en-GB" sz="2000" b="1" dirty="0"/>
              <a:t> </a:t>
            </a:r>
            <a:r>
              <a:rPr lang="en-GB" sz="2000" dirty="0"/>
              <a:t>its kittens in its teeth.</a:t>
            </a:r>
          </a:p>
          <a:p>
            <a:r>
              <a:rPr lang="en-GB" sz="2000" dirty="0"/>
              <a:t>Tom usually </a:t>
            </a:r>
            <a:r>
              <a:rPr lang="en-GB" sz="2000" b="1" dirty="0">
                <a:solidFill>
                  <a:srgbClr val="03ABD8"/>
                </a:solidFill>
              </a:rPr>
              <a:t>fries</a:t>
            </a:r>
            <a:r>
              <a:rPr lang="en-GB" sz="2000" b="1" dirty="0"/>
              <a:t> </a:t>
            </a:r>
            <a:r>
              <a:rPr lang="en-GB" sz="2000" dirty="0"/>
              <a:t>an egg for breakfast.</a:t>
            </a:r>
            <a:endParaRPr lang="en-GB" sz="2800" dirty="0"/>
          </a:p>
        </p:txBody>
      </p:sp>
      <p:sp>
        <p:nvSpPr>
          <p:cNvPr id="7" name="Rectangle 6"/>
          <p:cNvSpPr/>
          <p:nvPr/>
        </p:nvSpPr>
        <p:spPr>
          <a:xfrm>
            <a:off x="533400" y="894181"/>
            <a:ext cx="7549242" cy="2246769"/>
          </a:xfrm>
          <a:prstGeom prst="rect">
            <a:avLst/>
          </a:prstGeom>
          <a:solidFill>
            <a:srgbClr val="03ABD8"/>
          </a:solidFill>
          <a:ln w="57150">
            <a:solidFill>
              <a:srgbClr val="2E9699"/>
            </a:solidFill>
            <a:prstDash val="sysDash"/>
          </a:ln>
        </p:spPr>
        <p:txBody>
          <a:bodyPr wrap="square">
            <a:spAutoFit/>
          </a:bodyPr>
          <a:lstStyle/>
          <a:p>
            <a:pPr>
              <a:tabLst>
                <a:tab pos="1795463" algn="l"/>
                <a:tab pos="3771900" algn="l"/>
                <a:tab pos="5470525" algn="l"/>
              </a:tabLst>
            </a:pPr>
            <a:r>
              <a:rPr lang="en-GB" sz="2000" b="1" dirty="0">
                <a:solidFill>
                  <a:schemeClr val="bg1"/>
                </a:solidFill>
              </a:rPr>
              <a:t>Spell Well</a:t>
            </a:r>
          </a:p>
          <a:p>
            <a:pPr>
              <a:tabLst>
                <a:tab pos="1795463" algn="l"/>
                <a:tab pos="3771900" algn="l"/>
                <a:tab pos="5470525" algn="l"/>
              </a:tabLst>
            </a:pPr>
            <a:r>
              <a:rPr lang="en-GB" sz="2000" dirty="0">
                <a:solidFill>
                  <a:schemeClr val="bg1"/>
                </a:solidFill>
              </a:rPr>
              <a:t>Here are more </a:t>
            </a:r>
            <a:r>
              <a:rPr lang="en-GB" sz="2000" b="1" dirty="0">
                <a:solidFill>
                  <a:schemeClr val="accent6">
                    <a:lumMod val="75000"/>
                  </a:schemeClr>
                </a:solidFill>
              </a:rPr>
              <a:t>third person singular </a:t>
            </a:r>
            <a:r>
              <a:rPr lang="en-GB" sz="2000" dirty="0">
                <a:solidFill>
                  <a:schemeClr val="bg1"/>
                </a:solidFill>
              </a:rPr>
              <a:t>verbs that end in </a:t>
            </a:r>
            <a:r>
              <a:rPr lang="en-GB" sz="2000" b="1" dirty="0">
                <a:solidFill>
                  <a:schemeClr val="accent6">
                    <a:lumMod val="75000"/>
                  </a:schemeClr>
                </a:solidFill>
              </a:rPr>
              <a:t>–</a:t>
            </a:r>
            <a:r>
              <a:rPr lang="en-GB" sz="2000" b="1" dirty="0" err="1">
                <a:solidFill>
                  <a:schemeClr val="accent6">
                    <a:lumMod val="75000"/>
                  </a:schemeClr>
                </a:solidFill>
              </a:rPr>
              <a:t>es</a:t>
            </a:r>
            <a:r>
              <a:rPr lang="en-GB" sz="2000" dirty="0">
                <a:solidFill>
                  <a:schemeClr val="bg1"/>
                </a:solidFill>
              </a:rPr>
              <a:t>.</a:t>
            </a:r>
          </a:p>
          <a:p>
            <a:pPr>
              <a:tabLst>
                <a:tab pos="1795463" algn="l"/>
                <a:tab pos="3771900" algn="l"/>
                <a:tab pos="5470525" algn="l"/>
              </a:tabLst>
            </a:pPr>
            <a:r>
              <a:rPr lang="en-GB" sz="2000" dirty="0">
                <a:solidFill>
                  <a:schemeClr val="bg1"/>
                </a:solidFill>
              </a:rPr>
              <a:t>kisses </a:t>
            </a:r>
            <a:r>
              <a:rPr lang="id-ID" sz="2000" dirty="0">
                <a:solidFill>
                  <a:schemeClr val="bg1"/>
                </a:solidFill>
              </a:rPr>
              <a:t>	</a:t>
            </a:r>
            <a:r>
              <a:rPr lang="en-GB" sz="2000" dirty="0">
                <a:solidFill>
                  <a:schemeClr val="bg1"/>
                </a:solidFill>
              </a:rPr>
              <a:t>brushes </a:t>
            </a:r>
            <a:r>
              <a:rPr lang="id-ID" sz="2000" dirty="0">
                <a:solidFill>
                  <a:schemeClr val="bg1"/>
                </a:solidFill>
              </a:rPr>
              <a:t>	</a:t>
            </a:r>
            <a:r>
              <a:rPr lang="en-GB" sz="2000" dirty="0">
                <a:solidFill>
                  <a:schemeClr val="bg1"/>
                </a:solidFill>
              </a:rPr>
              <a:t>passes</a:t>
            </a:r>
          </a:p>
          <a:p>
            <a:pPr>
              <a:tabLst>
                <a:tab pos="1795463" algn="l"/>
                <a:tab pos="3771900" algn="l"/>
                <a:tab pos="5470525" algn="l"/>
              </a:tabLst>
            </a:pPr>
            <a:r>
              <a:rPr lang="en-GB" sz="2000" dirty="0">
                <a:solidFill>
                  <a:schemeClr val="bg1"/>
                </a:solidFill>
              </a:rPr>
              <a:t>dresses </a:t>
            </a:r>
            <a:r>
              <a:rPr lang="id-ID" sz="2000" dirty="0">
                <a:solidFill>
                  <a:schemeClr val="bg1"/>
                </a:solidFill>
              </a:rPr>
              <a:t>	</a:t>
            </a:r>
            <a:r>
              <a:rPr lang="en-GB" sz="2000" dirty="0">
                <a:solidFill>
                  <a:schemeClr val="bg1"/>
                </a:solidFill>
              </a:rPr>
              <a:t>rushes </a:t>
            </a:r>
            <a:r>
              <a:rPr lang="id-ID" sz="2000" dirty="0">
                <a:solidFill>
                  <a:schemeClr val="bg1"/>
                </a:solidFill>
              </a:rPr>
              <a:t>	</a:t>
            </a:r>
            <a:r>
              <a:rPr lang="en-GB" sz="2000" dirty="0">
                <a:solidFill>
                  <a:schemeClr val="bg1"/>
                </a:solidFill>
              </a:rPr>
              <a:t>fixes</a:t>
            </a:r>
          </a:p>
          <a:p>
            <a:pPr>
              <a:tabLst>
                <a:tab pos="1795463" algn="l"/>
                <a:tab pos="3771900" algn="l"/>
                <a:tab pos="5470525" algn="l"/>
              </a:tabLst>
            </a:pPr>
            <a:r>
              <a:rPr lang="en-GB" sz="2000" dirty="0">
                <a:solidFill>
                  <a:schemeClr val="bg1"/>
                </a:solidFill>
              </a:rPr>
              <a:t>washes </a:t>
            </a:r>
            <a:r>
              <a:rPr lang="id-ID" sz="2000" dirty="0">
                <a:solidFill>
                  <a:schemeClr val="bg1"/>
                </a:solidFill>
              </a:rPr>
              <a:t>	</a:t>
            </a:r>
            <a:r>
              <a:rPr lang="en-GB" sz="2000" dirty="0">
                <a:solidFill>
                  <a:schemeClr val="bg1"/>
                </a:solidFill>
              </a:rPr>
              <a:t>wishes </a:t>
            </a:r>
            <a:r>
              <a:rPr lang="id-ID" sz="2000" dirty="0">
                <a:solidFill>
                  <a:schemeClr val="bg1"/>
                </a:solidFill>
              </a:rPr>
              <a:t>	</a:t>
            </a:r>
            <a:r>
              <a:rPr lang="en-GB" sz="2000" dirty="0">
                <a:solidFill>
                  <a:schemeClr val="bg1"/>
                </a:solidFill>
              </a:rPr>
              <a:t>cashes</a:t>
            </a:r>
          </a:p>
          <a:p>
            <a:pPr>
              <a:tabLst>
                <a:tab pos="1795463" algn="l"/>
                <a:tab pos="3771900" algn="l"/>
                <a:tab pos="5470525" algn="l"/>
              </a:tabLst>
            </a:pPr>
            <a:r>
              <a:rPr lang="en-GB" sz="2000" dirty="0">
                <a:solidFill>
                  <a:schemeClr val="bg1"/>
                </a:solidFill>
              </a:rPr>
              <a:t>misses </a:t>
            </a:r>
            <a:r>
              <a:rPr lang="id-ID" sz="2000" dirty="0">
                <a:solidFill>
                  <a:schemeClr val="bg1"/>
                </a:solidFill>
              </a:rPr>
              <a:t>	</a:t>
            </a:r>
            <a:r>
              <a:rPr lang="en-GB" sz="2000" dirty="0">
                <a:solidFill>
                  <a:schemeClr val="bg1"/>
                </a:solidFill>
              </a:rPr>
              <a:t>buzzes </a:t>
            </a:r>
            <a:r>
              <a:rPr lang="id-ID" sz="2000" dirty="0">
                <a:solidFill>
                  <a:schemeClr val="bg1"/>
                </a:solidFill>
              </a:rPr>
              <a:t>	</a:t>
            </a:r>
            <a:r>
              <a:rPr lang="en-GB" sz="2000" dirty="0">
                <a:solidFill>
                  <a:schemeClr val="bg1"/>
                </a:solidFill>
              </a:rPr>
              <a:t>crashes</a:t>
            </a:r>
          </a:p>
          <a:p>
            <a:pPr>
              <a:tabLst>
                <a:tab pos="1795463" algn="l"/>
                <a:tab pos="3771900" algn="l"/>
                <a:tab pos="5470525" algn="l"/>
              </a:tabLst>
            </a:pPr>
            <a:r>
              <a:rPr lang="en-GB" sz="2000" dirty="0">
                <a:solidFill>
                  <a:schemeClr val="bg1"/>
                </a:solidFill>
              </a:rPr>
              <a:t>hisses </a:t>
            </a:r>
            <a:r>
              <a:rPr lang="id-ID" sz="2000" dirty="0">
                <a:solidFill>
                  <a:schemeClr val="bg1"/>
                </a:solidFill>
              </a:rPr>
              <a:t>	</a:t>
            </a:r>
            <a:r>
              <a:rPr lang="en-GB" sz="2000" dirty="0">
                <a:solidFill>
                  <a:schemeClr val="bg1"/>
                </a:solidFill>
              </a:rPr>
              <a:t>marches </a:t>
            </a:r>
            <a:r>
              <a:rPr lang="id-ID" sz="2000" dirty="0">
                <a:solidFill>
                  <a:schemeClr val="bg1"/>
                </a:solidFill>
              </a:rPr>
              <a:t>	</a:t>
            </a:r>
            <a:r>
              <a:rPr lang="en-GB" sz="2000" dirty="0">
                <a:solidFill>
                  <a:schemeClr val="bg1"/>
                </a:solidFill>
              </a:rPr>
              <a:t>fetches</a:t>
            </a:r>
            <a:endParaRPr lang="en-GB" sz="4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86707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build="p"/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758</TotalTime>
  <Words>756</Words>
  <Application>Microsoft Office PowerPoint</Application>
  <PresentationFormat>On-screen Show (16:9)</PresentationFormat>
  <Paragraphs>168</Paragraphs>
  <Slides>15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Aulia Dwiningtyas Putri</dc:creator>
  <cp:lastModifiedBy>Risanti Intan</cp:lastModifiedBy>
  <cp:revision>43</cp:revision>
  <dcterms:created xsi:type="dcterms:W3CDTF">2022-01-17T01:37:52Z</dcterms:created>
  <dcterms:modified xsi:type="dcterms:W3CDTF">2022-08-08T10:01:56Z</dcterms:modified>
</cp:coreProperties>
</file>