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BD8"/>
    <a:srgbClr val="B2D34E"/>
    <a:srgbClr val="C9C011"/>
    <a:srgbClr val="098DD3"/>
    <a:srgbClr val="696EFF"/>
    <a:srgbClr val="F45126"/>
    <a:srgbClr val="E8552C"/>
    <a:srgbClr val="8E9D01"/>
    <a:srgbClr val="BFD1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22" autoAdjust="0"/>
  </p:normalViewPr>
  <p:slideViewPr>
    <p:cSldViewPr>
      <p:cViewPr>
        <p:scale>
          <a:sx n="123" d="100"/>
          <a:sy n="123" d="100"/>
        </p:scale>
        <p:origin x="-444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B6CB9-FC61-42C7-AB0E-E239B60C3C5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EA237-A359-4CC0-951A-F3A14D13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0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EA237-A359-4CC0-951A-F3A14D13DA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38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cantumkan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font 10pt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EA237-A359-4CC0-951A-F3A14D13D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9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8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96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78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780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729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8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7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6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8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0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2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" y="4682529"/>
            <a:ext cx="9143244" cy="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7" y="24020"/>
            <a:ext cx="9125761" cy="5143500"/>
          </a:xfrm>
          <a:prstGeom prst="rect">
            <a:avLst/>
          </a:prstGeom>
        </p:spPr>
      </p:pic>
      <p:cxnSp>
        <p:nvCxnSpPr>
          <p:cNvPr id="9" name="直線コネクタ 9"/>
          <p:cNvCxnSpPr/>
          <p:nvPr/>
        </p:nvCxnSpPr>
        <p:spPr>
          <a:xfrm>
            <a:off x="4572000" y="2876550"/>
            <a:ext cx="3733800" cy="0"/>
          </a:xfrm>
          <a:prstGeom prst="line">
            <a:avLst/>
          </a:prstGeom>
          <a:noFill/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headEnd type="oval"/>
            <a:tailEnd type="oval"/>
          </a:ln>
          <a:effectLst/>
        </p:spPr>
      </p:cxnSp>
      <p:sp>
        <p:nvSpPr>
          <p:cNvPr id="10" name="タイトル 1"/>
          <p:cNvSpPr txBox="1">
            <a:spLocks/>
          </p:cNvSpPr>
          <p:nvPr/>
        </p:nvSpPr>
        <p:spPr>
          <a:xfrm>
            <a:off x="3810000" y="1336846"/>
            <a:ext cx="5073868" cy="469019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9600" kern="1200" spc="1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32713">
              <a:defRPr/>
            </a:pPr>
            <a:r>
              <a:rPr kumimoji="1" lang="en-US" altLang="ja-JP" sz="3200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MEDIA MENGAJAR</a:t>
            </a:r>
            <a:endParaRPr kumimoji="1" lang="ja-JP" altLang="en-US" sz="3200" b="1" spc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3444" y="3018279"/>
            <a:ext cx="2326984" cy="31547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SMP/MTs GRADE VIII</a:t>
            </a:r>
            <a:endParaRPr lang="id-ID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テキスト プレースホルダー 11"/>
          <p:cNvSpPr txBox="1">
            <a:spLocks/>
          </p:cNvSpPr>
          <p:nvPr/>
        </p:nvSpPr>
        <p:spPr>
          <a:xfrm>
            <a:off x="4081130" y="2005935"/>
            <a:ext cx="4495800" cy="565815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800" b="1" dirty="0" smtClean="0">
                <a:solidFill>
                  <a:srgbClr val="098DD3"/>
                </a:solidFill>
                <a:cs typeface="Arial" pitchFamily="34" charset="0"/>
              </a:rPr>
              <a:t>BRIGHT AN ENGLISH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784949" y="895350"/>
            <a:ext cx="2329851" cy="3287686"/>
            <a:chOff x="1784949" y="895350"/>
            <a:chExt cx="2329851" cy="3287686"/>
          </a:xfrm>
        </p:grpSpPr>
        <p:sp>
          <p:nvSpPr>
            <p:cNvPr id="13" name="Cube 12"/>
            <p:cNvSpPr/>
            <p:nvPr/>
          </p:nvSpPr>
          <p:spPr>
            <a:xfrm>
              <a:off x="1784949" y="895350"/>
              <a:ext cx="2329851" cy="3287686"/>
            </a:xfrm>
            <a:prstGeom prst="cube">
              <a:avLst>
                <a:gd name="adj" fmla="val 3711"/>
              </a:avLst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77" y="1010573"/>
              <a:ext cx="2144763" cy="3172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27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742950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70C0"/>
                </a:solidFill>
                <a:latin typeface="HelveticaNeue"/>
              </a:rPr>
              <a:t>How do you use pronouns in your sentences?</a:t>
            </a:r>
            <a:endParaRPr lang="en-GB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221995"/>
              </p:ext>
            </p:extLst>
          </p:nvPr>
        </p:nvGraphicFramePr>
        <p:xfrm>
          <a:off x="381000" y="1314450"/>
          <a:ext cx="8077200" cy="20574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4259604705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xmlns="" val="3237506475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xmlns="" val="240040140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399170378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id-ID" sz="1800" dirty="0"/>
                        <a:t>Subject</a:t>
                      </a:r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id-ID" sz="1800" dirty="0"/>
                        <a:t>Object</a:t>
                      </a:r>
                      <a:endParaRPr lang="en-GB" sz="18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xmlns="" val="3051197898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she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they</a:t>
                      </a:r>
                      <a:endParaRPr lang="en-GB" sz="1800" dirty="0"/>
                    </a:p>
                  </a:txBody>
                  <a:tcPr marT="34290" marB="34290">
                    <a:solidFill>
                      <a:srgbClr val="03ABD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 know Salma.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know Salma.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You know Salma.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 knows Salma.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She knows Salma.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They know Salma.</a:t>
                      </a:r>
                      <a:endParaRPr lang="en-GB" sz="1800" dirty="0"/>
                    </a:p>
                  </a:txBody>
                  <a:tcPr marT="34290" marB="34290">
                    <a:solidFill>
                      <a:srgbClr val="03ABD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Salma knows me.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Salma knows us.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Salma knows you.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Salma knows him.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Salma knows her.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Salma knows them.</a:t>
                      </a:r>
                      <a:endParaRPr lang="id-ID" sz="1800" dirty="0"/>
                    </a:p>
                  </a:txBody>
                  <a:tcPr marT="34290" marB="34290">
                    <a:solidFill>
                      <a:srgbClr val="03ABD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him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her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them</a:t>
                      </a:r>
                      <a:endParaRPr lang="en-GB" sz="1800" dirty="0"/>
                    </a:p>
                  </a:txBody>
                  <a:tcPr marT="34290" marB="34290">
                    <a:solidFill>
                      <a:srgbClr val="03ABD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4260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59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6443" y="328568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70C0"/>
                </a:solidFill>
                <a:latin typeface="HelveticaNeue"/>
              </a:rPr>
              <a:t>How do you use pronouns in your sentences?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867699"/>
            <a:ext cx="45720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• I don’t want </a:t>
            </a:r>
            <a:r>
              <a:rPr lang="en-GB" b="1" dirty="0">
                <a:solidFill>
                  <a:srgbClr val="000000"/>
                </a:solidFill>
              </a:rPr>
              <a:t>this painting</a:t>
            </a:r>
            <a:r>
              <a:rPr lang="en-GB" dirty="0">
                <a:solidFill>
                  <a:srgbClr val="000000"/>
                </a:solidFill>
              </a:rPr>
              <a:t>. You can have </a:t>
            </a:r>
            <a:r>
              <a:rPr lang="en-GB" b="1" dirty="0">
                <a:solidFill>
                  <a:srgbClr val="000000"/>
                </a:solidFill>
              </a:rPr>
              <a:t>it</a:t>
            </a:r>
            <a:r>
              <a:rPr lang="en-GB" dirty="0">
                <a:solidFill>
                  <a:srgbClr val="000000"/>
                </a:solidFill>
              </a:rPr>
              <a:t>.</a:t>
            </a:r>
          </a:p>
          <a:p>
            <a:r>
              <a:rPr lang="en-GB" dirty="0">
                <a:solidFill>
                  <a:srgbClr val="000000"/>
                </a:solidFill>
              </a:rPr>
              <a:t>• I never watch </a:t>
            </a:r>
            <a:r>
              <a:rPr lang="en-GB" b="1" dirty="0">
                <a:solidFill>
                  <a:srgbClr val="000000"/>
                </a:solidFill>
              </a:rPr>
              <a:t>horror films</a:t>
            </a:r>
            <a:r>
              <a:rPr lang="en-GB" dirty="0">
                <a:solidFill>
                  <a:srgbClr val="000000"/>
                </a:solidFill>
              </a:rPr>
              <a:t>. I don’t like </a:t>
            </a:r>
            <a:r>
              <a:rPr lang="en-GB" b="1" dirty="0">
                <a:solidFill>
                  <a:srgbClr val="000000"/>
                </a:solidFill>
              </a:rPr>
              <a:t>them</a:t>
            </a:r>
            <a:r>
              <a:rPr lang="en-GB" dirty="0">
                <a:solidFill>
                  <a:srgbClr val="000000"/>
                </a:solidFill>
              </a:rPr>
              <a:t>.</a:t>
            </a:r>
            <a:endParaRPr lang="id-ID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9268" y="1962150"/>
            <a:ext cx="58777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</a:rPr>
              <a:t>1</a:t>
            </a:r>
            <a:r>
              <a:rPr lang="en-GB" b="1" dirty="0">
                <a:solidFill>
                  <a:srgbClr val="000000"/>
                </a:solidFill>
              </a:rPr>
              <a:t>. Verb</a:t>
            </a:r>
          </a:p>
          <a:p>
            <a:r>
              <a:rPr lang="en-GB" dirty="0">
                <a:solidFill>
                  <a:srgbClr val="000000"/>
                </a:solidFill>
              </a:rPr>
              <a:t>Example:</a:t>
            </a:r>
          </a:p>
          <a:p>
            <a:r>
              <a:rPr lang="en-GB" dirty="0">
                <a:solidFill>
                  <a:srgbClr val="000000"/>
                </a:solidFill>
              </a:rPr>
              <a:t>• Dick and Jim are naughty. People hate </a:t>
            </a:r>
            <a:r>
              <a:rPr lang="en-GB" b="1" dirty="0">
                <a:solidFill>
                  <a:srgbClr val="000000"/>
                </a:solidFill>
              </a:rPr>
              <a:t>them</a:t>
            </a:r>
            <a:r>
              <a:rPr lang="en-GB" dirty="0">
                <a:solidFill>
                  <a:srgbClr val="000000"/>
                </a:solidFill>
              </a:rPr>
              <a:t> very much.</a:t>
            </a:r>
          </a:p>
          <a:p>
            <a:endParaRPr lang="en-GB" dirty="0">
              <a:solidFill>
                <a:srgbClr val="000000"/>
              </a:solidFill>
            </a:endParaRPr>
          </a:p>
          <a:p>
            <a:r>
              <a:rPr lang="en-GB" b="1" dirty="0"/>
              <a:t>2. Preposition </a:t>
            </a:r>
            <a:r>
              <a:rPr lang="en-GB" dirty="0">
                <a:solidFill>
                  <a:srgbClr val="000000"/>
                </a:solidFill>
              </a:rPr>
              <a:t>(to, for, about, on, etc.)</a:t>
            </a:r>
          </a:p>
          <a:p>
            <a:r>
              <a:rPr lang="en-GB" dirty="0">
                <a:solidFill>
                  <a:srgbClr val="000000"/>
                </a:solidFill>
              </a:rPr>
              <a:t>Example:</a:t>
            </a:r>
          </a:p>
          <a:p>
            <a:r>
              <a:rPr lang="en-GB" dirty="0">
                <a:solidFill>
                  <a:srgbClr val="000000"/>
                </a:solidFill>
              </a:rPr>
              <a:t>• She gives some money to </a:t>
            </a:r>
            <a:r>
              <a:rPr lang="en-GB" b="1" dirty="0">
                <a:solidFill>
                  <a:srgbClr val="000000"/>
                </a:solidFill>
              </a:rPr>
              <a:t>me</a:t>
            </a:r>
            <a:r>
              <a:rPr lang="en-GB" dirty="0">
                <a:solidFill>
                  <a:srgbClr val="000000"/>
                </a:solidFill>
              </a:rPr>
              <a:t>.</a:t>
            </a:r>
          </a:p>
          <a:p>
            <a:r>
              <a:rPr lang="en-GB" dirty="0">
                <a:solidFill>
                  <a:srgbClr val="000000"/>
                </a:solidFill>
              </a:rPr>
              <a:t>• The parcel is for </a:t>
            </a:r>
            <a:r>
              <a:rPr lang="en-GB" b="1" dirty="0">
                <a:solidFill>
                  <a:srgbClr val="000000"/>
                </a:solidFill>
              </a:rPr>
              <a:t>you</a:t>
            </a:r>
            <a:r>
              <a:rPr lang="en-GB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1592818"/>
            <a:ext cx="24482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Object pronouns follow: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590832"/>
            <a:ext cx="701040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sz="8800" dirty="0">
                <a:solidFill>
                  <a:srgbClr val="FFAE24"/>
                </a:solidFill>
                <a:latin typeface="Arial Rounded MT Bold" panose="020F0704030504030204" pitchFamily="34" charset="0"/>
              </a:rPr>
              <a:t>GOOD JOB!</a:t>
            </a:r>
            <a:endParaRPr lang="en-GB" sz="8800" dirty="0">
              <a:solidFill>
                <a:srgbClr val="FFAE24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2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" y="0"/>
            <a:ext cx="9143243" cy="51435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169634" y="513060"/>
            <a:ext cx="3935766" cy="787104"/>
            <a:chOff x="1347257" y="545950"/>
            <a:chExt cx="3462226" cy="890291"/>
          </a:xfrm>
        </p:grpSpPr>
        <p:grpSp>
          <p:nvGrpSpPr>
            <p:cNvPr id="15" name="Group 14"/>
            <p:cNvGrpSpPr/>
            <p:nvPr/>
          </p:nvGrpSpPr>
          <p:grpSpPr>
            <a:xfrm>
              <a:off x="1347257" y="545950"/>
              <a:ext cx="3462226" cy="890291"/>
              <a:chOff x="1347257" y="545950"/>
              <a:chExt cx="3462226" cy="89029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Rectangle 28"/>
              <p:cNvSpPr/>
              <p:nvPr/>
            </p:nvSpPr>
            <p:spPr>
              <a:xfrm>
                <a:off x="1388493" y="545950"/>
                <a:ext cx="3345458" cy="8902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347257" y="720723"/>
                <a:ext cx="3462226" cy="469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385763">
                  <a:defRPr/>
                </a:pPr>
                <a:r>
                  <a:rPr lang="id-ID" sz="2100" b="1" kern="0" spc="28" dirty="0" smtClean="0">
                    <a:solidFill>
                      <a:prstClr val="black"/>
                    </a:solidFill>
                  </a:rPr>
                  <a:t>What are You Doing?</a:t>
                </a:r>
                <a:endParaRPr lang="en-GB" sz="2100" b="1" kern="0" spc="28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4733951" y="545950"/>
              <a:ext cx="75532" cy="890291"/>
            </a:xfrm>
            <a:prstGeom prst="rect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12620" y="199660"/>
            <a:ext cx="1632092" cy="937031"/>
            <a:chOff x="55507" y="128083"/>
            <a:chExt cx="2176120" cy="1249375"/>
          </a:xfrm>
        </p:grpSpPr>
        <p:sp>
          <p:nvSpPr>
            <p:cNvPr id="32" name="Rectangle 31"/>
            <p:cNvSpPr/>
            <p:nvPr/>
          </p:nvSpPr>
          <p:spPr>
            <a:xfrm>
              <a:off x="487553" y="171648"/>
              <a:ext cx="1686564" cy="386881"/>
            </a:xfrm>
            <a:prstGeom prst="rect">
              <a:avLst/>
            </a:prstGeom>
            <a:solidFill>
              <a:srgbClr val="03A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2233" y="128083"/>
              <a:ext cx="153939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 spc="38" dirty="0" smtClean="0">
                  <a:solidFill>
                    <a:schemeClr val="bg1">
                      <a:lumMod val="95000"/>
                    </a:schemeClr>
                  </a:solidFill>
                </a:rPr>
                <a:t>Chapter 2</a:t>
              </a:r>
              <a:endParaRPr lang="id-ID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87554" y="558531"/>
              <a:ext cx="432046" cy="3868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19531" y="945412"/>
              <a:ext cx="432046" cy="43204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5507" y="171650"/>
              <a:ext cx="432046" cy="38688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79429" y="125820"/>
            <a:ext cx="378257" cy="1174344"/>
            <a:chOff x="1389861" y="29628"/>
            <a:chExt cx="504343" cy="1406612"/>
          </a:xfrm>
        </p:grpSpPr>
        <p:sp>
          <p:nvSpPr>
            <p:cNvPr id="38" name="Rectangle 37"/>
            <p:cNvSpPr/>
            <p:nvPr/>
          </p:nvSpPr>
          <p:spPr>
            <a:xfrm>
              <a:off x="1389861" y="537122"/>
              <a:ext cx="72252" cy="899118"/>
            </a:xfrm>
            <a:prstGeom prst="rect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84876" y="104439"/>
              <a:ext cx="69041" cy="440980"/>
            </a:xfrm>
            <a:prstGeom prst="rect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Oval 39"/>
            <p:cNvSpPr/>
            <p:nvPr/>
          </p:nvSpPr>
          <p:spPr>
            <a:xfrm>
              <a:off x="1744587" y="29628"/>
              <a:ext cx="149617" cy="149617"/>
            </a:xfrm>
            <a:prstGeom prst="ellipse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Rectangle 40"/>
            <p:cNvSpPr/>
            <p:nvPr/>
          </p:nvSpPr>
          <p:spPr>
            <a:xfrm rot="16200000">
              <a:off x="1587369" y="340315"/>
              <a:ext cx="69041" cy="464056"/>
            </a:xfrm>
            <a:prstGeom prst="rect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" y="4682529"/>
            <a:ext cx="9143244" cy="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6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269282"/>
            <a:ext cx="5562600" cy="478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SzPct val="100000"/>
            </a:pPr>
            <a:r>
              <a:rPr lang="en-US" sz="2400" dirty="0">
                <a:solidFill>
                  <a:schemeClr val="bg1"/>
                </a:solidFill>
                <a:latin typeface="+mj-lt"/>
                <a:cs typeface="Arial" pitchFamily="34" charset="0"/>
              </a:rPr>
              <a:t>A. 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……….</a:t>
            </a:r>
            <a:endParaRPr lang="en-US" sz="2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08418"/>
            <a:ext cx="6858000" cy="707886"/>
          </a:xfrm>
          <a:prstGeom prst="rect">
            <a:avLst/>
          </a:prstGeom>
          <a:solidFill>
            <a:srgbClr val="C9C01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In this chapter, we will </a:t>
            </a:r>
            <a:r>
              <a:rPr lang="en-US" sz="4000" b="1" dirty="0" smtClean="0">
                <a:solidFill>
                  <a:srgbClr val="0070C0"/>
                </a:solidFill>
              </a:rPr>
              <a:t>learn</a:t>
            </a:r>
            <a:r>
              <a:rPr lang="id-ID" sz="4000" b="1" dirty="0" smtClean="0">
                <a:solidFill>
                  <a:srgbClr val="0070C0"/>
                </a:solidFill>
              </a:rPr>
              <a:t> to</a:t>
            </a:r>
            <a:r>
              <a:rPr lang="en-US" sz="4000" b="1" dirty="0" smtClean="0">
                <a:solidFill>
                  <a:srgbClr val="0070C0"/>
                </a:solidFill>
              </a:rPr>
              <a:t>: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581150"/>
            <a:ext cx="7315200" cy="1938992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describe </a:t>
            </a:r>
            <a:r>
              <a:rPr lang="en-US" sz="1600" dirty="0"/>
              <a:t>an event that is happening at </a:t>
            </a:r>
            <a:r>
              <a:rPr lang="en-US" sz="1600" dirty="0" smtClean="0"/>
              <a:t>present;</a:t>
            </a:r>
            <a:endParaRPr lang="id-ID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identify </a:t>
            </a:r>
            <a:r>
              <a:rPr lang="en-US" sz="1600" dirty="0"/>
              <a:t>and use the present continuous </a:t>
            </a:r>
            <a:r>
              <a:rPr lang="en-US" sz="1600" dirty="0" smtClean="0"/>
              <a:t>tense;</a:t>
            </a:r>
            <a:endParaRPr lang="id-ID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read </a:t>
            </a:r>
            <a:r>
              <a:rPr lang="en-US" sz="1600" dirty="0"/>
              <a:t>and respond to text relating to events that is happening at </a:t>
            </a:r>
            <a:r>
              <a:rPr lang="en-US" sz="1600" dirty="0" smtClean="0"/>
              <a:t>present;</a:t>
            </a:r>
            <a:endParaRPr lang="id-ID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comprehend </a:t>
            </a:r>
            <a:r>
              <a:rPr lang="en-US" sz="1600" dirty="0"/>
              <a:t>main ideas and relevant details in a </a:t>
            </a:r>
            <a:r>
              <a:rPr lang="en-US" sz="1600" dirty="0" smtClean="0"/>
              <a:t>text;</a:t>
            </a:r>
            <a:endParaRPr lang="id-ID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communicate </a:t>
            </a:r>
            <a:r>
              <a:rPr lang="en-US" sz="1600" dirty="0"/>
              <a:t>ideas and experiences through simple and </a:t>
            </a:r>
            <a:r>
              <a:rPr lang="en-US" sz="1600" dirty="0" err="1"/>
              <a:t>organised</a:t>
            </a:r>
            <a:r>
              <a:rPr lang="en-US" sz="1600" dirty="0"/>
              <a:t> paragraphs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795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7070"/>
            <a:ext cx="5791200" cy="5877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257445"/>
            <a:ext cx="55626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buSzPct val="100000"/>
            </a:pPr>
            <a:r>
              <a:rPr lang="id-ID" sz="3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The </a:t>
            </a:r>
            <a:r>
              <a:rPr lang="id-ID" sz="3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Present Continuous </a:t>
            </a:r>
            <a:r>
              <a:rPr lang="id-ID" sz="3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Tense</a:t>
            </a:r>
            <a:endParaRPr 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971550"/>
            <a:ext cx="1950559" cy="387064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533400" y="1123950"/>
            <a:ext cx="5437322" cy="1061957"/>
          </a:xfrm>
          <a:prstGeom prst="wedgeRoundRectCallout">
            <a:avLst>
              <a:gd name="adj1" fmla="val 73267"/>
              <a:gd name="adj2" fmla="val 41193"/>
              <a:gd name="adj3" fmla="val 16667"/>
            </a:avLst>
          </a:prstGeom>
          <a:solidFill>
            <a:srgbClr val="B2D3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solidFill>
                  <a:schemeClr val="tx1"/>
                </a:solidFill>
              </a:rPr>
              <a:t>We use present continuous tense to describe something happening at </a:t>
            </a:r>
            <a:r>
              <a:rPr lang="id-ID" sz="2400" dirty="0" smtClean="0">
                <a:solidFill>
                  <a:schemeClr val="tx1"/>
                </a:solidFill>
              </a:rPr>
              <a:t>present</a:t>
            </a:r>
            <a:r>
              <a:rPr lang="id-ID" sz="2400" dirty="0" smtClean="0"/>
              <a:t>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05519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1435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S</a:t>
            </a:r>
            <a:r>
              <a:rPr lang="id-ID" sz="2800" b="1" dirty="0">
                <a:solidFill>
                  <a:srgbClr val="0070C0"/>
                </a:solidFill>
              </a:rPr>
              <a:t>tudy the following sentence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9100" y="880175"/>
            <a:ext cx="838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400" dirty="0" smtClean="0">
                <a:highlight>
                  <a:srgbClr val="FF99CC"/>
                </a:highlight>
              </a:rPr>
              <a:t>1. The students </a:t>
            </a:r>
            <a:r>
              <a:rPr lang="en-GB" sz="2400" b="1" dirty="0" smtClean="0">
                <a:highlight>
                  <a:srgbClr val="FF99CC"/>
                </a:highlight>
              </a:rPr>
              <a:t>are playing </a:t>
            </a:r>
            <a:r>
              <a:rPr lang="en-GB" sz="2400" dirty="0" smtClean="0">
                <a:highlight>
                  <a:srgbClr val="FF99CC"/>
                </a:highlight>
              </a:rPr>
              <a:t>basketball now.</a:t>
            </a:r>
          </a:p>
          <a:p>
            <a:pPr>
              <a:lnSpc>
                <a:spcPct val="200000"/>
              </a:lnSpc>
            </a:pPr>
            <a:r>
              <a:rPr lang="en-GB" sz="2400" dirty="0" smtClean="0">
                <a:highlight>
                  <a:srgbClr val="FF99CC"/>
                </a:highlight>
              </a:rPr>
              <a:t>2</a:t>
            </a:r>
            <a:r>
              <a:rPr lang="en-GB" sz="2400" dirty="0">
                <a:highlight>
                  <a:srgbClr val="FF99CC"/>
                </a:highlight>
              </a:rPr>
              <a:t>. The gardener </a:t>
            </a:r>
            <a:r>
              <a:rPr lang="en-GB" sz="2400" b="1" dirty="0">
                <a:highlight>
                  <a:srgbClr val="FF99CC"/>
                </a:highlight>
              </a:rPr>
              <a:t>is sweeping </a:t>
            </a:r>
            <a:r>
              <a:rPr lang="en-GB" sz="2400" dirty="0">
                <a:highlight>
                  <a:srgbClr val="FF99CC"/>
                </a:highlight>
              </a:rPr>
              <a:t>the yard right now.</a:t>
            </a:r>
          </a:p>
          <a:p>
            <a:pPr>
              <a:lnSpc>
                <a:spcPct val="200000"/>
              </a:lnSpc>
            </a:pPr>
            <a:r>
              <a:rPr lang="en-GB" sz="2400" dirty="0">
                <a:highlight>
                  <a:srgbClr val="FF99CC"/>
                </a:highlight>
              </a:rPr>
              <a:t>3. Look! The boy </a:t>
            </a:r>
            <a:r>
              <a:rPr lang="en-GB" sz="2400" b="1" dirty="0">
                <a:highlight>
                  <a:srgbClr val="FF99CC"/>
                </a:highlight>
              </a:rPr>
              <a:t>is drawing </a:t>
            </a:r>
            <a:r>
              <a:rPr lang="en-GB" sz="2400" dirty="0">
                <a:highlight>
                  <a:srgbClr val="FF99CC"/>
                </a:highlight>
              </a:rPr>
              <a:t>a big ship in his drawing book.</a:t>
            </a:r>
          </a:p>
          <a:p>
            <a:pPr>
              <a:lnSpc>
                <a:spcPct val="200000"/>
              </a:lnSpc>
            </a:pPr>
            <a:r>
              <a:rPr lang="en-GB" sz="2400" dirty="0">
                <a:highlight>
                  <a:srgbClr val="FF99CC"/>
                </a:highlight>
              </a:rPr>
              <a:t>4. Listen! Someone </a:t>
            </a:r>
            <a:r>
              <a:rPr lang="en-GB" sz="2400" b="1" dirty="0">
                <a:highlight>
                  <a:srgbClr val="FF99CC"/>
                </a:highlight>
              </a:rPr>
              <a:t>is singing</a:t>
            </a:r>
            <a:r>
              <a:rPr lang="en-GB" sz="2400" dirty="0">
                <a:highlight>
                  <a:srgbClr val="FF99CC"/>
                </a:highlight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GB" sz="2400" dirty="0">
                <a:highlight>
                  <a:srgbClr val="FF99CC"/>
                </a:highlight>
              </a:rPr>
              <a:t>5. </a:t>
            </a:r>
            <a:r>
              <a:rPr lang="en-GB" sz="2400" b="1" dirty="0">
                <a:highlight>
                  <a:srgbClr val="FF99CC"/>
                </a:highlight>
              </a:rPr>
              <a:t>Is </a:t>
            </a:r>
            <a:r>
              <a:rPr lang="en-GB" sz="2400" dirty="0">
                <a:highlight>
                  <a:srgbClr val="FF99CC"/>
                </a:highlight>
              </a:rPr>
              <a:t>she </a:t>
            </a:r>
            <a:r>
              <a:rPr lang="en-GB" sz="2400" b="1" dirty="0">
                <a:highlight>
                  <a:srgbClr val="FF99CC"/>
                </a:highlight>
              </a:rPr>
              <a:t>taking </a:t>
            </a:r>
            <a:r>
              <a:rPr lang="en-GB" sz="2400" dirty="0">
                <a:highlight>
                  <a:srgbClr val="FF99CC"/>
                </a:highlight>
              </a:rPr>
              <a:t>a bath now?</a:t>
            </a:r>
          </a:p>
        </p:txBody>
      </p:sp>
    </p:spTree>
    <p:extLst>
      <p:ext uri="{BB962C8B-B14F-4D97-AF65-F5344CB8AC3E}">
        <p14:creationId xmlns:p14="http://schemas.microsoft.com/office/powerpoint/2010/main" val="324748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85751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T</a:t>
            </a:r>
            <a:r>
              <a:rPr lang="id-ID" sz="3200" b="1" dirty="0">
                <a:solidFill>
                  <a:srgbClr val="0070C0"/>
                </a:solidFill>
              </a:rPr>
              <a:t>he </a:t>
            </a:r>
            <a:r>
              <a:rPr lang="id-ID" sz="3200" b="1" dirty="0" smtClean="0">
                <a:solidFill>
                  <a:srgbClr val="0070C0"/>
                </a:solidFill>
              </a:rPr>
              <a:t>Patterns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8844" y="857250"/>
            <a:ext cx="2903167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+mj-lt"/>
              </a:rPr>
              <a:t>Giving Information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03845"/>
              </p:ext>
            </p:extLst>
          </p:nvPr>
        </p:nvGraphicFramePr>
        <p:xfrm>
          <a:off x="533400" y="1378501"/>
          <a:ext cx="7913914" cy="8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35">
                  <a:extLst>
                    <a:ext uri="{9D8B030D-6E8A-4147-A177-3AD203B41FA5}">
                      <a16:colId xmlns:a16="http://schemas.microsoft.com/office/drawing/2014/main" xmlns="" val="1191139148"/>
                    </a:ext>
                  </a:extLst>
                </a:gridCol>
                <a:gridCol w="1901579">
                  <a:extLst>
                    <a:ext uri="{9D8B030D-6E8A-4147-A177-3AD203B41FA5}">
                      <a16:colId xmlns:a16="http://schemas.microsoft.com/office/drawing/2014/main" xmlns="" val="198227339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309100951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195385183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651818721"/>
                    </a:ext>
                  </a:extLst>
                </a:gridCol>
              </a:tblGrid>
              <a:tr h="891540">
                <a:tc>
                  <a:txBody>
                    <a:bodyPr/>
                    <a:lstStyle/>
                    <a:p>
                      <a:r>
                        <a:rPr lang="id-ID" sz="1800" dirty="0"/>
                        <a:t>1</a:t>
                      </a:r>
                    </a:p>
                    <a:p>
                      <a:r>
                        <a:rPr lang="id-ID" sz="1800" dirty="0"/>
                        <a:t>2</a:t>
                      </a:r>
                    </a:p>
                    <a:p>
                      <a:r>
                        <a:rPr lang="id-ID" sz="1800" dirty="0"/>
                        <a:t>3</a:t>
                      </a:r>
                      <a:endParaRPr lang="en-GB" sz="1800" dirty="0"/>
                    </a:p>
                  </a:txBody>
                  <a:tcPr marT="34290" marB="34290"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/>
                        <a:t>She</a:t>
                      </a:r>
                    </a:p>
                    <a:p>
                      <a:r>
                        <a:rPr lang="id-ID" sz="1800" dirty="0"/>
                        <a:t>The boy</a:t>
                      </a:r>
                    </a:p>
                    <a:p>
                      <a:r>
                        <a:rPr lang="id-ID" sz="1800" dirty="0"/>
                        <a:t>The children</a:t>
                      </a:r>
                      <a:endParaRPr lang="en-GB" sz="1800" dirty="0"/>
                    </a:p>
                  </a:txBody>
                  <a:tcPr marT="34290" marB="34290"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/>
                        <a:t>is</a:t>
                      </a:r>
                    </a:p>
                    <a:p>
                      <a:r>
                        <a:rPr lang="id-ID" sz="1800" dirty="0"/>
                        <a:t>is</a:t>
                      </a:r>
                    </a:p>
                    <a:p>
                      <a:r>
                        <a:rPr lang="id-ID" sz="1800" dirty="0"/>
                        <a:t>are</a:t>
                      </a:r>
                      <a:endParaRPr lang="en-GB" sz="1800" dirty="0"/>
                    </a:p>
                  </a:txBody>
                  <a:tcPr marT="34290" marB="34290"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/>
                        <a:t>studying.</a:t>
                      </a:r>
                    </a:p>
                    <a:p>
                      <a:r>
                        <a:rPr lang="id-ID" sz="1800" dirty="0"/>
                        <a:t>watching</a:t>
                      </a:r>
                    </a:p>
                    <a:p>
                      <a:r>
                        <a:rPr lang="id-ID" sz="1800" dirty="0"/>
                        <a:t>Playing</a:t>
                      </a:r>
                      <a:endParaRPr lang="en-GB" sz="1800" dirty="0"/>
                    </a:p>
                  </a:txBody>
                  <a:tcPr marT="34290" marB="34290"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  <a:p>
                      <a:r>
                        <a:rPr lang="id-ID" sz="1800" dirty="0"/>
                        <a:t>TV.</a:t>
                      </a:r>
                    </a:p>
                    <a:p>
                      <a:r>
                        <a:rPr lang="id-ID" sz="1800" dirty="0"/>
                        <a:t>football.</a:t>
                      </a:r>
                      <a:endParaRPr lang="en-GB" sz="1800" dirty="0"/>
                    </a:p>
                  </a:txBody>
                  <a:tcPr marT="34290" marB="34290"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800071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38843" y="2759159"/>
            <a:ext cx="1367426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+mj-lt"/>
              </a:rPr>
              <a:t>D</a:t>
            </a:r>
            <a:r>
              <a:rPr lang="id-ID" sz="2800" dirty="0">
                <a:solidFill>
                  <a:schemeClr val="bg1"/>
                </a:solidFill>
                <a:latin typeface="+mj-lt"/>
              </a:rPr>
              <a:t>enying</a:t>
            </a:r>
            <a:endParaRPr lang="en-GB" sz="28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891605"/>
              </p:ext>
            </p:extLst>
          </p:nvPr>
        </p:nvGraphicFramePr>
        <p:xfrm>
          <a:off x="533401" y="3280410"/>
          <a:ext cx="7913915" cy="8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35">
                  <a:extLst>
                    <a:ext uri="{9D8B030D-6E8A-4147-A177-3AD203B41FA5}">
                      <a16:colId xmlns:a16="http://schemas.microsoft.com/office/drawing/2014/main" xmlns="" val="1191139148"/>
                    </a:ext>
                  </a:extLst>
                </a:gridCol>
                <a:gridCol w="2088865">
                  <a:extLst>
                    <a:ext uri="{9D8B030D-6E8A-4147-A177-3AD203B41FA5}">
                      <a16:colId xmlns:a16="http://schemas.microsoft.com/office/drawing/2014/main" xmlns="" val="198227339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3091009514"/>
                    </a:ext>
                  </a:extLst>
                </a:gridCol>
                <a:gridCol w="1031616">
                  <a:extLst>
                    <a:ext uri="{9D8B030D-6E8A-4147-A177-3AD203B41FA5}">
                      <a16:colId xmlns:a16="http://schemas.microsoft.com/office/drawing/2014/main" xmlns="" val="601103093"/>
                    </a:ext>
                  </a:extLst>
                </a:gridCol>
                <a:gridCol w="1818438">
                  <a:extLst>
                    <a:ext uri="{9D8B030D-6E8A-4147-A177-3AD203B41FA5}">
                      <a16:colId xmlns:a16="http://schemas.microsoft.com/office/drawing/2014/main" xmlns="" val="1953851832"/>
                    </a:ext>
                  </a:extLst>
                </a:gridCol>
                <a:gridCol w="1558661">
                  <a:extLst>
                    <a:ext uri="{9D8B030D-6E8A-4147-A177-3AD203B41FA5}">
                      <a16:colId xmlns:a16="http://schemas.microsoft.com/office/drawing/2014/main" xmlns="" val="2651818721"/>
                    </a:ext>
                  </a:extLst>
                </a:gridCol>
              </a:tblGrid>
              <a:tr h="891540">
                <a:tc>
                  <a:txBody>
                    <a:bodyPr/>
                    <a:lstStyle/>
                    <a:p>
                      <a:r>
                        <a:rPr lang="id-ID" sz="1800" dirty="0"/>
                        <a:t>1</a:t>
                      </a:r>
                    </a:p>
                    <a:p>
                      <a:r>
                        <a:rPr lang="id-ID" sz="1800" dirty="0"/>
                        <a:t>2</a:t>
                      </a:r>
                    </a:p>
                    <a:p>
                      <a:r>
                        <a:rPr lang="id-ID" sz="1800" dirty="0"/>
                        <a:t>3</a:t>
                      </a:r>
                      <a:endParaRPr lang="en-GB" sz="1800" dirty="0"/>
                    </a:p>
                  </a:txBody>
                  <a:tcPr marT="34290" marB="34290"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/>
                        <a:t>She</a:t>
                      </a:r>
                    </a:p>
                    <a:p>
                      <a:r>
                        <a:rPr lang="id-ID" sz="1800" dirty="0"/>
                        <a:t>The boy</a:t>
                      </a:r>
                    </a:p>
                    <a:p>
                      <a:r>
                        <a:rPr lang="id-ID" sz="1800" dirty="0"/>
                        <a:t>The children</a:t>
                      </a:r>
                      <a:endParaRPr lang="en-GB" sz="1800" dirty="0"/>
                    </a:p>
                  </a:txBody>
                  <a:tcPr marT="34290" marB="34290"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/>
                        <a:t>is</a:t>
                      </a:r>
                    </a:p>
                    <a:p>
                      <a:r>
                        <a:rPr lang="id-ID" sz="1800" dirty="0"/>
                        <a:t>is</a:t>
                      </a:r>
                    </a:p>
                    <a:p>
                      <a:r>
                        <a:rPr lang="id-ID" sz="1800" dirty="0"/>
                        <a:t>are</a:t>
                      </a:r>
                      <a:endParaRPr lang="en-GB" sz="1800" dirty="0"/>
                    </a:p>
                  </a:txBody>
                  <a:tcPr marT="34290" marB="34290"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/>
                        <a:t>not</a:t>
                      </a:r>
                    </a:p>
                    <a:p>
                      <a:r>
                        <a:rPr lang="id-ID" sz="1800" dirty="0"/>
                        <a:t>not</a:t>
                      </a:r>
                    </a:p>
                    <a:p>
                      <a:r>
                        <a:rPr lang="id-ID" sz="1800" dirty="0"/>
                        <a:t>not</a:t>
                      </a:r>
                      <a:endParaRPr lang="en-GB" sz="1800" dirty="0"/>
                    </a:p>
                  </a:txBody>
                  <a:tcPr marT="34290" marB="34290"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/>
                        <a:t>studying.</a:t>
                      </a:r>
                    </a:p>
                    <a:p>
                      <a:r>
                        <a:rPr lang="id-ID" sz="1800" dirty="0"/>
                        <a:t>watching</a:t>
                      </a:r>
                    </a:p>
                    <a:p>
                      <a:r>
                        <a:rPr lang="id-ID" sz="1800" dirty="0"/>
                        <a:t>Playing</a:t>
                      </a:r>
                      <a:endParaRPr lang="en-GB" sz="1800" dirty="0"/>
                    </a:p>
                  </a:txBody>
                  <a:tcPr marT="34290" marB="34290"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  <a:p>
                      <a:r>
                        <a:rPr lang="id-ID" sz="1800" dirty="0"/>
                        <a:t>TV.</a:t>
                      </a:r>
                    </a:p>
                    <a:p>
                      <a:r>
                        <a:rPr lang="id-ID" sz="1800" dirty="0"/>
                        <a:t>football.</a:t>
                      </a:r>
                      <a:endParaRPr lang="en-GB" sz="1800" dirty="0"/>
                    </a:p>
                  </a:txBody>
                  <a:tcPr marT="34290" marB="34290"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8000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76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85751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T</a:t>
            </a:r>
            <a:r>
              <a:rPr lang="id-ID" sz="3200" b="1" dirty="0">
                <a:solidFill>
                  <a:srgbClr val="0070C0"/>
                </a:solidFill>
              </a:rPr>
              <a:t>he </a:t>
            </a:r>
            <a:r>
              <a:rPr lang="id-ID" sz="3200" b="1" dirty="0" smtClean="0">
                <a:solidFill>
                  <a:srgbClr val="0070C0"/>
                </a:solidFill>
              </a:rPr>
              <a:t>Patterns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8844" y="857250"/>
            <a:ext cx="6321859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id-ID" sz="2800" dirty="0">
                <a:solidFill>
                  <a:schemeClr val="bg1"/>
                </a:solidFill>
                <a:latin typeface="+mj-lt"/>
              </a:rPr>
              <a:t>Asking for</a:t>
            </a:r>
            <a:r>
              <a:rPr lang="en-GB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id-ID" sz="2800" dirty="0">
                <a:solidFill>
                  <a:schemeClr val="bg1"/>
                </a:solidFill>
                <a:latin typeface="+mj-lt"/>
              </a:rPr>
              <a:t>I</a:t>
            </a:r>
            <a:r>
              <a:rPr lang="en-GB" sz="2800" dirty="0" err="1">
                <a:solidFill>
                  <a:schemeClr val="bg1"/>
                </a:solidFill>
                <a:latin typeface="+mj-lt"/>
              </a:rPr>
              <a:t>nformation</a:t>
            </a:r>
            <a:r>
              <a:rPr lang="id-ID" sz="2800" dirty="0">
                <a:solidFill>
                  <a:schemeClr val="bg1"/>
                </a:solidFill>
                <a:latin typeface="+mj-lt"/>
              </a:rPr>
              <a:t> (Yes/No Questions)</a:t>
            </a:r>
            <a:endParaRPr lang="en-GB" sz="28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116020"/>
              </p:ext>
            </p:extLst>
          </p:nvPr>
        </p:nvGraphicFramePr>
        <p:xfrm>
          <a:off x="533401" y="1378501"/>
          <a:ext cx="8153399" cy="8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392">
                  <a:extLst>
                    <a:ext uri="{9D8B030D-6E8A-4147-A177-3AD203B41FA5}">
                      <a16:colId xmlns:a16="http://schemas.microsoft.com/office/drawing/2014/main" xmlns="" val="1191139148"/>
                    </a:ext>
                  </a:extLst>
                </a:gridCol>
                <a:gridCol w="757008">
                  <a:extLst>
                    <a:ext uri="{9D8B030D-6E8A-4147-A177-3AD203B41FA5}">
                      <a16:colId xmlns:a16="http://schemas.microsoft.com/office/drawing/2014/main" xmlns="" val="1637401112"/>
                    </a:ext>
                  </a:extLst>
                </a:gridCol>
                <a:gridCol w="2261546">
                  <a:extLst>
                    <a:ext uri="{9D8B030D-6E8A-4147-A177-3AD203B41FA5}">
                      <a16:colId xmlns:a16="http://schemas.microsoft.com/office/drawing/2014/main" xmlns="" val="1982273399"/>
                    </a:ext>
                  </a:extLst>
                </a:gridCol>
                <a:gridCol w="1693431">
                  <a:extLst>
                    <a:ext uri="{9D8B030D-6E8A-4147-A177-3AD203B41FA5}">
                      <a16:colId xmlns:a16="http://schemas.microsoft.com/office/drawing/2014/main" xmlns="" val="1953851832"/>
                    </a:ext>
                  </a:extLst>
                </a:gridCol>
                <a:gridCol w="1451511">
                  <a:extLst>
                    <a:ext uri="{9D8B030D-6E8A-4147-A177-3AD203B41FA5}">
                      <a16:colId xmlns:a16="http://schemas.microsoft.com/office/drawing/2014/main" xmlns="" val="2651818721"/>
                    </a:ext>
                  </a:extLst>
                </a:gridCol>
                <a:gridCol w="1451511">
                  <a:extLst>
                    <a:ext uri="{9D8B030D-6E8A-4147-A177-3AD203B41FA5}">
                      <a16:colId xmlns:a16="http://schemas.microsoft.com/office/drawing/2014/main" xmlns="" val="3450917519"/>
                    </a:ext>
                  </a:extLst>
                </a:gridCol>
              </a:tblGrid>
              <a:tr h="891540">
                <a:tc>
                  <a:txBody>
                    <a:bodyPr/>
                    <a:lstStyle/>
                    <a:p>
                      <a:r>
                        <a:rPr lang="id-ID" sz="1800" dirty="0"/>
                        <a:t>1</a:t>
                      </a:r>
                    </a:p>
                    <a:p>
                      <a:r>
                        <a:rPr lang="id-ID" sz="1800" dirty="0"/>
                        <a:t>2</a:t>
                      </a:r>
                    </a:p>
                    <a:p>
                      <a:r>
                        <a:rPr lang="id-ID" sz="1800" dirty="0"/>
                        <a:t>3</a:t>
                      </a:r>
                      <a:endParaRPr lang="en-GB" sz="1800" dirty="0"/>
                    </a:p>
                  </a:txBody>
                  <a:tcPr marT="34290" marB="34290"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/>
                        <a:t>is</a:t>
                      </a:r>
                    </a:p>
                    <a:p>
                      <a:r>
                        <a:rPr lang="id-ID" sz="1800" dirty="0"/>
                        <a:t>is</a:t>
                      </a:r>
                    </a:p>
                    <a:p>
                      <a:r>
                        <a:rPr lang="id-ID" sz="1800" dirty="0"/>
                        <a:t>are</a:t>
                      </a:r>
                      <a:endParaRPr lang="en-GB" sz="1800" dirty="0"/>
                    </a:p>
                  </a:txBody>
                  <a:tcPr marT="34290" marB="34290"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/>
                        <a:t>She</a:t>
                      </a:r>
                    </a:p>
                    <a:p>
                      <a:r>
                        <a:rPr lang="id-ID" sz="1800" dirty="0"/>
                        <a:t>The boy</a:t>
                      </a:r>
                    </a:p>
                    <a:p>
                      <a:r>
                        <a:rPr lang="id-ID" sz="1800" dirty="0"/>
                        <a:t>The children</a:t>
                      </a:r>
                      <a:endParaRPr lang="en-GB" sz="1800" dirty="0"/>
                    </a:p>
                  </a:txBody>
                  <a:tcPr marT="34290" marB="34290"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/>
                        <a:t>studying.</a:t>
                      </a:r>
                    </a:p>
                    <a:p>
                      <a:r>
                        <a:rPr lang="id-ID" sz="1800" dirty="0"/>
                        <a:t>watching</a:t>
                      </a:r>
                    </a:p>
                    <a:p>
                      <a:r>
                        <a:rPr lang="id-ID" sz="1800" dirty="0"/>
                        <a:t>Playing</a:t>
                      </a:r>
                      <a:endParaRPr lang="en-GB" sz="1800" dirty="0"/>
                    </a:p>
                  </a:txBody>
                  <a:tcPr marT="34290" marB="34290"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  <a:p>
                      <a:r>
                        <a:rPr lang="id-ID" sz="1800" dirty="0"/>
                        <a:t>TV.</a:t>
                      </a:r>
                    </a:p>
                    <a:p>
                      <a:r>
                        <a:rPr lang="id-ID" sz="1800" dirty="0"/>
                        <a:t>football.</a:t>
                      </a:r>
                      <a:endParaRPr lang="en-GB" sz="1800" dirty="0"/>
                    </a:p>
                  </a:txBody>
                  <a:tcPr marT="34290" marB="34290"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800" dirty="0"/>
                    </a:p>
                    <a:p>
                      <a:pPr algn="ctr"/>
                      <a:r>
                        <a:rPr lang="id-ID" sz="1800" dirty="0"/>
                        <a:t>?</a:t>
                      </a:r>
                      <a:endParaRPr lang="en-GB" sz="1800" dirty="0"/>
                    </a:p>
                  </a:txBody>
                  <a:tcPr marT="34290" marB="34290"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800071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22514" y="2681838"/>
            <a:ext cx="81642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+mj-lt"/>
              </a:rPr>
              <a:t>The time signals include </a:t>
            </a:r>
            <a:r>
              <a:rPr lang="en-GB" sz="2400" b="1" dirty="0">
                <a:solidFill>
                  <a:srgbClr val="03ABD8"/>
                </a:solidFill>
                <a:latin typeface="+mj-lt"/>
              </a:rPr>
              <a:t>at present</a:t>
            </a:r>
            <a:r>
              <a:rPr lang="en-GB" sz="2400" b="1" dirty="0">
                <a:latin typeface="+mj-lt"/>
              </a:rPr>
              <a:t>, </a:t>
            </a:r>
            <a:r>
              <a:rPr lang="en-GB" sz="2400" b="1" dirty="0">
                <a:solidFill>
                  <a:srgbClr val="03ABD8"/>
                </a:solidFill>
                <a:latin typeface="+mj-lt"/>
              </a:rPr>
              <a:t>now</a:t>
            </a:r>
            <a:r>
              <a:rPr lang="en-GB" sz="2400" b="1" dirty="0">
                <a:latin typeface="+mj-lt"/>
              </a:rPr>
              <a:t>, </a:t>
            </a:r>
            <a:r>
              <a:rPr lang="en-GB" sz="2400" b="1" dirty="0">
                <a:solidFill>
                  <a:srgbClr val="03ABD8"/>
                </a:solidFill>
                <a:latin typeface="+mj-lt"/>
              </a:rPr>
              <a:t>right now</a:t>
            </a:r>
            <a:r>
              <a:rPr lang="en-GB" sz="2400" b="1" dirty="0">
                <a:latin typeface="+mj-lt"/>
              </a:rPr>
              <a:t>, </a:t>
            </a:r>
            <a:r>
              <a:rPr lang="en-GB" sz="2400" b="1" dirty="0">
                <a:solidFill>
                  <a:srgbClr val="03ABD8"/>
                </a:solidFill>
                <a:latin typeface="+mj-lt"/>
              </a:rPr>
              <a:t>look</a:t>
            </a:r>
            <a:r>
              <a:rPr lang="en-GB" sz="2400" b="1" dirty="0">
                <a:latin typeface="+mj-lt"/>
              </a:rPr>
              <a:t>, </a:t>
            </a:r>
            <a:r>
              <a:rPr lang="en-GB" sz="2400" dirty="0">
                <a:latin typeface="+mj-lt"/>
              </a:rPr>
              <a:t>and</a:t>
            </a:r>
            <a:r>
              <a:rPr lang="en-GB" sz="2400" b="1" dirty="0">
                <a:latin typeface="+mj-lt"/>
              </a:rPr>
              <a:t> </a:t>
            </a:r>
            <a:r>
              <a:rPr lang="en-GB" sz="2400" b="1" dirty="0">
                <a:solidFill>
                  <a:srgbClr val="03ABD8"/>
                </a:solidFill>
                <a:latin typeface="+mj-lt"/>
              </a:rPr>
              <a:t>listen</a:t>
            </a:r>
            <a:r>
              <a:rPr lang="en-GB" sz="24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995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7070"/>
            <a:ext cx="5791200" cy="5877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257445"/>
            <a:ext cx="5562600" cy="60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buSzPct val="100000"/>
            </a:pPr>
            <a:r>
              <a:rPr lang="id-ID" sz="3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Pronouns</a:t>
            </a:r>
            <a:endParaRPr 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971550"/>
            <a:ext cx="1950559" cy="387064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2209800" y="1123950"/>
            <a:ext cx="3760922" cy="1219200"/>
          </a:xfrm>
          <a:prstGeom prst="wedgeRoundRectCallout">
            <a:avLst>
              <a:gd name="adj1" fmla="val 73267"/>
              <a:gd name="adj2" fmla="val 41193"/>
              <a:gd name="adj3" fmla="val 16667"/>
            </a:avLst>
          </a:prstGeom>
          <a:solidFill>
            <a:srgbClr val="B2D3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tx1"/>
                </a:solidFill>
              </a:rPr>
              <a:t>W</a:t>
            </a:r>
            <a:r>
              <a:rPr lang="id-ID" sz="2000" dirty="0">
                <a:solidFill>
                  <a:schemeClr val="tx1"/>
                </a:solidFill>
              </a:rPr>
              <a:t>e use pronouns to change the name of people or things.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70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14350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70C0"/>
                </a:solidFill>
                <a:latin typeface="HelveticaNeue"/>
              </a:rPr>
              <a:t>How do you use pronouns in your sentences?</a:t>
            </a:r>
            <a:endParaRPr lang="en-GB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351880"/>
              </p:ext>
            </p:extLst>
          </p:nvPr>
        </p:nvGraphicFramePr>
        <p:xfrm>
          <a:off x="381000" y="1085850"/>
          <a:ext cx="8077200" cy="7772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425960470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323750647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240040140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399170378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id-ID" sz="1400" dirty="0"/>
                        <a:t>People</a:t>
                      </a:r>
                      <a:endParaRPr lang="en-GB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xmlns="" val="3051197898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id-ID" sz="1400" dirty="0"/>
                        <a:t>Subject</a:t>
                      </a:r>
                    </a:p>
                    <a:p>
                      <a:r>
                        <a:rPr lang="id-ID" sz="1400" dirty="0"/>
                        <a:t>Object</a:t>
                      </a:r>
                      <a:endParaRPr lang="en-GB" sz="1400" dirty="0"/>
                    </a:p>
                  </a:txBody>
                  <a:tcPr marT="34290" marB="34290">
                    <a:solidFill>
                      <a:srgbClr val="03ABD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I</a:t>
                      </a:r>
                    </a:p>
                    <a:p>
                      <a:r>
                        <a:rPr lang="id-ID" sz="1400" dirty="0"/>
                        <a:t>me </a:t>
                      </a:r>
                      <a:endParaRPr lang="en-GB" sz="1400" dirty="0"/>
                    </a:p>
                  </a:txBody>
                  <a:tcPr marT="34290" marB="34290">
                    <a:solidFill>
                      <a:srgbClr val="03ABD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we</a:t>
                      </a:r>
                    </a:p>
                    <a:p>
                      <a:r>
                        <a:rPr lang="id-ID" sz="1400" dirty="0"/>
                        <a:t>us</a:t>
                      </a:r>
                    </a:p>
                  </a:txBody>
                  <a:tcPr marT="34290" marB="34290">
                    <a:solidFill>
                      <a:srgbClr val="03ABD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you</a:t>
                      </a:r>
                    </a:p>
                    <a:p>
                      <a:r>
                        <a:rPr lang="id-ID" sz="1400" dirty="0"/>
                        <a:t>you</a:t>
                      </a:r>
                      <a:endParaRPr lang="en-GB" sz="1400" dirty="0"/>
                    </a:p>
                  </a:txBody>
                  <a:tcPr marT="34290" marB="34290">
                    <a:solidFill>
                      <a:srgbClr val="03ABD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426064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11694"/>
              </p:ext>
            </p:extLst>
          </p:nvPr>
        </p:nvGraphicFramePr>
        <p:xfrm>
          <a:off x="381000" y="3257550"/>
          <a:ext cx="5791200" cy="7772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425960470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323750647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240040140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id-ID" sz="1400" dirty="0"/>
                        <a:t>People</a:t>
                      </a:r>
                      <a:endParaRPr lang="en-GB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xmlns="" val="3051197898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id-ID" sz="1400" dirty="0"/>
                        <a:t>Subject</a:t>
                      </a:r>
                    </a:p>
                    <a:p>
                      <a:r>
                        <a:rPr lang="id-ID" sz="1400" dirty="0"/>
                        <a:t>Object</a:t>
                      </a:r>
                      <a:endParaRPr lang="en-GB" sz="1400" dirty="0"/>
                    </a:p>
                  </a:txBody>
                  <a:tcPr marT="34290" marB="34290">
                    <a:solidFill>
                      <a:srgbClr val="03ABD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I</a:t>
                      </a:r>
                    </a:p>
                    <a:p>
                      <a:r>
                        <a:rPr lang="id-ID" sz="1400" dirty="0"/>
                        <a:t>me </a:t>
                      </a:r>
                      <a:endParaRPr lang="en-GB" sz="1400" dirty="0"/>
                    </a:p>
                  </a:txBody>
                  <a:tcPr marT="34290" marB="34290">
                    <a:solidFill>
                      <a:srgbClr val="03ABD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we</a:t>
                      </a:r>
                    </a:p>
                    <a:p>
                      <a:r>
                        <a:rPr lang="id-ID" sz="1400" dirty="0"/>
                        <a:t>us</a:t>
                      </a:r>
                    </a:p>
                  </a:txBody>
                  <a:tcPr marT="34290" marB="34290">
                    <a:solidFill>
                      <a:srgbClr val="03ABD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4260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60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460</Words>
  <Application>Microsoft Office PowerPoint</Application>
  <PresentationFormat>On-screen Show (16:9)</PresentationFormat>
  <Paragraphs>138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Aulia Dwiningtyas Putri</dc:creator>
  <cp:lastModifiedBy>Risanti Intan</cp:lastModifiedBy>
  <cp:revision>46</cp:revision>
  <dcterms:created xsi:type="dcterms:W3CDTF">2022-01-17T01:37:52Z</dcterms:created>
  <dcterms:modified xsi:type="dcterms:W3CDTF">2022-08-09T09:54:14Z</dcterms:modified>
</cp:coreProperties>
</file>