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6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B2D34E"/>
    <a:srgbClr val="C9C011"/>
    <a:srgbClr val="098DD3"/>
    <a:srgbClr val="696EFF"/>
    <a:srgbClr val="F45126"/>
    <a:srgbClr val="E8552C"/>
    <a:srgbClr val="8E9D01"/>
    <a:srgbClr val="BFD101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7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0"/>
            <a:ext cx="9143244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218325" y="513060"/>
            <a:ext cx="4156652" cy="787104"/>
            <a:chOff x="1388493" y="545950"/>
            <a:chExt cx="3520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88493" y="545950"/>
              <a:ext cx="3520226" cy="890291"/>
              <a:chOff x="1388493" y="545950"/>
              <a:chExt cx="3520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446493" y="756111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We Went Camping Last Week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</a:t>
              </a:r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30832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 the simple past </a:t>
            </a:r>
            <a:r>
              <a:rPr lang="en-US" sz="1600" dirty="0" smtClean="0"/>
              <a:t>tense;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use </a:t>
            </a:r>
            <a:r>
              <a:rPr lang="en-US" sz="1600" dirty="0"/>
              <a:t>the simple past tense in </a:t>
            </a:r>
            <a:r>
              <a:rPr lang="en-US" sz="1600" dirty="0" smtClean="0"/>
              <a:t>conversation;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talk </a:t>
            </a:r>
            <a:r>
              <a:rPr lang="en-US" sz="1600" dirty="0"/>
              <a:t>about past events using the simple past </a:t>
            </a:r>
            <a:r>
              <a:rPr lang="en-US" sz="1600" dirty="0" smtClean="0"/>
              <a:t>tense;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regular and irregular </a:t>
            </a:r>
            <a:r>
              <a:rPr lang="en-US" sz="1600" dirty="0" smtClean="0"/>
              <a:t>verbs;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read </a:t>
            </a:r>
            <a:r>
              <a:rPr lang="en-US" sz="1600" dirty="0"/>
              <a:t>and respond to texts relating to events that happened in the </a:t>
            </a:r>
            <a:r>
              <a:rPr lang="en-US" sz="1600" dirty="0" smtClean="0"/>
              <a:t>past;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communicate </a:t>
            </a:r>
            <a:r>
              <a:rPr lang="en-US" sz="1600" dirty="0"/>
              <a:t>ideas and experiences through simple and </a:t>
            </a:r>
            <a:r>
              <a:rPr lang="en-US" sz="1600" dirty="0" err="1"/>
              <a:t>organised</a:t>
            </a:r>
            <a:r>
              <a:rPr lang="en-US" sz="1600" dirty="0"/>
              <a:t> paragraphs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</a:t>
            </a: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Simple Past Tense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971550"/>
            <a:ext cx="1950559" cy="387064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533400" y="1123950"/>
            <a:ext cx="5437322" cy="1061957"/>
          </a:xfrm>
          <a:prstGeom prst="wedgeRoundRectCallout">
            <a:avLst>
              <a:gd name="adj1" fmla="val 73267"/>
              <a:gd name="adj2" fmla="val 41193"/>
              <a:gd name="adj3" fmla="val 16667"/>
            </a:avLst>
          </a:prstGeom>
          <a:solidFill>
            <a:srgbClr val="B2D34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id-ID" sz="2400" dirty="0">
                <a:solidFill>
                  <a:schemeClr val="tx1"/>
                </a:solidFill>
                <a:latin typeface="+mj-lt"/>
              </a:rPr>
              <a:t>We use simple past tense to tell about past </a:t>
            </a:r>
            <a:r>
              <a:rPr lang="id-ID" sz="2400" dirty="0" smtClean="0">
                <a:solidFill>
                  <a:schemeClr val="tx1"/>
                </a:solidFill>
                <a:latin typeface="+mj-lt"/>
              </a:rPr>
              <a:t>activities.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73756"/>
            <a:ext cx="8190272" cy="584775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tabLst>
                <a:tab pos="800100" algn="l"/>
              </a:tabLst>
            </a:pPr>
            <a:r>
              <a:rPr lang="id-ID" sz="3200" b="1" dirty="0" smtClean="0">
                <a:solidFill>
                  <a:srgbClr val="0070C0"/>
                </a:solidFill>
              </a:rPr>
              <a:t>Listen </a:t>
            </a:r>
            <a:r>
              <a:rPr lang="id-ID" sz="3200" b="1" dirty="0">
                <a:solidFill>
                  <a:srgbClr val="0070C0"/>
                </a:solidFill>
              </a:rPr>
              <a:t>to the recording</a:t>
            </a:r>
            <a:r>
              <a:rPr lang="en-US" sz="3200" b="1" dirty="0">
                <a:solidFill>
                  <a:srgbClr val="0070C0"/>
                </a:solidFill>
              </a:rPr>
              <a:t>.</a:t>
            </a:r>
            <a:r>
              <a:rPr lang="id-ID" sz="3200" b="1" dirty="0">
                <a:solidFill>
                  <a:srgbClr val="0070C0"/>
                </a:solidFill>
              </a:rPr>
              <a:t> </a:t>
            </a:r>
            <a:r>
              <a:rPr lang="id-ID" sz="3200" b="1" dirty="0" smtClean="0">
                <a:solidFill>
                  <a:srgbClr val="0070C0"/>
                </a:solidFill>
              </a:rPr>
              <a:t>Practise </a:t>
            </a:r>
            <a:r>
              <a:rPr lang="id-ID" sz="3200" b="1" dirty="0">
                <a:solidFill>
                  <a:srgbClr val="0070C0"/>
                </a:solidFill>
              </a:rPr>
              <a:t>the dialogue.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915306"/>
            <a:ext cx="6781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Salma : Hi, </a:t>
            </a:r>
            <a:r>
              <a:rPr lang="en-GB" dirty="0" err="1"/>
              <a:t>Basyir</a:t>
            </a:r>
            <a:r>
              <a:rPr lang="en-GB" dirty="0"/>
              <a:t>. How was your vacation?</a:t>
            </a:r>
          </a:p>
          <a:p>
            <a:r>
              <a:rPr lang="en-GB" dirty="0" err="1"/>
              <a:t>Basyir</a:t>
            </a:r>
            <a:r>
              <a:rPr lang="en-GB" dirty="0"/>
              <a:t> : It was great.</a:t>
            </a:r>
          </a:p>
          <a:p>
            <a:r>
              <a:rPr lang="en-GB" dirty="0"/>
              <a:t>Salma : Where did you go?</a:t>
            </a:r>
          </a:p>
          <a:p>
            <a:r>
              <a:rPr lang="en-GB" dirty="0" err="1"/>
              <a:t>Basyir</a:t>
            </a:r>
            <a:r>
              <a:rPr lang="en-GB" dirty="0"/>
              <a:t> : I went to Yogyakarta.</a:t>
            </a:r>
          </a:p>
          <a:p>
            <a:r>
              <a:rPr lang="en-GB" dirty="0"/>
              <a:t>Salma : Wow! What did you see?</a:t>
            </a:r>
          </a:p>
          <a:p>
            <a:r>
              <a:rPr lang="en-GB" dirty="0" err="1"/>
              <a:t>Basyir</a:t>
            </a:r>
            <a:r>
              <a:rPr lang="en-GB" dirty="0"/>
              <a:t> : I saw some temples.</a:t>
            </a:r>
          </a:p>
          <a:p>
            <a:r>
              <a:rPr lang="en-GB" dirty="0"/>
              <a:t>Salma : Did you like them?</a:t>
            </a:r>
          </a:p>
          <a:p>
            <a:r>
              <a:rPr lang="en-GB" dirty="0" err="1"/>
              <a:t>Basyir</a:t>
            </a:r>
            <a:r>
              <a:rPr lang="en-GB" dirty="0"/>
              <a:t> : I loved them, especially </a:t>
            </a:r>
            <a:r>
              <a:rPr lang="en-GB" dirty="0" err="1"/>
              <a:t>Prambanan</a:t>
            </a:r>
            <a:r>
              <a:rPr lang="en-GB" dirty="0"/>
              <a:t> Temple. It was fantastic.</a:t>
            </a:r>
          </a:p>
          <a:p>
            <a:r>
              <a:rPr lang="en-GB" dirty="0"/>
              <a:t>Salma : What did you buy?</a:t>
            </a:r>
          </a:p>
          <a:p>
            <a:r>
              <a:rPr lang="en-GB" dirty="0" err="1"/>
              <a:t>Basyir</a:t>
            </a:r>
            <a:r>
              <a:rPr lang="en-GB" dirty="0"/>
              <a:t> : I bought this for you in the market.</a:t>
            </a:r>
          </a:p>
          <a:p>
            <a:r>
              <a:rPr lang="en-GB" dirty="0"/>
              <a:t>Salma : Gee! Thanks. It’s cute.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774765"/>
            <a:ext cx="3200400" cy="213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7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8650" y="26707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id-ID" sz="2800" b="1" dirty="0">
                <a:solidFill>
                  <a:schemeClr val="bg1"/>
                </a:solidFill>
              </a:rPr>
              <a:t>imple Present &amp; Past Tense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6394"/>
              </p:ext>
            </p:extLst>
          </p:nvPr>
        </p:nvGraphicFramePr>
        <p:xfrm>
          <a:off x="533400" y="1047750"/>
          <a:ext cx="6705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2800"/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Present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Past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book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floor now.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children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are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the park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now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sad now.</a:t>
                      </a:r>
                      <a:endParaRPr lang="en-US" sz="27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book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the table this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morning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children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were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 the beach</a:t>
                      </a: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yesterday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GB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  <a:r>
                        <a:rPr lang="en-GB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 </a:t>
                      </a:r>
                      <a:r>
                        <a:rPr lang="en-GB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happy </a:t>
                      </a:r>
                      <a:r>
                        <a:rPr lang="en-GB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yesterday</a:t>
                      </a:r>
                      <a:r>
                        <a:rPr lang="id-ID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7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533400" y="314325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HelveticaNeue-Bold"/>
              </a:rPr>
              <a:t>Regular Verbs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HelveticaNeue"/>
              </a:rPr>
              <a:t>The past tense of regular verbs: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4438650" y="3513653"/>
            <a:ext cx="1333500" cy="383486"/>
          </a:xfrm>
          <a:prstGeom prst="rect">
            <a:avLst/>
          </a:prstGeom>
          <a:solidFill>
            <a:srgbClr val="03ABD8"/>
          </a:solidFill>
          <a:ln>
            <a:solidFill>
              <a:srgbClr val="2E96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2800" dirty="0"/>
              <a:t>V + ed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715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3912" y="819150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+mj-lt"/>
              </a:rPr>
              <a:t>Examples:</a:t>
            </a:r>
          </a:p>
          <a:p>
            <a:endParaRPr lang="id-ID" sz="2000" dirty="0" smtClean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 smtClean="0">
                <a:solidFill>
                  <a:srgbClr val="000000"/>
                </a:solidFill>
                <a:latin typeface="+mj-lt"/>
              </a:rPr>
              <a:t>Affirmative </a:t>
            </a:r>
            <a:r>
              <a:rPr lang="en-GB" sz="2000" b="1" dirty="0">
                <a:solidFill>
                  <a:srgbClr val="000000"/>
                </a:solidFill>
                <a:latin typeface="+mj-lt"/>
              </a:rPr>
              <a:t>(+)</a:t>
            </a:r>
          </a:p>
          <a:p>
            <a:pPr>
              <a:tabLst>
                <a:tab pos="261938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1. He usually visits me on Saturday, but last week he 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visited</a:t>
            </a:r>
            <a:r>
              <a:rPr lang="en-GB" sz="20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me</a:t>
            </a:r>
            <a:r>
              <a:rPr lang="id-ID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on</a:t>
            </a:r>
            <a:r>
              <a:rPr lang="id-ID" sz="2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Sunday.</a:t>
            </a:r>
          </a:p>
          <a:p>
            <a:pPr>
              <a:tabLst>
                <a:tab pos="261938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2. The baby usually cries at midnight, but last night she 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cried</a:t>
            </a:r>
            <a:r>
              <a:rPr lang="en-GB" sz="20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at</a:t>
            </a:r>
            <a:r>
              <a:rPr lang="id-ID" sz="2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000" dirty="0" smtClean="0">
                <a:solidFill>
                  <a:srgbClr val="000000"/>
                </a:solidFill>
                <a:latin typeface="+mj-lt"/>
              </a:rPr>
              <a:t>1am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endParaRPr lang="id-ID" sz="2000" dirty="0">
              <a:solidFill>
                <a:srgbClr val="000000"/>
              </a:solidFill>
              <a:latin typeface="+mj-lt"/>
            </a:endParaRPr>
          </a:p>
          <a:p>
            <a:r>
              <a:rPr lang="en-GB" sz="2000" b="1" dirty="0">
                <a:solidFill>
                  <a:srgbClr val="000000"/>
                </a:solidFill>
                <a:latin typeface="+mj-lt"/>
              </a:rPr>
              <a:t>Negatives (–)</a:t>
            </a:r>
          </a:p>
          <a:p>
            <a:pPr>
              <a:tabLst>
                <a:tab pos="261938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1. Sarah always walks to school, but she 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didn’t walk</a:t>
            </a:r>
            <a:r>
              <a:rPr lang="en-GB" sz="2000" dirty="0">
                <a:solidFill>
                  <a:srgbClr val="00FFFF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to school</a:t>
            </a:r>
            <a:r>
              <a:rPr lang="id-ID" sz="2000" dirty="0">
                <a:solidFill>
                  <a:srgbClr val="000000"/>
                </a:solidFill>
                <a:latin typeface="+mj-lt"/>
              </a:rPr>
              <a:t> 	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yesterday.</a:t>
            </a:r>
          </a:p>
          <a:p>
            <a:pPr>
              <a:tabLst>
                <a:tab pos="261938" algn="l"/>
              </a:tabLst>
            </a:pPr>
            <a:r>
              <a:rPr lang="en-GB" sz="2000" dirty="0">
                <a:solidFill>
                  <a:srgbClr val="000000"/>
                </a:solidFill>
                <a:latin typeface="+mj-lt"/>
              </a:rPr>
              <a:t>2. The children always play football in the afternoon, but they</a:t>
            </a:r>
            <a:r>
              <a:rPr lang="id-ID" sz="2000" dirty="0">
                <a:solidFill>
                  <a:srgbClr val="000000"/>
                </a:solidFill>
                <a:latin typeface="+mj-lt"/>
              </a:rPr>
              <a:t> 	</a:t>
            </a:r>
            <a:r>
              <a:rPr lang="en-GB" sz="2000" dirty="0">
                <a:solidFill>
                  <a:srgbClr val="00B0F0"/>
                </a:solidFill>
                <a:latin typeface="+mj-lt"/>
              </a:rPr>
              <a:t>didn’t play</a:t>
            </a:r>
            <a:r>
              <a:rPr lang="id-ID" sz="2000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+mj-lt"/>
              </a:rPr>
              <a:t>football this afternoon.</a:t>
            </a:r>
            <a:endParaRPr lang="en-GB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6707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id-ID" sz="2800" b="1" dirty="0">
                <a:solidFill>
                  <a:schemeClr val="bg1"/>
                </a:solidFill>
              </a:rPr>
              <a:t>imple Present &amp; Past Tense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3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857251"/>
            <a:ext cx="8153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/>
              <a:t>Questions (?)</a:t>
            </a:r>
          </a:p>
          <a:p>
            <a:pPr>
              <a:tabLst>
                <a:tab pos="5208588" algn="l"/>
              </a:tabLst>
            </a:pPr>
            <a:r>
              <a:rPr lang="en-GB" sz="2000" dirty="0"/>
              <a:t>1. </a:t>
            </a:r>
            <a:r>
              <a:rPr lang="en-GB" sz="2000" b="1" dirty="0">
                <a:solidFill>
                  <a:srgbClr val="03ABD8"/>
                </a:solidFill>
              </a:rPr>
              <a:t>Did</a:t>
            </a:r>
            <a:r>
              <a:rPr lang="en-GB" sz="2000" dirty="0"/>
              <a:t> Rick finish his job on time? </a:t>
            </a:r>
            <a:r>
              <a:rPr lang="id-ID" sz="2000" dirty="0"/>
              <a:t>	</a:t>
            </a:r>
            <a:r>
              <a:rPr lang="en-GB" sz="2000" dirty="0"/>
              <a:t>Yes, he </a:t>
            </a:r>
            <a:r>
              <a:rPr lang="en-GB" sz="2000" b="1" dirty="0">
                <a:solidFill>
                  <a:srgbClr val="03ABD8"/>
                </a:solidFill>
              </a:rPr>
              <a:t>did</a:t>
            </a:r>
            <a:r>
              <a:rPr lang="en-GB" sz="2000" dirty="0"/>
              <a:t>.</a:t>
            </a:r>
          </a:p>
          <a:p>
            <a:pPr>
              <a:tabLst>
                <a:tab pos="5208588" algn="l"/>
              </a:tabLst>
            </a:pPr>
            <a:r>
              <a:rPr lang="en-GB" sz="2000" dirty="0"/>
              <a:t>2. </a:t>
            </a:r>
            <a:r>
              <a:rPr lang="en-GB" sz="2000" b="1" dirty="0">
                <a:solidFill>
                  <a:srgbClr val="03ABD8"/>
                </a:solidFill>
              </a:rPr>
              <a:t>Did</a:t>
            </a:r>
            <a:r>
              <a:rPr lang="en-GB" sz="2000" dirty="0">
                <a:solidFill>
                  <a:srgbClr val="03ABD8"/>
                </a:solidFill>
              </a:rPr>
              <a:t> </a:t>
            </a:r>
            <a:r>
              <a:rPr lang="en-GB" sz="2000" dirty="0"/>
              <a:t>the they study English yesterday? </a:t>
            </a:r>
            <a:r>
              <a:rPr lang="id-ID" sz="2000" dirty="0"/>
              <a:t>	</a:t>
            </a:r>
            <a:r>
              <a:rPr lang="en-GB" sz="2000" dirty="0"/>
              <a:t>No, they </a:t>
            </a:r>
            <a:r>
              <a:rPr lang="en-GB" sz="2000" b="1" dirty="0">
                <a:solidFill>
                  <a:srgbClr val="03ABD8"/>
                </a:solidFill>
              </a:rPr>
              <a:t>didn’t</a:t>
            </a:r>
            <a:r>
              <a:rPr lang="en-GB" sz="2000" dirty="0"/>
              <a:t>.</a:t>
            </a:r>
            <a:r>
              <a:rPr lang="id-ID" sz="2000" dirty="0"/>
              <a:t>		</a:t>
            </a:r>
            <a:r>
              <a:rPr lang="en-GB" sz="2000" dirty="0"/>
              <a:t>They studied maths.</a:t>
            </a:r>
          </a:p>
          <a:p>
            <a:endParaRPr lang="id-ID" sz="2000" b="1" dirty="0"/>
          </a:p>
          <a:p>
            <a:r>
              <a:rPr lang="en-GB" sz="2000" b="1" dirty="0"/>
              <a:t>Tips</a:t>
            </a:r>
            <a:r>
              <a:rPr lang="en-GB" sz="2000" dirty="0"/>
              <a:t>:</a:t>
            </a:r>
          </a:p>
          <a:p>
            <a:r>
              <a:rPr lang="en-GB" sz="2000" dirty="0"/>
              <a:t>• If the verb ends in a </a:t>
            </a:r>
            <a:r>
              <a:rPr lang="en-GB" sz="2000" b="1" dirty="0">
                <a:solidFill>
                  <a:srgbClr val="03ABD8"/>
                </a:solidFill>
              </a:rPr>
              <a:t>consonant</a:t>
            </a:r>
            <a:r>
              <a:rPr lang="en-GB" sz="2000" dirty="0"/>
              <a:t>, add </a:t>
            </a:r>
            <a:r>
              <a:rPr lang="en-GB" sz="2000" b="1" dirty="0">
                <a:solidFill>
                  <a:srgbClr val="03ABD8"/>
                </a:solidFill>
              </a:rPr>
              <a:t>–ed</a:t>
            </a:r>
            <a:r>
              <a:rPr lang="en-GB" sz="2000" dirty="0"/>
              <a:t>. e.g. visit–visited, work–worked</a:t>
            </a:r>
          </a:p>
          <a:p>
            <a:r>
              <a:rPr lang="en-GB" sz="2000" dirty="0"/>
              <a:t>• If the verb ends in </a:t>
            </a:r>
            <a:r>
              <a:rPr lang="en-GB" sz="2000" b="1" dirty="0">
                <a:solidFill>
                  <a:srgbClr val="03ABD8"/>
                </a:solidFill>
              </a:rPr>
              <a:t>–e</a:t>
            </a:r>
            <a:r>
              <a:rPr lang="en-GB" sz="2000" dirty="0"/>
              <a:t>, add </a:t>
            </a:r>
            <a:r>
              <a:rPr lang="en-GB" sz="2000" b="1" dirty="0">
                <a:solidFill>
                  <a:srgbClr val="03ABD8"/>
                </a:solidFill>
              </a:rPr>
              <a:t>–d</a:t>
            </a:r>
            <a:r>
              <a:rPr lang="en-GB" sz="2000" dirty="0"/>
              <a:t>. e.g. decide–decided, arrive–arrived</a:t>
            </a:r>
          </a:p>
          <a:p>
            <a:r>
              <a:rPr lang="en-GB" sz="2000" dirty="0"/>
              <a:t>• If the verb ends in </a:t>
            </a:r>
            <a:r>
              <a:rPr lang="en-GB" sz="2000" b="1" dirty="0">
                <a:solidFill>
                  <a:srgbClr val="03ABD8"/>
                </a:solidFill>
              </a:rPr>
              <a:t>–y after a consonant</a:t>
            </a:r>
            <a:r>
              <a:rPr lang="en-GB" sz="2000" dirty="0"/>
              <a:t>, change the</a:t>
            </a:r>
            <a:r>
              <a:rPr lang="en-GB" sz="2000" b="1" dirty="0">
                <a:solidFill>
                  <a:srgbClr val="03ABD8"/>
                </a:solidFill>
              </a:rPr>
              <a:t> –y </a:t>
            </a:r>
            <a:r>
              <a:rPr lang="en-GB" sz="2000" dirty="0"/>
              <a:t>to </a:t>
            </a:r>
            <a:r>
              <a:rPr lang="en-GB" sz="2000" b="1" dirty="0">
                <a:solidFill>
                  <a:srgbClr val="03ABD8"/>
                </a:solidFill>
              </a:rPr>
              <a:t>–</a:t>
            </a:r>
            <a:r>
              <a:rPr lang="en-GB" sz="2000" b="1" dirty="0" err="1">
                <a:solidFill>
                  <a:srgbClr val="03ABD8"/>
                </a:solidFill>
              </a:rPr>
              <a:t>i</a:t>
            </a:r>
            <a:r>
              <a:rPr lang="en-GB" sz="2000" b="1" dirty="0">
                <a:solidFill>
                  <a:srgbClr val="03ABD8"/>
                </a:solidFill>
              </a:rPr>
              <a:t> </a:t>
            </a:r>
            <a:r>
              <a:rPr lang="en-GB" sz="2000" dirty="0"/>
              <a:t>and add</a:t>
            </a:r>
            <a:r>
              <a:rPr lang="id-ID" sz="2000" dirty="0"/>
              <a:t> </a:t>
            </a:r>
            <a:r>
              <a:rPr lang="en-GB" sz="2000" b="1" dirty="0">
                <a:solidFill>
                  <a:srgbClr val="03ABD8"/>
                </a:solidFill>
              </a:rPr>
              <a:t>–ed</a:t>
            </a:r>
            <a:r>
              <a:rPr lang="en-GB" sz="2000" dirty="0"/>
              <a:t>. e.g. cry–cried, try–tried</a:t>
            </a:r>
            <a:endParaRPr lang="en-GB" sz="20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0" y="26707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</a:t>
            </a:r>
            <a:r>
              <a:rPr lang="id-ID" sz="2800" b="1" dirty="0">
                <a:solidFill>
                  <a:schemeClr val="bg1"/>
                </a:solidFill>
              </a:rPr>
              <a:t>imple Present &amp; Past Tense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8650" y="26707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</a:t>
            </a:r>
            <a:r>
              <a:rPr lang="id-ID" sz="2800" b="1" dirty="0" smtClean="0">
                <a:solidFill>
                  <a:schemeClr val="bg1"/>
                </a:solidFill>
              </a:rPr>
              <a:t>rregular Verbs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606" y="1047750"/>
            <a:ext cx="7426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 verbs cannot be added with </a:t>
            </a:r>
            <a:r>
              <a:rPr lang="en-US" b="1" dirty="0">
                <a:solidFill>
                  <a:srgbClr val="03ABD8"/>
                </a:solidFill>
              </a:rPr>
              <a:t>-</a:t>
            </a:r>
            <a:r>
              <a:rPr lang="en-US" b="1" dirty="0" err="1">
                <a:solidFill>
                  <a:srgbClr val="03ABD8"/>
                </a:solidFill>
              </a:rPr>
              <a:t>ed</a:t>
            </a:r>
            <a:r>
              <a:rPr lang="en-US" b="1" dirty="0">
                <a:solidFill>
                  <a:srgbClr val="03ABD8"/>
                </a:solidFill>
              </a:rPr>
              <a:t> </a:t>
            </a:r>
            <a:r>
              <a:rPr lang="en-US" dirty="0"/>
              <a:t>to make the past form.</a:t>
            </a:r>
            <a:br>
              <a:rPr lang="en-US" dirty="0"/>
            </a:br>
            <a:r>
              <a:rPr lang="en-US" dirty="0"/>
              <a:t>Those verbs are called </a:t>
            </a:r>
            <a:r>
              <a:rPr lang="en-US" b="1" dirty="0">
                <a:solidFill>
                  <a:srgbClr val="03ABD8"/>
                </a:solidFill>
              </a:rPr>
              <a:t>irregular verbs</a:t>
            </a:r>
            <a:r>
              <a:rPr lang="en-US" dirty="0"/>
              <a:t>. You should </a:t>
            </a:r>
            <a:r>
              <a:rPr lang="en-US" dirty="0" err="1"/>
              <a:t>memorise</a:t>
            </a:r>
            <a:r>
              <a:rPr lang="en-US" dirty="0"/>
              <a:t> them.</a:t>
            </a:r>
            <a:br>
              <a:rPr lang="en-US" dirty="0"/>
            </a:br>
            <a:endParaRPr lang="id-ID" dirty="0" smtClean="0"/>
          </a:p>
          <a:p>
            <a:r>
              <a:rPr lang="en-US" dirty="0" smtClean="0"/>
              <a:t>Here </a:t>
            </a:r>
            <a:r>
              <a:rPr lang="en-US" dirty="0"/>
              <a:t>are some of them</a:t>
            </a:r>
            <a:r>
              <a:rPr lang="en-US" dirty="0" smtClean="0"/>
              <a:t>.</a:t>
            </a:r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787837"/>
              </p:ext>
            </p:extLst>
          </p:nvPr>
        </p:nvGraphicFramePr>
        <p:xfrm>
          <a:off x="762000" y="2248079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Present</a:t>
                      </a:r>
                      <a:endParaRPr lang="id-ID" dirty="0"/>
                    </a:p>
                  </a:txBody>
                  <a:tcPr>
                    <a:solidFill>
                      <a:srgbClr val="03AB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dirty="0" smtClean="0"/>
                        <a:t>Past</a:t>
                      </a:r>
                      <a:endParaRPr lang="id-ID" dirty="0"/>
                    </a:p>
                  </a:txBody>
                  <a:tcPr>
                    <a:solidFill>
                      <a:srgbClr val="03ABD8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teach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taught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catch 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caught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 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bought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bring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brought</a:t>
                      </a:r>
                      <a:endParaRPr lang="id-ID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fight </a:t>
                      </a:r>
                      <a:endParaRPr lang="id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fought</a:t>
                      </a:r>
                      <a:endParaRPr lang="id-ID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386</Words>
  <Application>Microsoft Office PowerPoint</Application>
  <PresentationFormat>On-screen Show (16:9)</PresentationFormat>
  <Paragraphs>77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49</cp:revision>
  <dcterms:created xsi:type="dcterms:W3CDTF">2022-01-17T01:37:52Z</dcterms:created>
  <dcterms:modified xsi:type="dcterms:W3CDTF">2022-08-10T08:59:03Z</dcterms:modified>
</cp:coreProperties>
</file>