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8" r:id="rId3"/>
    <p:sldId id="262" r:id="rId4"/>
    <p:sldId id="263" r:id="rId5"/>
    <p:sldId id="273" r:id="rId6"/>
    <p:sldId id="264" r:id="rId7"/>
    <p:sldId id="270" r:id="rId8"/>
    <p:sldId id="271" r:id="rId9"/>
    <p:sldId id="272" r:id="rId10"/>
    <p:sldId id="269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ABD8"/>
    <a:srgbClr val="B2D34E"/>
    <a:srgbClr val="BFD101"/>
    <a:srgbClr val="C9C011"/>
    <a:srgbClr val="098DD3"/>
    <a:srgbClr val="696EFF"/>
    <a:srgbClr val="F45126"/>
    <a:srgbClr val="E8552C"/>
    <a:srgbClr val="8E9D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22" autoAdjust="0"/>
  </p:normalViewPr>
  <p:slideViewPr>
    <p:cSldViewPr>
      <p:cViewPr>
        <p:scale>
          <a:sx n="123" d="100"/>
          <a:sy n="123" d="100"/>
        </p:scale>
        <p:origin x="-44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B6CB9-FC61-42C7-AB0E-E239B60C3C51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EA237-A359-4CC0-951A-F3A14D13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07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EA237-A359-4CC0-951A-F3A14D13DA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38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cantumkan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dgn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font 10pt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EA237-A359-4CC0-951A-F3A14D13DA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39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99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28AFCA0-8392-426D-B17B-44E436961E4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CF5173EB-D75B-49DC-8703-0B33855A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8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28AFCA0-8392-426D-B17B-44E436961E4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CF5173EB-D75B-49DC-8703-0B33855A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96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28AFCA0-8392-426D-B17B-44E436961E4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CF5173EB-D75B-49DC-8703-0B33855A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2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9789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780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8729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28AFCA0-8392-426D-B17B-44E436961E4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CF5173EB-D75B-49DC-8703-0B33855A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8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28AFCA0-8392-426D-B17B-44E436961E4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CF5173EB-D75B-49DC-8703-0B33855A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7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28AFCA0-8392-426D-B17B-44E436961E4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CF5173EB-D75B-49DC-8703-0B33855A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6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28AFCA0-8392-426D-B17B-44E436961E4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CF5173EB-D75B-49DC-8703-0B33855A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8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28AFCA0-8392-426D-B17B-44E436961E4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CF5173EB-D75B-49DC-8703-0B33855A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0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32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" y="4682529"/>
            <a:ext cx="9143244" cy="47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7" y="24020"/>
            <a:ext cx="9125761" cy="5143500"/>
          </a:xfrm>
          <a:prstGeom prst="rect">
            <a:avLst/>
          </a:prstGeom>
        </p:spPr>
      </p:pic>
      <p:cxnSp>
        <p:nvCxnSpPr>
          <p:cNvPr id="9" name="直線コネクタ 9"/>
          <p:cNvCxnSpPr/>
          <p:nvPr/>
        </p:nvCxnSpPr>
        <p:spPr>
          <a:xfrm>
            <a:off x="4572000" y="2876550"/>
            <a:ext cx="3733800" cy="0"/>
          </a:xfrm>
          <a:prstGeom prst="line">
            <a:avLst/>
          </a:prstGeom>
          <a:noFill/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headEnd type="oval"/>
            <a:tailEnd type="oval"/>
          </a:ln>
          <a:effectLst/>
        </p:spPr>
      </p:cxnSp>
      <p:sp>
        <p:nvSpPr>
          <p:cNvPr id="10" name="タイトル 1"/>
          <p:cNvSpPr txBox="1">
            <a:spLocks/>
          </p:cNvSpPr>
          <p:nvPr/>
        </p:nvSpPr>
        <p:spPr>
          <a:xfrm>
            <a:off x="3810000" y="1336846"/>
            <a:ext cx="5073868" cy="469019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ctr" defTabSz="914400" rtl="0" eaLnBrk="1" latinLnBrk="0" hangingPunct="1">
              <a:spcBef>
                <a:spcPct val="0"/>
              </a:spcBef>
              <a:buNone/>
              <a:defRPr sz="9600" kern="1200" spc="15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632713">
              <a:defRPr/>
            </a:pPr>
            <a:r>
              <a:rPr kumimoji="1" lang="en-US" altLang="ja-JP" sz="3200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MEDIA MENGAJAR</a:t>
            </a:r>
            <a:endParaRPr kumimoji="1" lang="ja-JP" altLang="en-US" sz="3200" b="1" spc="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83444" y="3018279"/>
            <a:ext cx="2326984" cy="315471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SMP/MTs GRADE VIII</a:t>
            </a:r>
            <a:endParaRPr lang="id-ID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テキスト プレースホルダー 11"/>
          <p:cNvSpPr txBox="1">
            <a:spLocks/>
          </p:cNvSpPr>
          <p:nvPr/>
        </p:nvSpPr>
        <p:spPr>
          <a:xfrm>
            <a:off x="4081130" y="2005935"/>
            <a:ext cx="4495800" cy="565815"/>
          </a:xfrm>
          <a:prstGeom prst="rect">
            <a:avLst/>
          </a:prstGeom>
        </p:spPr>
        <p:txBody>
          <a:bodyPr anchor="t">
            <a:no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800" b="1" dirty="0" smtClean="0">
                <a:solidFill>
                  <a:srgbClr val="098DD3"/>
                </a:solidFill>
                <a:cs typeface="Arial" pitchFamily="34" charset="0"/>
              </a:rPr>
              <a:t>BRIGHT AN ENGLISH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784949" y="895350"/>
            <a:ext cx="2329851" cy="3287686"/>
            <a:chOff x="1784949" y="895350"/>
            <a:chExt cx="2329851" cy="3287686"/>
          </a:xfrm>
        </p:grpSpPr>
        <p:sp>
          <p:nvSpPr>
            <p:cNvPr id="13" name="Cube 12"/>
            <p:cNvSpPr/>
            <p:nvPr/>
          </p:nvSpPr>
          <p:spPr>
            <a:xfrm>
              <a:off x="1784949" y="895350"/>
              <a:ext cx="2329851" cy="3287686"/>
            </a:xfrm>
            <a:prstGeom prst="cube">
              <a:avLst>
                <a:gd name="adj" fmla="val 3711"/>
              </a:avLst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77" y="1010573"/>
              <a:ext cx="2144763" cy="31724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27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" y="0"/>
            <a:ext cx="9143244" cy="514350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218325" y="513060"/>
            <a:ext cx="4156652" cy="787104"/>
            <a:chOff x="1388493" y="545950"/>
            <a:chExt cx="3520226" cy="890291"/>
          </a:xfrm>
        </p:grpSpPr>
        <p:grpSp>
          <p:nvGrpSpPr>
            <p:cNvPr id="15" name="Group 14"/>
            <p:cNvGrpSpPr/>
            <p:nvPr/>
          </p:nvGrpSpPr>
          <p:grpSpPr>
            <a:xfrm>
              <a:off x="1388493" y="545950"/>
              <a:ext cx="3520226" cy="890291"/>
              <a:chOff x="1388493" y="545950"/>
              <a:chExt cx="3520226" cy="89029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9" name="Rectangle 28"/>
              <p:cNvSpPr/>
              <p:nvPr/>
            </p:nvSpPr>
            <p:spPr>
              <a:xfrm>
                <a:off x="1388493" y="545950"/>
                <a:ext cx="3345458" cy="89029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446493" y="756111"/>
                <a:ext cx="3462226" cy="469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385763">
                  <a:defRPr/>
                </a:pPr>
                <a:r>
                  <a:rPr lang="id-ID" sz="2100" b="1" kern="0" spc="28" dirty="0" smtClean="0">
                    <a:solidFill>
                      <a:prstClr val="black"/>
                    </a:solidFill>
                  </a:rPr>
                  <a:t>What were They Doing?</a:t>
                </a:r>
                <a:endParaRPr lang="en-GB" sz="2100" b="1" kern="0" spc="28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4733951" y="545950"/>
              <a:ext cx="75532" cy="890291"/>
            </a:xfrm>
            <a:prstGeom prst="rect">
              <a:avLst/>
            </a:prstGeom>
            <a:solidFill>
              <a:srgbClr val="69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12620" y="199660"/>
            <a:ext cx="1632092" cy="937031"/>
            <a:chOff x="55507" y="128083"/>
            <a:chExt cx="2176120" cy="1249375"/>
          </a:xfrm>
        </p:grpSpPr>
        <p:sp>
          <p:nvSpPr>
            <p:cNvPr id="32" name="Rectangle 31"/>
            <p:cNvSpPr/>
            <p:nvPr/>
          </p:nvSpPr>
          <p:spPr>
            <a:xfrm>
              <a:off x="487553" y="171648"/>
              <a:ext cx="1686564" cy="386881"/>
            </a:xfrm>
            <a:prstGeom prst="rect">
              <a:avLst/>
            </a:prstGeom>
            <a:solidFill>
              <a:srgbClr val="03A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2233" y="128083"/>
              <a:ext cx="153939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b="1" spc="38" dirty="0" smtClean="0">
                  <a:solidFill>
                    <a:schemeClr val="bg1">
                      <a:lumMod val="95000"/>
                    </a:schemeClr>
                  </a:solidFill>
                </a:rPr>
                <a:t>Chapter 5</a:t>
              </a:r>
              <a:endParaRPr lang="id-ID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87554" y="558531"/>
              <a:ext cx="432046" cy="38688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19531" y="945412"/>
              <a:ext cx="432046" cy="43204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5507" y="171650"/>
              <a:ext cx="432046" cy="38688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479429" y="125820"/>
            <a:ext cx="378257" cy="1174344"/>
            <a:chOff x="1389861" y="29628"/>
            <a:chExt cx="504343" cy="1406612"/>
          </a:xfrm>
        </p:grpSpPr>
        <p:sp>
          <p:nvSpPr>
            <p:cNvPr id="38" name="Rectangle 37"/>
            <p:cNvSpPr/>
            <p:nvPr/>
          </p:nvSpPr>
          <p:spPr>
            <a:xfrm>
              <a:off x="1389861" y="537122"/>
              <a:ext cx="72252" cy="899118"/>
            </a:xfrm>
            <a:prstGeom prst="rect">
              <a:avLst/>
            </a:prstGeom>
            <a:solidFill>
              <a:srgbClr val="69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784876" y="104439"/>
              <a:ext cx="69041" cy="440980"/>
            </a:xfrm>
            <a:prstGeom prst="rect">
              <a:avLst/>
            </a:prstGeom>
            <a:solidFill>
              <a:srgbClr val="69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0" name="Oval 39"/>
            <p:cNvSpPr/>
            <p:nvPr/>
          </p:nvSpPr>
          <p:spPr>
            <a:xfrm>
              <a:off x="1744587" y="29628"/>
              <a:ext cx="149617" cy="149617"/>
            </a:xfrm>
            <a:prstGeom prst="ellipse">
              <a:avLst/>
            </a:prstGeom>
            <a:solidFill>
              <a:srgbClr val="69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1" name="Rectangle 40"/>
            <p:cNvSpPr/>
            <p:nvPr/>
          </p:nvSpPr>
          <p:spPr>
            <a:xfrm rot="16200000">
              <a:off x="1587369" y="340315"/>
              <a:ext cx="69041" cy="464056"/>
            </a:xfrm>
            <a:prstGeom prst="rect">
              <a:avLst/>
            </a:prstGeom>
            <a:solidFill>
              <a:srgbClr val="69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" y="4682529"/>
            <a:ext cx="9143244" cy="47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6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269282"/>
            <a:ext cx="5562600" cy="478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SzPct val="100000"/>
            </a:pPr>
            <a:r>
              <a:rPr lang="en-US" sz="2400" dirty="0">
                <a:solidFill>
                  <a:schemeClr val="bg1"/>
                </a:solidFill>
                <a:latin typeface="+mj-lt"/>
                <a:cs typeface="Arial" pitchFamily="34" charset="0"/>
              </a:rPr>
              <a:t>A. </a:t>
            </a:r>
            <a:r>
              <a:rPr lang="en-US" sz="2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……….</a:t>
            </a:r>
            <a:endParaRPr lang="en-US" sz="2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508418"/>
            <a:ext cx="6858000" cy="707886"/>
          </a:xfrm>
          <a:prstGeom prst="rect">
            <a:avLst/>
          </a:prstGeom>
          <a:solidFill>
            <a:srgbClr val="C9C01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In this chapter, we will </a:t>
            </a:r>
            <a:r>
              <a:rPr lang="en-US" sz="4000" b="1" dirty="0" smtClean="0">
                <a:solidFill>
                  <a:srgbClr val="0070C0"/>
                </a:solidFill>
              </a:rPr>
              <a:t>learn</a:t>
            </a:r>
            <a:r>
              <a:rPr lang="id-ID" sz="4000" b="1" dirty="0" smtClean="0">
                <a:solidFill>
                  <a:srgbClr val="0070C0"/>
                </a:solidFill>
              </a:rPr>
              <a:t> to</a:t>
            </a:r>
            <a:r>
              <a:rPr lang="en-US" sz="4000" b="1" dirty="0" smtClean="0">
                <a:solidFill>
                  <a:srgbClr val="0070C0"/>
                </a:solidFill>
              </a:rPr>
              <a:t>: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1581150"/>
            <a:ext cx="7315200" cy="263944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identify past continuous tense both in spoken and written </a:t>
            </a:r>
            <a:r>
              <a:rPr lang="en-US" sz="1600" dirty="0" smtClean="0"/>
              <a:t>interaction;</a:t>
            </a:r>
            <a:endParaRPr lang="id-ID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use </a:t>
            </a:r>
            <a:r>
              <a:rPr lang="en-US" sz="1600" dirty="0"/>
              <a:t>the past continuous tense both in spoken and written </a:t>
            </a:r>
            <a:r>
              <a:rPr lang="en-US" sz="1600" dirty="0" smtClean="0"/>
              <a:t>interaction;</a:t>
            </a:r>
            <a:endParaRPr lang="id-ID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read </a:t>
            </a:r>
            <a:r>
              <a:rPr lang="en-US" sz="1600" dirty="0"/>
              <a:t>and respond to texts about past </a:t>
            </a:r>
            <a:r>
              <a:rPr lang="en-US" sz="1600" dirty="0" smtClean="0"/>
              <a:t>experiences;</a:t>
            </a:r>
            <a:endParaRPr lang="id-ID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locate </a:t>
            </a:r>
            <a:r>
              <a:rPr lang="en-US" sz="1600" dirty="0"/>
              <a:t>and evaluate main ideas and specific information in </a:t>
            </a:r>
            <a:r>
              <a:rPr lang="en-US" sz="1600" dirty="0" smtClean="0"/>
              <a:t>texts;</a:t>
            </a:r>
            <a:endParaRPr lang="id-ID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communicate </a:t>
            </a:r>
            <a:r>
              <a:rPr lang="en-US" sz="1600" dirty="0"/>
              <a:t>ideas and experiences through simple and </a:t>
            </a:r>
            <a:r>
              <a:rPr lang="en-US" sz="1600" dirty="0" err="1"/>
              <a:t>organised</a:t>
            </a:r>
            <a:r>
              <a:rPr lang="en-US" sz="1600" dirty="0"/>
              <a:t> paragraphs.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795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20200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09600" y="971550"/>
            <a:ext cx="7696200" cy="3539430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</p:spPr>
        <p:txBody>
          <a:bodyPr wrap="square">
            <a:spAutoFit/>
          </a:bodyPr>
          <a:lstStyle/>
          <a:p>
            <a:r>
              <a:rPr lang="id-ID" sz="1400" dirty="0"/>
              <a:t> </a:t>
            </a:r>
            <a:r>
              <a:rPr lang="id-ID" sz="1400" dirty="0" smtClean="0"/>
              <a:t>     </a:t>
            </a:r>
            <a:r>
              <a:rPr lang="en-US" sz="1400" dirty="0" smtClean="0"/>
              <a:t>It </a:t>
            </a:r>
            <a:r>
              <a:rPr lang="en-US" sz="1400" dirty="0"/>
              <a:t>was a beautiful morning. I woke up early but stayed on my bed for </a:t>
            </a:r>
            <a:r>
              <a:rPr lang="en-US" sz="1400" dirty="0" smtClean="0"/>
              <a:t>a</a:t>
            </a:r>
            <a:r>
              <a:rPr lang="id-ID" sz="1400" dirty="0" smtClean="0"/>
              <a:t> </a:t>
            </a:r>
            <a:r>
              <a:rPr lang="en-US" sz="1400" dirty="0" smtClean="0"/>
              <a:t>while </a:t>
            </a:r>
            <a:r>
              <a:rPr lang="en-US" sz="1400" dirty="0"/>
              <a:t>to enjoy the green trees and breeze through the window of my bedroom.</a:t>
            </a:r>
            <a:br>
              <a:rPr lang="en-US" sz="1400" dirty="0"/>
            </a:br>
            <a:r>
              <a:rPr lang="id-ID" sz="1400" dirty="0" smtClean="0"/>
              <a:t>      </a:t>
            </a:r>
            <a:r>
              <a:rPr lang="en-US" sz="1400" dirty="0" smtClean="0"/>
              <a:t>Suddenly</a:t>
            </a:r>
            <a:r>
              <a:rPr lang="en-US" sz="1400" dirty="0"/>
              <a:t>, I heard a shout. It was my mum. I couldn’t catch clearly what </a:t>
            </a:r>
            <a:r>
              <a:rPr lang="en-US" sz="1400" dirty="0" smtClean="0"/>
              <a:t>she</a:t>
            </a:r>
            <a:r>
              <a:rPr lang="id-ID" sz="1400" dirty="0" smtClean="0"/>
              <a:t> </a:t>
            </a:r>
            <a:r>
              <a:rPr lang="en-US" sz="1400" dirty="0" smtClean="0"/>
              <a:t>said</a:t>
            </a:r>
            <a:r>
              <a:rPr lang="en-US" sz="1400" dirty="0"/>
              <a:t>, but soon I heard a loud and quick knock on my door. My mum </a:t>
            </a:r>
            <a:r>
              <a:rPr lang="en-US" sz="1400" dirty="0" smtClean="0"/>
              <a:t>insisted</a:t>
            </a:r>
            <a:r>
              <a:rPr lang="id-ID" sz="1400" dirty="0" smtClean="0"/>
              <a:t> </a:t>
            </a:r>
            <a:r>
              <a:rPr lang="en-US" sz="1400" dirty="0" smtClean="0"/>
              <a:t>me </a:t>
            </a:r>
            <a:r>
              <a:rPr lang="en-US" sz="1400" dirty="0"/>
              <a:t>that I go out. She sounded panicked. I rushed out to open the door </a:t>
            </a:r>
            <a:r>
              <a:rPr lang="en-US" sz="1400" dirty="0" smtClean="0"/>
              <a:t>and</a:t>
            </a:r>
            <a:r>
              <a:rPr lang="id-ID" sz="1400" dirty="0" smtClean="0"/>
              <a:t> </a:t>
            </a:r>
            <a:r>
              <a:rPr lang="en-US" sz="1400" dirty="0" smtClean="0"/>
              <a:t>she </a:t>
            </a:r>
            <a:r>
              <a:rPr lang="en-US" sz="1400" dirty="0"/>
              <a:t>told me that there was flood coming. At that point, I heard our </a:t>
            </a:r>
            <a:r>
              <a:rPr lang="en-US" sz="1400" dirty="0" err="1" smtClean="0"/>
              <a:t>neighbours</a:t>
            </a:r>
            <a:r>
              <a:rPr lang="id-ID" sz="1400" dirty="0"/>
              <a:t> </a:t>
            </a:r>
            <a:r>
              <a:rPr lang="en-US" sz="1400" dirty="0" smtClean="0"/>
              <a:t>outside </a:t>
            </a:r>
            <a:r>
              <a:rPr lang="en-US" sz="1400" dirty="0"/>
              <a:t>were screaming about the flood coming, too.</a:t>
            </a:r>
            <a:br>
              <a:rPr lang="en-US" sz="1400" dirty="0"/>
            </a:br>
            <a:r>
              <a:rPr lang="id-ID" sz="1400" dirty="0" smtClean="0"/>
              <a:t>     </a:t>
            </a:r>
            <a:r>
              <a:rPr lang="en-US" sz="1400" dirty="0" smtClean="0"/>
              <a:t>Mum </a:t>
            </a:r>
            <a:r>
              <a:rPr lang="en-US" sz="1400" dirty="0"/>
              <a:t>ordered me to put our television set on the cupboard to save it </a:t>
            </a:r>
            <a:r>
              <a:rPr lang="en-US" sz="1400" dirty="0" smtClean="0"/>
              <a:t>from</a:t>
            </a:r>
            <a:r>
              <a:rPr lang="id-ID" sz="1400" dirty="0" smtClean="0"/>
              <a:t> </a:t>
            </a:r>
            <a:r>
              <a:rPr lang="en-US" sz="1400" dirty="0" smtClean="0"/>
              <a:t>the </a:t>
            </a:r>
            <a:r>
              <a:rPr lang="en-US" sz="1400" dirty="0"/>
              <a:t>water. I did accordingly. Then, I ran into my bedroom and tried to save </a:t>
            </a:r>
            <a:r>
              <a:rPr lang="en-US" sz="1400" dirty="0" smtClean="0"/>
              <a:t>my</a:t>
            </a:r>
            <a:r>
              <a:rPr lang="id-ID" sz="1400" dirty="0" smtClean="0"/>
              <a:t> </a:t>
            </a:r>
            <a:r>
              <a:rPr lang="en-US" sz="1400" dirty="0" smtClean="0"/>
              <a:t>books </a:t>
            </a:r>
            <a:r>
              <a:rPr lang="en-US" sz="1400" dirty="0"/>
              <a:t>and paper by putting them on the top of my closet.</a:t>
            </a:r>
            <a:br>
              <a:rPr lang="en-US" sz="1400" dirty="0"/>
            </a:br>
            <a:r>
              <a:rPr lang="id-ID" sz="1400" dirty="0" smtClean="0"/>
              <a:t>     </a:t>
            </a:r>
            <a:r>
              <a:rPr lang="en-US" sz="1400" dirty="0" smtClean="0"/>
              <a:t>Not </a:t>
            </a:r>
            <a:r>
              <a:rPr lang="en-US" sz="1400" dirty="0"/>
              <a:t>long after that, something rushed into the lower part of the closed </a:t>
            </a:r>
            <a:r>
              <a:rPr lang="en-US" sz="1400" dirty="0" smtClean="0"/>
              <a:t>front</a:t>
            </a:r>
            <a:r>
              <a:rPr lang="id-ID" sz="1400" dirty="0" smtClean="0"/>
              <a:t> </a:t>
            </a:r>
            <a:r>
              <a:rPr lang="en-US" sz="1400" dirty="0" smtClean="0"/>
              <a:t>door</a:t>
            </a:r>
            <a:r>
              <a:rPr lang="en-US" sz="1400" dirty="0"/>
              <a:t>. Our living room was soon full of mud! Seeing the thing, we realized </a:t>
            </a:r>
            <a:r>
              <a:rPr lang="en-US" sz="1400" dirty="0" smtClean="0"/>
              <a:t>that</a:t>
            </a:r>
            <a:r>
              <a:rPr lang="id-ID" sz="1400" dirty="0" smtClean="0"/>
              <a:t> </a:t>
            </a:r>
            <a:r>
              <a:rPr lang="en-US" sz="1400" dirty="0" smtClean="0"/>
              <a:t>the </a:t>
            </a:r>
            <a:r>
              <a:rPr lang="en-US" sz="1400" dirty="0"/>
              <a:t>flood was not water, it was mud. The mud of the Mount </a:t>
            </a:r>
            <a:r>
              <a:rPr lang="en-US" sz="1400" dirty="0" err="1"/>
              <a:t>Merapi</a:t>
            </a:r>
            <a:r>
              <a:rPr lang="en-US" sz="1400" dirty="0"/>
              <a:t> cold </a:t>
            </a:r>
            <a:r>
              <a:rPr lang="en-US" sz="1400" dirty="0" smtClean="0"/>
              <a:t>lava</a:t>
            </a:r>
            <a:r>
              <a:rPr lang="id-ID" sz="1400" dirty="0" smtClean="0"/>
              <a:t> </a:t>
            </a:r>
            <a:r>
              <a:rPr lang="en-US" sz="1400" dirty="0" smtClean="0"/>
              <a:t>which </a:t>
            </a:r>
            <a:r>
              <a:rPr lang="en-US" sz="1400" dirty="0"/>
              <a:t>had exploded several days ago.</a:t>
            </a:r>
            <a:br>
              <a:rPr lang="en-US" sz="1400" dirty="0"/>
            </a:br>
            <a:r>
              <a:rPr lang="id-ID" sz="1400" dirty="0" smtClean="0"/>
              <a:t>     </a:t>
            </a:r>
            <a:r>
              <a:rPr lang="en-US" sz="1400" dirty="0" smtClean="0"/>
              <a:t>In </a:t>
            </a:r>
            <a:r>
              <a:rPr lang="en-US" sz="1400" dirty="0"/>
              <a:t>only five minutes, the mud had reached the height of my knees, </a:t>
            </a:r>
            <a:r>
              <a:rPr lang="en-US" sz="1400" dirty="0" smtClean="0"/>
              <a:t>then</a:t>
            </a:r>
            <a:r>
              <a:rPr lang="id-ID" sz="1400" dirty="0" smtClean="0"/>
              <a:t> </a:t>
            </a:r>
            <a:r>
              <a:rPr lang="en-US" sz="1400" dirty="0" smtClean="0"/>
              <a:t>it </a:t>
            </a:r>
            <a:r>
              <a:rPr lang="en-US" sz="1400" dirty="0"/>
              <a:t>went up faster, to my hip, and to my chest. I told mum to go outside </a:t>
            </a:r>
            <a:r>
              <a:rPr lang="en-US" sz="1400" dirty="0" smtClean="0"/>
              <a:t>and</a:t>
            </a:r>
            <a:r>
              <a:rPr lang="id-ID" sz="1400" dirty="0" smtClean="0"/>
              <a:t> </a:t>
            </a:r>
            <a:r>
              <a:rPr lang="en-US" sz="1400" dirty="0" smtClean="0"/>
              <a:t>climb </a:t>
            </a:r>
            <a:r>
              <a:rPr lang="en-US" sz="1400" dirty="0"/>
              <a:t>the roof. After struggling on the slippery pole, we managed to reach </a:t>
            </a:r>
            <a:r>
              <a:rPr lang="en-US" sz="1400" dirty="0" smtClean="0"/>
              <a:t>the</a:t>
            </a:r>
            <a:r>
              <a:rPr lang="id-ID" sz="1400" dirty="0" smtClean="0"/>
              <a:t> </a:t>
            </a:r>
            <a:r>
              <a:rPr lang="en-US" sz="1400" dirty="0" smtClean="0"/>
              <a:t>roof</a:t>
            </a:r>
            <a:r>
              <a:rPr lang="en-US" sz="1400" dirty="0"/>
              <a:t>. We sat there and sadly watched the mud swallowing almost everything</a:t>
            </a:r>
            <a:br>
              <a:rPr lang="en-US" sz="1400" dirty="0"/>
            </a:br>
            <a:r>
              <a:rPr lang="en-US" sz="1400" dirty="0"/>
              <a:t>we had</a:t>
            </a:r>
            <a:r>
              <a:rPr lang="en-US" sz="1400" dirty="0" smtClean="0"/>
              <a:t>.</a:t>
            </a:r>
            <a:endParaRPr lang="id-ID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514350"/>
            <a:ext cx="2466444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id-ID" b="1" dirty="0" smtClean="0"/>
              <a:t>Read the following text.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428908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67070"/>
            <a:ext cx="5791200" cy="5877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1000" y="257445"/>
            <a:ext cx="55626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buSzPct val="100000"/>
            </a:pPr>
            <a:r>
              <a:rPr lang="id-ID" sz="32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The Past Continuous Tense</a:t>
            </a:r>
            <a:endParaRPr lang="en-US" sz="3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971550"/>
            <a:ext cx="1950559" cy="3870640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381000" y="971550"/>
            <a:ext cx="5589722" cy="1524000"/>
          </a:xfrm>
          <a:prstGeom prst="wedgeRoundRectCallout">
            <a:avLst>
              <a:gd name="adj1" fmla="val 73267"/>
              <a:gd name="adj2" fmla="val 41193"/>
              <a:gd name="adj3" fmla="val 16667"/>
            </a:avLst>
          </a:prstGeom>
          <a:solidFill>
            <a:srgbClr val="B2D3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>
                <a:solidFill>
                  <a:schemeClr val="tx1"/>
                </a:solidFill>
              </a:rPr>
              <a:t>We</a:t>
            </a:r>
            <a:r>
              <a:rPr lang="en-GB" sz="2400" dirty="0">
                <a:solidFill>
                  <a:schemeClr val="tx1"/>
                </a:solidFill>
              </a:rPr>
              <a:t> use the past continuous tense to talk about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en-GB" sz="2400" dirty="0">
                <a:solidFill>
                  <a:schemeClr val="tx1"/>
                </a:solidFill>
              </a:rPr>
              <a:t>actions that were going on or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en-GB" sz="2400" dirty="0">
                <a:solidFill>
                  <a:schemeClr val="tx1"/>
                </a:solidFill>
              </a:rPr>
              <a:t>happening at a certain moment in the past.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19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2756416"/>
            <a:ext cx="5562600" cy="646331"/>
          </a:xfrm>
          <a:prstGeom prst="rect">
            <a:avLst/>
          </a:prstGeom>
          <a:noFill/>
          <a:ln w="57150">
            <a:solidFill>
              <a:srgbClr val="2E9699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id-ID" dirty="0" smtClean="0">
                <a:solidFill>
                  <a:srgbClr val="000000"/>
                </a:solidFill>
                <a:latin typeface="+mj-lt"/>
              </a:rPr>
              <a:t>1</a:t>
            </a:r>
            <a:r>
              <a:rPr lang="id-ID" dirty="0">
                <a:solidFill>
                  <a:srgbClr val="000000"/>
                </a:solidFill>
                <a:latin typeface="+mj-lt"/>
              </a:rPr>
              <a:t>. </a:t>
            </a:r>
            <a:r>
              <a:rPr lang="en-GB" dirty="0">
                <a:solidFill>
                  <a:srgbClr val="000000"/>
                </a:solidFill>
                <a:latin typeface="+mj-lt"/>
              </a:rPr>
              <a:t>She </a:t>
            </a:r>
            <a:r>
              <a:rPr lang="en-GB" b="1" dirty="0">
                <a:solidFill>
                  <a:srgbClr val="03ABD8"/>
                </a:solidFill>
                <a:latin typeface="+mj-lt"/>
              </a:rPr>
              <a:t>was</a:t>
            </a:r>
            <a:r>
              <a:rPr lang="en-GB" dirty="0">
                <a:solidFill>
                  <a:srgbClr val="000000"/>
                </a:solidFill>
                <a:latin typeface="+mj-lt"/>
              </a:rPr>
              <a:t> sleeping. </a:t>
            </a:r>
            <a:r>
              <a:rPr lang="id-ID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GB" dirty="0">
                <a:solidFill>
                  <a:srgbClr val="000000"/>
                </a:solidFill>
                <a:latin typeface="+mj-lt"/>
              </a:rPr>
              <a:t>3. He </a:t>
            </a:r>
            <a:r>
              <a:rPr lang="en-GB" b="1" dirty="0">
                <a:solidFill>
                  <a:srgbClr val="03ABD8"/>
                </a:solidFill>
                <a:latin typeface="+mj-lt"/>
              </a:rPr>
              <a:t>was</a:t>
            </a:r>
            <a:r>
              <a:rPr lang="en-GB" dirty="0">
                <a:solidFill>
                  <a:srgbClr val="03ABD8"/>
                </a:solidFill>
                <a:latin typeface="+mj-lt"/>
              </a:rPr>
              <a:t> </a:t>
            </a:r>
            <a:r>
              <a:rPr lang="en-GB" dirty="0">
                <a:solidFill>
                  <a:srgbClr val="000000"/>
                </a:solidFill>
                <a:latin typeface="+mj-lt"/>
              </a:rPr>
              <a:t>having dinner.</a:t>
            </a:r>
            <a:endParaRPr lang="id-ID" dirty="0">
              <a:solidFill>
                <a:srgbClr val="000000"/>
              </a:solidFill>
              <a:latin typeface="+mj-lt"/>
            </a:endParaRPr>
          </a:p>
          <a:p>
            <a:r>
              <a:rPr lang="en-GB" dirty="0">
                <a:solidFill>
                  <a:srgbClr val="000000"/>
                </a:solidFill>
                <a:latin typeface="+mj-lt"/>
              </a:rPr>
              <a:t>2. We </a:t>
            </a:r>
            <a:r>
              <a:rPr lang="en-GB" b="1" dirty="0">
                <a:solidFill>
                  <a:srgbClr val="03ABD8"/>
                </a:solidFill>
                <a:latin typeface="+mj-lt"/>
              </a:rPr>
              <a:t>were</a:t>
            </a:r>
            <a:r>
              <a:rPr lang="en-GB" dirty="0">
                <a:solidFill>
                  <a:srgbClr val="000000"/>
                </a:solidFill>
                <a:latin typeface="+mj-lt"/>
              </a:rPr>
              <a:t> talking. </a:t>
            </a:r>
            <a:r>
              <a:rPr lang="id-ID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GB" dirty="0">
                <a:solidFill>
                  <a:srgbClr val="000000"/>
                </a:solidFill>
                <a:latin typeface="+mj-lt"/>
              </a:rPr>
              <a:t>4. They </a:t>
            </a:r>
            <a:r>
              <a:rPr lang="en-GB" b="1" dirty="0">
                <a:solidFill>
                  <a:srgbClr val="03ABD8"/>
                </a:solidFill>
                <a:latin typeface="+mj-lt"/>
              </a:rPr>
              <a:t>were</a:t>
            </a:r>
            <a:r>
              <a:rPr lang="en-GB" dirty="0">
                <a:solidFill>
                  <a:srgbClr val="03ABD8"/>
                </a:solidFill>
                <a:latin typeface="+mj-lt"/>
              </a:rPr>
              <a:t> </a:t>
            </a:r>
            <a:r>
              <a:rPr lang="en-GB" dirty="0">
                <a:solidFill>
                  <a:srgbClr val="000000"/>
                </a:solidFill>
                <a:latin typeface="+mj-lt"/>
              </a:rPr>
              <a:t>watching TV</a:t>
            </a:r>
            <a:r>
              <a:rPr lang="en-GB" dirty="0" smtClean="0">
                <a:solidFill>
                  <a:srgbClr val="000000"/>
                </a:solidFill>
                <a:latin typeface="+mj-lt"/>
              </a:rPr>
              <a:t>.</a:t>
            </a:r>
            <a:endParaRPr lang="id-ID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60" y="88153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>
                <a:solidFill>
                  <a:srgbClr val="0070C0"/>
                </a:solidFill>
              </a:rPr>
              <a:t>Study the pattern:</a:t>
            </a:r>
            <a:endParaRPr lang="en-GB" sz="2800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666750"/>
            <a:ext cx="4601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d-ID" dirty="0">
                <a:solidFill>
                  <a:srgbClr val="000000"/>
                </a:solidFill>
              </a:rPr>
              <a:t>We</a:t>
            </a:r>
            <a:r>
              <a:rPr lang="en-GB" dirty="0">
                <a:solidFill>
                  <a:srgbClr val="000000"/>
                </a:solidFill>
              </a:rPr>
              <a:t> form the past continuous tense like this: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1037413"/>
            <a:ext cx="4114800" cy="646331"/>
          </a:xfrm>
          <a:prstGeom prst="rect">
            <a:avLst/>
          </a:prstGeom>
          <a:solidFill>
            <a:srgbClr val="BFD101"/>
          </a:solidFill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Was + present participle (Verb 1 + </a:t>
            </a:r>
            <a:r>
              <a:rPr lang="en-GB" b="1" dirty="0" err="1"/>
              <a:t>ing</a:t>
            </a:r>
            <a:r>
              <a:rPr lang="en-GB" b="1" dirty="0"/>
              <a:t>)</a:t>
            </a:r>
          </a:p>
          <a:p>
            <a:pPr algn="ctr"/>
            <a:r>
              <a:rPr lang="en-GB" b="1" dirty="0"/>
              <a:t>Were + present participle (Verb 1 + </a:t>
            </a:r>
            <a:r>
              <a:rPr lang="en-GB" b="1" dirty="0" err="1"/>
              <a:t>ing</a:t>
            </a:r>
            <a:r>
              <a:rPr lang="en-GB" b="1" dirty="0"/>
              <a:t>)</a:t>
            </a:r>
            <a:endParaRPr lang="id-ID" b="1" dirty="0"/>
          </a:p>
        </p:txBody>
      </p:sp>
      <p:sp>
        <p:nvSpPr>
          <p:cNvPr id="6" name="Rectangle 5"/>
          <p:cNvSpPr/>
          <p:nvPr/>
        </p:nvSpPr>
        <p:spPr>
          <a:xfrm>
            <a:off x="228600" y="1733550"/>
            <a:ext cx="861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The words </a:t>
            </a:r>
            <a:r>
              <a:rPr lang="en-GB" b="1" dirty="0">
                <a:solidFill>
                  <a:srgbClr val="00B0F0"/>
                </a:solidFill>
              </a:rPr>
              <a:t>was</a:t>
            </a:r>
            <a:r>
              <a:rPr lang="en-GB" dirty="0">
                <a:solidFill>
                  <a:srgbClr val="00FFFF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and </a:t>
            </a:r>
            <a:r>
              <a:rPr lang="en-GB" b="1" dirty="0">
                <a:solidFill>
                  <a:srgbClr val="00B0F0"/>
                </a:solidFill>
              </a:rPr>
              <a:t>were</a:t>
            </a:r>
            <a:r>
              <a:rPr lang="en-GB" dirty="0">
                <a:solidFill>
                  <a:srgbClr val="00B0F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are called helping verbs, or auxiliary verbs. They</a:t>
            </a:r>
            <a:r>
              <a:rPr lang="id-ID" dirty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help</a:t>
            </a:r>
            <a:r>
              <a:rPr lang="id-ID" dirty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to form the past continuous tense when you joint them to the present</a:t>
            </a:r>
            <a:r>
              <a:rPr lang="id-ID" dirty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participle of the verb. </a:t>
            </a:r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533400" y="2379881"/>
            <a:ext cx="1150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 smtClean="0">
                <a:solidFill>
                  <a:srgbClr val="000000"/>
                </a:solidFill>
              </a:rPr>
              <a:t>E</a:t>
            </a:r>
            <a:r>
              <a:rPr lang="en-GB" b="1" dirty="0" err="1" smtClean="0">
                <a:solidFill>
                  <a:srgbClr val="000000"/>
                </a:solidFill>
              </a:rPr>
              <a:t>xamples</a:t>
            </a:r>
            <a:r>
              <a:rPr lang="en-GB" b="1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" y="3544592"/>
            <a:ext cx="1150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</a:rPr>
              <a:t>Examples: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400" y="3931682"/>
            <a:ext cx="4572000" cy="646331"/>
          </a:xfrm>
          <a:prstGeom prst="rect">
            <a:avLst/>
          </a:prstGeom>
          <a:ln w="38100">
            <a:solidFill>
              <a:srgbClr val="B2D34E"/>
            </a:solidFill>
            <a:prstDash val="lgDash"/>
          </a:ln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1. Mum </a:t>
            </a:r>
            <a:r>
              <a:rPr lang="en-GB" b="1" dirty="0">
                <a:solidFill>
                  <a:srgbClr val="00B0F0"/>
                </a:solidFill>
              </a:rPr>
              <a:t>was cooking </a:t>
            </a:r>
            <a:r>
              <a:rPr lang="en-GB" dirty="0">
                <a:solidFill>
                  <a:srgbClr val="000000"/>
                </a:solidFill>
              </a:rPr>
              <a:t>the dinner.</a:t>
            </a:r>
          </a:p>
          <a:p>
            <a:r>
              <a:rPr lang="en-GB" dirty="0">
                <a:solidFill>
                  <a:srgbClr val="000000"/>
                </a:solidFill>
              </a:rPr>
              <a:t>2. You </a:t>
            </a:r>
            <a:r>
              <a:rPr lang="en-GB" b="1" dirty="0">
                <a:solidFill>
                  <a:srgbClr val="00B0F0"/>
                </a:solidFill>
              </a:rPr>
              <a:t>weren’t listening</a:t>
            </a:r>
            <a:r>
              <a:rPr lang="en-GB" dirty="0">
                <a:solidFill>
                  <a:srgbClr val="00B0F0"/>
                </a:solidFill>
              </a:rPr>
              <a:t>, </a:t>
            </a:r>
            <a:r>
              <a:rPr lang="en-GB" dirty="0">
                <a:solidFill>
                  <a:srgbClr val="000000"/>
                </a:solidFill>
              </a:rPr>
              <a:t>were you?</a:t>
            </a:r>
          </a:p>
        </p:txBody>
      </p:sp>
    </p:spTree>
    <p:extLst>
      <p:ext uri="{BB962C8B-B14F-4D97-AF65-F5344CB8AC3E}">
        <p14:creationId xmlns:p14="http://schemas.microsoft.com/office/powerpoint/2010/main" val="387112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895350"/>
            <a:ext cx="8229600" cy="1631216"/>
          </a:xfrm>
          <a:prstGeom prst="rect">
            <a:avLst/>
          </a:prstGeom>
          <a:noFill/>
          <a:ln w="57150">
            <a:noFill/>
            <a:prstDash val="sysDash"/>
          </a:ln>
        </p:spPr>
        <p:txBody>
          <a:bodyPr wrap="square">
            <a:spAutoFit/>
          </a:bodyPr>
          <a:lstStyle/>
          <a:p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• </a:t>
            </a:r>
            <a:r>
              <a:rPr lang="en-GB" sz="2000" dirty="0">
                <a:solidFill>
                  <a:srgbClr val="000000"/>
                </a:solidFill>
                <a:latin typeface="+mj-lt"/>
              </a:rPr>
              <a:t>Tom</a:t>
            </a:r>
            <a:r>
              <a:rPr lang="en-GB" sz="20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GB" sz="2000" b="1" dirty="0">
                <a:solidFill>
                  <a:srgbClr val="0070C0"/>
                </a:solidFill>
                <a:latin typeface="+mj-lt"/>
              </a:rPr>
              <a:t>was</a:t>
            </a:r>
            <a:r>
              <a:rPr lang="en-GB" sz="2000" dirty="0">
                <a:solidFill>
                  <a:srgbClr val="00FFFF"/>
                </a:solidFill>
                <a:latin typeface="+mj-lt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+mj-lt"/>
              </a:rPr>
              <a:t>doing his maths when his sister </a:t>
            </a:r>
            <a:r>
              <a:rPr lang="en-GB" sz="2000" b="1" dirty="0">
                <a:solidFill>
                  <a:srgbClr val="0070C0"/>
                </a:solidFill>
                <a:latin typeface="+mj-lt"/>
              </a:rPr>
              <a:t>came</a:t>
            </a:r>
            <a:r>
              <a:rPr lang="en-GB" sz="2000" dirty="0">
                <a:solidFill>
                  <a:srgbClr val="000000"/>
                </a:solidFill>
                <a:latin typeface="+mj-lt"/>
              </a:rPr>
              <a:t>.</a:t>
            </a:r>
          </a:p>
          <a:p>
            <a:r>
              <a:rPr lang="en-GB" sz="2000" dirty="0">
                <a:solidFill>
                  <a:srgbClr val="000000"/>
                </a:solidFill>
                <a:latin typeface="+mj-lt"/>
              </a:rPr>
              <a:t>• We </a:t>
            </a:r>
            <a:r>
              <a:rPr lang="en-GB" sz="2000" b="1" dirty="0">
                <a:solidFill>
                  <a:srgbClr val="0070C0"/>
                </a:solidFill>
                <a:latin typeface="+mj-lt"/>
              </a:rPr>
              <a:t>were waiting </a:t>
            </a:r>
            <a:r>
              <a:rPr lang="en-GB" sz="2000" dirty="0">
                <a:solidFill>
                  <a:srgbClr val="000000"/>
                </a:solidFill>
                <a:latin typeface="+mj-lt"/>
              </a:rPr>
              <a:t>for the bus when Martin </a:t>
            </a:r>
            <a:r>
              <a:rPr lang="en-GB" sz="2000" b="1" dirty="0">
                <a:solidFill>
                  <a:srgbClr val="0070C0"/>
                </a:solidFill>
                <a:latin typeface="+mj-lt"/>
              </a:rPr>
              <a:t>passed by</a:t>
            </a:r>
            <a:r>
              <a:rPr lang="en-GB" sz="2000" dirty="0">
                <a:solidFill>
                  <a:srgbClr val="000000"/>
                </a:solidFill>
                <a:latin typeface="+mj-lt"/>
              </a:rPr>
              <a:t>.</a:t>
            </a:r>
          </a:p>
          <a:p>
            <a:r>
              <a:rPr lang="en-GB" sz="2000" dirty="0">
                <a:solidFill>
                  <a:srgbClr val="000000"/>
                </a:solidFill>
                <a:latin typeface="+mj-lt"/>
              </a:rPr>
              <a:t>• We </a:t>
            </a:r>
            <a:r>
              <a:rPr lang="en-GB" sz="2000" b="1" dirty="0">
                <a:solidFill>
                  <a:srgbClr val="0070C0"/>
                </a:solidFill>
                <a:latin typeface="+mj-lt"/>
              </a:rPr>
              <a:t>were all enjoying </a:t>
            </a:r>
            <a:r>
              <a:rPr lang="en-GB" sz="2000" dirty="0">
                <a:solidFill>
                  <a:srgbClr val="000000"/>
                </a:solidFill>
                <a:latin typeface="+mj-lt"/>
              </a:rPr>
              <a:t>the party when suddenly the lights </a:t>
            </a:r>
            <a:r>
              <a:rPr lang="en-GB" sz="2000" b="1" dirty="0">
                <a:solidFill>
                  <a:srgbClr val="0070C0"/>
                </a:solidFill>
                <a:latin typeface="+mj-lt"/>
              </a:rPr>
              <a:t>went out</a:t>
            </a:r>
            <a:r>
              <a:rPr lang="en-GB" sz="2000" dirty="0">
                <a:solidFill>
                  <a:srgbClr val="000000"/>
                </a:solidFill>
                <a:latin typeface="+mj-lt"/>
              </a:rPr>
              <a:t>.</a:t>
            </a:r>
          </a:p>
          <a:p>
            <a:r>
              <a:rPr lang="en-GB" sz="2000" dirty="0">
                <a:solidFill>
                  <a:srgbClr val="000000"/>
                </a:solidFill>
                <a:latin typeface="+mj-lt"/>
              </a:rPr>
              <a:t>• What </a:t>
            </a:r>
            <a:r>
              <a:rPr lang="en-GB" sz="2000" b="1" dirty="0">
                <a:solidFill>
                  <a:srgbClr val="0070C0"/>
                </a:solidFill>
                <a:latin typeface="+mj-lt"/>
              </a:rPr>
              <a:t>were</a:t>
            </a:r>
            <a:r>
              <a:rPr lang="en-GB" sz="20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+mj-lt"/>
              </a:rPr>
              <a:t>you </a:t>
            </a:r>
            <a:r>
              <a:rPr lang="en-GB" sz="2000" b="1" dirty="0">
                <a:solidFill>
                  <a:srgbClr val="0070C0"/>
                </a:solidFill>
                <a:latin typeface="+mj-lt"/>
              </a:rPr>
              <a:t>doing</a:t>
            </a:r>
            <a:r>
              <a:rPr lang="en-GB" sz="20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+mj-lt"/>
              </a:rPr>
              <a:t>when the phone </a:t>
            </a:r>
            <a:r>
              <a:rPr lang="en-GB" sz="2000" b="1" dirty="0">
                <a:solidFill>
                  <a:srgbClr val="0070C0"/>
                </a:solidFill>
                <a:latin typeface="+mj-lt"/>
              </a:rPr>
              <a:t>rang</a:t>
            </a:r>
            <a:r>
              <a:rPr lang="en-GB" sz="2000" dirty="0">
                <a:solidFill>
                  <a:srgbClr val="000000"/>
                </a:solidFill>
                <a:latin typeface="+mj-lt"/>
              </a:rPr>
              <a:t>?</a:t>
            </a:r>
            <a:endParaRPr lang="id-ID" sz="2000" dirty="0">
              <a:solidFill>
                <a:srgbClr val="000000"/>
              </a:solidFill>
              <a:latin typeface="+mj-lt"/>
            </a:endParaRPr>
          </a:p>
          <a:p>
            <a:endParaRPr lang="en-GB" sz="20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405884"/>
            <a:ext cx="1723421" cy="369332"/>
          </a:xfrm>
          <a:prstGeom prst="rect">
            <a:avLst/>
          </a:prstGeom>
          <a:solidFill>
            <a:srgbClr val="B2D34E"/>
          </a:solidFill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</a:rPr>
              <a:t>More examples:</a:t>
            </a:r>
            <a:endParaRPr lang="id-ID" b="1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2724150"/>
            <a:ext cx="7315200" cy="646331"/>
          </a:xfrm>
          <a:prstGeom prst="rect">
            <a:avLst/>
          </a:prstGeom>
          <a:solidFill>
            <a:srgbClr val="B2D34E"/>
          </a:solidFill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</a:rPr>
              <a:t>Besides </a:t>
            </a:r>
            <a:r>
              <a:rPr lang="en-GB" b="1" dirty="0">
                <a:solidFill>
                  <a:srgbClr val="0070C0"/>
                </a:solidFill>
              </a:rPr>
              <a:t>when</a:t>
            </a:r>
            <a:r>
              <a:rPr lang="en-GB" dirty="0">
                <a:solidFill>
                  <a:srgbClr val="000000"/>
                </a:solidFill>
              </a:rPr>
              <a:t>, </a:t>
            </a:r>
            <a:r>
              <a:rPr lang="en-GB" b="1" dirty="0">
                <a:solidFill>
                  <a:srgbClr val="0070C0"/>
                </a:solidFill>
              </a:rPr>
              <a:t>while</a:t>
            </a:r>
            <a:r>
              <a:rPr lang="en-GB" dirty="0">
                <a:solidFill>
                  <a:srgbClr val="00FFFF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is often used to connect clauses. In the past forms,</a:t>
            </a:r>
            <a:r>
              <a:rPr lang="id-ID" dirty="0">
                <a:solidFill>
                  <a:srgbClr val="000000"/>
                </a:solidFill>
              </a:rPr>
              <a:t> </a:t>
            </a:r>
            <a:r>
              <a:rPr lang="en-GB" b="1" dirty="0">
                <a:solidFill>
                  <a:srgbClr val="0070C0"/>
                </a:solidFill>
              </a:rPr>
              <a:t>while</a:t>
            </a:r>
            <a:r>
              <a:rPr lang="en-GB" dirty="0">
                <a:solidFill>
                  <a:srgbClr val="00FFFF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is used when two activities happening at the same time in the past.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811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2735" y="2002784"/>
            <a:ext cx="25071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+mj-lt"/>
              </a:rPr>
              <a:t>Daddy was fishing.</a:t>
            </a:r>
          </a:p>
        </p:txBody>
      </p:sp>
      <p:sp>
        <p:nvSpPr>
          <p:cNvPr id="3" name="Rectangle 2"/>
          <p:cNvSpPr/>
          <p:nvPr/>
        </p:nvSpPr>
        <p:spPr>
          <a:xfrm>
            <a:off x="5273084" y="2002785"/>
            <a:ext cx="2236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+mj-lt"/>
              </a:rPr>
              <a:t>I was swimming.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399" y="3257550"/>
            <a:ext cx="6934200" cy="1200329"/>
          </a:xfrm>
          <a:prstGeom prst="rect">
            <a:avLst/>
          </a:prstGeom>
          <a:ln w="38100">
            <a:solidFill>
              <a:srgbClr val="2E9699"/>
            </a:solidFill>
            <a:prstDash val="dashDot"/>
          </a:ln>
        </p:spPr>
        <p:txBody>
          <a:bodyPr wrap="square">
            <a:spAutoFit/>
          </a:bodyPr>
          <a:lstStyle/>
          <a:p>
            <a:r>
              <a:rPr lang="id-ID" sz="2400" dirty="0" smtClean="0">
                <a:solidFill>
                  <a:srgbClr val="000000"/>
                </a:solidFill>
                <a:latin typeface="+mj-lt"/>
              </a:rPr>
              <a:t>More </a:t>
            </a:r>
            <a:r>
              <a:rPr lang="en-GB" sz="2400" dirty="0" smtClean="0">
                <a:solidFill>
                  <a:srgbClr val="000000"/>
                </a:solidFill>
                <a:latin typeface="+mj-lt"/>
              </a:rPr>
              <a:t>Examples</a:t>
            </a:r>
            <a:r>
              <a:rPr lang="en-GB" sz="2400" dirty="0">
                <a:solidFill>
                  <a:srgbClr val="000000"/>
                </a:solidFill>
                <a:latin typeface="+mj-lt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  <a:latin typeface="+mj-lt"/>
              </a:rPr>
              <a:t>While</a:t>
            </a:r>
            <a:r>
              <a:rPr lang="en-GB" sz="2400" dirty="0">
                <a:solidFill>
                  <a:srgbClr val="00FFFF"/>
                </a:solidFill>
                <a:latin typeface="+mj-lt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+mj-lt"/>
              </a:rPr>
              <a:t>daddy was fishing, I was swimming.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+mj-lt"/>
              </a:rPr>
              <a:t>I was swimming </a:t>
            </a:r>
            <a:r>
              <a:rPr lang="en-GB" sz="2400" dirty="0">
                <a:solidFill>
                  <a:srgbClr val="0070C0"/>
                </a:solidFill>
                <a:latin typeface="+mj-lt"/>
              </a:rPr>
              <a:t>while</a:t>
            </a:r>
            <a:r>
              <a:rPr lang="en-GB" sz="2400" dirty="0">
                <a:solidFill>
                  <a:srgbClr val="00FFFF"/>
                </a:solidFill>
                <a:latin typeface="+mj-lt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+mj-lt"/>
              </a:rPr>
              <a:t>daddy was fishing.</a:t>
            </a:r>
            <a:endParaRPr lang="en-GB" sz="24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52600" y="2588162"/>
            <a:ext cx="66293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</a:rPr>
              <a:t>Daddy was fishing, </a:t>
            </a:r>
            <a:r>
              <a:rPr lang="en-GB" sz="2400" b="1" dirty="0">
                <a:solidFill>
                  <a:srgbClr val="03ABD8"/>
                </a:solidFill>
              </a:rPr>
              <a:t>while</a:t>
            </a:r>
            <a:r>
              <a:rPr lang="en-GB" sz="2400" dirty="0">
                <a:solidFill>
                  <a:srgbClr val="03ABD8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Hendrik</a:t>
            </a:r>
            <a:r>
              <a:rPr lang="en-GB" sz="2400" dirty="0">
                <a:solidFill>
                  <a:srgbClr val="000000"/>
                </a:solidFill>
              </a:rPr>
              <a:t> was swimming.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084" y="448513"/>
            <a:ext cx="2328022" cy="15542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01" y="448513"/>
            <a:ext cx="2331408" cy="155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3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1590832"/>
            <a:ext cx="701040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sz="8800" dirty="0">
                <a:solidFill>
                  <a:srgbClr val="FFAE24"/>
                </a:solidFill>
                <a:latin typeface="Arial Rounded MT Bold" panose="020F0704030504030204" pitchFamily="34" charset="0"/>
              </a:rPr>
              <a:t>GOOD JOB!</a:t>
            </a:r>
            <a:endParaRPr lang="en-GB" sz="8800" dirty="0">
              <a:solidFill>
                <a:srgbClr val="FFAE24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376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375</Words>
  <Application>Microsoft Office PowerPoint</Application>
  <PresentationFormat>On-screen Show (16:9)</PresentationFormat>
  <Paragraphs>43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Aulia Dwiningtyas Putri</dc:creator>
  <cp:lastModifiedBy>Risanti Intan</cp:lastModifiedBy>
  <cp:revision>55</cp:revision>
  <dcterms:created xsi:type="dcterms:W3CDTF">2022-01-17T01:37:52Z</dcterms:created>
  <dcterms:modified xsi:type="dcterms:W3CDTF">2022-08-11T09:00:46Z</dcterms:modified>
</cp:coreProperties>
</file>