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8" r:id="rId3"/>
    <p:sldId id="262" r:id="rId4"/>
    <p:sldId id="263" r:id="rId5"/>
    <p:sldId id="277" r:id="rId6"/>
    <p:sldId id="264" r:id="rId7"/>
    <p:sldId id="270" r:id="rId8"/>
    <p:sldId id="271" r:id="rId9"/>
    <p:sldId id="272" r:id="rId10"/>
    <p:sldId id="275" r:id="rId11"/>
    <p:sldId id="273" r:id="rId12"/>
    <p:sldId id="276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D8"/>
    <a:srgbClr val="C9C011"/>
    <a:srgbClr val="B2D34E"/>
    <a:srgbClr val="BFD101"/>
    <a:srgbClr val="098DD3"/>
    <a:srgbClr val="696EFF"/>
    <a:srgbClr val="F45126"/>
    <a:srgbClr val="E8552C"/>
    <a:srgbClr val="8E9D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22" autoAdjust="0"/>
  </p:normalViewPr>
  <p:slideViewPr>
    <p:cSldViewPr>
      <p:cViewPr>
        <p:scale>
          <a:sx n="123" d="100"/>
          <a:sy n="123" d="100"/>
        </p:scale>
        <p:origin x="-44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6CB9-FC61-42C7-AB0E-E239B60C3C51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A237-A359-4CC0-951A-F3A14D13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cantumkan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font 10pt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8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" y="24020"/>
            <a:ext cx="9125761" cy="5143500"/>
          </a:xfrm>
          <a:prstGeom prst="rect">
            <a:avLst/>
          </a:prstGeom>
        </p:spPr>
      </p:pic>
      <p:cxnSp>
        <p:nvCxnSpPr>
          <p:cNvPr id="9" name="直線コネクタ 9"/>
          <p:cNvCxnSpPr/>
          <p:nvPr/>
        </p:nvCxnSpPr>
        <p:spPr>
          <a:xfrm>
            <a:off x="4572000" y="2876550"/>
            <a:ext cx="373380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0" name="タイトル 1"/>
          <p:cNvSpPr txBox="1">
            <a:spLocks/>
          </p:cNvSpPr>
          <p:nvPr/>
        </p:nvSpPr>
        <p:spPr>
          <a:xfrm>
            <a:off x="3810000" y="1336846"/>
            <a:ext cx="5073868" cy="469019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9600" kern="1200" spc="1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2713">
              <a:defRPr/>
            </a:pPr>
            <a:r>
              <a:rPr kumimoji="1" lang="en-US" altLang="ja-JP" sz="32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 MENGAJAR</a:t>
            </a:r>
            <a:endParaRPr kumimoji="1" lang="ja-JP" altLang="en-US" sz="3200" b="1" spc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3444" y="3018279"/>
            <a:ext cx="2326984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SMP/MTs GRADE VIII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テキスト プレースホルダー 11"/>
          <p:cNvSpPr txBox="1">
            <a:spLocks/>
          </p:cNvSpPr>
          <p:nvPr/>
        </p:nvSpPr>
        <p:spPr>
          <a:xfrm>
            <a:off x="4081130" y="2005935"/>
            <a:ext cx="4495800" cy="56581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b="1" dirty="0" smtClean="0">
                <a:solidFill>
                  <a:srgbClr val="098DD3"/>
                </a:solidFill>
                <a:cs typeface="Arial" pitchFamily="34" charset="0"/>
              </a:rPr>
              <a:t>BRIGHT AN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4949" y="895350"/>
            <a:ext cx="2329851" cy="3287686"/>
            <a:chOff x="1784949" y="895350"/>
            <a:chExt cx="2329851" cy="3287686"/>
          </a:xfrm>
        </p:grpSpPr>
        <p:sp>
          <p:nvSpPr>
            <p:cNvPr id="13" name="Cube 12"/>
            <p:cNvSpPr/>
            <p:nvPr/>
          </p:nvSpPr>
          <p:spPr>
            <a:xfrm>
              <a:off x="1784949" y="895350"/>
              <a:ext cx="2329851" cy="3287686"/>
            </a:xfrm>
            <a:prstGeom prst="cube">
              <a:avLst>
                <a:gd name="adj" fmla="val 3711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77" y="1010573"/>
              <a:ext cx="2144763" cy="317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206" y="1123950"/>
            <a:ext cx="8441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In a </a:t>
            </a:r>
            <a:r>
              <a:rPr lang="en-GB" sz="2400" b="1" dirty="0">
                <a:solidFill>
                  <a:srgbClr val="03ABD8"/>
                </a:solidFill>
              </a:rPr>
              <a:t>recount text </a:t>
            </a:r>
            <a:r>
              <a:rPr lang="en-GB" sz="2400" dirty="0"/>
              <a:t>we will find </a:t>
            </a:r>
            <a:r>
              <a:rPr lang="en-GB" sz="2400" b="1" dirty="0">
                <a:solidFill>
                  <a:srgbClr val="03ABD8"/>
                </a:solidFill>
              </a:rPr>
              <a:t>adverbs of time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0070C0"/>
                </a:solidFill>
              </a:rPr>
              <a:t>They tell us when an event</a:t>
            </a:r>
            <a:r>
              <a:rPr lang="id-ID" sz="2400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happened.</a:t>
            </a:r>
            <a:endParaRPr lang="en-GB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038350"/>
            <a:ext cx="8441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1325" algn="l"/>
                <a:tab pos="1519238" algn="l"/>
              </a:tabLst>
            </a:pPr>
            <a:r>
              <a:rPr lang="en-GB" sz="2400" dirty="0"/>
              <a:t>These are some adverb of time to show past events.</a:t>
            </a:r>
          </a:p>
          <a:p>
            <a:pPr>
              <a:tabLst>
                <a:tab pos="441325" algn="l"/>
                <a:tab pos="1519238" algn="l"/>
              </a:tabLst>
            </a:pPr>
            <a:r>
              <a:rPr lang="id-ID" sz="2400" i="1" dirty="0"/>
              <a:t>	</a:t>
            </a:r>
            <a:endParaRPr lang="en-GB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803329" y="2515404"/>
            <a:ext cx="693420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441325" algn="l"/>
                <a:tab pos="1519238" algn="l"/>
              </a:tabLst>
            </a:pPr>
            <a:r>
              <a:rPr lang="en-GB" sz="2000" i="1" dirty="0"/>
              <a:t>yesterday, on Monday, last holiday, last week, two weeks ago, </a:t>
            </a:r>
            <a:r>
              <a:rPr lang="en-GB" sz="2000" i="1" dirty="0" smtClean="0"/>
              <a:t>last </a:t>
            </a:r>
            <a:r>
              <a:rPr lang="en-GB" sz="2000" i="1" dirty="0"/>
              <a:t>year,</a:t>
            </a:r>
            <a:r>
              <a:rPr lang="id-ID" sz="2000" i="1" dirty="0"/>
              <a:t> </a:t>
            </a:r>
            <a:r>
              <a:rPr lang="en-GB" sz="2000" i="1" dirty="0"/>
              <a:t>that Sunday, yesterday morning</a:t>
            </a:r>
            <a:r>
              <a:rPr lang="id-ID" sz="2000" i="1" dirty="0"/>
              <a:t>,</a:t>
            </a:r>
            <a:r>
              <a:rPr lang="en-GB" sz="2000" i="1" dirty="0"/>
              <a:t> </a:t>
            </a:r>
            <a:r>
              <a:rPr lang="id-ID" sz="2000" i="1" dirty="0"/>
              <a:t>etc</a:t>
            </a:r>
            <a:r>
              <a:rPr lang="en-GB" sz="2000" i="1" dirty="0"/>
              <a:t>.</a:t>
            </a:r>
            <a:endParaRPr lang="id-ID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609599" y="3486150"/>
            <a:ext cx="7543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1325" algn="l"/>
                <a:tab pos="1519238" algn="l"/>
              </a:tabLst>
            </a:pPr>
            <a:r>
              <a:rPr lang="en-GB" sz="2000" b="1" dirty="0"/>
              <a:t>Example: </a:t>
            </a:r>
            <a:r>
              <a:rPr lang="id-ID" sz="2000" dirty="0"/>
              <a:t>	</a:t>
            </a:r>
            <a:r>
              <a:rPr lang="en-GB" sz="2000" dirty="0"/>
              <a:t>- </a:t>
            </a:r>
            <a:r>
              <a:rPr lang="en-GB" sz="2000" i="1" dirty="0"/>
              <a:t>We woke up very early </a:t>
            </a:r>
            <a:r>
              <a:rPr lang="en-GB" sz="2000" b="1" i="1" dirty="0">
                <a:solidFill>
                  <a:srgbClr val="03ABD8"/>
                </a:solidFill>
              </a:rPr>
              <a:t>last Saturday</a:t>
            </a:r>
            <a:r>
              <a:rPr lang="en-GB" sz="2000" i="1" dirty="0"/>
              <a:t>.</a:t>
            </a:r>
          </a:p>
          <a:p>
            <a:pPr>
              <a:tabLst>
                <a:tab pos="441325" algn="l"/>
                <a:tab pos="1519238" algn="l"/>
              </a:tabLst>
            </a:pPr>
            <a:r>
              <a:rPr lang="id-ID" sz="2000" i="1" dirty="0"/>
              <a:t>		</a:t>
            </a:r>
            <a:r>
              <a:rPr lang="en-GB" sz="2000" i="1" dirty="0"/>
              <a:t>- </a:t>
            </a:r>
            <a:r>
              <a:rPr lang="en-GB" sz="2000" b="1" i="1" dirty="0">
                <a:solidFill>
                  <a:srgbClr val="03ABD8"/>
                </a:solidFill>
              </a:rPr>
              <a:t>Last holiday</a:t>
            </a:r>
            <a:r>
              <a:rPr lang="en-GB" sz="2000" i="1" dirty="0"/>
              <a:t>, I had an excursion to Bogor Botanical </a:t>
            </a:r>
            <a:r>
              <a:rPr lang="id-ID" sz="2000" i="1" dirty="0"/>
              <a:t>			  </a:t>
            </a:r>
            <a:r>
              <a:rPr lang="en-GB" sz="2000" i="1" dirty="0"/>
              <a:t>Garden.</a:t>
            </a:r>
            <a:endParaRPr lang="en-GB" sz="2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562600" cy="5877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5228" y="270007"/>
            <a:ext cx="2958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</a:rPr>
              <a:t>A</a:t>
            </a:r>
            <a:r>
              <a:rPr lang="en-GB" sz="3200" b="1" dirty="0" err="1" smtClean="0">
                <a:solidFill>
                  <a:schemeClr val="bg1"/>
                </a:solidFill>
              </a:rPr>
              <a:t>dverbs</a:t>
            </a:r>
            <a:r>
              <a:rPr lang="en-GB" sz="3200" b="1" dirty="0" smtClean="0">
                <a:solidFill>
                  <a:schemeClr val="bg1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</a:t>
            </a:r>
            <a:r>
              <a:rPr lang="id-ID" sz="3200" b="1" dirty="0" smtClean="0">
                <a:solidFill>
                  <a:schemeClr val="bg1"/>
                </a:solidFill>
              </a:rPr>
              <a:t>T</a:t>
            </a:r>
            <a:r>
              <a:rPr lang="en-GB" sz="3200" b="1" dirty="0" err="1" smtClean="0">
                <a:solidFill>
                  <a:schemeClr val="bg1"/>
                </a:solidFill>
              </a:rPr>
              <a:t>ime</a:t>
            </a:r>
            <a:endParaRPr lang="id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38149"/>
            <a:ext cx="617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3ABD8"/>
                </a:solidFill>
              </a:rPr>
              <a:t>paragraph</a:t>
            </a:r>
            <a:r>
              <a:rPr lang="en-US" sz="2400" dirty="0"/>
              <a:t> is a group of sentences about one main idea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3" name="Rectangle 2"/>
          <p:cNvSpPr/>
          <p:nvPr/>
        </p:nvSpPr>
        <p:spPr>
          <a:xfrm>
            <a:off x="457200" y="127635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3ABD8"/>
                </a:solidFill>
              </a:rPr>
              <a:t>topic sentence </a:t>
            </a:r>
            <a:r>
              <a:rPr lang="en-US" sz="2400" dirty="0"/>
              <a:t>is a sentence that tells the main idea of a paragraph. </a:t>
            </a:r>
            <a:r>
              <a:rPr lang="en-US" sz="2400" dirty="0" smtClean="0"/>
              <a:t>The</a:t>
            </a:r>
            <a:r>
              <a:rPr lang="id-ID" sz="2400" dirty="0" smtClean="0"/>
              <a:t> </a:t>
            </a:r>
            <a:r>
              <a:rPr lang="en-US" sz="2400" dirty="0" smtClean="0"/>
              <a:t>topic </a:t>
            </a:r>
            <a:r>
              <a:rPr lang="en-US" sz="2400" dirty="0"/>
              <a:t>sentence is usually the first sentence in a paragraph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340995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Each </a:t>
            </a:r>
            <a:r>
              <a:rPr lang="en-US" sz="2400" dirty="0"/>
              <a:t>sentence should contain details that support the topic sentence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505415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Sentences with </a:t>
            </a:r>
            <a:r>
              <a:rPr lang="en-US" sz="2400" b="1" dirty="0">
                <a:solidFill>
                  <a:srgbClr val="03ABD8"/>
                </a:solidFill>
              </a:rPr>
              <a:t>supporting details </a:t>
            </a:r>
            <a:r>
              <a:rPr lang="en-US" sz="2400" dirty="0"/>
              <a:t>give more information about the main </a:t>
            </a:r>
            <a:r>
              <a:rPr lang="en-US" sz="2400" dirty="0" smtClean="0"/>
              <a:t>idea</a:t>
            </a:r>
            <a:r>
              <a:rPr lang="id-ID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a paragraph.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1445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590832"/>
            <a:ext cx="70104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8800" dirty="0">
                <a:solidFill>
                  <a:srgbClr val="FFAE24"/>
                </a:solidFill>
                <a:latin typeface="Arial Rounded MT Bold" panose="020F0704030504030204" pitchFamily="34" charset="0"/>
              </a:rPr>
              <a:t>GOOD JOB!</a:t>
            </a:r>
            <a:endParaRPr lang="en-GB" sz="8800" dirty="0">
              <a:solidFill>
                <a:srgbClr val="FFAE24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7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38" y="1136691"/>
            <a:ext cx="5915025" cy="394335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218325" y="513060"/>
            <a:ext cx="4156652" cy="787104"/>
            <a:chOff x="1388493" y="545950"/>
            <a:chExt cx="3520226" cy="890291"/>
          </a:xfrm>
        </p:grpSpPr>
        <p:grpSp>
          <p:nvGrpSpPr>
            <p:cNvPr id="15" name="Group 14"/>
            <p:cNvGrpSpPr/>
            <p:nvPr/>
          </p:nvGrpSpPr>
          <p:grpSpPr>
            <a:xfrm>
              <a:off x="1388493" y="545950"/>
              <a:ext cx="3520226" cy="890291"/>
              <a:chOff x="1388493" y="545950"/>
              <a:chExt cx="3520226" cy="890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1388493" y="545950"/>
                <a:ext cx="3345458" cy="8902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46493" y="756111"/>
                <a:ext cx="3462226" cy="46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85763">
                  <a:defRPr/>
                </a:pPr>
                <a:r>
                  <a:rPr lang="id-ID" sz="2100" b="1" kern="0" spc="28" dirty="0" smtClean="0">
                    <a:solidFill>
                      <a:prstClr val="black"/>
                    </a:solidFill>
                  </a:rPr>
                  <a:t>Let Me Tell You My Story</a:t>
                </a:r>
                <a:endParaRPr lang="en-GB" sz="2100" b="1" kern="0" spc="28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733951" y="545950"/>
              <a:ext cx="75532" cy="890291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2620" y="199660"/>
            <a:ext cx="1632092" cy="937031"/>
            <a:chOff x="55507" y="128083"/>
            <a:chExt cx="2176120" cy="1249375"/>
          </a:xfrm>
        </p:grpSpPr>
        <p:sp>
          <p:nvSpPr>
            <p:cNvPr id="32" name="Rectangle 31"/>
            <p:cNvSpPr/>
            <p:nvPr/>
          </p:nvSpPr>
          <p:spPr>
            <a:xfrm>
              <a:off x="487553" y="171648"/>
              <a:ext cx="1686564" cy="386881"/>
            </a:xfrm>
            <a:prstGeom prst="rect">
              <a:avLst/>
            </a:prstGeom>
            <a:solidFill>
              <a:srgbClr val="03A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233" y="128083"/>
              <a:ext cx="15393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Chapter </a:t>
              </a:r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6</a:t>
              </a:r>
              <a:endParaRPr lang="id-I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7554" y="558531"/>
              <a:ext cx="432046" cy="3868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9531" y="945412"/>
              <a:ext cx="432046" cy="4320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507" y="171650"/>
              <a:ext cx="432046" cy="386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9429" y="125820"/>
            <a:ext cx="378257" cy="1174344"/>
            <a:chOff x="1389861" y="29628"/>
            <a:chExt cx="504343" cy="1406612"/>
          </a:xfrm>
        </p:grpSpPr>
        <p:sp>
          <p:nvSpPr>
            <p:cNvPr id="38" name="Rectangle 37"/>
            <p:cNvSpPr/>
            <p:nvPr/>
          </p:nvSpPr>
          <p:spPr>
            <a:xfrm>
              <a:off x="1389861" y="537122"/>
              <a:ext cx="72252" cy="899118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84876" y="104439"/>
              <a:ext cx="69041" cy="440980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744587" y="29628"/>
              <a:ext cx="149617" cy="149617"/>
            </a:xfrm>
            <a:prstGeom prst="ellipse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1587369" y="340315"/>
              <a:ext cx="69041" cy="464056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9282"/>
            <a:ext cx="55626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……….</a:t>
            </a:r>
            <a:endParaRPr 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08418"/>
            <a:ext cx="6858000" cy="707886"/>
          </a:xfrm>
          <a:prstGeom prst="rect">
            <a:avLst/>
          </a:prstGeom>
          <a:solidFill>
            <a:srgbClr val="C9C01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 this chapter, we will </a:t>
            </a:r>
            <a:r>
              <a:rPr lang="en-US" sz="4000" b="1" dirty="0" smtClean="0">
                <a:solidFill>
                  <a:srgbClr val="0070C0"/>
                </a:solidFill>
              </a:rPr>
              <a:t>learn</a:t>
            </a:r>
            <a:r>
              <a:rPr lang="id-ID" sz="4000" b="1" dirty="0" smtClean="0">
                <a:solidFill>
                  <a:srgbClr val="0070C0"/>
                </a:solidFill>
              </a:rPr>
              <a:t> to</a:t>
            </a:r>
            <a:r>
              <a:rPr lang="en-US" sz="4000" b="1" dirty="0" smtClean="0">
                <a:solidFill>
                  <a:srgbClr val="0070C0"/>
                </a:solidFill>
              </a:rPr>
              <a:t>: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81150"/>
            <a:ext cx="7315200" cy="267765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identify the simple past and past continuous </a:t>
            </a:r>
            <a:r>
              <a:rPr lang="en-US" sz="1600" dirty="0" smtClean="0"/>
              <a:t>tense;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/>
              <a:t>simple past and past continuous tenses in both spoken and written </a:t>
            </a:r>
            <a:r>
              <a:rPr lang="en-US" sz="1600" dirty="0" smtClean="0"/>
              <a:t>conversation;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/>
              <a:t>analyse</a:t>
            </a:r>
            <a:r>
              <a:rPr lang="en-US" sz="1600" dirty="0" smtClean="0"/>
              <a:t> </a:t>
            </a:r>
            <a:r>
              <a:rPr lang="en-US" sz="1600" dirty="0"/>
              <a:t>the structure of a recount </a:t>
            </a:r>
            <a:r>
              <a:rPr lang="en-US" sz="1600" dirty="0" smtClean="0"/>
              <a:t>text;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talk </a:t>
            </a:r>
            <a:r>
              <a:rPr lang="en-US" sz="1600" dirty="0"/>
              <a:t>about and write </a:t>
            </a:r>
            <a:r>
              <a:rPr lang="en-US" sz="1600" dirty="0" smtClean="0"/>
              <a:t>experiences;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locate </a:t>
            </a:r>
            <a:r>
              <a:rPr lang="en-US" sz="1600" dirty="0"/>
              <a:t>and evaluate main ideas and specific information of recount </a:t>
            </a:r>
            <a:r>
              <a:rPr lang="en-US" sz="1600" dirty="0" smtClean="0"/>
              <a:t>texts;</a:t>
            </a:r>
            <a:endParaRPr lang="id-ID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communicate </a:t>
            </a:r>
            <a:r>
              <a:rPr lang="en-US" sz="1600" dirty="0"/>
              <a:t>ideas and experiences through simple and </a:t>
            </a:r>
            <a:r>
              <a:rPr lang="en-US" sz="1600" dirty="0" err="1"/>
              <a:t>organised</a:t>
            </a:r>
            <a:r>
              <a:rPr lang="en-US" sz="1600" dirty="0"/>
              <a:t> paragraphs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9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1" y="0"/>
            <a:ext cx="9143999" cy="4705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8603" y="742950"/>
            <a:ext cx="8077200" cy="3754874"/>
          </a:xfrm>
          <a:prstGeom prst="rect">
            <a:avLst/>
          </a:prstGeom>
          <a:solidFill>
            <a:schemeClr val="accent6">
              <a:lumMod val="40000"/>
              <a:lumOff val="60000"/>
              <a:alpha val="61000"/>
            </a:schemeClr>
          </a:solidFill>
        </p:spPr>
        <p:txBody>
          <a:bodyPr wrap="square">
            <a:spAutoFit/>
          </a:bodyPr>
          <a:lstStyle/>
          <a:p>
            <a:r>
              <a:rPr lang="id-ID" sz="1400" dirty="0"/>
              <a:t> </a:t>
            </a:r>
            <a:r>
              <a:rPr lang="id-ID" sz="1400" dirty="0" smtClean="0"/>
              <a:t>    </a:t>
            </a:r>
            <a:r>
              <a:rPr lang="en-US" sz="1400" dirty="0" smtClean="0"/>
              <a:t>Last </a:t>
            </a:r>
            <a:r>
              <a:rPr lang="en-US" sz="1400" dirty="0"/>
              <a:t>Sunday, my class visited a retirement home in my city. There </a:t>
            </a:r>
            <a:r>
              <a:rPr lang="en-US" sz="1400" dirty="0" smtClean="0"/>
              <a:t>were</a:t>
            </a:r>
            <a:r>
              <a:rPr lang="id-ID" sz="1400" dirty="0" smtClean="0"/>
              <a:t> </a:t>
            </a:r>
            <a:r>
              <a:rPr lang="en-US" sz="1400" dirty="0" smtClean="0"/>
              <a:t>twenty </a:t>
            </a:r>
            <a:r>
              <a:rPr lang="en-US" sz="1400" dirty="0"/>
              <a:t>five of us, including </a:t>
            </a:r>
            <a:r>
              <a:rPr lang="en-US" sz="1400" dirty="0" err="1"/>
              <a:t>Mr</a:t>
            </a:r>
            <a:r>
              <a:rPr lang="en-US" sz="1400" dirty="0"/>
              <a:t> Stewart, my teacher. We brought with us </a:t>
            </a:r>
            <a:r>
              <a:rPr lang="en-US" sz="1400" dirty="0" smtClean="0"/>
              <a:t>a</a:t>
            </a:r>
            <a:r>
              <a:rPr lang="id-ID" sz="1400" dirty="0" smtClean="0"/>
              <a:t> </a:t>
            </a:r>
            <a:r>
              <a:rPr lang="en-US" sz="1400" dirty="0" smtClean="0"/>
              <a:t>keyboard </a:t>
            </a:r>
            <a:r>
              <a:rPr lang="en-US" sz="1400" dirty="0"/>
              <a:t>and a guitar. We also brought some snacks specially made for </a:t>
            </a:r>
            <a:r>
              <a:rPr lang="en-US" sz="1400" dirty="0" smtClean="0"/>
              <a:t>the</a:t>
            </a:r>
            <a:r>
              <a:rPr lang="id-ID" sz="1400" dirty="0" smtClean="0"/>
              <a:t> </a:t>
            </a:r>
            <a:r>
              <a:rPr lang="en-US" sz="1400" dirty="0" smtClean="0"/>
              <a:t>elderly</a:t>
            </a:r>
            <a:r>
              <a:rPr lang="en-US" sz="1400" dirty="0"/>
              <a:t>, and we had little gifts for them too. We arrived at about seven in </a:t>
            </a:r>
            <a:r>
              <a:rPr lang="en-US" sz="1400" dirty="0" smtClean="0"/>
              <a:t>the</a:t>
            </a:r>
            <a:r>
              <a:rPr lang="id-ID" sz="1400" dirty="0" smtClean="0"/>
              <a:t> </a:t>
            </a:r>
            <a:r>
              <a:rPr lang="en-US" sz="1400" dirty="0" smtClean="0"/>
              <a:t>morning</a:t>
            </a:r>
            <a:r>
              <a:rPr lang="en-US" sz="1400" dirty="0"/>
              <a:t>. </a:t>
            </a:r>
            <a:r>
              <a:rPr lang="en-US" sz="1400" dirty="0" err="1"/>
              <a:t>Mrs</a:t>
            </a:r>
            <a:r>
              <a:rPr lang="en-US" sz="1400" dirty="0"/>
              <a:t> </a:t>
            </a:r>
            <a:r>
              <a:rPr lang="en-US" sz="1400" dirty="0" err="1"/>
              <a:t>Anisa</a:t>
            </a:r>
            <a:r>
              <a:rPr lang="en-US" sz="1400" dirty="0"/>
              <a:t>, the chief of this Home, led us to the hall.</a:t>
            </a:r>
            <a:br>
              <a:rPr lang="en-US" sz="1400" dirty="0"/>
            </a:br>
            <a:r>
              <a:rPr lang="id-ID" sz="1400" dirty="0" smtClean="0"/>
              <a:t>     </a:t>
            </a:r>
            <a:r>
              <a:rPr lang="en-US" sz="1400" dirty="0" smtClean="0"/>
              <a:t>We </a:t>
            </a:r>
            <a:r>
              <a:rPr lang="en-US" sz="1400" dirty="0"/>
              <a:t>blew up some balloons to decorate the hall. We also cut out </a:t>
            </a:r>
            <a:r>
              <a:rPr lang="en-US" sz="1400" dirty="0" smtClean="0"/>
              <a:t>chart</a:t>
            </a:r>
            <a:r>
              <a:rPr lang="id-ID" sz="1400" dirty="0" smtClean="0"/>
              <a:t> </a:t>
            </a:r>
            <a:r>
              <a:rPr lang="en-US" sz="1400" dirty="0" smtClean="0"/>
              <a:t>papers</a:t>
            </a:r>
            <a:r>
              <a:rPr lang="en-US" sz="1400" dirty="0"/>
              <a:t>, wrote quotes, and stuck pictures on the wall. We arranged the </a:t>
            </a:r>
            <a:r>
              <a:rPr lang="en-US" sz="1400" dirty="0" smtClean="0"/>
              <a:t>seats</a:t>
            </a:r>
            <a:r>
              <a:rPr lang="id-ID" sz="1400" dirty="0" smtClean="0"/>
              <a:t> </a:t>
            </a:r>
            <a:r>
              <a:rPr lang="en-US" sz="1400" dirty="0" smtClean="0"/>
              <a:t>and </a:t>
            </a:r>
            <a:r>
              <a:rPr lang="en-US" sz="1400" dirty="0"/>
              <a:t>the tables. We put the snacks and drinks on the tables. Then, we </a:t>
            </a:r>
            <a:r>
              <a:rPr lang="en-US" sz="1400" dirty="0" smtClean="0"/>
              <a:t>told</a:t>
            </a:r>
            <a:r>
              <a:rPr lang="id-ID" sz="1400" dirty="0" smtClean="0"/>
              <a:t> </a:t>
            </a:r>
            <a:r>
              <a:rPr lang="en-US" sz="1400" dirty="0" err="1" smtClean="0"/>
              <a:t>Mrs</a:t>
            </a:r>
            <a:r>
              <a:rPr lang="en-US" sz="1400" dirty="0" smtClean="0"/>
              <a:t> </a:t>
            </a:r>
            <a:r>
              <a:rPr lang="en-US" sz="1400" dirty="0" err="1"/>
              <a:t>Anisa</a:t>
            </a:r>
            <a:r>
              <a:rPr lang="en-US" sz="1400" dirty="0"/>
              <a:t> that we were ready.</a:t>
            </a:r>
            <a:br>
              <a:rPr lang="en-US" sz="1400" dirty="0"/>
            </a:br>
            <a:r>
              <a:rPr lang="id-ID" sz="1400" dirty="0" smtClean="0"/>
              <a:t>     </a:t>
            </a:r>
            <a:r>
              <a:rPr lang="en-US" sz="1400" dirty="0" smtClean="0"/>
              <a:t>Then </a:t>
            </a:r>
            <a:r>
              <a:rPr lang="en-US" sz="1400" dirty="0"/>
              <a:t>in came all the grey-haired sweethearts, some alone, some in </a:t>
            </a:r>
            <a:r>
              <a:rPr lang="en-US" sz="1400" dirty="0" smtClean="0"/>
              <a:t>pairs,</a:t>
            </a:r>
            <a:r>
              <a:rPr lang="id-ID" sz="1400" dirty="0" smtClean="0"/>
              <a:t> </a:t>
            </a:r>
            <a:r>
              <a:rPr lang="en-US" sz="1400" dirty="0" smtClean="0"/>
              <a:t>some </a:t>
            </a:r>
            <a:r>
              <a:rPr lang="en-US" sz="1400" dirty="0"/>
              <a:t>in groups. They sat in the seats. </a:t>
            </a:r>
            <a:r>
              <a:rPr lang="en-US" sz="1400" dirty="0" err="1"/>
              <a:t>Mrs</a:t>
            </a:r>
            <a:r>
              <a:rPr lang="en-US" sz="1400" dirty="0"/>
              <a:t> </a:t>
            </a:r>
            <a:r>
              <a:rPr lang="en-US" sz="1400" dirty="0" err="1"/>
              <a:t>Anisa</a:t>
            </a:r>
            <a:r>
              <a:rPr lang="en-US" sz="1400" dirty="0"/>
              <a:t> opened the session by </a:t>
            </a:r>
            <a:r>
              <a:rPr lang="en-US" sz="1400" dirty="0" smtClean="0"/>
              <a:t>giving</a:t>
            </a:r>
            <a:r>
              <a:rPr lang="id-ID" sz="1400" dirty="0" smtClean="0"/>
              <a:t> </a:t>
            </a:r>
            <a:r>
              <a:rPr lang="en-US" sz="1400" dirty="0" smtClean="0"/>
              <a:t>a </a:t>
            </a:r>
            <a:r>
              <a:rPr lang="en-US" sz="1400" dirty="0"/>
              <a:t>short speech introducing us. Then </a:t>
            </a:r>
            <a:r>
              <a:rPr lang="en-US" sz="1400" dirty="0" err="1"/>
              <a:t>Firman</a:t>
            </a:r>
            <a:r>
              <a:rPr lang="en-US" sz="1400" dirty="0"/>
              <a:t> made a speech on our behalf. </a:t>
            </a:r>
            <a:r>
              <a:rPr lang="en-US" sz="1400" dirty="0" smtClean="0"/>
              <a:t>He</a:t>
            </a:r>
            <a:r>
              <a:rPr lang="id-ID" sz="1400" dirty="0" smtClean="0"/>
              <a:t> </a:t>
            </a:r>
            <a:r>
              <a:rPr lang="en-US" sz="1400" dirty="0" smtClean="0"/>
              <a:t>told </a:t>
            </a:r>
            <a:r>
              <a:rPr lang="en-US" sz="1400" dirty="0"/>
              <a:t>them that we came to have fun with them and to make that day a </a:t>
            </a:r>
            <a:r>
              <a:rPr lang="en-US" sz="1400" dirty="0" smtClean="0"/>
              <a:t>little</a:t>
            </a:r>
            <a:r>
              <a:rPr lang="id-ID" sz="1400" dirty="0" smtClean="0"/>
              <a:t> </a:t>
            </a:r>
            <a:r>
              <a:rPr lang="en-US" sz="1400" dirty="0" smtClean="0"/>
              <a:t>more </a:t>
            </a:r>
            <a:r>
              <a:rPr lang="en-US" sz="1400" dirty="0"/>
              <a:t>special</a:t>
            </a:r>
            <a:r>
              <a:rPr lang="en-US" sz="1400" dirty="0" smtClean="0"/>
              <a:t>.</a:t>
            </a:r>
            <a:endParaRPr lang="id-ID" sz="1400" dirty="0" smtClean="0"/>
          </a:p>
          <a:p>
            <a:r>
              <a:rPr lang="id-ID" sz="1400" dirty="0" smtClean="0"/>
              <a:t>     </a:t>
            </a:r>
            <a:r>
              <a:rPr lang="en-US" sz="1400" dirty="0" smtClean="0"/>
              <a:t>After </a:t>
            </a:r>
            <a:r>
              <a:rPr lang="en-US" sz="1400" dirty="0"/>
              <a:t>the speeches were over, </a:t>
            </a:r>
            <a:r>
              <a:rPr lang="en-US" sz="1400" dirty="0" err="1"/>
              <a:t>Mr</a:t>
            </a:r>
            <a:r>
              <a:rPr lang="en-US" sz="1400" dirty="0"/>
              <a:t> Stewart started to play the </a:t>
            </a:r>
            <a:r>
              <a:rPr lang="en-US" sz="1400" dirty="0" smtClean="0"/>
              <a:t>keyboard</a:t>
            </a:r>
            <a:r>
              <a:rPr lang="id-ID" sz="1400" dirty="0" smtClean="0"/>
              <a:t> </a:t>
            </a:r>
            <a:r>
              <a:rPr lang="en-US" sz="1400" dirty="0" smtClean="0"/>
              <a:t>and </a:t>
            </a:r>
            <a:r>
              <a:rPr lang="en-US" sz="1400" dirty="0" err="1"/>
              <a:t>Lia</a:t>
            </a:r>
            <a:r>
              <a:rPr lang="en-US" sz="1400" dirty="0"/>
              <a:t> sang an old song. Some of us sang other old songs after that. </a:t>
            </a:r>
            <a:r>
              <a:rPr lang="en-US" sz="1400" dirty="0" smtClean="0"/>
              <a:t>Some</a:t>
            </a:r>
            <a:r>
              <a:rPr lang="id-ID" sz="1400" dirty="0" smtClean="0"/>
              <a:t> </a:t>
            </a:r>
            <a:r>
              <a:rPr lang="en-US" sz="1400" dirty="0" smtClean="0"/>
              <a:t>grannies </a:t>
            </a:r>
            <a:r>
              <a:rPr lang="en-US" sz="1400" dirty="0"/>
              <a:t>stood up and sang their </a:t>
            </a:r>
            <a:r>
              <a:rPr lang="en-US" sz="1400" dirty="0" err="1"/>
              <a:t>favourite</a:t>
            </a:r>
            <a:r>
              <a:rPr lang="en-US" sz="1400" dirty="0"/>
              <a:t> songs. Some even danced! </a:t>
            </a:r>
            <a:r>
              <a:rPr lang="en-US" sz="1400" dirty="0" smtClean="0"/>
              <a:t>Then</a:t>
            </a:r>
            <a:r>
              <a:rPr lang="id-ID" sz="1400" dirty="0" smtClean="0"/>
              <a:t> </a:t>
            </a:r>
            <a:r>
              <a:rPr lang="en-US" sz="1400" dirty="0" smtClean="0"/>
              <a:t>it </a:t>
            </a:r>
            <a:r>
              <a:rPr lang="en-US" sz="1400" dirty="0"/>
              <a:t>was time for the gifts and more fun activities. We came to the </a:t>
            </a:r>
            <a:r>
              <a:rPr lang="en-US" sz="1400" dirty="0" smtClean="0"/>
              <a:t>grannies</a:t>
            </a:r>
            <a:r>
              <a:rPr lang="id-ID" sz="1400" dirty="0" smtClean="0"/>
              <a:t> </a:t>
            </a:r>
            <a:r>
              <a:rPr lang="en-US" sz="1400" dirty="0" smtClean="0"/>
              <a:t>and </a:t>
            </a:r>
            <a:r>
              <a:rPr lang="en-US" sz="1400" dirty="0"/>
              <a:t>handed them our gifts. After that we talked and did activities that </a:t>
            </a:r>
            <a:r>
              <a:rPr lang="en-US" sz="1400" dirty="0" smtClean="0"/>
              <a:t>they</a:t>
            </a:r>
            <a:r>
              <a:rPr lang="id-ID" sz="1400" dirty="0" smtClean="0"/>
              <a:t> </a:t>
            </a:r>
            <a:r>
              <a:rPr lang="en-US" sz="1400" dirty="0" smtClean="0"/>
              <a:t>liked</a:t>
            </a:r>
            <a:r>
              <a:rPr lang="en-US" sz="1400" dirty="0"/>
              <a:t>. Some of us played chess with the grandpas. </a:t>
            </a:r>
            <a:r>
              <a:rPr lang="en-US" sz="1400" dirty="0" err="1"/>
              <a:t>Hendrik</a:t>
            </a:r>
            <a:r>
              <a:rPr lang="en-US" sz="1400" dirty="0"/>
              <a:t>, who was good </a:t>
            </a:r>
            <a:r>
              <a:rPr lang="en-US" sz="1400" dirty="0" smtClean="0"/>
              <a:t>at</a:t>
            </a:r>
            <a:r>
              <a:rPr lang="id-ID" sz="1400" dirty="0" smtClean="0"/>
              <a:t> </a:t>
            </a:r>
            <a:r>
              <a:rPr lang="en-US" sz="1400" dirty="0" smtClean="0"/>
              <a:t>drawing</a:t>
            </a:r>
            <a:r>
              <a:rPr lang="en-US" sz="1400" dirty="0"/>
              <a:t>, tried to draw two grandmas. Others were playing guitars and </a:t>
            </a:r>
            <a:r>
              <a:rPr lang="en-US" sz="1400" dirty="0" smtClean="0"/>
              <a:t>sang</a:t>
            </a:r>
            <a:r>
              <a:rPr lang="id-ID" sz="1400" dirty="0" smtClean="0"/>
              <a:t> </a:t>
            </a:r>
            <a:r>
              <a:rPr lang="en-US" sz="1400" dirty="0" smtClean="0"/>
              <a:t>songs</a:t>
            </a:r>
            <a:r>
              <a:rPr lang="en-US" sz="1400" dirty="0"/>
              <a:t>. I talked to a grandma. She told me that I resembled her </a:t>
            </a:r>
            <a:r>
              <a:rPr lang="en-US" sz="1400" dirty="0" smtClean="0"/>
              <a:t>grandchild.</a:t>
            </a:r>
            <a:r>
              <a:rPr lang="id-ID" sz="1400" dirty="0" smtClean="0"/>
              <a:t> </a:t>
            </a:r>
          </a:p>
          <a:p>
            <a:r>
              <a:rPr lang="en-US" sz="1400" dirty="0" smtClean="0"/>
              <a:t>We </a:t>
            </a:r>
            <a:r>
              <a:rPr lang="en-US" sz="1400" dirty="0"/>
              <a:t>finished our visit at 12 and went home with a sweet memory in </a:t>
            </a:r>
            <a:r>
              <a:rPr lang="en-US" sz="1400" dirty="0" smtClean="0"/>
              <a:t>our</a:t>
            </a:r>
            <a:r>
              <a:rPr lang="id-ID" sz="1400" dirty="0" smtClean="0"/>
              <a:t> </a:t>
            </a:r>
            <a:r>
              <a:rPr lang="en-US" sz="1400" dirty="0" smtClean="0"/>
              <a:t>hearts.</a:t>
            </a:r>
            <a:endParaRPr lang="id-ID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78603" y="209550"/>
            <a:ext cx="24664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b="1" dirty="0" smtClean="0"/>
              <a:t>Read the following text.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3844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57445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Recount Texts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1550"/>
            <a:ext cx="1950559" cy="387064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81000" y="971550"/>
            <a:ext cx="5589722" cy="1524000"/>
          </a:xfrm>
          <a:prstGeom prst="wedgeRoundRectCallout">
            <a:avLst>
              <a:gd name="adj1" fmla="val 73267"/>
              <a:gd name="adj2" fmla="val 41193"/>
              <a:gd name="adj3" fmla="val 16667"/>
            </a:avLst>
          </a:prstGeom>
          <a:solidFill>
            <a:srgbClr val="B2D3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>
                <a:solidFill>
                  <a:schemeClr val="tx1"/>
                </a:solidFill>
              </a:rPr>
              <a:t>We</a:t>
            </a:r>
            <a:r>
              <a:rPr lang="en-GB" sz="2400" dirty="0">
                <a:solidFill>
                  <a:schemeClr val="tx1"/>
                </a:solidFill>
              </a:rPr>
              <a:t> make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GB" sz="2400" b="1" dirty="0">
                <a:solidFill>
                  <a:schemeClr val="tx1"/>
                </a:solidFill>
              </a:rPr>
              <a:t>recount</a:t>
            </a:r>
            <a:r>
              <a:rPr lang="id-ID" sz="2400" b="1" dirty="0">
                <a:solidFill>
                  <a:schemeClr val="tx1"/>
                </a:solidFill>
              </a:rPr>
              <a:t> text</a:t>
            </a:r>
            <a:r>
              <a:rPr lang="en-GB" sz="2400" dirty="0">
                <a:solidFill>
                  <a:schemeClr val="tx1"/>
                </a:solidFill>
              </a:rPr>
              <a:t> to inform or retell others about</a:t>
            </a:r>
            <a:r>
              <a:rPr lang="id-ID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something happens to u</a:t>
            </a:r>
            <a:r>
              <a:rPr lang="id-ID" sz="2400" dirty="0">
                <a:solidFill>
                  <a:schemeClr val="tx1"/>
                </a:solidFill>
              </a:rPr>
              <a:t>s</a:t>
            </a:r>
            <a:r>
              <a:rPr lang="en-GB" sz="2400" dirty="0">
                <a:solidFill>
                  <a:schemeClr val="tx1"/>
                </a:solidFill>
              </a:rPr>
              <a:t> or to other people.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67" y="114055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  <a:latin typeface="+mj-lt"/>
              </a:rPr>
              <a:t>Most recounts have elements as follows: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37275"/>
            <a:ext cx="8458200" cy="3785652"/>
          </a:xfrm>
          <a:prstGeom prst="rect">
            <a:avLst/>
          </a:prstGeom>
          <a:noFill/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An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orientation</a:t>
            </a:r>
            <a:r>
              <a:rPr lang="en-GB" sz="2400" dirty="0">
                <a:solidFill>
                  <a:srgbClr val="B2D34E"/>
                </a:solidFill>
                <a:latin typeface="+mj-lt"/>
              </a:rPr>
              <a:t> </a:t>
            </a:r>
            <a:r>
              <a:rPr lang="en-GB" sz="2400" dirty="0">
                <a:latin typeface="+mj-lt"/>
              </a:rPr>
              <a:t>that gives the listener or reader information</a:t>
            </a:r>
            <a:r>
              <a:rPr lang="id-ID" sz="2400" dirty="0">
                <a:latin typeface="+mj-lt"/>
              </a:rPr>
              <a:t> </a:t>
            </a:r>
            <a:r>
              <a:rPr lang="en-GB" sz="2400" dirty="0">
                <a:latin typeface="+mj-lt"/>
              </a:rPr>
              <a:t>about the</a:t>
            </a:r>
            <a:r>
              <a:rPr lang="id-ID" sz="2400" dirty="0">
                <a:latin typeface="+mj-lt"/>
              </a:rPr>
              <a:t> </a:t>
            </a:r>
            <a:r>
              <a:rPr lang="en-GB" sz="2400" dirty="0">
                <a:latin typeface="+mj-lt"/>
              </a:rPr>
              <a:t>time, the place and those involved.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A series of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events</a:t>
            </a:r>
            <a:r>
              <a:rPr lang="en-GB" sz="2400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sz="2400" dirty="0">
                <a:latin typeface="+mj-lt"/>
              </a:rPr>
              <a:t>recounted as they happened.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A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conclusion</a:t>
            </a:r>
            <a:r>
              <a:rPr lang="en-GB" sz="2400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sz="2400" dirty="0">
                <a:latin typeface="+mj-lt"/>
              </a:rPr>
              <a:t>that gives the writer’s own view of the events and the</a:t>
            </a:r>
            <a:r>
              <a:rPr lang="id-ID" sz="2400" dirty="0">
                <a:latin typeface="+mj-lt"/>
              </a:rPr>
              <a:t> </a:t>
            </a:r>
            <a:r>
              <a:rPr lang="en-GB" sz="2400" dirty="0">
                <a:latin typeface="+mj-lt"/>
              </a:rPr>
              <a:t>feelings that aroused of the time.</a:t>
            </a:r>
          </a:p>
        </p:txBody>
      </p:sp>
    </p:spTree>
    <p:extLst>
      <p:ext uri="{BB962C8B-B14F-4D97-AF65-F5344CB8AC3E}">
        <p14:creationId xmlns:p14="http://schemas.microsoft.com/office/powerpoint/2010/main" val="354059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6705600" cy="587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" y="37626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REVIEW OF SIMPLE PAST &amp; PAST CONTINUOUS TENSES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8" y="1028385"/>
            <a:ext cx="8441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>
                <a:latin typeface="+mj-lt"/>
              </a:rPr>
              <a:t>You use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simple past tense </a:t>
            </a:r>
            <a:r>
              <a:rPr lang="en-GB" sz="2400" dirty="0">
                <a:latin typeface="+mj-lt"/>
              </a:rPr>
              <a:t>to talk about things that happened in the past.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en-GB" sz="2400" i="1" dirty="0">
                <a:latin typeface="+mj-lt"/>
              </a:rPr>
              <a:t>Who invented the television?</a:t>
            </a:r>
          </a:p>
          <a:p>
            <a:pPr marL="620713" indent="-285750">
              <a:buFont typeface="Arial" panose="020B0604020202020204" pitchFamily="34" charset="0"/>
              <a:buChar char="•"/>
            </a:pPr>
            <a:r>
              <a:rPr lang="en-GB" sz="2400" i="1" dirty="0">
                <a:latin typeface="+mj-lt"/>
              </a:rPr>
              <a:t>We drove to </a:t>
            </a:r>
            <a:r>
              <a:rPr lang="en-GB" sz="2400" i="1" dirty="0" err="1">
                <a:latin typeface="+mj-lt"/>
              </a:rPr>
              <a:t>Teluk</a:t>
            </a:r>
            <a:r>
              <a:rPr lang="en-GB" sz="2400" i="1" dirty="0">
                <a:latin typeface="+mj-lt"/>
              </a:rPr>
              <a:t> </a:t>
            </a:r>
            <a:r>
              <a:rPr lang="en-GB" sz="2400" i="1" dirty="0" err="1">
                <a:latin typeface="+mj-lt"/>
              </a:rPr>
              <a:t>Penyu</a:t>
            </a:r>
            <a:r>
              <a:rPr lang="en-GB" sz="2400" i="1" dirty="0">
                <a:latin typeface="+mj-lt"/>
              </a:rPr>
              <a:t> beach last weekend.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328" y="2941111"/>
            <a:ext cx="8441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03ABD8"/>
                </a:solidFill>
                <a:latin typeface="+mj-lt"/>
              </a:rPr>
              <a:t>Was</a:t>
            </a:r>
            <a:r>
              <a:rPr lang="en-GB" sz="2400" dirty="0">
                <a:latin typeface="+mj-lt"/>
              </a:rPr>
              <a:t> is the simple past for of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am</a:t>
            </a:r>
            <a:r>
              <a:rPr lang="en-GB" sz="2400" dirty="0">
                <a:latin typeface="+mj-lt"/>
              </a:rPr>
              <a:t> and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is</a:t>
            </a:r>
            <a:r>
              <a:rPr lang="en-GB" sz="2400" dirty="0">
                <a:latin typeface="+mj-lt"/>
              </a:rPr>
              <a:t>. You use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was</a:t>
            </a:r>
            <a:r>
              <a:rPr lang="en-GB" sz="2400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sz="2400" dirty="0">
                <a:latin typeface="+mj-lt"/>
              </a:rPr>
              <a:t>with the pronouns</a:t>
            </a:r>
            <a:r>
              <a:rPr lang="id-ID" sz="2400" dirty="0">
                <a:latin typeface="+mj-lt"/>
              </a:rPr>
              <a:t>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I</a:t>
            </a:r>
            <a:r>
              <a:rPr lang="en-GB" sz="2400" dirty="0">
                <a:latin typeface="+mj-lt"/>
              </a:rPr>
              <a:t>,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he</a:t>
            </a:r>
            <a:r>
              <a:rPr lang="en-GB" sz="2400" dirty="0">
                <a:latin typeface="+mj-lt"/>
              </a:rPr>
              <a:t>,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she</a:t>
            </a:r>
            <a:r>
              <a:rPr lang="en-GB" sz="2400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sz="2400" dirty="0">
                <a:latin typeface="+mj-lt"/>
              </a:rPr>
              <a:t>and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it</a:t>
            </a:r>
            <a:r>
              <a:rPr lang="en-GB" sz="2400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sz="2400" dirty="0">
                <a:latin typeface="+mj-lt"/>
              </a:rPr>
              <a:t>and with </a:t>
            </a:r>
            <a:r>
              <a:rPr lang="en-GB" sz="2400" b="1" dirty="0">
                <a:solidFill>
                  <a:srgbClr val="03ABD8"/>
                </a:solidFill>
                <a:latin typeface="+mj-lt"/>
              </a:rPr>
              <a:t>singular nouns</a:t>
            </a:r>
            <a:r>
              <a:rPr lang="en-GB" sz="2400" dirty="0">
                <a:latin typeface="+mj-lt"/>
              </a:rPr>
              <a:t>.</a:t>
            </a:r>
          </a:p>
          <a:p>
            <a:pPr marL="800100" indent="-441325">
              <a:buFont typeface="Arial" panose="020B0604020202020204" pitchFamily="34" charset="0"/>
              <a:buChar char="•"/>
            </a:pPr>
            <a:r>
              <a:rPr lang="en-GB" sz="2400" i="1" dirty="0">
                <a:latin typeface="+mj-lt"/>
              </a:rPr>
              <a:t>When I was small, I liked dolls.</a:t>
            </a:r>
          </a:p>
          <a:p>
            <a:pPr marL="800100" indent="-441325">
              <a:buFont typeface="Arial" panose="020B0604020202020204" pitchFamily="34" charset="0"/>
              <a:buChar char="•"/>
            </a:pPr>
            <a:r>
              <a:rPr lang="en-GB" sz="2400" i="1" dirty="0">
                <a:latin typeface="+mj-lt"/>
              </a:rPr>
              <a:t>Was Jack absent from school yesterday?</a:t>
            </a:r>
          </a:p>
        </p:txBody>
      </p:sp>
    </p:spTree>
    <p:extLst>
      <p:ext uri="{BB962C8B-B14F-4D97-AF65-F5344CB8AC3E}">
        <p14:creationId xmlns:p14="http://schemas.microsoft.com/office/powerpoint/2010/main" val="419713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328" y="961370"/>
            <a:ext cx="8441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03ABD8"/>
                </a:solidFill>
              </a:rPr>
              <a:t>Were</a:t>
            </a:r>
            <a:r>
              <a:rPr lang="en-GB" sz="2400" dirty="0"/>
              <a:t> is the simple past for of </a:t>
            </a:r>
            <a:r>
              <a:rPr lang="en-GB" sz="2400" b="1" dirty="0">
                <a:solidFill>
                  <a:srgbClr val="03ABD8"/>
                </a:solidFill>
              </a:rPr>
              <a:t>are</a:t>
            </a:r>
            <a:r>
              <a:rPr lang="en-GB" sz="2400" dirty="0"/>
              <a:t>. You use </a:t>
            </a:r>
            <a:r>
              <a:rPr lang="en-GB" sz="2400" b="1" dirty="0">
                <a:solidFill>
                  <a:srgbClr val="03ABD8"/>
                </a:solidFill>
              </a:rPr>
              <a:t>were</a:t>
            </a:r>
            <a:r>
              <a:rPr lang="en-GB" sz="2400" dirty="0">
                <a:solidFill>
                  <a:srgbClr val="03ABD8"/>
                </a:solidFill>
              </a:rPr>
              <a:t> </a:t>
            </a:r>
            <a:r>
              <a:rPr lang="en-GB" sz="2400" dirty="0"/>
              <a:t>with the pronouns </a:t>
            </a:r>
            <a:r>
              <a:rPr lang="en-GB" sz="2400" b="1" dirty="0">
                <a:solidFill>
                  <a:srgbClr val="03ABD8"/>
                </a:solidFill>
              </a:rPr>
              <a:t>you</a:t>
            </a:r>
            <a:r>
              <a:rPr lang="en-GB" sz="2400" dirty="0"/>
              <a:t>,</a:t>
            </a:r>
            <a:r>
              <a:rPr lang="id-ID" sz="2400" dirty="0"/>
              <a:t> </a:t>
            </a:r>
            <a:r>
              <a:rPr lang="en-GB" sz="2400" b="1" dirty="0">
                <a:solidFill>
                  <a:srgbClr val="03ABD8"/>
                </a:solidFill>
              </a:rPr>
              <a:t>we</a:t>
            </a:r>
            <a:r>
              <a:rPr lang="en-GB" sz="2400" b="1" dirty="0"/>
              <a:t> </a:t>
            </a:r>
            <a:r>
              <a:rPr lang="en-GB" sz="2400" dirty="0"/>
              <a:t>and </a:t>
            </a:r>
            <a:r>
              <a:rPr lang="en-GB" sz="2400" b="1" dirty="0">
                <a:solidFill>
                  <a:srgbClr val="03ABD8"/>
                </a:solidFill>
              </a:rPr>
              <a:t>they</a:t>
            </a:r>
            <a:r>
              <a:rPr lang="en-GB" sz="2400" dirty="0"/>
              <a:t>, and with </a:t>
            </a:r>
            <a:r>
              <a:rPr lang="en-GB" sz="2400" b="1" dirty="0">
                <a:solidFill>
                  <a:srgbClr val="03ABD8"/>
                </a:solidFill>
              </a:rPr>
              <a:t>plural nouns</a:t>
            </a:r>
            <a:r>
              <a:rPr lang="en-GB" sz="2400" dirty="0"/>
              <a:t>.</a:t>
            </a:r>
          </a:p>
          <a:p>
            <a:pPr marL="800100" indent="-441325">
              <a:buFont typeface="Arial" panose="020B0604020202020204" pitchFamily="34" charset="0"/>
              <a:buChar char="•"/>
            </a:pPr>
            <a:r>
              <a:rPr lang="en-GB" sz="2400" i="1" dirty="0"/>
              <a:t>There were dinosaurs in the world, weren’t there?</a:t>
            </a:r>
          </a:p>
          <a:p>
            <a:pPr marL="800100" indent="-441325">
              <a:buFont typeface="Arial" panose="020B0604020202020204" pitchFamily="34" charset="0"/>
              <a:buChar char="•"/>
            </a:pPr>
            <a:r>
              <a:rPr lang="en-GB" sz="2400" i="1" dirty="0"/>
              <a:t>Were you at the race last week?</a:t>
            </a:r>
            <a:endParaRPr lang="en-GB" sz="3200" i="1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328" y="2531030"/>
            <a:ext cx="8441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/>
              <a:t>You use the </a:t>
            </a:r>
            <a:r>
              <a:rPr lang="en-GB" sz="2400" b="1" dirty="0">
                <a:solidFill>
                  <a:srgbClr val="03ABD8"/>
                </a:solidFill>
              </a:rPr>
              <a:t>past continuous tense </a:t>
            </a:r>
            <a:r>
              <a:rPr lang="en-GB" sz="2400" dirty="0"/>
              <a:t>to talk about actions that were going</a:t>
            </a:r>
            <a:r>
              <a:rPr lang="id-ID" sz="2400" dirty="0"/>
              <a:t> </a:t>
            </a:r>
            <a:r>
              <a:rPr lang="en-GB" sz="2400" dirty="0"/>
              <a:t>on, or happening at a certain moment in the past.</a:t>
            </a:r>
          </a:p>
          <a:p>
            <a:pPr marL="800100" indent="-441325">
              <a:buFont typeface="Arial" panose="020B0604020202020204" pitchFamily="34" charset="0"/>
              <a:buChar char="•"/>
            </a:pPr>
            <a:r>
              <a:rPr lang="en-GB" sz="2400" i="1" dirty="0"/>
              <a:t>We were taking pictures when a man approached us.</a:t>
            </a:r>
          </a:p>
          <a:p>
            <a:pPr marL="800100" indent="-441325">
              <a:buFont typeface="Arial" panose="020B0604020202020204" pitchFamily="34" charset="0"/>
              <a:buChar char="•"/>
            </a:pPr>
            <a:r>
              <a:rPr lang="en-GB" sz="2400" i="1" dirty="0"/>
              <a:t>The girls were arguing in the corner.</a:t>
            </a:r>
            <a:endParaRPr lang="en-GB" sz="3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7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3769" y="74295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In recount texts, w</a:t>
            </a:r>
            <a:r>
              <a:rPr lang="en-US" sz="2400" dirty="0" smtClean="0"/>
              <a:t>e use the </a:t>
            </a:r>
            <a:r>
              <a:rPr lang="en-US" sz="2400" b="1" dirty="0" smtClean="0">
                <a:solidFill>
                  <a:srgbClr val="03ABD8"/>
                </a:solidFill>
              </a:rPr>
              <a:t>connectors of sequence </a:t>
            </a:r>
            <a:r>
              <a:rPr lang="en-US" sz="2400" dirty="0" smtClean="0"/>
              <a:t>to order events.</a:t>
            </a:r>
            <a:endParaRPr lang="id-ID" sz="2400" dirty="0"/>
          </a:p>
        </p:txBody>
      </p:sp>
      <p:sp>
        <p:nvSpPr>
          <p:cNvPr id="3" name="Rectangle 2"/>
          <p:cNvSpPr/>
          <p:nvPr/>
        </p:nvSpPr>
        <p:spPr>
          <a:xfrm>
            <a:off x="762000" y="2190750"/>
            <a:ext cx="685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3ABD8"/>
                </a:solidFill>
              </a:rPr>
              <a:t>First</a:t>
            </a:r>
            <a:r>
              <a:rPr lang="en-US" sz="2400" dirty="0"/>
              <a:t>, I woke up.</a:t>
            </a:r>
            <a:br>
              <a:rPr lang="en-US" sz="2400" dirty="0"/>
            </a:br>
            <a:r>
              <a:rPr lang="en-US" sz="2400" b="1" dirty="0">
                <a:solidFill>
                  <a:srgbClr val="03ABD8"/>
                </a:solidFill>
              </a:rPr>
              <a:t>Then</a:t>
            </a:r>
            <a:r>
              <a:rPr lang="en-US" sz="2400" dirty="0">
                <a:solidFill>
                  <a:srgbClr val="03ABD8"/>
                </a:solidFill>
              </a:rPr>
              <a:t> </a:t>
            </a:r>
            <a:r>
              <a:rPr lang="en-US" sz="2400" dirty="0"/>
              <a:t>I took a bath.</a:t>
            </a:r>
            <a:br>
              <a:rPr lang="en-US" sz="2400" dirty="0"/>
            </a:br>
            <a:r>
              <a:rPr lang="en-US" sz="2400" b="1" dirty="0">
                <a:solidFill>
                  <a:srgbClr val="03ABD8"/>
                </a:solidFill>
              </a:rPr>
              <a:t>After that</a:t>
            </a:r>
            <a:r>
              <a:rPr lang="en-US" sz="2400" dirty="0"/>
              <a:t>, I caught a bus to school.</a:t>
            </a:r>
            <a:br>
              <a:rPr lang="en-US" sz="2400" dirty="0"/>
            </a:br>
            <a:r>
              <a:rPr lang="en-US" sz="2400" b="1" dirty="0">
                <a:solidFill>
                  <a:srgbClr val="03ABD8"/>
                </a:solidFill>
              </a:rPr>
              <a:t>Next</a:t>
            </a:r>
            <a:r>
              <a:rPr lang="en-US" sz="2400" dirty="0"/>
              <a:t>, I learnt a lot of things with my friends at school.</a:t>
            </a:r>
            <a:br>
              <a:rPr lang="en-US" sz="2400" dirty="0"/>
            </a:br>
            <a:r>
              <a:rPr lang="en-US" sz="2400" b="1" dirty="0">
                <a:solidFill>
                  <a:srgbClr val="03ABD8"/>
                </a:solidFill>
              </a:rPr>
              <a:t>Finally</a:t>
            </a:r>
            <a:r>
              <a:rPr lang="en-US" sz="2400" dirty="0"/>
              <a:t>, I went home at two in the afternoon</a:t>
            </a:r>
            <a:r>
              <a:rPr lang="en-US" sz="2400" dirty="0" smtClean="0"/>
              <a:t>.</a:t>
            </a:r>
            <a:endParaRPr 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0" y="1733550"/>
            <a:ext cx="1262653" cy="400110"/>
          </a:xfrm>
          <a:prstGeom prst="rect">
            <a:avLst/>
          </a:prstGeom>
          <a:solidFill>
            <a:srgbClr val="C9C011"/>
          </a:solidFill>
        </p:spPr>
        <p:txBody>
          <a:bodyPr wrap="none">
            <a:spAutoFit/>
          </a:bodyPr>
          <a:lstStyle/>
          <a:p>
            <a:r>
              <a:rPr lang="en-US" sz="2000" b="1" dirty="0"/>
              <a:t>Examples:</a:t>
            </a:r>
            <a:endParaRPr lang="id-ID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562600" cy="587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70007"/>
            <a:ext cx="4287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b="1" dirty="0" smtClean="0">
                <a:solidFill>
                  <a:schemeClr val="bg1"/>
                </a:solidFill>
              </a:rPr>
              <a:t>Connectors of Sequence</a:t>
            </a:r>
            <a:endParaRPr lang="id-ID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0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590</Words>
  <Application>Microsoft Office PowerPoint</Application>
  <PresentationFormat>On-screen Show (16:9)</PresentationFormat>
  <Paragraphs>55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Aulia Dwiningtyas Putri</dc:creator>
  <cp:lastModifiedBy>Risanti Intan</cp:lastModifiedBy>
  <cp:revision>60</cp:revision>
  <dcterms:created xsi:type="dcterms:W3CDTF">2022-01-17T01:37:52Z</dcterms:created>
  <dcterms:modified xsi:type="dcterms:W3CDTF">2022-08-11T09:36:53Z</dcterms:modified>
</cp:coreProperties>
</file>