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8" r:id="rId3"/>
    <p:sldId id="262" r:id="rId4"/>
    <p:sldId id="263" r:id="rId5"/>
    <p:sldId id="264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69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ABD8"/>
    <a:srgbClr val="C9C011"/>
    <a:srgbClr val="B2D34E"/>
    <a:srgbClr val="BFD101"/>
    <a:srgbClr val="098DD3"/>
    <a:srgbClr val="696EFF"/>
    <a:srgbClr val="F45126"/>
    <a:srgbClr val="E8552C"/>
    <a:srgbClr val="8E9D01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22" autoAdjust="0"/>
  </p:normalViewPr>
  <p:slideViewPr>
    <p:cSldViewPr>
      <p:cViewPr>
        <p:scale>
          <a:sx n="123" d="100"/>
          <a:sy n="123" d="100"/>
        </p:scale>
        <p:origin x="-444" y="-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B6CB9-FC61-42C7-AB0E-E239B60C3C51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EA237-A359-4CC0-951A-F3A14D13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07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EA237-A359-4CC0-951A-F3A14D13DA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38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cantumkan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dgn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font 10pt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EA237-A359-4CC0-951A-F3A14D13DA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39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99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28AFCA0-8392-426D-B17B-44E436961E4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CF5173EB-D75B-49DC-8703-0B33855A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8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28AFCA0-8392-426D-B17B-44E436961E4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CF5173EB-D75B-49DC-8703-0B33855A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96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28AFCA0-8392-426D-B17B-44E436961E4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CF5173EB-D75B-49DC-8703-0B33855A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20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9789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5780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8729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28AFCA0-8392-426D-B17B-44E436961E4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CF5173EB-D75B-49DC-8703-0B33855A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8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28AFCA0-8392-426D-B17B-44E436961E4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CF5173EB-D75B-49DC-8703-0B33855A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7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28AFCA0-8392-426D-B17B-44E436961E4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CF5173EB-D75B-49DC-8703-0B33855A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6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28AFCA0-8392-426D-B17B-44E436961E4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CF5173EB-D75B-49DC-8703-0B33855A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8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28AFCA0-8392-426D-B17B-44E436961E4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CF5173EB-D75B-49DC-8703-0B33855A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0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325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" y="4682529"/>
            <a:ext cx="9143244" cy="47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7" y="24020"/>
            <a:ext cx="9125761" cy="5143500"/>
          </a:xfrm>
          <a:prstGeom prst="rect">
            <a:avLst/>
          </a:prstGeom>
        </p:spPr>
      </p:pic>
      <p:cxnSp>
        <p:nvCxnSpPr>
          <p:cNvPr id="9" name="直線コネクタ 9"/>
          <p:cNvCxnSpPr/>
          <p:nvPr/>
        </p:nvCxnSpPr>
        <p:spPr>
          <a:xfrm>
            <a:off x="4572000" y="2876550"/>
            <a:ext cx="3733800" cy="0"/>
          </a:xfrm>
          <a:prstGeom prst="line">
            <a:avLst/>
          </a:prstGeom>
          <a:noFill/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headEnd type="oval"/>
            <a:tailEnd type="oval"/>
          </a:ln>
          <a:effectLst/>
        </p:spPr>
      </p:cxnSp>
      <p:sp>
        <p:nvSpPr>
          <p:cNvPr id="10" name="タイトル 1"/>
          <p:cNvSpPr txBox="1">
            <a:spLocks/>
          </p:cNvSpPr>
          <p:nvPr/>
        </p:nvSpPr>
        <p:spPr>
          <a:xfrm>
            <a:off x="3810000" y="1336846"/>
            <a:ext cx="5073868" cy="469019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ctr" defTabSz="914400" rtl="0" eaLnBrk="1" latinLnBrk="0" hangingPunct="1">
              <a:spcBef>
                <a:spcPct val="0"/>
              </a:spcBef>
              <a:buNone/>
              <a:defRPr sz="9600" kern="1200" spc="15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632713">
              <a:defRPr/>
            </a:pPr>
            <a:r>
              <a:rPr kumimoji="1" lang="en-US" altLang="ja-JP" sz="3200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MEDIA MENGAJAR</a:t>
            </a:r>
            <a:endParaRPr kumimoji="1" lang="ja-JP" altLang="en-US" sz="3200" b="1" spc="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83444" y="3018279"/>
            <a:ext cx="2326984" cy="315471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SMP/MTs GRADE VIII</a:t>
            </a:r>
            <a:endParaRPr lang="id-ID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テキスト プレースホルダー 11"/>
          <p:cNvSpPr txBox="1">
            <a:spLocks/>
          </p:cNvSpPr>
          <p:nvPr/>
        </p:nvSpPr>
        <p:spPr>
          <a:xfrm>
            <a:off x="4081130" y="2005935"/>
            <a:ext cx="4495800" cy="565815"/>
          </a:xfrm>
          <a:prstGeom prst="rect">
            <a:avLst/>
          </a:prstGeom>
        </p:spPr>
        <p:txBody>
          <a:bodyPr anchor="t">
            <a:no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2800" b="1" dirty="0" smtClean="0">
                <a:solidFill>
                  <a:srgbClr val="098DD3"/>
                </a:solidFill>
                <a:cs typeface="Arial" pitchFamily="34" charset="0"/>
              </a:rPr>
              <a:t>BRIGHT AN ENGLISH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784949" y="895350"/>
            <a:ext cx="2329851" cy="3287686"/>
            <a:chOff x="1784949" y="895350"/>
            <a:chExt cx="2329851" cy="3287686"/>
          </a:xfrm>
        </p:grpSpPr>
        <p:sp>
          <p:nvSpPr>
            <p:cNvPr id="13" name="Cube 12"/>
            <p:cNvSpPr/>
            <p:nvPr/>
          </p:nvSpPr>
          <p:spPr>
            <a:xfrm>
              <a:off x="1784949" y="895350"/>
              <a:ext cx="2329851" cy="3287686"/>
            </a:xfrm>
            <a:prstGeom prst="cube">
              <a:avLst>
                <a:gd name="adj" fmla="val 3711"/>
              </a:avLst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77" y="1010573"/>
              <a:ext cx="2144763" cy="31724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27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36195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Here are some adjectives with their </a:t>
            </a:r>
            <a:r>
              <a:rPr lang="en-GB" sz="2400" b="1" dirty="0">
                <a:solidFill>
                  <a:srgbClr val="33CCFF"/>
                </a:solidFill>
              </a:rPr>
              <a:t>comparative</a:t>
            </a:r>
            <a:r>
              <a:rPr lang="en-GB" sz="2400" dirty="0"/>
              <a:t> and </a:t>
            </a:r>
            <a:r>
              <a:rPr lang="en-GB" sz="2400" b="1" dirty="0">
                <a:solidFill>
                  <a:srgbClr val="33CCFF"/>
                </a:solidFill>
              </a:rPr>
              <a:t>superlative</a:t>
            </a:r>
            <a:r>
              <a:rPr lang="en-GB" sz="2400" dirty="0"/>
              <a:t> forms.</a:t>
            </a:r>
            <a:endParaRPr lang="en-GB" sz="4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98289"/>
              </p:ext>
            </p:extLst>
          </p:nvPr>
        </p:nvGraphicFramePr>
        <p:xfrm>
          <a:off x="457200" y="1581150"/>
          <a:ext cx="8278587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9529">
                  <a:extLst>
                    <a:ext uri="{9D8B030D-6E8A-4147-A177-3AD203B41FA5}">
                      <a16:colId xmlns:a16="http://schemas.microsoft.com/office/drawing/2014/main" xmlns="" val="60479589"/>
                    </a:ext>
                  </a:extLst>
                </a:gridCol>
                <a:gridCol w="2759529">
                  <a:extLst>
                    <a:ext uri="{9D8B030D-6E8A-4147-A177-3AD203B41FA5}">
                      <a16:colId xmlns:a16="http://schemas.microsoft.com/office/drawing/2014/main" xmlns="" val="466885505"/>
                    </a:ext>
                  </a:extLst>
                </a:gridCol>
                <a:gridCol w="2759529">
                  <a:extLst>
                    <a:ext uri="{9D8B030D-6E8A-4147-A177-3AD203B41FA5}">
                      <a16:colId xmlns:a16="http://schemas.microsoft.com/office/drawing/2014/main" xmlns="" val="4257065989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id-ID" sz="2100" dirty="0"/>
                        <a:t>Adjective</a:t>
                      </a:r>
                      <a:endParaRPr lang="en-GB" sz="2100" dirty="0"/>
                    </a:p>
                  </a:txBody>
                  <a:tcPr marT="34290" marB="34290">
                    <a:solidFill>
                      <a:srgbClr val="03A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100" dirty="0"/>
                        <a:t>Comparative</a:t>
                      </a:r>
                      <a:endParaRPr lang="en-GB" sz="2100" dirty="0"/>
                    </a:p>
                  </a:txBody>
                  <a:tcPr marT="34290" marB="34290">
                    <a:solidFill>
                      <a:srgbClr val="03A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100" dirty="0"/>
                        <a:t>Superlative</a:t>
                      </a:r>
                      <a:endParaRPr lang="en-GB" sz="2100" dirty="0"/>
                    </a:p>
                  </a:txBody>
                  <a:tcPr marT="34290" marB="34290">
                    <a:solidFill>
                      <a:srgbClr val="03AB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7403282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id-ID" sz="1800" dirty="0"/>
                        <a:t>Cheap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800" dirty="0"/>
                        <a:t>Cheaper</a:t>
                      </a:r>
                      <a:endParaRPr lang="en-GB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800" dirty="0"/>
                        <a:t>Cheapest</a:t>
                      </a:r>
                      <a:endParaRPr lang="en-GB" sz="18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xmlns="" val="166231371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id-ID" sz="1800" dirty="0"/>
                        <a:t>Old</a:t>
                      </a:r>
                      <a:endParaRPr lang="en-GB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800" dirty="0"/>
                        <a:t>Older</a:t>
                      </a:r>
                      <a:endParaRPr lang="en-GB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800" dirty="0"/>
                        <a:t>Oldest</a:t>
                      </a:r>
                      <a:endParaRPr lang="en-GB" sz="18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xmlns="" val="364609596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id-ID" sz="1800" dirty="0"/>
                        <a:t>Slow</a:t>
                      </a:r>
                      <a:endParaRPr lang="en-GB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800" dirty="0"/>
                        <a:t>Slower</a:t>
                      </a:r>
                      <a:endParaRPr lang="en-GB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800" dirty="0"/>
                        <a:t>Slowest</a:t>
                      </a:r>
                      <a:endParaRPr lang="en-GB" sz="18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xmlns="" val="412269993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id-ID" sz="1800" dirty="0"/>
                        <a:t>Clever</a:t>
                      </a:r>
                      <a:endParaRPr lang="en-GB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800" dirty="0"/>
                        <a:t>Cleverer</a:t>
                      </a:r>
                      <a:endParaRPr lang="en-GB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800" dirty="0"/>
                        <a:t>Cleverest</a:t>
                      </a:r>
                      <a:endParaRPr lang="en-GB" sz="18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xmlns="" val="392685134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id-ID" sz="1800" dirty="0"/>
                        <a:t>Thick</a:t>
                      </a:r>
                      <a:endParaRPr lang="en-GB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800" dirty="0"/>
                        <a:t>Thicker </a:t>
                      </a:r>
                      <a:endParaRPr lang="en-GB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800" dirty="0"/>
                        <a:t>Thickest</a:t>
                      </a:r>
                      <a:endParaRPr lang="en-GB" sz="18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xmlns="" val="3042382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34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2771" y="1739453"/>
            <a:ext cx="8284030" cy="1569660"/>
          </a:xfrm>
          <a:prstGeom prst="rect">
            <a:avLst/>
          </a:prstGeom>
          <a:solidFill>
            <a:srgbClr val="B2D34E"/>
          </a:solidFill>
          <a:ln w="38100">
            <a:solidFill>
              <a:srgbClr val="2E9699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tabLst>
                <a:tab pos="2416175" algn="l"/>
                <a:tab pos="5649913" algn="l"/>
              </a:tabLst>
            </a:pPr>
            <a:r>
              <a:rPr lang="en-GB" sz="2400" i="1" dirty="0" smtClean="0">
                <a:solidFill>
                  <a:srgbClr val="000000"/>
                </a:solidFill>
                <a:latin typeface="HelveticaNeue-Italic"/>
              </a:rPr>
              <a:t>stupid </a:t>
            </a:r>
            <a:r>
              <a:rPr lang="id-ID" sz="2400" i="1" dirty="0">
                <a:solidFill>
                  <a:srgbClr val="000000"/>
                </a:solidFill>
                <a:latin typeface="HelveticaNeue-Italic"/>
              </a:rPr>
              <a:t>	</a:t>
            </a:r>
            <a:r>
              <a:rPr lang="en-GB" sz="2400" i="1" dirty="0">
                <a:solidFill>
                  <a:srgbClr val="000000"/>
                </a:solidFill>
                <a:latin typeface="HelveticaNeue-Italic"/>
              </a:rPr>
              <a:t>stupid</a:t>
            </a:r>
            <a:r>
              <a:rPr lang="en-GB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Neue-Italic"/>
              </a:rPr>
              <a:t>er</a:t>
            </a:r>
            <a:r>
              <a:rPr lang="en-GB" sz="2400" i="1" dirty="0">
                <a:solidFill>
                  <a:srgbClr val="00FFFF"/>
                </a:solidFill>
                <a:latin typeface="HelveticaNeue-Italic"/>
              </a:rPr>
              <a:t> </a:t>
            </a:r>
            <a:r>
              <a:rPr lang="id-ID" sz="2400" i="1" dirty="0">
                <a:solidFill>
                  <a:srgbClr val="00FFFF"/>
                </a:solidFill>
                <a:latin typeface="HelveticaNeue-Italic"/>
              </a:rPr>
              <a:t>	</a:t>
            </a:r>
            <a:r>
              <a:rPr lang="en-GB" sz="2400" i="1" dirty="0">
                <a:solidFill>
                  <a:srgbClr val="000000"/>
                </a:solidFill>
                <a:latin typeface="HelveticaNeue-Italic"/>
              </a:rPr>
              <a:t>stupid</a:t>
            </a:r>
            <a:r>
              <a:rPr lang="en-GB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Neue-Italic"/>
              </a:rPr>
              <a:t>est</a:t>
            </a:r>
          </a:p>
          <a:p>
            <a:pPr>
              <a:tabLst>
                <a:tab pos="2416175" algn="l"/>
                <a:tab pos="5649913" algn="l"/>
              </a:tabLst>
            </a:pPr>
            <a:r>
              <a:rPr lang="en-GB" sz="2400" i="1" dirty="0">
                <a:solidFill>
                  <a:srgbClr val="000000"/>
                </a:solidFill>
                <a:latin typeface="HelveticaNeue-Italic"/>
              </a:rPr>
              <a:t>stupid </a:t>
            </a:r>
            <a:r>
              <a:rPr lang="id-ID" sz="2400" i="1" dirty="0">
                <a:solidFill>
                  <a:srgbClr val="000000"/>
                </a:solidFill>
                <a:latin typeface="HelveticaNeue-Italic"/>
              </a:rPr>
              <a:t>	</a:t>
            </a:r>
            <a:r>
              <a:rPr lang="en-GB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Neue-Italic"/>
              </a:rPr>
              <a:t>more</a:t>
            </a:r>
            <a:r>
              <a:rPr lang="en-GB" sz="2400" i="1" dirty="0">
                <a:solidFill>
                  <a:srgbClr val="00FFFF"/>
                </a:solidFill>
                <a:latin typeface="HelveticaNeue-Italic"/>
              </a:rPr>
              <a:t> </a:t>
            </a:r>
            <a:r>
              <a:rPr lang="en-GB" sz="2400" i="1" dirty="0">
                <a:solidFill>
                  <a:srgbClr val="000000"/>
                </a:solidFill>
                <a:latin typeface="HelveticaNeue-Italic"/>
              </a:rPr>
              <a:t>stupid </a:t>
            </a:r>
            <a:r>
              <a:rPr lang="id-ID" sz="2400" i="1" dirty="0">
                <a:solidFill>
                  <a:srgbClr val="000000"/>
                </a:solidFill>
                <a:latin typeface="HelveticaNeue-Italic"/>
              </a:rPr>
              <a:t>	</a:t>
            </a:r>
            <a:r>
              <a:rPr lang="en-GB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Neue-Italic"/>
              </a:rPr>
              <a:t>most</a:t>
            </a:r>
            <a:r>
              <a:rPr lang="en-GB" sz="24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Neue-Italic"/>
              </a:rPr>
              <a:t> </a:t>
            </a:r>
            <a:r>
              <a:rPr lang="en-GB" sz="2400" i="1" dirty="0">
                <a:solidFill>
                  <a:srgbClr val="000000"/>
                </a:solidFill>
                <a:latin typeface="HelveticaNeue-Italic"/>
              </a:rPr>
              <a:t>stupid</a:t>
            </a:r>
          </a:p>
          <a:p>
            <a:pPr>
              <a:tabLst>
                <a:tab pos="2416175" algn="l"/>
                <a:tab pos="5649913" algn="l"/>
              </a:tabLst>
            </a:pPr>
            <a:r>
              <a:rPr lang="en-GB" sz="2400" i="1" dirty="0">
                <a:solidFill>
                  <a:srgbClr val="000000"/>
                </a:solidFill>
                <a:latin typeface="HelveticaNeue-Italic"/>
              </a:rPr>
              <a:t>polite </a:t>
            </a:r>
            <a:r>
              <a:rPr lang="id-ID" sz="2400" i="1" dirty="0">
                <a:solidFill>
                  <a:srgbClr val="000000"/>
                </a:solidFill>
                <a:latin typeface="HelveticaNeue-Italic"/>
              </a:rPr>
              <a:t>	</a:t>
            </a:r>
            <a:r>
              <a:rPr lang="en-GB" sz="2400" i="1" dirty="0">
                <a:solidFill>
                  <a:srgbClr val="000000"/>
                </a:solidFill>
                <a:latin typeface="HelveticaNeue-Italic"/>
              </a:rPr>
              <a:t>polite</a:t>
            </a:r>
            <a:r>
              <a:rPr lang="en-GB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Neue-Italic"/>
              </a:rPr>
              <a:t>r</a:t>
            </a:r>
            <a:r>
              <a:rPr lang="en-GB" sz="2400" i="1" dirty="0">
                <a:solidFill>
                  <a:srgbClr val="00FFFF"/>
                </a:solidFill>
                <a:latin typeface="HelveticaNeue-Italic"/>
              </a:rPr>
              <a:t> </a:t>
            </a:r>
            <a:r>
              <a:rPr lang="id-ID" sz="2400" i="1" dirty="0">
                <a:solidFill>
                  <a:srgbClr val="00FFFF"/>
                </a:solidFill>
                <a:latin typeface="HelveticaNeue-Italic"/>
              </a:rPr>
              <a:t>	</a:t>
            </a:r>
            <a:r>
              <a:rPr lang="en-GB" sz="2400" i="1" dirty="0">
                <a:solidFill>
                  <a:srgbClr val="000000"/>
                </a:solidFill>
                <a:latin typeface="HelveticaNeue-Italic"/>
              </a:rPr>
              <a:t>polite</a:t>
            </a:r>
            <a:r>
              <a:rPr lang="en-GB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Neue-Italic"/>
              </a:rPr>
              <a:t>st</a:t>
            </a:r>
          </a:p>
          <a:p>
            <a:pPr>
              <a:tabLst>
                <a:tab pos="2416175" algn="l"/>
                <a:tab pos="5649913" algn="l"/>
              </a:tabLst>
            </a:pPr>
            <a:r>
              <a:rPr lang="en-GB" sz="2400" i="1" dirty="0">
                <a:solidFill>
                  <a:srgbClr val="000000"/>
                </a:solidFill>
                <a:latin typeface="HelveticaNeue-Italic"/>
              </a:rPr>
              <a:t>polite </a:t>
            </a:r>
            <a:r>
              <a:rPr lang="id-ID" sz="2400" i="1" dirty="0">
                <a:solidFill>
                  <a:srgbClr val="000000"/>
                </a:solidFill>
                <a:latin typeface="HelveticaNeue-Italic"/>
              </a:rPr>
              <a:t>	</a:t>
            </a:r>
            <a:r>
              <a:rPr lang="en-GB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Neue-Italic"/>
              </a:rPr>
              <a:t>more</a:t>
            </a:r>
            <a:r>
              <a:rPr lang="en-GB" sz="24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Neue-Italic"/>
              </a:rPr>
              <a:t> </a:t>
            </a:r>
            <a:r>
              <a:rPr lang="en-GB" sz="2400" i="1" dirty="0">
                <a:solidFill>
                  <a:srgbClr val="000000"/>
                </a:solidFill>
                <a:latin typeface="HelveticaNeue-Italic"/>
              </a:rPr>
              <a:t>polite </a:t>
            </a:r>
            <a:r>
              <a:rPr lang="id-ID" sz="2400" i="1" dirty="0">
                <a:solidFill>
                  <a:srgbClr val="000000"/>
                </a:solidFill>
                <a:latin typeface="HelveticaNeue-Italic"/>
              </a:rPr>
              <a:t>	</a:t>
            </a:r>
            <a:r>
              <a:rPr lang="en-GB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Neue-Italic"/>
              </a:rPr>
              <a:t>most</a:t>
            </a:r>
            <a:r>
              <a:rPr lang="en-GB" sz="24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Neue-Italic"/>
              </a:rPr>
              <a:t> </a:t>
            </a:r>
            <a:r>
              <a:rPr lang="en-GB" sz="2400" i="1" dirty="0">
                <a:solidFill>
                  <a:srgbClr val="000000"/>
                </a:solidFill>
                <a:latin typeface="HelveticaNeue-Italic"/>
              </a:rPr>
              <a:t>polite</a:t>
            </a:r>
            <a:endParaRPr lang="en-GB" sz="2400" dirty="0"/>
          </a:p>
        </p:txBody>
      </p:sp>
      <p:sp>
        <p:nvSpPr>
          <p:cNvPr id="4" name="Rectangle 3"/>
          <p:cNvSpPr/>
          <p:nvPr/>
        </p:nvSpPr>
        <p:spPr>
          <a:xfrm>
            <a:off x="422144" y="514350"/>
            <a:ext cx="76550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</a:rPr>
              <a:t>You can use either the </a:t>
            </a:r>
            <a:r>
              <a:rPr lang="en-GB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–</a:t>
            </a:r>
            <a:r>
              <a:rPr lang="en-GB" sz="2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er</a:t>
            </a:r>
            <a:r>
              <a:rPr lang="en-GB" sz="2800" b="1" dirty="0">
                <a:solidFill>
                  <a:srgbClr val="00FFFF"/>
                </a:solidFill>
              </a:rPr>
              <a:t> </a:t>
            </a:r>
            <a:r>
              <a:rPr lang="en-GB" sz="2800" dirty="0">
                <a:solidFill>
                  <a:srgbClr val="000000"/>
                </a:solidFill>
              </a:rPr>
              <a:t>and </a:t>
            </a:r>
            <a:r>
              <a:rPr lang="en-GB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en-GB" sz="2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est</a:t>
            </a:r>
            <a:r>
              <a:rPr lang="en-GB" sz="2800" b="1" dirty="0">
                <a:solidFill>
                  <a:srgbClr val="00FFFF"/>
                </a:solidFill>
              </a:rPr>
              <a:t> </a:t>
            </a:r>
            <a:r>
              <a:rPr lang="en-GB" sz="2800" dirty="0">
                <a:solidFill>
                  <a:srgbClr val="000000"/>
                </a:solidFill>
              </a:rPr>
              <a:t>forms or the </a:t>
            </a:r>
            <a:r>
              <a:rPr lang="en-GB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more</a:t>
            </a:r>
            <a:r>
              <a:rPr lang="en-GB" sz="2800" dirty="0">
                <a:solidFill>
                  <a:srgbClr val="00FFFF"/>
                </a:solidFill>
              </a:rPr>
              <a:t> </a:t>
            </a:r>
            <a:r>
              <a:rPr lang="en-GB" sz="2800" dirty="0">
                <a:solidFill>
                  <a:srgbClr val="000000"/>
                </a:solidFill>
              </a:rPr>
              <a:t>and </a:t>
            </a:r>
            <a:r>
              <a:rPr lang="en-GB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most</a:t>
            </a:r>
            <a:r>
              <a:rPr lang="en-GB" sz="2800" dirty="0">
                <a:solidFill>
                  <a:srgbClr val="00FFFF"/>
                </a:solidFill>
              </a:rPr>
              <a:t> </a:t>
            </a:r>
            <a:r>
              <a:rPr lang="en-GB" sz="2800" dirty="0">
                <a:solidFill>
                  <a:srgbClr val="000000"/>
                </a:solidFill>
              </a:rPr>
              <a:t>forms</a:t>
            </a:r>
            <a:r>
              <a:rPr lang="id-ID" sz="2800" dirty="0">
                <a:solidFill>
                  <a:srgbClr val="000000"/>
                </a:solidFill>
              </a:rPr>
              <a:t> </a:t>
            </a:r>
            <a:r>
              <a:rPr lang="en-GB" sz="2800" dirty="0">
                <a:solidFill>
                  <a:srgbClr val="000000"/>
                </a:solidFill>
              </a:rPr>
              <a:t>for the following words.</a:t>
            </a:r>
            <a:endParaRPr lang="id-ID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52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1590832"/>
            <a:ext cx="701040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sz="8800" dirty="0">
                <a:solidFill>
                  <a:srgbClr val="FFAE24"/>
                </a:solidFill>
                <a:latin typeface="Arial Rounded MT Bold" panose="020F0704030504030204" pitchFamily="34" charset="0"/>
              </a:rPr>
              <a:t>GOOD JOB!</a:t>
            </a:r>
            <a:endParaRPr lang="en-GB" sz="8800" dirty="0">
              <a:solidFill>
                <a:srgbClr val="FFAE24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376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67"/>
          <a:stretch/>
        </p:blipFill>
        <p:spPr>
          <a:xfrm>
            <a:off x="4208036" y="-19050"/>
            <a:ext cx="4935964" cy="514350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218325" y="513060"/>
            <a:ext cx="4156652" cy="787104"/>
            <a:chOff x="1388493" y="545950"/>
            <a:chExt cx="3520226" cy="890291"/>
          </a:xfrm>
        </p:grpSpPr>
        <p:grpSp>
          <p:nvGrpSpPr>
            <p:cNvPr id="15" name="Group 14"/>
            <p:cNvGrpSpPr/>
            <p:nvPr/>
          </p:nvGrpSpPr>
          <p:grpSpPr>
            <a:xfrm>
              <a:off x="1388493" y="545950"/>
              <a:ext cx="3520226" cy="890291"/>
              <a:chOff x="1388493" y="545950"/>
              <a:chExt cx="3520226" cy="89029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9" name="Rectangle 28"/>
              <p:cNvSpPr/>
              <p:nvPr/>
            </p:nvSpPr>
            <p:spPr>
              <a:xfrm>
                <a:off x="1388493" y="545950"/>
                <a:ext cx="3345458" cy="89029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446493" y="756111"/>
                <a:ext cx="3462226" cy="469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385763">
                  <a:defRPr/>
                </a:pPr>
                <a:r>
                  <a:rPr lang="id-ID" sz="2100" b="1" kern="0" spc="28" dirty="0" smtClean="0">
                    <a:solidFill>
                      <a:prstClr val="black"/>
                    </a:solidFill>
                  </a:rPr>
                  <a:t>I’m Taller Than You</a:t>
                </a:r>
                <a:endParaRPr lang="en-GB" sz="2100" b="1" kern="0" spc="28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4733951" y="545950"/>
              <a:ext cx="75532" cy="890291"/>
            </a:xfrm>
            <a:prstGeom prst="rect">
              <a:avLst/>
            </a:prstGeom>
            <a:solidFill>
              <a:srgbClr val="696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12620" y="199660"/>
            <a:ext cx="1632092" cy="937031"/>
            <a:chOff x="55507" y="128083"/>
            <a:chExt cx="2176120" cy="1249375"/>
          </a:xfrm>
        </p:grpSpPr>
        <p:sp>
          <p:nvSpPr>
            <p:cNvPr id="32" name="Rectangle 31"/>
            <p:cNvSpPr/>
            <p:nvPr/>
          </p:nvSpPr>
          <p:spPr>
            <a:xfrm>
              <a:off x="487553" y="171648"/>
              <a:ext cx="1686564" cy="386881"/>
            </a:xfrm>
            <a:prstGeom prst="rect">
              <a:avLst/>
            </a:prstGeom>
            <a:solidFill>
              <a:srgbClr val="03A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2233" y="128083"/>
              <a:ext cx="153939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b="1" spc="38" dirty="0" smtClean="0">
                  <a:solidFill>
                    <a:schemeClr val="bg1">
                      <a:lumMod val="95000"/>
                    </a:schemeClr>
                  </a:solidFill>
                </a:rPr>
                <a:t>Chapter </a:t>
              </a:r>
              <a:r>
                <a:rPr lang="id-ID" b="1" spc="38" dirty="0" smtClean="0">
                  <a:solidFill>
                    <a:schemeClr val="bg1">
                      <a:lumMod val="95000"/>
                    </a:schemeClr>
                  </a:solidFill>
                </a:rPr>
                <a:t>7</a:t>
              </a:r>
              <a:endParaRPr lang="id-ID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87554" y="558531"/>
              <a:ext cx="432046" cy="38688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19531" y="945412"/>
              <a:ext cx="432046" cy="43204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5507" y="171650"/>
              <a:ext cx="432046" cy="38688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479429" y="125820"/>
            <a:ext cx="378257" cy="1174344"/>
            <a:chOff x="1389861" y="29628"/>
            <a:chExt cx="504343" cy="1406612"/>
          </a:xfrm>
        </p:grpSpPr>
        <p:sp>
          <p:nvSpPr>
            <p:cNvPr id="38" name="Rectangle 37"/>
            <p:cNvSpPr/>
            <p:nvPr/>
          </p:nvSpPr>
          <p:spPr>
            <a:xfrm>
              <a:off x="1389861" y="537122"/>
              <a:ext cx="72252" cy="899118"/>
            </a:xfrm>
            <a:prstGeom prst="rect">
              <a:avLst/>
            </a:prstGeom>
            <a:solidFill>
              <a:srgbClr val="696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784876" y="104439"/>
              <a:ext cx="69041" cy="440980"/>
            </a:xfrm>
            <a:prstGeom prst="rect">
              <a:avLst/>
            </a:prstGeom>
            <a:solidFill>
              <a:srgbClr val="696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0" name="Oval 39"/>
            <p:cNvSpPr/>
            <p:nvPr/>
          </p:nvSpPr>
          <p:spPr>
            <a:xfrm>
              <a:off x="1744587" y="29628"/>
              <a:ext cx="149617" cy="149617"/>
            </a:xfrm>
            <a:prstGeom prst="ellipse">
              <a:avLst/>
            </a:prstGeom>
            <a:solidFill>
              <a:srgbClr val="696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1" name="Rectangle 40"/>
            <p:cNvSpPr/>
            <p:nvPr/>
          </p:nvSpPr>
          <p:spPr>
            <a:xfrm rot="16200000">
              <a:off x="1587369" y="340315"/>
              <a:ext cx="69041" cy="464056"/>
            </a:xfrm>
            <a:prstGeom prst="rect">
              <a:avLst/>
            </a:prstGeom>
            <a:solidFill>
              <a:srgbClr val="696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" y="4682529"/>
            <a:ext cx="9143244" cy="47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6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" y="269282"/>
            <a:ext cx="5562600" cy="478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SzPct val="100000"/>
            </a:pPr>
            <a:r>
              <a:rPr lang="en-US" sz="2400" dirty="0">
                <a:solidFill>
                  <a:schemeClr val="bg1"/>
                </a:solidFill>
                <a:latin typeface="+mj-lt"/>
                <a:cs typeface="Arial" pitchFamily="34" charset="0"/>
              </a:rPr>
              <a:t>A. </a:t>
            </a:r>
            <a:r>
              <a:rPr lang="en-US" sz="2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……….</a:t>
            </a:r>
            <a:endParaRPr lang="en-US" sz="2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508418"/>
            <a:ext cx="6858000" cy="707886"/>
          </a:xfrm>
          <a:prstGeom prst="rect">
            <a:avLst/>
          </a:prstGeom>
          <a:solidFill>
            <a:srgbClr val="C9C01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In this chapter, we will </a:t>
            </a:r>
            <a:r>
              <a:rPr lang="en-US" sz="4000" b="1" dirty="0" smtClean="0">
                <a:solidFill>
                  <a:srgbClr val="0070C0"/>
                </a:solidFill>
              </a:rPr>
              <a:t>learn</a:t>
            </a:r>
            <a:r>
              <a:rPr lang="id-ID" sz="4000" b="1" dirty="0" smtClean="0">
                <a:solidFill>
                  <a:srgbClr val="0070C0"/>
                </a:solidFill>
              </a:rPr>
              <a:t> to</a:t>
            </a:r>
            <a:r>
              <a:rPr lang="en-US" sz="4000" b="1" dirty="0" smtClean="0">
                <a:solidFill>
                  <a:srgbClr val="0070C0"/>
                </a:solidFill>
              </a:rPr>
              <a:t>: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1581150"/>
            <a:ext cx="7315200" cy="3378104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compare two or more </a:t>
            </a:r>
            <a:r>
              <a:rPr lang="en-US" sz="1600" dirty="0" smtClean="0"/>
              <a:t>things;</a:t>
            </a:r>
            <a:endParaRPr lang="id-ID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identify </a:t>
            </a:r>
            <a:r>
              <a:rPr lang="en-US" sz="1600" dirty="0"/>
              <a:t>comparative and superlative </a:t>
            </a:r>
            <a:r>
              <a:rPr lang="en-US" sz="1600" dirty="0" smtClean="0"/>
              <a:t>adjectives;</a:t>
            </a:r>
            <a:endParaRPr lang="id-ID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use </a:t>
            </a:r>
            <a:r>
              <a:rPr lang="en-US" sz="1600" dirty="0"/>
              <a:t>comparative and superlative adjectives in both spoken and written</a:t>
            </a:r>
            <a:br>
              <a:rPr lang="en-US" sz="1600" dirty="0"/>
            </a:br>
            <a:r>
              <a:rPr lang="en-US" sz="1600" dirty="0" smtClean="0"/>
              <a:t>conversation;</a:t>
            </a:r>
            <a:endParaRPr lang="id-ID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locate </a:t>
            </a:r>
            <a:r>
              <a:rPr lang="en-US" sz="1600" dirty="0"/>
              <a:t>and evaluate main ideas and specific information in texts related to</a:t>
            </a:r>
            <a:br>
              <a:rPr lang="en-US" sz="1600" dirty="0"/>
            </a:br>
            <a:r>
              <a:rPr lang="en-US" sz="1600" dirty="0"/>
              <a:t>comparative and superlative </a:t>
            </a:r>
            <a:r>
              <a:rPr lang="en-US" sz="1600" dirty="0" smtClean="0"/>
              <a:t>adjectives;</a:t>
            </a:r>
            <a:endParaRPr lang="id-ID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communicate </a:t>
            </a:r>
            <a:r>
              <a:rPr lang="en-US" sz="1600" dirty="0"/>
              <a:t>ideas and experiences through simple and </a:t>
            </a:r>
            <a:r>
              <a:rPr lang="en-US" sz="1600" dirty="0" err="1"/>
              <a:t>organised</a:t>
            </a:r>
            <a:r>
              <a:rPr lang="en-US" sz="1600" dirty="0"/>
              <a:t> paragraphs.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6795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67070"/>
            <a:ext cx="5791200" cy="5877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1000" y="257445"/>
            <a:ext cx="5562600" cy="606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buSzPct val="100000"/>
            </a:pPr>
            <a:r>
              <a:rPr lang="id-ID" sz="32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Adjectives</a:t>
            </a:r>
            <a:endParaRPr lang="en-US" sz="3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971550"/>
            <a:ext cx="1950559" cy="3870640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>
            <a:off x="990600" y="971550"/>
            <a:ext cx="4980122" cy="1524000"/>
          </a:xfrm>
          <a:prstGeom prst="wedgeRoundRectCallout">
            <a:avLst>
              <a:gd name="adj1" fmla="val 73267"/>
              <a:gd name="adj2" fmla="val 41193"/>
              <a:gd name="adj3" fmla="val 16667"/>
            </a:avLst>
          </a:prstGeom>
          <a:solidFill>
            <a:srgbClr val="B2D3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>
                <a:solidFill>
                  <a:schemeClr val="tx1"/>
                </a:solidFill>
              </a:rPr>
              <a:t>We use adjective to describe a noun whether its quality, size, color or classification.  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19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923910"/>
            <a:ext cx="8382000" cy="3416320"/>
          </a:xfrm>
          <a:prstGeom prst="rect">
            <a:avLst/>
          </a:prstGeom>
          <a:noFill/>
          <a:ln w="57150">
            <a:solidFill>
              <a:srgbClr val="2E9699"/>
            </a:solidFill>
            <a:prstDash val="sysDash"/>
          </a:ln>
        </p:spPr>
        <p:txBody>
          <a:bodyPr wrap="square">
            <a:spAutoFit/>
          </a:bodyPr>
          <a:lstStyle/>
          <a:p>
            <a:pPr>
              <a:tabLst>
                <a:tab pos="1519238" algn="l"/>
              </a:tabLst>
            </a:pPr>
            <a:r>
              <a:rPr lang="en-GB" sz="2400" dirty="0"/>
              <a:t>Adjectives tell you about: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1519238" algn="l"/>
              </a:tabLst>
            </a:pPr>
            <a:r>
              <a:rPr lang="id-ID" sz="2400" b="1" dirty="0" smtClean="0"/>
              <a:t>C</a:t>
            </a:r>
            <a:r>
              <a:rPr lang="en-GB" sz="2400" b="1" dirty="0" err="1" smtClean="0"/>
              <a:t>olours</a:t>
            </a:r>
            <a:r>
              <a:rPr lang="en-GB" sz="2400" b="1" dirty="0" smtClean="0"/>
              <a:t> </a:t>
            </a:r>
            <a:r>
              <a:rPr lang="id-ID" sz="2400" dirty="0"/>
              <a:t>	</a:t>
            </a:r>
            <a:r>
              <a:rPr lang="en-GB" sz="2400" dirty="0"/>
              <a:t>: a </a:t>
            </a:r>
            <a:r>
              <a:rPr lang="en-GB" sz="2400" b="1" dirty="0">
                <a:solidFill>
                  <a:schemeClr val="bg1">
                    <a:lumMod val="50000"/>
                  </a:schemeClr>
                </a:solidFill>
              </a:rPr>
              <a:t>grey</a:t>
            </a:r>
            <a:r>
              <a:rPr lang="en-GB" sz="2400" dirty="0"/>
              <a:t> suit, a </a:t>
            </a:r>
            <a:r>
              <a:rPr lang="en-GB" sz="2400" b="1" dirty="0" smtClean="0">
                <a:solidFill>
                  <a:srgbClr val="FF0000"/>
                </a:solidFill>
              </a:rPr>
              <a:t>red</a:t>
            </a:r>
            <a:r>
              <a:rPr lang="en-GB" sz="2400" dirty="0" smtClean="0"/>
              <a:t> </a:t>
            </a:r>
            <a:r>
              <a:rPr lang="en-GB" sz="2400" dirty="0"/>
              <a:t>carpet, a </a:t>
            </a:r>
            <a:r>
              <a:rPr lang="en-GB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pink</a:t>
            </a:r>
            <a:r>
              <a:rPr lang="en-GB" sz="2400" dirty="0"/>
              <a:t> blouse.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1519238" algn="l"/>
              </a:tabLst>
            </a:pPr>
            <a:r>
              <a:rPr lang="id-ID" sz="2400" b="1" dirty="0" smtClean="0"/>
              <a:t>S</a:t>
            </a:r>
            <a:r>
              <a:rPr lang="en-GB" sz="2400" b="1" dirty="0" err="1" smtClean="0"/>
              <a:t>izes</a:t>
            </a:r>
            <a:r>
              <a:rPr lang="en-GB" sz="2400" b="1" dirty="0" smtClean="0"/>
              <a:t> </a:t>
            </a:r>
            <a:r>
              <a:rPr lang="id-ID" sz="2400" dirty="0"/>
              <a:t>	</a:t>
            </a:r>
            <a:r>
              <a:rPr lang="en-GB" sz="2400" dirty="0"/>
              <a:t>: a </a:t>
            </a:r>
            <a:r>
              <a:rPr lang="en-GB" sz="2400" b="1" dirty="0">
                <a:solidFill>
                  <a:srgbClr val="03ABD8"/>
                </a:solidFill>
              </a:rPr>
              <a:t>large</a:t>
            </a:r>
            <a:r>
              <a:rPr lang="en-GB" sz="2400" dirty="0"/>
              <a:t> house, </a:t>
            </a:r>
            <a:r>
              <a:rPr lang="en-GB" sz="2400" b="1" dirty="0">
                <a:solidFill>
                  <a:srgbClr val="03ABD8"/>
                </a:solidFill>
              </a:rPr>
              <a:t>big</a:t>
            </a:r>
            <a:r>
              <a:rPr lang="en-GB" sz="2400" dirty="0"/>
              <a:t> dogs, a </a:t>
            </a:r>
            <a:r>
              <a:rPr lang="en-GB" sz="2400" b="1" dirty="0">
                <a:solidFill>
                  <a:srgbClr val="03ABD8"/>
                </a:solidFill>
              </a:rPr>
              <a:t>thin</a:t>
            </a:r>
            <a:r>
              <a:rPr lang="en-GB" sz="2400" dirty="0"/>
              <a:t> girl, </a:t>
            </a:r>
            <a:r>
              <a:rPr lang="en-GB" sz="2400" b="1" dirty="0">
                <a:solidFill>
                  <a:srgbClr val="03ABD8"/>
                </a:solidFill>
              </a:rPr>
              <a:t>small</a:t>
            </a:r>
            <a:r>
              <a:rPr lang="en-GB" sz="2400" dirty="0"/>
              <a:t> cars.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1519238" algn="l"/>
              </a:tabLst>
            </a:pPr>
            <a:r>
              <a:rPr lang="en-GB" sz="2400" b="1" dirty="0"/>
              <a:t>Qualities</a:t>
            </a:r>
            <a:r>
              <a:rPr lang="id-ID" sz="2400" dirty="0"/>
              <a:t>	:</a:t>
            </a:r>
            <a:r>
              <a:rPr lang="en-GB" sz="2400" dirty="0"/>
              <a:t> a </a:t>
            </a:r>
            <a:r>
              <a:rPr lang="en-GB" sz="2400" b="1" dirty="0">
                <a:solidFill>
                  <a:srgbClr val="03ABD8"/>
                </a:solidFill>
              </a:rPr>
              <a:t>beautiful</a:t>
            </a:r>
            <a:r>
              <a:rPr lang="en-GB" sz="2400" dirty="0"/>
              <a:t> queen, a </a:t>
            </a:r>
            <a:r>
              <a:rPr lang="en-GB" sz="2400" b="1" dirty="0">
                <a:solidFill>
                  <a:srgbClr val="03ABD8"/>
                </a:solidFill>
              </a:rPr>
              <a:t>strong</a:t>
            </a:r>
            <a:r>
              <a:rPr lang="en-GB" sz="2400" dirty="0">
                <a:solidFill>
                  <a:srgbClr val="03ABD8"/>
                </a:solidFill>
              </a:rPr>
              <a:t> </a:t>
            </a:r>
            <a:r>
              <a:rPr lang="en-GB" sz="2400" dirty="0"/>
              <a:t>man, </a:t>
            </a:r>
            <a:r>
              <a:rPr lang="en-GB" sz="2400" b="1" dirty="0">
                <a:solidFill>
                  <a:srgbClr val="03ABD8"/>
                </a:solidFill>
              </a:rPr>
              <a:t>lazy</a:t>
            </a:r>
            <a:r>
              <a:rPr lang="en-GB" sz="2400" dirty="0">
                <a:solidFill>
                  <a:srgbClr val="03ABD8"/>
                </a:solidFill>
              </a:rPr>
              <a:t> </a:t>
            </a:r>
            <a:r>
              <a:rPr lang="en-GB" sz="2400" dirty="0"/>
              <a:t>cats, a </a:t>
            </a:r>
            <a:r>
              <a:rPr lang="en-GB" sz="2400" b="1" dirty="0" smtClean="0">
                <a:solidFill>
                  <a:srgbClr val="03ABD8"/>
                </a:solidFill>
              </a:rPr>
              <a:t>new</a:t>
            </a:r>
            <a:r>
              <a:rPr lang="id-ID" sz="2400" dirty="0" smtClean="0"/>
              <a:t>  </a:t>
            </a:r>
            <a:r>
              <a:rPr lang="id-ID" sz="2400" dirty="0"/>
              <a:t>	  </a:t>
            </a:r>
            <a:r>
              <a:rPr lang="en-GB" sz="2400" dirty="0"/>
              <a:t>house, an</a:t>
            </a:r>
            <a:r>
              <a:rPr lang="id-ID" sz="2400" dirty="0"/>
              <a:t> </a:t>
            </a:r>
            <a:r>
              <a:rPr lang="en-GB" sz="2400" dirty="0"/>
              <a:t>old car.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1519238" algn="l"/>
              </a:tabLst>
            </a:pPr>
            <a:r>
              <a:rPr lang="id-ID" sz="2400" b="1" dirty="0" smtClean="0"/>
              <a:t>O</a:t>
            </a:r>
            <a:r>
              <a:rPr lang="en-GB" sz="2400" b="1" dirty="0" err="1" smtClean="0"/>
              <a:t>rigins</a:t>
            </a:r>
            <a:r>
              <a:rPr lang="en-GB" sz="2400" dirty="0" smtClean="0"/>
              <a:t> </a:t>
            </a:r>
            <a:r>
              <a:rPr lang="id-ID" sz="2400" dirty="0"/>
              <a:t>	</a:t>
            </a:r>
            <a:r>
              <a:rPr lang="en-GB" sz="2400" dirty="0"/>
              <a:t>: a </a:t>
            </a:r>
            <a:r>
              <a:rPr lang="en-GB" sz="2400" b="1" dirty="0">
                <a:solidFill>
                  <a:srgbClr val="03ABD8"/>
                </a:solidFill>
              </a:rPr>
              <a:t>Chinese</a:t>
            </a:r>
            <a:r>
              <a:rPr lang="en-GB" sz="2400" dirty="0">
                <a:solidFill>
                  <a:srgbClr val="03ABD8"/>
                </a:solidFill>
              </a:rPr>
              <a:t> </a:t>
            </a:r>
            <a:r>
              <a:rPr lang="en-GB" sz="2400" dirty="0"/>
              <a:t>story, </a:t>
            </a:r>
            <a:r>
              <a:rPr lang="en-GB" sz="2400" b="1" dirty="0">
                <a:solidFill>
                  <a:srgbClr val="03ABD8"/>
                </a:solidFill>
              </a:rPr>
              <a:t>Australian</a:t>
            </a:r>
            <a:r>
              <a:rPr lang="en-GB" sz="2400" dirty="0">
                <a:solidFill>
                  <a:srgbClr val="03ABD8"/>
                </a:solidFill>
              </a:rPr>
              <a:t> </a:t>
            </a:r>
            <a:r>
              <a:rPr lang="en-GB" sz="2400" dirty="0"/>
              <a:t>apples, a </a:t>
            </a:r>
            <a:r>
              <a:rPr lang="en-GB" sz="2400" b="1" dirty="0">
                <a:solidFill>
                  <a:srgbClr val="03ABD8"/>
                </a:solidFill>
              </a:rPr>
              <a:t>Mexican</a:t>
            </a:r>
            <a:r>
              <a:rPr lang="en-GB" sz="2400" dirty="0">
                <a:solidFill>
                  <a:srgbClr val="03ABD8"/>
                </a:solidFill>
              </a:rPr>
              <a:t> </a:t>
            </a:r>
            <a:r>
              <a:rPr lang="en-GB" sz="2400" dirty="0"/>
              <a:t>hat, </a:t>
            </a:r>
            <a:r>
              <a:rPr lang="id-ID" sz="2400" dirty="0"/>
              <a:t>	  </a:t>
            </a:r>
            <a:r>
              <a:rPr lang="en-GB" sz="2400" b="1" dirty="0">
                <a:solidFill>
                  <a:srgbClr val="03ABD8"/>
                </a:solidFill>
              </a:rPr>
              <a:t>Thai</a:t>
            </a:r>
            <a:r>
              <a:rPr lang="id-ID" sz="2400" dirty="0">
                <a:solidFill>
                  <a:srgbClr val="03ABD8"/>
                </a:solidFill>
              </a:rPr>
              <a:t> </a:t>
            </a:r>
            <a:r>
              <a:rPr lang="en-GB" sz="2400" dirty="0"/>
              <a:t>boxing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1519238" algn="l"/>
              </a:tabLst>
            </a:pPr>
            <a:r>
              <a:rPr lang="id-ID" sz="2400" b="1" dirty="0" smtClean="0"/>
              <a:t>C</a:t>
            </a:r>
            <a:r>
              <a:rPr lang="en-GB" sz="2400" b="1" dirty="0" err="1" smtClean="0"/>
              <a:t>lassifying</a:t>
            </a:r>
            <a:r>
              <a:rPr lang="en-GB" sz="2400" b="1" dirty="0" smtClean="0"/>
              <a:t> </a:t>
            </a:r>
            <a:r>
              <a:rPr lang="en-GB" sz="2400" b="1" dirty="0"/>
              <a:t>adjectives </a:t>
            </a:r>
            <a:r>
              <a:rPr lang="en-GB" sz="2400" dirty="0"/>
              <a:t>(type/made of): </a:t>
            </a:r>
            <a:r>
              <a:rPr lang="en-GB" sz="2400" b="1" dirty="0">
                <a:solidFill>
                  <a:srgbClr val="03ABD8"/>
                </a:solidFill>
              </a:rPr>
              <a:t>botanical</a:t>
            </a:r>
            <a:r>
              <a:rPr lang="en-GB" sz="2400" dirty="0">
                <a:solidFill>
                  <a:srgbClr val="03ABD8"/>
                </a:solidFill>
              </a:rPr>
              <a:t> </a:t>
            </a:r>
            <a:r>
              <a:rPr lang="en-GB" sz="2400" dirty="0"/>
              <a:t>gardens, a </a:t>
            </a:r>
            <a:r>
              <a:rPr lang="en-GB" sz="2400" b="1" dirty="0">
                <a:solidFill>
                  <a:srgbClr val="03ABD8"/>
                </a:solidFill>
              </a:rPr>
              <a:t>silk</a:t>
            </a:r>
            <a:r>
              <a:rPr lang="en-GB" sz="2400" dirty="0"/>
              <a:t> shirt,</a:t>
            </a:r>
            <a:r>
              <a:rPr lang="id-ID" sz="2400" dirty="0"/>
              <a:t> </a:t>
            </a:r>
            <a:r>
              <a:rPr lang="en-GB" sz="2400" b="1" dirty="0">
                <a:solidFill>
                  <a:srgbClr val="03ABD8"/>
                </a:solidFill>
              </a:rPr>
              <a:t>wooden</a:t>
            </a:r>
            <a:r>
              <a:rPr lang="en-GB" sz="2400" dirty="0">
                <a:solidFill>
                  <a:srgbClr val="03ABD8"/>
                </a:solidFill>
              </a:rPr>
              <a:t> </a:t>
            </a:r>
            <a:r>
              <a:rPr lang="en-GB" sz="2400" dirty="0"/>
              <a:t>shoes, a </a:t>
            </a:r>
            <a:r>
              <a:rPr lang="en-GB" sz="2400" b="1" dirty="0">
                <a:solidFill>
                  <a:srgbClr val="03ABD8"/>
                </a:solidFill>
              </a:rPr>
              <a:t>gold</a:t>
            </a:r>
            <a:r>
              <a:rPr lang="en-GB" sz="2400" dirty="0">
                <a:solidFill>
                  <a:srgbClr val="03ABD8"/>
                </a:solidFill>
              </a:rPr>
              <a:t> </a:t>
            </a:r>
            <a:r>
              <a:rPr lang="en-GB" sz="2400" dirty="0"/>
              <a:t>ring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245546"/>
            <a:ext cx="5791200" cy="58771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81000" y="257445"/>
            <a:ext cx="5562600" cy="606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buSzPct val="100000"/>
            </a:pPr>
            <a:r>
              <a:rPr lang="id-ID" sz="32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Adjectives</a:t>
            </a:r>
            <a:endParaRPr lang="en-US" sz="3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2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895350"/>
            <a:ext cx="8382000" cy="3416320"/>
          </a:xfrm>
          <a:prstGeom prst="rect">
            <a:avLst/>
          </a:prstGeom>
          <a:noFill/>
          <a:ln w="57150">
            <a:solidFill>
              <a:srgbClr val="2E9699"/>
            </a:solidFill>
            <a:prstDash val="sysDash"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Adjectives </a:t>
            </a:r>
            <a:r>
              <a:rPr lang="en-GB" sz="2400" dirty="0"/>
              <a:t>that describe sizes, shapes or qualities come before classifying</a:t>
            </a:r>
            <a:r>
              <a:rPr lang="id-ID" sz="2400" dirty="0"/>
              <a:t> </a:t>
            </a:r>
            <a:r>
              <a:rPr lang="en-GB" sz="2400" dirty="0"/>
              <a:t>adjectives.</a:t>
            </a:r>
            <a:r>
              <a:rPr lang="id-ID" sz="2400" dirty="0"/>
              <a:t> </a:t>
            </a:r>
            <a:r>
              <a:rPr lang="en-GB" sz="2400" dirty="0"/>
              <a:t>For example: a </a:t>
            </a:r>
            <a:r>
              <a:rPr lang="en-GB" sz="2400" b="1" dirty="0">
                <a:solidFill>
                  <a:srgbClr val="03ABD8"/>
                </a:solidFill>
              </a:rPr>
              <a:t>heavy</a:t>
            </a:r>
            <a:r>
              <a:rPr lang="en-GB" sz="2400" b="1" dirty="0"/>
              <a:t> </a:t>
            </a:r>
            <a:r>
              <a:rPr lang="en-GB" sz="2400" dirty="0"/>
              <a:t>wooden doll, an </a:t>
            </a:r>
            <a:r>
              <a:rPr lang="en-GB" sz="2400" b="1" dirty="0">
                <a:solidFill>
                  <a:srgbClr val="03ABD8"/>
                </a:solidFill>
              </a:rPr>
              <a:t>expensive</a:t>
            </a:r>
            <a:r>
              <a:rPr lang="en-GB" sz="2400" b="1" dirty="0"/>
              <a:t> </a:t>
            </a:r>
            <a:r>
              <a:rPr lang="en-GB" sz="2400" dirty="0"/>
              <a:t>silk shirt.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Adjectives that describe shapes, sizes or qualities come before colour</a:t>
            </a:r>
            <a:r>
              <a:rPr lang="id-ID" sz="2400" dirty="0"/>
              <a:t> </a:t>
            </a:r>
            <a:r>
              <a:rPr lang="en-GB" sz="2400" dirty="0"/>
              <a:t>adjectives.</a:t>
            </a:r>
            <a:r>
              <a:rPr lang="id-ID" sz="2400" dirty="0"/>
              <a:t> </a:t>
            </a:r>
            <a:r>
              <a:rPr lang="en-GB" sz="2400" dirty="0"/>
              <a:t>For example: a </a:t>
            </a:r>
            <a:r>
              <a:rPr lang="en-GB" sz="2400" b="1" dirty="0">
                <a:solidFill>
                  <a:srgbClr val="03ABD8"/>
                </a:solidFill>
              </a:rPr>
              <a:t>funny little </a:t>
            </a:r>
            <a:r>
              <a:rPr lang="en-GB" sz="2400" dirty="0"/>
              <a:t>white dog, </a:t>
            </a:r>
            <a:r>
              <a:rPr lang="en-GB" sz="2400" b="1" dirty="0">
                <a:solidFill>
                  <a:srgbClr val="03ABD8"/>
                </a:solidFill>
              </a:rPr>
              <a:t>large</a:t>
            </a:r>
            <a:r>
              <a:rPr lang="en-GB" sz="2400" b="1" dirty="0"/>
              <a:t> </a:t>
            </a:r>
            <a:r>
              <a:rPr lang="en-GB" sz="2400" b="1" dirty="0">
                <a:solidFill>
                  <a:srgbClr val="03ABD8"/>
                </a:solidFill>
              </a:rPr>
              <a:t>round</a:t>
            </a:r>
            <a:r>
              <a:rPr lang="en-GB" sz="2400" b="1" dirty="0"/>
              <a:t> </a:t>
            </a:r>
            <a:r>
              <a:rPr lang="en-GB" sz="2400" dirty="0"/>
              <a:t>blue eyes.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Adjectives that describe shapes, sizes or qualities come before adjectives</a:t>
            </a:r>
            <a:r>
              <a:rPr lang="id-ID" sz="2400" dirty="0"/>
              <a:t> </a:t>
            </a:r>
            <a:r>
              <a:rPr lang="en-GB" sz="2400" dirty="0"/>
              <a:t>of origin. For example: a </a:t>
            </a:r>
            <a:r>
              <a:rPr lang="en-GB" sz="2400" b="1" dirty="0">
                <a:solidFill>
                  <a:srgbClr val="03ABD8"/>
                </a:solidFill>
              </a:rPr>
              <a:t>fast</a:t>
            </a:r>
            <a:r>
              <a:rPr lang="en-GB" sz="2400" b="1" dirty="0"/>
              <a:t> </a:t>
            </a:r>
            <a:r>
              <a:rPr lang="en-GB" sz="2400" dirty="0"/>
              <a:t>Japanese train, </a:t>
            </a:r>
            <a:r>
              <a:rPr lang="en-GB" sz="2400" b="1" dirty="0">
                <a:solidFill>
                  <a:srgbClr val="03ABD8"/>
                </a:solidFill>
              </a:rPr>
              <a:t>sweet</a:t>
            </a:r>
            <a:r>
              <a:rPr lang="en-GB" sz="2400" b="1" dirty="0"/>
              <a:t> </a:t>
            </a:r>
            <a:r>
              <a:rPr lang="en-GB" sz="2400" dirty="0"/>
              <a:t>Balinese </a:t>
            </a:r>
            <a:r>
              <a:rPr lang="en-GB" sz="2400" dirty="0" err="1"/>
              <a:t>zalakas</a:t>
            </a:r>
            <a:r>
              <a:rPr lang="en-GB" sz="2400" dirty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209550"/>
            <a:ext cx="895823" cy="461665"/>
          </a:xfrm>
          <a:prstGeom prst="rect">
            <a:avLst/>
          </a:prstGeom>
          <a:solidFill>
            <a:srgbClr val="C9C011"/>
          </a:solidFill>
        </p:spPr>
        <p:txBody>
          <a:bodyPr wrap="none">
            <a:spAutoFit/>
          </a:bodyPr>
          <a:lstStyle/>
          <a:p>
            <a:r>
              <a:rPr lang="en-GB" sz="2400" b="1" dirty="0"/>
              <a:t>Note: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400520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67070"/>
            <a:ext cx="5791200" cy="58771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1000" y="257445"/>
            <a:ext cx="5562600" cy="606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buSzPct val="100000"/>
            </a:pPr>
            <a:r>
              <a:rPr lang="id-ID" sz="32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Comparative and Superlative</a:t>
            </a:r>
            <a:endParaRPr lang="en-US" sz="3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971550"/>
            <a:ext cx="1950559" cy="3870640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990600" y="1047750"/>
            <a:ext cx="4980122" cy="1447800"/>
          </a:xfrm>
          <a:prstGeom prst="wedgeRoundRectCallout">
            <a:avLst>
              <a:gd name="adj1" fmla="val 73267"/>
              <a:gd name="adj2" fmla="val 41193"/>
              <a:gd name="adj3" fmla="val 16667"/>
            </a:avLst>
          </a:prstGeom>
          <a:solidFill>
            <a:srgbClr val="B2D3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>
                <a:solidFill>
                  <a:schemeClr val="tx1"/>
                </a:solidFill>
              </a:rPr>
              <a:t>We use comparative to compare two things and we use superlative to compare more than two things.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341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61950"/>
            <a:ext cx="7543800" cy="523220"/>
          </a:xfrm>
          <a:prstGeom prst="rect">
            <a:avLst/>
          </a:prstGeom>
          <a:solidFill>
            <a:srgbClr val="C9C011"/>
          </a:solidFill>
        </p:spPr>
        <p:txBody>
          <a:bodyPr wrap="square">
            <a:spAutoFit/>
          </a:bodyPr>
          <a:lstStyle/>
          <a:p>
            <a:r>
              <a:rPr lang="id-ID" sz="2800" b="1" dirty="0">
                <a:solidFill>
                  <a:srgbClr val="0070C0"/>
                </a:solidFill>
                <a:latin typeface="HelveticaNeue"/>
              </a:rPr>
              <a:t>Look at the pictures. Study the adjectives.</a:t>
            </a:r>
            <a:endParaRPr lang="en-GB" sz="2800" b="1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71550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/>
              <a:t>Mary has three pets. Their names are Catty, </a:t>
            </a:r>
            <a:r>
              <a:rPr lang="id-ID" sz="2400" dirty="0" smtClean="0"/>
              <a:t>Bunny and Fluffy.</a:t>
            </a:r>
            <a:endParaRPr lang="en-GB" sz="2400" dirty="0"/>
          </a:p>
        </p:txBody>
      </p:sp>
      <p:sp>
        <p:nvSpPr>
          <p:cNvPr id="4" name="Rectangle 3"/>
          <p:cNvSpPr/>
          <p:nvPr/>
        </p:nvSpPr>
        <p:spPr>
          <a:xfrm>
            <a:off x="228600" y="3333750"/>
            <a:ext cx="853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 smtClean="0">
                <a:solidFill>
                  <a:srgbClr val="000000"/>
                </a:solidFill>
                <a:latin typeface="+mj-lt"/>
              </a:rPr>
              <a:t>Fluffy </a:t>
            </a:r>
            <a:r>
              <a:rPr lang="en-GB" sz="2400" dirty="0" smtClean="0">
                <a:solidFill>
                  <a:srgbClr val="000000"/>
                </a:solidFill>
                <a:latin typeface="+mj-lt"/>
              </a:rPr>
              <a:t>is </a:t>
            </a:r>
            <a:r>
              <a:rPr lang="en-GB" sz="2400" b="1" dirty="0">
                <a:solidFill>
                  <a:srgbClr val="33CCFF"/>
                </a:solidFill>
                <a:latin typeface="+mj-lt"/>
              </a:rPr>
              <a:t>big</a:t>
            </a:r>
            <a:r>
              <a:rPr lang="en-GB" sz="2400" dirty="0">
                <a:solidFill>
                  <a:srgbClr val="000000"/>
                </a:solidFill>
                <a:latin typeface="+mj-lt"/>
              </a:rPr>
              <a:t>. </a:t>
            </a:r>
            <a:r>
              <a:rPr lang="id-ID" sz="2400" dirty="0" smtClean="0">
                <a:solidFill>
                  <a:srgbClr val="000000"/>
                </a:solidFill>
                <a:latin typeface="+mj-lt"/>
              </a:rPr>
              <a:t>Bunny </a:t>
            </a:r>
            <a:r>
              <a:rPr lang="en-GB" sz="2400" dirty="0" smtClean="0">
                <a:solidFill>
                  <a:srgbClr val="000000"/>
                </a:solidFill>
                <a:latin typeface="+mj-lt"/>
              </a:rPr>
              <a:t>is </a:t>
            </a:r>
            <a:r>
              <a:rPr lang="en-GB" sz="2400" b="1" dirty="0">
                <a:solidFill>
                  <a:srgbClr val="33CCFF"/>
                </a:solidFill>
                <a:latin typeface="+mj-lt"/>
              </a:rPr>
              <a:t>bigger than </a:t>
            </a:r>
            <a:r>
              <a:rPr lang="id-ID" sz="2400" dirty="0" smtClean="0">
                <a:solidFill>
                  <a:srgbClr val="000000"/>
                </a:solidFill>
                <a:latin typeface="+mj-lt"/>
              </a:rPr>
              <a:t>Fluffy </a:t>
            </a:r>
            <a:r>
              <a:rPr lang="en-GB" sz="2400" dirty="0" smtClean="0">
                <a:solidFill>
                  <a:srgbClr val="000000"/>
                </a:solidFill>
                <a:latin typeface="+mj-lt"/>
              </a:rPr>
              <a:t>, </a:t>
            </a:r>
            <a:r>
              <a:rPr lang="en-GB" sz="2400" dirty="0">
                <a:solidFill>
                  <a:srgbClr val="000000"/>
                </a:solidFill>
                <a:latin typeface="+mj-lt"/>
              </a:rPr>
              <a:t>but </a:t>
            </a:r>
            <a:r>
              <a:rPr lang="id-ID" sz="2400" dirty="0" smtClean="0">
                <a:solidFill>
                  <a:srgbClr val="000000"/>
                </a:solidFill>
                <a:latin typeface="+mj-lt"/>
              </a:rPr>
              <a:t>Caty </a:t>
            </a:r>
            <a:r>
              <a:rPr lang="en-GB" sz="2400" dirty="0" smtClean="0">
                <a:solidFill>
                  <a:srgbClr val="000000"/>
                </a:solidFill>
                <a:latin typeface="+mj-lt"/>
              </a:rPr>
              <a:t>is </a:t>
            </a:r>
            <a:r>
              <a:rPr lang="en-GB" sz="2400" b="1" dirty="0">
                <a:solidFill>
                  <a:srgbClr val="33CCFF"/>
                </a:solidFill>
                <a:latin typeface="+mj-lt"/>
              </a:rPr>
              <a:t>the biggest</a:t>
            </a:r>
            <a:r>
              <a:rPr lang="en-GB" sz="2400" dirty="0">
                <a:solidFill>
                  <a:srgbClr val="000000"/>
                </a:solidFill>
                <a:latin typeface="+mj-lt"/>
              </a:rPr>
              <a:t>.</a:t>
            </a:r>
            <a:endParaRPr lang="en-GB" sz="2400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79" r="-1"/>
          <a:stretch/>
        </p:blipFill>
        <p:spPr>
          <a:xfrm>
            <a:off x="2971800" y="1446715"/>
            <a:ext cx="2143378" cy="188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22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87" r="1949"/>
          <a:stretch/>
        </p:blipFill>
        <p:spPr>
          <a:xfrm>
            <a:off x="3371283" y="993012"/>
            <a:ext cx="1734117" cy="24000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4" b="89518" l="65273" r="7286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424" r="26935"/>
          <a:stretch/>
        </p:blipFill>
        <p:spPr>
          <a:xfrm>
            <a:off x="2590800" y="1040681"/>
            <a:ext cx="845949" cy="240005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69376" y="285750"/>
            <a:ext cx="7543800" cy="523220"/>
          </a:xfrm>
          <a:prstGeom prst="rect">
            <a:avLst/>
          </a:prstGeom>
          <a:solidFill>
            <a:srgbClr val="C9C011"/>
          </a:solidFill>
        </p:spPr>
        <p:txBody>
          <a:bodyPr wrap="square">
            <a:spAutoFit/>
          </a:bodyPr>
          <a:lstStyle/>
          <a:p>
            <a:r>
              <a:rPr lang="id-ID" sz="2800" b="1" dirty="0">
                <a:solidFill>
                  <a:srgbClr val="0070C0"/>
                </a:solidFill>
                <a:latin typeface="HelveticaNeue"/>
              </a:rPr>
              <a:t>Look at the pictures. Study the adjectives.</a:t>
            </a:r>
            <a:endParaRPr lang="en-GB" sz="2800" b="1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961370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 have two siblings. Here are my siblings</a:t>
            </a:r>
            <a:r>
              <a:rPr lang="en-US" sz="2400" dirty="0" smtClean="0"/>
              <a:t>.</a:t>
            </a:r>
            <a:endParaRPr lang="en-GB" sz="3200" dirty="0"/>
          </a:p>
        </p:txBody>
      </p:sp>
      <p:sp>
        <p:nvSpPr>
          <p:cNvPr id="4" name="Rectangle 3"/>
          <p:cNvSpPr/>
          <p:nvPr/>
        </p:nvSpPr>
        <p:spPr>
          <a:xfrm>
            <a:off x="381000" y="3333750"/>
            <a:ext cx="8534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Dean is </a:t>
            </a:r>
            <a:r>
              <a:rPr lang="en-US" sz="2400" b="1" dirty="0">
                <a:solidFill>
                  <a:srgbClr val="03ABD8"/>
                </a:solidFill>
              </a:rPr>
              <a:t>young</a:t>
            </a:r>
            <a:r>
              <a:rPr lang="en-US" sz="2400" dirty="0"/>
              <a:t>. Lily is </a:t>
            </a:r>
            <a:r>
              <a:rPr lang="en-US" sz="2400" b="1" dirty="0">
                <a:solidFill>
                  <a:srgbClr val="03ABD8"/>
                </a:solidFill>
              </a:rPr>
              <a:t>younger than </a:t>
            </a:r>
            <a:r>
              <a:rPr lang="en-US" sz="2400" dirty="0"/>
              <a:t>Dean, but Sam is </a:t>
            </a:r>
            <a:r>
              <a:rPr lang="en-US" sz="2400" b="1" dirty="0">
                <a:solidFill>
                  <a:srgbClr val="03ABD8"/>
                </a:solidFill>
              </a:rPr>
              <a:t>the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3ABD8"/>
                </a:solidFill>
              </a:rPr>
              <a:t>youngest</a:t>
            </a:r>
            <a:r>
              <a:rPr lang="en-US" sz="2400" dirty="0"/>
              <a:t> of </a:t>
            </a:r>
            <a:r>
              <a:rPr lang="en-US" sz="2400" dirty="0" smtClean="0"/>
              <a:t>all</a:t>
            </a:r>
            <a:endParaRPr lang="en-GB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60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319</Words>
  <Application>Microsoft Office PowerPoint</Application>
  <PresentationFormat>On-screen Show (16:9)</PresentationFormat>
  <Paragraphs>61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Aulia Dwiningtyas Putri</dc:creator>
  <cp:lastModifiedBy>Risanti Intan</cp:lastModifiedBy>
  <cp:revision>62</cp:revision>
  <dcterms:created xsi:type="dcterms:W3CDTF">2022-01-17T01:37:52Z</dcterms:created>
  <dcterms:modified xsi:type="dcterms:W3CDTF">2022-08-11T09:59:34Z</dcterms:modified>
</cp:coreProperties>
</file>