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62" r:id="rId4"/>
    <p:sldId id="263" r:id="rId5"/>
    <p:sldId id="264" r:id="rId6"/>
    <p:sldId id="270" r:id="rId7"/>
    <p:sldId id="271" r:id="rId8"/>
    <p:sldId id="272" r:id="rId9"/>
    <p:sldId id="273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C9C011"/>
    <a:srgbClr val="B2D34E"/>
    <a:srgbClr val="BFD101"/>
    <a:srgbClr val="098DD3"/>
    <a:srgbClr val="696EFF"/>
    <a:srgbClr val="F45126"/>
    <a:srgbClr val="E8552C"/>
    <a:srgbClr val="8E9D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2" autoAdjust="0"/>
  </p:normalViewPr>
  <p:slideViewPr>
    <p:cSldViewPr>
      <p:cViewPr>
        <p:scale>
          <a:sx n="100" d="100"/>
          <a:sy n="100" d="100"/>
        </p:scale>
        <p:origin x="-1104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0"/>
            <a:ext cx="9143243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8325" y="513060"/>
            <a:ext cx="4156652" cy="787104"/>
            <a:chOff x="1388493" y="545950"/>
            <a:chExt cx="3520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88493" y="545950"/>
              <a:ext cx="3520226" cy="890291"/>
              <a:chOff x="1388493" y="545950"/>
              <a:chExt cx="3520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46493" y="756111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In a Faraway Kingdom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8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67765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interact and exchange </a:t>
            </a:r>
            <a:r>
              <a:rPr lang="en-US" sz="1600" dirty="0" smtClean="0"/>
              <a:t>ideas,</a:t>
            </a:r>
            <a:r>
              <a:rPr lang="id-ID" sz="1600" dirty="0" smtClean="0"/>
              <a:t> </a:t>
            </a:r>
            <a:r>
              <a:rPr lang="en-US" sz="1600" dirty="0" smtClean="0"/>
              <a:t>experiences</a:t>
            </a:r>
            <a:r>
              <a:rPr lang="en-US" sz="1600" dirty="0"/>
              <a:t>, interests, opinions, </a:t>
            </a:r>
            <a:r>
              <a:rPr lang="en-US" sz="1600" dirty="0" smtClean="0"/>
              <a:t>and</a:t>
            </a:r>
            <a:r>
              <a:rPr lang="id-ID" sz="1600" dirty="0" smtClean="0"/>
              <a:t> </a:t>
            </a:r>
            <a:r>
              <a:rPr lang="en-US" sz="1600" dirty="0" smtClean="0"/>
              <a:t>views </a:t>
            </a:r>
            <a:r>
              <a:rPr lang="en-US" sz="1600" dirty="0"/>
              <a:t>with teacher and </a:t>
            </a:r>
            <a:r>
              <a:rPr lang="en-US" sz="1600" dirty="0" smtClean="0"/>
              <a:t>peers;</a:t>
            </a:r>
            <a:endParaRPr lang="id-ID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 kind of narrative </a:t>
            </a:r>
            <a:r>
              <a:rPr lang="en-US" sz="1600" dirty="0" smtClean="0"/>
              <a:t>texts;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the purpose of a </a:t>
            </a:r>
            <a:r>
              <a:rPr lang="en-US" sz="1600" dirty="0" smtClean="0"/>
              <a:t>folktale;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the morals in a </a:t>
            </a:r>
            <a:r>
              <a:rPr lang="en-US" sz="1600" dirty="0" smtClean="0"/>
              <a:t>folktale;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parts of a </a:t>
            </a:r>
            <a:r>
              <a:rPr lang="en-US" sz="1600" dirty="0" smtClean="0"/>
              <a:t>folktale;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learn </a:t>
            </a:r>
            <a:r>
              <a:rPr lang="en-US" sz="1600" dirty="0"/>
              <a:t>vocabulary related to folktales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Folktales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990600" y="971550"/>
            <a:ext cx="4980122" cy="15240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rgbClr val="356548"/>
                </a:solidFill>
              </a:rPr>
              <a:t>A</a:t>
            </a:r>
            <a:r>
              <a:rPr lang="id-ID" sz="2400" dirty="0">
                <a:solidFill>
                  <a:srgbClr val="67B9AF"/>
                </a:solidFill>
              </a:rPr>
              <a:t> </a:t>
            </a:r>
            <a:r>
              <a:rPr lang="id-ID" sz="2400" b="1" dirty="0">
                <a:solidFill>
                  <a:schemeClr val="accent6">
                    <a:lumMod val="75000"/>
                  </a:schemeClr>
                </a:solidFill>
              </a:rPr>
              <a:t>folktale</a:t>
            </a:r>
            <a:r>
              <a:rPr lang="id-ID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d-ID" sz="2400" dirty="0">
                <a:solidFill>
                  <a:srgbClr val="356548"/>
                </a:solidFill>
              </a:rPr>
              <a:t>is a</a:t>
            </a:r>
            <a:r>
              <a:rPr lang="id-ID" sz="2400" dirty="0">
                <a:solidFill>
                  <a:srgbClr val="67B9AF"/>
                </a:solidFill>
              </a:rPr>
              <a:t> </a:t>
            </a:r>
            <a:r>
              <a:rPr lang="id-ID" sz="2400" b="1" dirty="0">
                <a:solidFill>
                  <a:schemeClr val="accent6">
                    <a:lumMod val="75000"/>
                  </a:schemeClr>
                </a:solidFill>
              </a:rPr>
              <a:t>narrative</a:t>
            </a:r>
            <a:r>
              <a:rPr lang="id-ID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d-ID" sz="2400" dirty="0">
                <a:solidFill>
                  <a:srgbClr val="356548"/>
                </a:solidFill>
              </a:rPr>
              <a:t>text telling a story that is mainly used to entertain or amuse readers or listeners.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4648200" y="1352550"/>
            <a:ext cx="0" cy="541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xmlns="" id="{C31A86DB-0BE6-473E-A239-AC95B6BB5DEF}"/>
              </a:ext>
            </a:extLst>
          </p:cNvPr>
          <p:cNvSpPr/>
          <p:nvPr/>
        </p:nvSpPr>
        <p:spPr>
          <a:xfrm>
            <a:off x="3200400" y="159673"/>
            <a:ext cx="2341717" cy="602493"/>
          </a:xfrm>
          <a:prstGeom prst="roundRect">
            <a:avLst/>
          </a:prstGeom>
          <a:solidFill>
            <a:srgbClr val="52D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 Structures</a:t>
            </a:r>
            <a:endParaRPr kumimoji="0" lang="en-ID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: Rounded Corners 12">
            <a:extLst>
              <a:ext uri="{FF2B5EF4-FFF2-40B4-BE49-F238E27FC236}">
                <a16:creationId xmlns:a16="http://schemas.microsoft.com/office/drawing/2014/main" xmlns="" id="{48C1C437-81D4-499C-A6B8-6A12836D54AE}"/>
              </a:ext>
            </a:extLst>
          </p:cNvPr>
          <p:cNvSpPr/>
          <p:nvPr/>
        </p:nvSpPr>
        <p:spPr>
          <a:xfrm>
            <a:off x="373260" y="1894155"/>
            <a:ext cx="1524000" cy="569970"/>
          </a:xfrm>
          <a:prstGeom prst="roundRect">
            <a:avLst/>
          </a:prstGeom>
          <a:solidFill>
            <a:srgbClr val="B2AB56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Orientation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: Rounded Corners 13">
            <a:extLst>
              <a:ext uri="{FF2B5EF4-FFF2-40B4-BE49-F238E27FC236}">
                <a16:creationId xmlns:a16="http://schemas.microsoft.com/office/drawing/2014/main" xmlns="" id="{B8AEA49C-747C-4329-BED3-1A7F5634D8F7}"/>
              </a:ext>
            </a:extLst>
          </p:cNvPr>
          <p:cNvSpPr/>
          <p:nvPr/>
        </p:nvSpPr>
        <p:spPr>
          <a:xfrm>
            <a:off x="152400" y="2841965"/>
            <a:ext cx="1959690" cy="1634785"/>
          </a:xfrm>
          <a:prstGeom prst="roundRect">
            <a:avLst/>
          </a:prstGeom>
          <a:solidFill>
            <a:srgbClr val="B2AB56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 is u</a:t>
            </a:r>
            <a:r>
              <a:rPr lang="id-ID" sz="1600" dirty="0"/>
              <a:t>sually found in the </a:t>
            </a:r>
            <a:r>
              <a:rPr lang="en-US" sz="1600" dirty="0"/>
              <a:t>first </a:t>
            </a:r>
            <a:r>
              <a:rPr lang="id-ID" sz="1600" dirty="0"/>
              <a:t>paragraph. Introduces the characters and the setting of the story.</a:t>
            </a:r>
            <a:endParaRPr lang="en-ID" sz="1600" dirty="0"/>
          </a:p>
        </p:txBody>
      </p:sp>
      <p:sp>
        <p:nvSpPr>
          <p:cNvPr id="74" name="Rectangle: Rounded Corners 14">
            <a:extLst>
              <a:ext uri="{FF2B5EF4-FFF2-40B4-BE49-F238E27FC236}">
                <a16:creationId xmlns:a16="http://schemas.microsoft.com/office/drawing/2014/main" xmlns="" id="{FC045B41-807F-4727-A89F-7ABE89F36783}"/>
              </a:ext>
            </a:extLst>
          </p:cNvPr>
          <p:cNvSpPr/>
          <p:nvPr/>
        </p:nvSpPr>
        <p:spPr>
          <a:xfrm>
            <a:off x="3826702" y="1864423"/>
            <a:ext cx="1619520" cy="517186"/>
          </a:xfrm>
          <a:prstGeom prst="roundRect">
            <a:avLst/>
          </a:prstGeom>
          <a:solidFill>
            <a:srgbClr val="608EA8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d-ID" sz="1600" b="1" dirty="0">
                <a:solidFill>
                  <a:schemeClr val="bg1"/>
                </a:solidFill>
              </a:rPr>
              <a:t>Complication(</a:t>
            </a:r>
            <a:r>
              <a:rPr lang="en-US" sz="1600" b="1" dirty="0">
                <a:solidFill>
                  <a:schemeClr val="bg1"/>
                </a:solidFill>
              </a:rPr>
              <a:t>s</a:t>
            </a:r>
            <a:r>
              <a:rPr lang="id-ID" sz="1600" b="1" dirty="0">
                <a:solidFill>
                  <a:schemeClr val="bg1"/>
                </a:solidFill>
              </a:rPr>
              <a:t>)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15">
            <a:extLst>
              <a:ext uri="{FF2B5EF4-FFF2-40B4-BE49-F238E27FC236}">
                <a16:creationId xmlns:a16="http://schemas.microsoft.com/office/drawing/2014/main" xmlns="" id="{89385FE9-2266-4962-9D2B-6DD100EE463F}"/>
              </a:ext>
            </a:extLst>
          </p:cNvPr>
          <p:cNvSpPr/>
          <p:nvPr/>
        </p:nvSpPr>
        <p:spPr>
          <a:xfrm>
            <a:off x="3855277" y="2745253"/>
            <a:ext cx="1411205" cy="1489738"/>
          </a:xfrm>
          <a:prstGeom prst="roundRect">
            <a:avLst/>
          </a:prstGeom>
          <a:solidFill>
            <a:srgbClr val="608EA8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The m</a:t>
            </a:r>
            <a:r>
              <a:rPr lang="id-ID" sz="1600" dirty="0"/>
              <a:t>ain character faces a complication or crisis.</a:t>
            </a:r>
            <a:endParaRPr lang="en-US" sz="1600" dirty="0"/>
          </a:p>
        </p:txBody>
      </p:sp>
      <p:sp>
        <p:nvSpPr>
          <p:cNvPr id="76" name="Rectangle: Rounded Corners 17">
            <a:extLst>
              <a:ext uri="{FF2B5EF4-FFF2-40B4-BE49-F238E27FC236}">
                <a16:creationId xmlns:a16="http://schemas.microsoft.com/office/drawing/2014/main" xmlns="" id="{98BB84D7-8823-45B3-8AFD-FEA451F53003}"/>
              </a:ext>
            </a:extLst>
          </p:cNvPr>
          <p:cNvSpPr/>
          <p:nvPr/>
        </p:nvSpPr>
        <p:spPr>
          <a:xfrm>
            <a:off x="5613712" y="1885950"/>
            <a:ext cx="1252650" cy="475602"/>
          </a:xfrm>
          <a:prstGeom prst="roundRect">
            <a:avLst/>
          </a:prstGeom>
          <a:solidFill>
            <a:srgbClr val="AED3CF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Resolutions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Rounded Corners 34">
            <a:extLst>
              <a:ext uri="{FF2B5EF4-FFF2-40B4-BE49-F238E27FC236}">
                <a16:creationId xmlns:a16="http://schemas.microsoft.com/office/drawing/2014/main" xmlns="" id="{B0E8C363-0C21-46BE-B288-AAAEFADF3998}"/>
              </a:ext>
            </a:extLst>
          </p:cNvPr>
          <p:cNvSpPr/>
          <p:nvPr/>
        </p:nvSpPr>
        <p:spPr>
          <a:xfrm>
            <a:off x="5439937" y="2759954"/>
            <a:ext cx="1426425" cy="1220817"/>
          </a:xfrm>
          <a:prstGeom prst="roundRect">
            <a:avLst/>
          </a:prstGeom>
          <a:solidFill>
            <a:srgbClr val="AED3CF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/>
              <a:t>How the complication or crisis is resolved</a:t>
            </a:r>
            <a:r>
              <a:rPr lang="en-US" sz="1600" dirty="0"/>
              <a:t>.</a:t>
            </a:r>
            <a:r>
              <a:rPr lang="id-ID" sz="1600" dirty="0"/>
              <a:t> </a:t>
            </a:r>
            <a:endParaRPr lang="en-US" sz="1600" dirty="0"/>
          </a:p>
        </p:txBody>
      </p:sp>
      <p:sp>
        <p:nvSpPr>
          <p:cNvPr id="78" name="Rectangle: Rounded Corners 21">
            <a:extLst>
              <a:ext uri="{FF2B5EF4-FFF2-40B4-BE49-F238E27FC236}">
                <a16:creationId xmlns:a16="http://schemas.microsoft.com/office/drawing/2014/main" xmlns="" id="{EB0A2624-49F8-433B-9473-C80E644A01C2}"/>
              </a:ext>
            </a:extLst>
          </p:cNvPr>
          <p:cNvSpPr/>
          <p:nvPr/>
        </p:nvSpPr>
        <p:spPr>
          <a:xfrm>
            <a:off x="7372351" y="1884480"/>
            <a:ext cx="1447800" cy="477072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Reorientation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: Rounded Corners 23">
            <a:extLst>
              <a:ext uri="{FF2B5EF4-FFF2-40B4-BE49-F238E27FC236}">
                <a16:creationId xmlns:a16="http://schemas.microsoft.com/office/drawing/2014/main" xmlns="" id="{AB2966A9-4964-4A99-A68F-E1BA4BDFB257}"/>
              </a:ext>
            </a:extLst>
          </p:cNvPr>
          <p:cNvSpPr/>
          <p:nvPr/>
        </p:nvSpPr>
        <p:spPr>
          <a:xfrm>
            <a:off x="7014963" y="2767426"/>
            <a:ext cx="1904971" cy="129631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id-ID" sz="1600" dirty="0"/>
              <a:t>ums up the whole story with the moral</a:t>
            </a:r>
            <a:r>
              <a:rPr lang="en-US" sz="1600" dirty="0"/>
              <a:t>s</a:t>
            </a:r>
            <a:r>
              <a:rPr lang="id-ID" sz="1600" dirty="0"/>
              <a:t> or lessons implied. </a:t>
            </a:r>
            <a:endParaRPr lang="en-US" sz="1600" dirty="0"/>
          </a:p>
        </p:txBody>
      </p:sp>
      <p:cxnSp>
        <p:nvCxnSpPr>
          <p:cNvPr id="81" name="Straight Connector 80"/>
          <p:cNvCxnSpPr>
            <a:stCxn id="71" idx="2"/>
          </p:cNvCxnSpPr>
          <p:nvPr/>
        </p:nvCxnSpPr>
        <p:spPr>
          <a:xfrm flipH="1">
            <a:off x="4371258" y="762166"/>
            <a:ext cx="1" cy="59038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54310" y="1352550"/>
            <a:ext cx="6813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54310" y="1344345"/>
            <a:ext cx="0" cy="541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48000" y="1334299"/>
            <a:ext cx="0" cy="541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967450" y="1334298"/>
            <a:ext cx="0" cy="541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2" idx="2"/>
          </p:cNvCxnSpPr>
          <p:nvPr/>
        </p:nvCxnSpPr>
        <p:spPr>
          <a:xfrm>
            <a:off x="1135260" y="2464125"/>
            <a:ext cx="0" cy="377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967449" y="2389586"/>
            <a:ext cx="0" cy="377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14">
            <a:extLst>
              <a:ext uri="{FF2B5EF4-FFF2-40B4-BE49-F238E27FC236}">
                <a16:creationId xmlns:a16="http://schemas.microsoft.com/office/drawing/2014/main" xmlns="" id="{FC045B41-807F-4727-A89F-7ABE89F36783}"/>
              </a:ext>
            </a:extLst>
          </p:cNvPr>
          <p:cNvSpPr/>
          <p:nvPr/>
        </p:nvSpPr>
        <p:spPr>
          <a:xfrm>
            <a:off x="2305050" y="1913984"/>
            <a:ext cx="1335140" cy="435821"/>
          </a:xfrm>
          <a:prstGeom prst="roundRect">
            <a:avLst/>
          </a:prstGeom>
          <a:solidFill>
            <a:srgbClr val="608EA8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d-ID" sz="1600" b="1" dirty="0" smtClean="0">
                <a:solidFill>
                  <a:schemeClr val="bg1"/>
                </a:solidFill>
              </a:rPr>
              <a:t>Evaluation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98" name="Rectangle: Rounded Corners 15">
            <a:extLst>
              <a:ext uri="{FF2B5EF4-FFF2-40B4-BE49-F238E27FC236}">
                <a16:creationId xmlns:a16="http://schemas.microsoft.com/office/drawing/2014/main" xmlns="" id="{89385FE9-2266-4962-9D2B-6DD100EE463F}"/>
              </a:ext>
            </a:extLst>
          </p:cNvPr>
          <p:cNvSpPr/>
          <p:nvPr/>
        </p:nvSpPr>
        <p:spPr>
          <a:xfrm>
            <a:off x="2286000" y="2538744"/>
            <a:ext cx="1450540" cy="2241225"/>
          </a:xfrm>
          <a:prstGeom prst="roundRect">
            <a:avLst/>
          </a:prstGeom>
          <a:solidFill>
            <a:srgbClr val="608EA8"/>
          </a:solidFill>
          <a:ln w="38100">
            <a:solidFill>
              <a:srgbClr val="F8A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d-ID" sz="1600" dirty="0" smtClean="0"/>
              <a:t>Events </a:t>
            </a:r>
            <a:r>
              <a:rPr lang="id-ID" sz="1600" dirty="0"/>
              <a:t>or situations </a:t>
            </a:r>
            <a:r>
              <a:rPr lang="id-ID" sz="1600" dirty="0" smtClean="0"/>
              <a:t>or background </a:t>
            </a:r>
            <a:r>
              <a:rPr lang="id-ID" sz="1600" dirty="0"/>
              <a:t>information that introduce or lead to complication or </a:t>
            </a:r>
            <a:r>
              <a:rPr lang="id-ID" sz="1600" dirty="0" smtClean="0"/>
              <a:t>crisis.</a:t>
            </a:r>
            <a:endParaRPr lang="en-US" sz="16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6210299" y="1334297"/>
            <a:ext cx="0" cy="541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210299" y="2361552"/>
            <a:ext cx="0" cy="377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560879" y="2350297"/>
            <a:ext cx="0" cy="377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98" idx="0"/>
          </p:cNvCxnSpPr>
          <p:nvPr/>
        </p:nvCxnSpPr>
        <p:spPr>
          <a:xfrm>
            <a:off x="3011270" y="2349805"/>
            <a:ext cx="0" cy="188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2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2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40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2" grpId="1" animBg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8" grpId="0" animBg="1"/>
      <p:bldP spid="78" grpId="1" animBg="1"/>
      <p:bldP spid="79" grpId="0" animBg="1"/>
      <p:bldP spid="97" grpId="0" animBg="1"/>
      <p:bldP spid="97" grpId="1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58" y="1504950"/>
            <a:ext cx="4516618" cy="3357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1200150"/>
            <a:ext cx="5943600" cy="341632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dirty="0" smtClean="0"/>
              <a:t>     </a:t>
            </a:r>
            <a:r>
              <a:rPr lang="en-US" dirty="0" smtClean="0"/>
              <a:t>A </a:t>
            </a:r>
            <a:r>
              <a:rPr lang="en-US" dirty="0"/>
              <a:t>long time ago, a man called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 </a:t>
            </a:r>
            <a:r>
              <a:rPr lang="en-US" dirty="0" smtClean="0"/>
              <a:t>lived</a:t>
            </a:r>
            <a:r>
              <a:rPr lang="id-ID" dirty="0" smtClean="0"/>
              <a:t> </a:t>
            </a:r>
            <a:r>
              <a:rPr lang="en-US" dirty="0" smtClean="0"/>
              <a:t>on</a:t>
            </a:r>
            <a:r>
              <a:rPr lang="id-ID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river bank in a village in West Sumatra. </a:t>
            </a:r>
            <a:r>
              <a:rPr lang="en-US" dirty="0" smtClean="0"/>
              <a:t>One</a:t>
            </a:r>
            <a:r>
              <a:rPr lang="id-ID" dirty="0" smtClean="0"/>
              <a:t> </a:t>
            </a:r>
            <a:r>
              <a:rPr lang="en-US" dirty="0" smtClean="0"/>
              <a:t>day</a:t>
            </a:r>
            <a:r>
              <a:rPr lang="en-US" dirty="0"/>
              <a:t>, he received two party </a:t>
            </a:r>
            <a:r>
              <a:rPr lang="en-US" dirty="0" smtClean="0"/>
              <a:t>invitations–one</a:t>
            </a:r>
            <a:r>
              <a:rPr lang="id-ID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a villager upstream and another </a:t>
            </a:r>
            <a:r>
              <a:rPr lang="en-US" dirty="0" smtClean="0"/>
              <a:t>one</a:t>
            </a:r>
            <a:r>
              <a:rPr lang="id-ID" dirty="0" smtClean="0"/>
              <a:t> </a:t>
            </a:r>
            <a:r>
              <a:rPr lang="en-US" dirty="0" smtClean="0"/>
              <a:t>downstream</a:t>
            </a:r>
            <a:r>
              <a:rPr lang="en-US" dirty="0"/>
              <a:t>. The two parties’ locations </a:t>
            </a:r>
            <a:r>
              <a:rPr lang="en-US" dirty="0" smtClean="0"/>
              <a:t>were</a:t>
            </a:r>
            <a:r>
              <a:rPr lang="id-ID" dirty="0" smtClean="0"/>
              <a:t> </a:t>
            </a:r>
            <a:r>
              <a:rPr lang="en-US" dirty="0" smtClean="0"/>
              <a:t>far </a:t>
            </a:r>
            <a:r>
              <a:rPr lang="en-US" dirty="0"/>
              <a:t>from each other. However, the parties </a:t>
            </a:r>
            <a:r>
              <a:rPr lang="en-US" dirty="0" smtClean="0"/>
              <a:t>were</a:t>
            </a:r>
            <a:r>
              <a:rPr lang="id-I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take place exactly at the same time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     </a:t>
            </a:r>
            <a:r>
              <a:rPr lang="en-US" dirty="0" smtClean="0"/>
              <a:t>Not </a:t>
            </a:r>
            <a:r>
              <a:rPr lang="en-US" dirty="0"/>
              <a:t>wanting to miss both parties, he started rowing his boat </a:t>
            </a:r>
            <a:r>
              <a:rPr lang="en-US" dirty="0" smtClean="0"/>
              <a:t>downstream</a:t>
            </a:r>
            <a:r>
              <a:rPr lang="id-ID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he knew that the food there was very delicious. In the middle of </a:t>
            </a:r>
            <a:r>
              <a:rPr lang="en-US" dirty="0" smtClean="0"/>
              <a:t>his</a:t>
            </a:r>
            <a:r>
              <a:rPr lang="id-ID" dirty="0" smtClean="0"/>
              <a:t> </a:t>
            </a:r>
            <a:r>
              <a:rPr lang="en-US" dirty="0" smtClean="0"/>
              <a:t>journey</a:t>
            </a:r>
            <a:r>
              <a:rPr lang="en-US" dirty="0"/>
              <a:t>, he stopped.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 remembered that the host of the </a:t>
            </a:r>
            <a:r>
              <a:rPr lang="en-US" dirty="0" smtClean="0"/>
              <a:t>upstream</a:t>
            </a:r>
            <a:r>
              <a:rPr lang="id-ID" dirty="0" smtClean="0"/>
              <a:t> </a:t>
            </a:r>
            <a:r>
              <a:rPr lang="en-US" dirty="0" smtClean="0"/>
              <a:t>usually </a:t>
            </a:r>
            <a:r>
              <a:rPr lang="en-US" dirty="0"/>
              <a:t>gave more food to the guests, so he turned his boat back and </a:t>
            </a:r>
            <a:r>
              <a:rPr lang="en-US" dirty="0" smtClean="0"/>
              <a:t>started</a:t>
            </a:r>
            <a:r>
              <a:rPr lang="id-ID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row upstream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23850" y="323850"/>
            <a:ext cx="24664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b="1" dirty="0" smtClean="0"/>
              <a:t>Read the following text.</a:t>
            </a:r>
            <a:endParaRPr lang="id-ID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807302"/>
            <a:ext cx="3810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Poor </a:t>
            </a:r>
            <a:r>
              <a:rPr lang="en-US" b="1" dirty="0" err="1"/>
              <a:t>Mr</a:t>
            </a:r>
            <a:r>
              <a:rPr lang="en-US" b="1" dirty="0"/>
              <a:t> </a:t>
            </a:r>
            <a:r>
              <a:rPr lang="en-US" b="1" dirty="0" err="1"/>
              <a:t>Lebai</a:t>
            </a:r>
            <a:r>
              <a:rPr lang="en-US" b="1" dirty="0"/>
              <a:t> (Pak </a:t>
            </a:r>
            <a:r>
              <a:rPr lang="en-US" b="1" dirty="0" err="1"/>
              <a:t>Lebai</a:t>
            </a:r>
            <a:r>
              <a:rPr lang="en-US" b="1" dirty="0"/>
              <a:t> Malang</a:t>
            </a:r>
            <a:r>
              <a:rPr lang="en-US" b="1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912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0" y="1047750"/>
            <a:ext cx="4824168" cy="35857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895350"/>
            <a:ext cx="4724400" cy="3139321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dirty="0" smtClean="0"/>
              <a:t>     </a:t>
            </a:r>
            <a:r>
              <a:rPr lang="en-US" dirty="0" smtClean="0"/>
              <a:t>After </a:t>
            </a:r>
            <a:r>
              <a:rPr lang="en-US" dirty="0"/>
              <a:t>rowing for several minutes, he stopped again. He remembered </a:t>
            </a:r>
            <a:r>
              <a:rPr lang="en-US" dirty="0" smtClean="0"/>
              <a:t>that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downstream host was a generous man.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 thought that if he </a:t>
            </a:r>
            <a:r>
              <a:rPr lang="en-US" dirty="0" smtClean="0"/>
              <a:t>got</a:t>
            </a:r>
            <a:r>
              <a:rPr lang="id-ID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early, he would get a delicious buffalo head. He turned back to go </a:t>
            </a:r>
            <a:r>
              <a:rPr lang="en-US" dirty="0" smtClean="0"/>
              <a:t>to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downstream village.</a:t>
            </a:r>
            <a:br>
              <a:rPr lang="en-US" dirty="0"/>
            </a:br>
            <a:r>
              <a:rPr lang="id-ID" dirty="0" smtClean="0"/>
              <a:t>     </a:t>
            </a:r>
            <a:r>
              <a:rPr lang="en-US" dirty="0" smtClean="0"/>
              <a:t>However</a:t>
            </a:r>
            <a:r>
              <a:rPr lang="en-US" dirty="0"/>
              <a:t>, when he got there, the party in the downstream village </a:t>
            </a:r>
            <a:r>
              <a:rPr lang="en-US" dirty="0" smtClean="0"/>
              <a:t>was</a:t>
            </a:r>
            <a:r>
              <a:rPr lang="id-ID" dirty="0" smtClean="0"/>
              <a:t> </a:t>
            </a:r>
            <a:r>
              <a:rPr lang="en-US" dirty="0" smtClean="0"/>
              <a:t>over</a:t>
            </a:r>
            <a:r>
              <a:rPr lang="en-US" dirty="0"/>
              <a:t>. He saw people walking home, bringing bags of food.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 </a:t>
            </a:r>
            <a:r>
              <a:rPr lang="en-US" dirty="0" smtClean="0"/>
              <a:t>was</a:t>
            </a:r>
            <a:r>
              <a:rPr lang="id-ID" dirty="0" smtClean="0"/>
              <a:t> </a:t>
            </a:r>
            <a:r>
              <a:rPr lang="en-US" dirty="0" smtClean="0"/>
              <a:t>disappointed</a:t>
            </a:r>
            <a:r>
              <a:rPr lang="en-US" dirty="0"/>
              <a:t>. He quickly turned his boat again headed for the upstream village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62000" y="526018"/>
            <a:ext cx="3810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Poor </a:t>
            </a:r>
            <a:r>
              <a:rPr lang="en-US" b="1" dirty="0" err="1"/>
              <a:t>Mr</a:t>
            </a:r>
            <a:r>
              <a:rPr lang="en-US" b="1" dirty="0"/>
              <a:t> </a:t>
            </a:r>
            <a:r>
              <a:rPr lang="en-US" b="1" dirty="0" err="1"/>
              <a:t>Lebai</a:t>
            </a:r>
            <a:r>
              <a:rPr lang="en-US" b="1" dirty="0"/>
              <a:t> (Pak </a:t>
            </a:r>
            <a:r>
              <a:rPr lang="en-US" b="1" dirty="0" err="1"/>
              <a:t>Lebai</a:t>
            </a:r>
            <a:r>
              <a:rPr lang="en-US" b="1" dirty="0"/>
              <a:t> Malang</a:t>
            </a:r>
            <a:r>
              <a:rPr lang="en-US" b="1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237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0" y="1047750"/>
            <a:ext cx="4824168" cy="35857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428750"/>
            <a:ext cx="4572000" cy="2308324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He rowed as fast as he could. However, in the middle of the journey, he saw</a:t>
            </a:r>
            <a:r>
              <a:rPr lang="id-ID" dirty="0"/>
              <a:t> </a:t>
            </a:r>
            <a:r>
              <a:rPr lang="en-US" dirty="0"/>
              <a:t>people walking home bringing their bags of food, too. It meant the party in</a:t>
            </a:r>
            <a:r>
              <a:rPr lang="id-ID" dirty="0"/>
              <a:t> </a:t>
            </a:r>
            <a:r>
              <a:rPr lang="en-US" dirty="0"/>
              <a:t>the upstream was also over.</a:t>
            </a:r>
            <a:br>
              <a:rPr lang="en-US" dirty="0"/>
            </a:br>
            <a:r>
              <a:rPr lang="id-ID" dirty="0"/>
              <a:t>     </a:t>
            </a:r>
            <a:r>
              <a:rPr lang="en-US" dirty="0"/>
              <a:t>In the end,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 went home empty-handed, disappointed,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exhausted</a:t>
            </a:r>
            <a:r>
              <a:rPr lang="en-US" dirty="0"/>
              <a:t>. He was so unfortunate. Thereafter, he was nicknamed “Pak </a:t>
            </a:r>
            <a:r>
              <a:rPr lang="en-US" dirty="0" err="1" smtClean="0"/>
              <a:t>Lebai</a:t>
            </a:r>
            <a:r>
              <a:rPr lang="id-ID" dirty="0" smtClean="0"/>
              <a:t> </a:t>
            </a:r>
            <a:r>
              <a:rPr lang="en-US" dirty="0" smtClean="0"/>
              <a:t>Malang</a:t>
            </a:r>
            <a:r>
              <a:rPr lang="en-US" dirty="0"/>
              <a:t>” or “Poor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Lebai</a:t>
            </a:r>
            <a:r>
              <a:rPr lang="en-US" dirty="0"/>
              <a:t>.”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85800" y="1059418"/>
            <a:ext cx="3810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Poor </a:t>
            </a:r>
            <a:r>
              <a:rPr lang="en-US" b="1" dirty="0" err="1"/>
              <a:t>Mr</a:t>
            </a:r>
            <a:r>
              <a:rPr lang="en-US" b="1" dirty="0"/>
              <a:t> </a:t>
            </a:r>
            <a:r>
              <a:rPr lang="en-US" b="1" dirty="0" err="1"/>
              <a:t>Lebai</a:t>
            </a:r>
            <a:r>
              <a:rPr lang="en-US" b="1" dirty="0"/>
              <a:t> (Pak </a:t>
            </a:r>
            <a:r>
              <a:rPr lang="en-US" b="1" dirty="0" err="1"/>
              <a:t>Lebai</a:t>
            </a:r>
            <a:r>
              <a:rPr lang="en-US" b="1" dirty="0"/>
              <a:t> Malang</a:t>
            </a:r>
            <a:r>
              <a:rPr lang="en-US" b="1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93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440</Words>
  <Application>Microsoft Office PowerPoint</Application>
  <PresentationFormat>On-screen Show (16:9)</PresentationFormat>
  <Paragraphs>38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68</cp:revision>
  <dcterms:created xsi:type="dcterms:W3CDTF">2022-01-17T01:37:52Z</dcterms:created>
  <dcterms:modified xsi:type="dcterms:W3CDTF">2022-08-15T09:22:45Z</dcterms:modified>
</cp:coreProperties>
</file>