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70" r:id="rId3"/>
    <p:sldId id="271" r:id="rId4"/>
    <p:sldId id="262" r:id="rId5"/>
    <p:sldId id="263" r:id="rId6"/>
    <p:sldId id="257" r:id="rId7"/>
    <p:sldId id="258" r:id="rId8"/>
    <p:sldId id="259" r:id="rId9"/>
    <p:sldId id="260" r:id="rId10"/>
    <p:sldId id="261" r:id="rId11"/>
    <p:sldId id="269" r:id="rId12"/>
    <p:sldId id="264" r:id="rId13"/>
    <p:sldId id="265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393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0354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2782f7a5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2782f7a5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52782f7a57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8029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180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30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3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2782f7a5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2782f7a5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52782f7a57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038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2782f7a5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2782f7a5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52782f7a57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660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17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353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215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2782f7a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2782f7a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52782f7a5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671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782f7a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2782f7a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52782f7a57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43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2">
  <p:cSld name="PORTADA ESTILO 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9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B">
  <p:cSld name="ESQUEMA GRAL 2B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1" descr="Template_PPT_Mesa de trabajo 24 copia 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2">
  <p:cSld name="CAPÍTULO ESTILO 2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2" descr="Sin título7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91797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3">
  <p:cSld name="CAPÍTULO ESTILO 3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3" descr="Sin título9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69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 ESTILO 3">
  <p:cSld name="SECCIÓN ESTILO 3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4" descr="Sin título10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5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A">
  <p:cSld name="ESQUEMA GRAL 2A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 descr="Template_PPT_Mesa de trabajo 24 copia 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3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2">
  <p:cSld name="SECCIÓN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 descr="Sin título8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/>
          <p:nvPr/>
        </p:nvSpPr>
        <p:spPr>
          <a:xfrm>
            <a:off x="-3091833" y="-93634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0" b="1" i="0" u="none" strike="noStrike" cap="none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ESTILO 1">
  <p:cSld name="PORTADA ESTILO 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4" y="0"/>
            <a:ext cx="9269582" cy="515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ENERAL">
  <p:cSld name="ESQUEMA GENERAL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7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69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ÍTULO ESTILO 1">
  <p:cSld name="CAPÍTULO ESTILO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Sin título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5" y="0"/>
            <a:ext cx="9256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CIÓN1">
  <p:cSld name="SECCIÓN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9" descr="Sin título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96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SQUEMA GRAL 2">
  <p:cSld name="ESQUEMA GRAL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0" descr="Sin título6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4" y="0"/>
            <a:ext cx="9269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/>
        </p:nvSpPr>
        <p:spPr>
          <a:xfrm>
            <a:off x="834035" y="685417"/>
            <a:ext cx="4432422" cy="437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spcAft>
                <a:spcPts val="800"/>
              </a:spcAft>
            </a:pPr>
            <a:r>
              <a:rPr lang="es-ES" b="1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</a:p>
          <a:p>
            <a:pPr algn="ctr">
              <a:spcAft>
                <a:spcPts val="800"/>
              </a:spcAft>
            </a:pPr>
            <a:r>
              <a:rPr lang="es-ES" b="1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Claudia Vargas</a:t>
            </a:r>
          </a:p>
          <a:p>
            <a:pPr algn="ctr">
              <a:spcAft>
                <a:spcPts val="800"/>
              </a:spcAft>
            </a:pPr>
            <a:r>
              <a:rPr lang="es-ES" b="1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Martha Caro</a:t>
            </a:r>
          </a:p>
          <a:p>
            <a:pPr algn="ctr">
              <a:spcAft>
                <a:spcPts val="800"/>
              </a:spcAft>
            </a:pPr>
            <a:r>
              <a:rPr lang="es-ES" b="1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Miguel Arango</a:t>
            </a:r>
          </a:p>
          <a:p>
            <a:pPr algn="ctr">
              <a:spcAft>
                <a:spcPts val="800"/>
              </a:spcAft>
            </a:pPr>
            <a:r>
              <a:rPr lang="es-ES" b="1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Marlon Zapata</a:t>
            </a:r>
          </a:p>
          <a:p>
            <a:pPr algn="ctr">
              <a:spcAft>
                <a:spcPts val="800"/>
              </a:spcAft>
            </a:pPr>
            <a:endParaRPr b="1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INSTRUCTOR</a:t>
            </a:r>
            <a:endParaRPr b="1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Gustavo Adolfo Rodríguez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FICHA</a:t>
            </a:r>
            <a:endParaRPr b="1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0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2834921</a:t>
            </a:r>
            <a:endParaRPr b="0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CENTRO FORMACIÓN</a:t>
            </a:r>
            <a:endParaRPr b="1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s-ES" b="0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CENTRO DE COMERCIO Y SERVICIOS</a:t>
            </a:r>
          </a:p>
          <a:p>
            <a:pPr lvl="0" algn="ctr"/>
            <a:r>
              <a:rPr lang="es-ES" b="0" i="0" u="none" strike="noStrike" cap="none" dirty="0">
                <a:solidFill>
                  <a:srgbClr val="0099A5"/>
                </a:solidFill>
                <a:latin typeface="Calibri"/>
                <a:ea typeface="Calibri"/>
                <a:cs typeface="Calibri"/>
                <a:sym typeface="Calibri"/>
              </a:rPr>
              <a:t>REGIONAL CAUCA</a:t>
            </a:r>
            <a:endParaRPr b="0" i="0" u="none" strike="noStrike" cap="none" dirty="0">
              <a:solidFill>
                <a:srgbClr val="0099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6056" y="438843"/>
            <a:ext cx="788381" cy="847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228600" y="1663700"/>
            <a:ext cx="3174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ALCANCES</a:t>
            </a:r>
            <a:endParaRPr sz="3600" b="1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100053" y="639097"/>
            <a:ext cx="48178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El Proyecto </a:t>
            </a:r>
            <a:r>
              <a:rPr lang="en-US" sz="1800" b="1" dirty="0">
                <a:solidFill>
                  <a:schemeClr val="tx1"/>
                </a:solidFill>
              </a:rPr>
              <a:t>GYMPRO</a:t>
            </a:r>
            <a:r>
              <a:rPr lang="en-US" sz="1800" dirty="0">
                <a:solidFill>
                  <a:schemeClr val="tx1"/>
                </a:solidFill>
              </a:rPr>
              <a:t> contempla el Desarrollo de una Aplicación web para gimnasios que facilite: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Conexión entre entrenadores y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Registro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Seguimiento de entrenamientos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Agendamiento de clases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Comunicación en tiempo real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Control de pagos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Gestión eficiente de la información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Mejorar la experiencia deportiva y administrativa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/>
          <p:cNvSpPr txBox="1"/>
          <p:nvPr/>
        </p:nvSpPr>
        <p:spPr>
          <a:xfrm>
            <a:off x="954674" y="144887"/>
            <a:ext cx="7029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chemeClr val="bg1"/>
                </a:solidFill>
                <a:latin typeface="Calibri"/>
                <a:cs typeface="Calibri"/>
              </a:rPr>
              <a:t>IMPACTO</a:t>
            </a: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501790"/>
              </p:ext>
            </p:extLst>
          </p:nvPr>
        </p:nvGraphicFramePr>
        <p:xfrm>
          <a:off x="717754" y="1357596"/>
          <a:ext cx="7266039" cy="340082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22013">
                  <a:extLst>
                    <a:ext uri="{9D8B030D-6E8A-4147-A177-3AD203B41FA5}">
                      <a16:colId xmlns:a16="http://schemas.microsoft.com/office/drawing/2014/main" val="985886694"/>
                    </a:ext>
                  </a:extLst>
                </a:gridCol>
                <a:gridCol w="2422013">
                  <a:extLst>
                    <a:ext uri="{9D8B030D-6E8A-4147-A177-3AD203B41FA5}">
                      <a16:colId xmlns:a16="http://schemas.microsoft.com/office/drawing/2014/main" val="3391079129"/>
                    </a:ext>
                  </a:extLst>
                </a:gridCol>
                <a:gridCol w="2422013">
                  <a:extLst>
                    <a:ext uri="{9D8B030D-6E8A-4147-A177-3AD203B41FA5}">
                      <a16:colId xmlns:a16="http://schemas.microsoft.com/office/drawing/2014/main" val="94777329"/>
                    </a:ext>
                  </a:extLst>
                </a:gridCol>
              </a:tblGrid>
              <a:tr h="829805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s-MX" dirty="0"/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s-MX" dirty="0"/>
                        <a:t>SOCIAL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s-MX" dirty="0"/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s-MX" dirty="0"/>
                        <a:t>AMBIENTAL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endParaRPr lang="es-MX" dirty="0"/>
                    </a:p>
                    <a:p>
                      <a:pPr marL="0" indent="0" algn="ctr">
                        <a:buFont typeface="+mj-lt"/>
                        <a:buNone/>
                      </a:pPr>
                      <a:r>
                        <a:rPr lang="es-MX" dirty="0"/>
                        <a:t>ECONOMICO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023186"/>
                  </a:ext>
                </a:extLst>
              </a:tr>
              <a:tr h="25710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89325"/>
                  </a:ext>
                </a:extLst>
              </a:tr>
            </a:tbl>
          </a:graphicData>
        </a:graphic>
      </p:graphicFrame>
      <p:sp>
        <p:nvSpPr>
          <p:cNvPr id="7" name="Google Shape;119;p21">
            <a:extLst>
              <a:ext uri="{FF2B5EF4-FFF2-40B4-BE49-F238E27FC236}">
                <a16:creationId xmlns:a16="http://schemas.microsoft.com/office/drawing/2014/main" id="{875F9B3D-C8F6-4A93-8F26-271F1C94DE2E}"/>
              </a:ext>
            </a:extLst>
          </p:cNvPr>
          <p:cNvSpPr txBox="1"/>
          <p:nvPr/>
        </p:nvSpPr>
        <p:spPr>
          <a:xfrm>
            <a:off x="717755" y="2290680"/>
            <a:ext cx="2129013" cy="246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tx1"/>
                </a:solidFill>
                <a:latin typeface="+mn-lt"/>
              </a:rPr>
              <a:t>La aplicación permitirá mejorar la calidad de vida al facilitar el acceso a rutinas y seguimiento a sus procesos, fomentando hábitos saludables, promoverá la actividad física y fortalecerá la interacción entre entrenadores y clientes.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Google Shape;119;p21">
            <a:extLst>
              <a:ext uri="{FF2B5EF4-FFF2-40B4-BE49-F238E27FC236}">
                <a16:creationId xmlns:a16="http://schemas.microsoft.com/office/drawing/2014/main" id="{8B433007-12F6-4148-941A-BA62981FA5BE}"/>
              </a:ext>
            </a:extLst>
          </p:cNvPr>
          <p:cNvSpPr txBox="1"/>
          <p:nvPr/>
        </p:nvSpPr>
        <p:spPr>
          <a:xfrm>
            <a:off x="3190240" y="2230990"/>
            <a:ext cx="2129013" cy="222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tx1"/>
                </a:solidFill>
                <a:latin typeface="+mn-lt"/>
              </a:rPr>
              <a:t>Al ser una solución digital  reduce el uso del papel y otros recursos físicos al gestionar de forma electrónica, registros, horarios y rutinas, esto contribuye a una operación más sostenible en los gimnasios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Google Shape;119;p21">
            <a:extLst>
              <a:ext uri="{FF2B5EF4-FFF2-40B4-BE49-F238E27FC236}">
                <a16:creationId xmlns:a16="http://schemas.microsoft.com/office/drawing/2014/main" id="{B950BE81-F2F7-4D77-B84D-B6DB137823E1}"/>
              </a:ext>
            </a:extLst>
          </p:cNvPr>
          <p:cNvSpPr txBox="1"/>
          <p:nvPr/>
        </p:nvSpPr>
        <p:spPr>
          <a:xfrm>
            <a:off x="5662725" y="2230990"/>
            <a:ext cx="2129014" cy="2220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>
                <a:solidFill>
                  <a:schemeClr val="tx1"/>
                </a:solidFill>
                <a:latin typeface="+mn-lt"/>
              </a:rPr>
              <a:t>GYMPRO</a:t>
            </a:r>
            <a:r>
              <a:rPr lang="es-MX" dirty="0">
                <a:solidFill>
                  <a:schemeClr val="tx1"/>
                </a:solidFill>
                <a:latin typeface="+mn-lt"/>
              </a:rPr>
              <a:t> optimiza la administración del gimnasio, lo que puede traducirse en mayor eficiencia operativa, reducción de costos administrativos y aumento en la retención de clientes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120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291829" y="1521815"/>
            <a:ext cx="2937753" cy="3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TRABAJO FUTURO</a:t>
            </a:r>
            <a:endParaRPr dirty="0"/>
          </a:p>
        </p:txBody>
      </p:sp>
      <p:sp>
        <p:nvSpPr>
          <p:cNvPr id="133" name="Google Shape;133;p23"/>
          <p:cNvSpPr txBox="1"/>
          <p:nvPr/>
        </p:nvSpPr>
        <p:spPr>
          <a:xfrm>
            <a:off x="3820228" y="256170"/>
            <a:ext cx="4674010" cy="4627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MX" sz="20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Actualizar la seguridad para proteger los datos de los usuarios</a:t>
            </a: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MX" sz="20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Desarrollar nuevas funcionalidades según la necesidad del mercado</a:t>
            </a: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MX" sz="20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Optimizar el rendimiento y la velocidad de la aplicación</a:t>
            </a: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MX" sz="20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Mejorar la experiencia del usuario e interfaz gráfica</a:t>
            </a: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MX" sz="20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Expandir la aplicación a nuevas plataformas y dispositivos</a:t>
            </a:r>
          </a:p>
          <a:p>
            <a:pPr marL="457200" lvl="0" indent="-431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s-MX" sz="20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Cumplir con normativas legales y de privacidad vigentes</a:t>
            </a:r>
            <a:endParaRPr sz="20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721" y="1958193"/>
            <a:ext cx="2413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954675" y="144875"/>
            <a:ext cx="6728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AVANCES DEL PROYECTO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954675" y="1279497"/>
            <a:ext cx="259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990200" y="1279500"/>
            <a:ext cx="7747500" cy="3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1600" dirty="0">
                <a:solidFill>
                  <a:schemeClr val="bg2"/>
                </a:solidFill>
              </a:rPr>
              <a:t>Modelo relacional de base de datos 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600" dirty="0">
                <a:solidFill>
                  <a:schemeClr val="bg2"/>
                </a:solidFill>
              </a:rPr>
              <a:t>Aplicación WEB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07997" y="2299875"/>
            <a:ext cx="3512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s-E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AGENDA DE TRABAJO 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4051309" y="1029062"/>
            <a:ext cx="48571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TÍTULO DEL 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OBJETIVO GENERAL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OBJETIVOS ESPECIFICOS</a:t>
            </a:r>
            <a:endParaRPr lang="es-ES" sz="2000" b="1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PLANTEAMIENTO DEL 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JUSTIFICACIÓN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ALCANCES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</a:rPr>
              <a:t>IMPACTO</a:t>
            </a:r>
            <a:endParaRPr lang="es-ES" sz="2000" b="1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TRABAJO FUTURO</a:t>
            </a:r>
            <a:endParaRPr lang="es-ES" sz="2000" b="1" dirty="0">
              <a:solidFill>
                <a:schemeClr val="tx1"/>
              </a:solidFill>
              <a:latin typeface="+mn-l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</a:rPr>
              <a:t>AVANCES DEL PROYECTO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573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/>
        </p:nvSpPr>
        <p:spPr>
          <a:xfrm>
            <a:off x="233464" y="2258621"/>
            <a:ext cx="315738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TITULO DEL PROYECTO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051309" y="2012401"/>
            <a:ext cx="48571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2000" b="1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/>
                </a:solidFill>
                <a:latin typeface="+mn-lt"/>
              </a:rPr>
              <a:t>APLICACIÓN PARA GIMNASIOS GYMPRO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548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228600" y="19939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dirty="0"/>
          </a:p>
        </p:txBody>
      </p:sp>
      <p:sp>
        <p:nvSpPr>
          <p:cNvPr id="119" name="Google Shape;119;p21"/>
          <p:cNvSpPr txBox="1"/>
          <p:nvPr/>
        </p:nvSpPr>
        <p:spPr>
          <a:xfrm>
            <a:off x="4156997" y="570271"/>
            <a:ext cx="4544552" cy="442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Desarrollar una aplicación web para gimnasios que permita gestionar de manera eficiente la información de clientes y entrenadores, optimizando el seguimiento de rutinas, desafíos fitness y el control de productos, con el fin de integrar digitalmente los procesos clave de negocio y mejorar la experiencia del usuario.</a:t>
            </a:r>
            <a:endParaRPr sz="24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228600" y="2082800"/>
            <a:ext cx="3000000" cy="13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ESPECIFICOS</a:t>
            </a:r>
            <a:endParaRPr dirty="0"/>
          </a:p>
        </p:txBody>
      </p:sp>
      <p:sp>
        <p:nvSpPr>
          <p:cNvPr id="126" name="Google Shape;126;p22"/>
          <p:cNvSpPr txBox="1"/>
          <p:nvPr/>
        </p:nvSpPr>
        <p:spPr>
          <a:xfrm>
            <a:off x="3720553" y="695849"/>
            <a:ext cx="4714568" cy="43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lvl="0" indent="-488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MX" sz="1800" dirty="0"/>
              <a:t>Identificar los datos necesarios para para registrar clientes y staff en el sistema web del gimnasio.</a:t>
            </a:r>
            <a:endParaRPr sz="1800" dirty="0">
              <a:solidFill>
                <a:schemeClr val="tx1"/>
              </a:solidFill>
              <a:latin typeface="+mn-lt"/>
            </a:endParaRPr>
          </a:p>
          <a:p>
            <a:pPr marL="514350" lvl="0" indent="-488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MX" sz="18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Desarrollar, probar y validar la funcionalidad del software para gestionar el registro y seguimiento de usuarios.</a:t>
            </a:r>
            <a:endParaRPr sz="1800" dirty="0">
              <a:solidFill>
                <a:schemeClr val="tx1"/>
              </a:solidFill>
              <a:latin typeface="+mn-lt"/>
            </a:endParaRPr>
          </a:p>
          <a:p>
            <a:pPr marL="514350" lvl="0" indent="-488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ES" sz="18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Permitir el acceso a los perfiles  desde cualquier dispositivo que tenga conexión a internet.</a:t>
            </a:r>
          </a:p>
          <a:p>
            <a:pPr marL="514350" lvl="0" indent="-4889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s-ES" sz="18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Mejorar la imagen del gimnasio mediante una plataforma moderna, funcional y fácil de usar.</a:t>
            </a:r>
            <a:endParaRPr sz="18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6"/>
          <p:cNvPicPr preferRelativeResize="0"/>
          <p:nvPr/>
        </p:nvPicPr>
        <p:blipFill rotWithShape="1">
          <a:blip r:embed="rId3">
            <a:alphaModFix/>
          </a:blip>
          <a:srcRect l="59468" t="28351" r="4720" b="19312"/>
          <a:stretch/>
        </p:blipFill>
        <p:spPr>
          <a:xfrm>
            <a:off x="4022184" y="480550"/>
            <a:ext cx="4740256" cy="3894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43" y="644084"/>
            <a:ext cx="4885138" cy="3567628"/>
          </a:xfrm>
          <a:prstGeom prst="rect">
            <a:avLst/>
          </a:prstGeom>
        </p:spPr>
      </p:pic>
      <p:pic>
        <p:nvPicPr>
          <p:cNvPr id="52" name="Google Shape;5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33858" y="480550"/>
            <a:ext cx="5116907" cy="409022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49" name="Google Shape;49;p16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6"/>
          <p:cNvPicPr preferRelativeResize="0"/>
          <p:nvPr/>
        </p:nvPicPr>
        <p:blipFill rotWithShape="1">
          <a:blip r:embed="rId6">
            <a:alphaModFix/>
          </a:blip>
          <a:srcRect b="10723"/>
          <a:stretch/>
        </p:blipFill>
        <p:spPr>
          <a:xfrm>
            <a:off x="3833313" y="523385"/>
            <a:ext cx="5116907" cy="409022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/>
          <p:nvPr/>
        </p:nvSpPr>
        <p:spPr>
          <a:xfrm>
            <a:off x="4320200" y="2518193"/>
            <a:ext cx="1182784" cy="273011"/>
          </a:xfrm>
          <a:prstGeom prst="rect">
            <a:avLst/>
          </a:prstGeom>
          <a:solidFill>
            <a:schemeClr val="lt1">
              <a:alpha val="89803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7"/>
          <p:cNvSpPr txBox="1"/>
          <p:nvPr/>
        </p:nvSpPr>
        <p:spPr>
          <a:xfrm>
            <a:off x="533478" y="2012401"/>
            <a:ext cx="27892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6359857" y="1506905"/>
            <a:ext cx="1943434" cy="15818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107010"/>
                </a:lnTo>
                <a:lnTo>
                  <a:pt x="120000" y="107010"/>
                </a:ln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rgbClr val="3B6495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62" name="Google Shape;62;p17"/>
          <p:cNvSpPr/>
          <p:nvPr/>
        </p:nvSpPr>
        <p:spPr>
          <a:xfrm>
            <a:off x="4500278" y="1506905"/>
            <a:ext cx="1859579" cy="15818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20000" y="107010"/>
                </a:lnTo>
                <a:lnTo>
                  <a:pt x="0" y="107010"/>
                </a:lnTo>
                <a:lnTo>
                  <a:pt x="0" y="120000"/>
                </a:lnTo>
              </a:path>
            </a:pathLst>
          </a:custGeom>
          <a:noFill/>
          <a:ln w="25400" cap="flat" cmpd="sng">
            <a:solidFill>
              <a:srgbClr val="3B6495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grpSp>
        <p:nvGrpSpPr>
          <p:cNvPr id="63" name="Google Shape;63;p17"/>
          <p:cNvGrpSpPr/>
          <p:nvPr/>
        </p:nvGrpSpPr>
        <p:grpSpPr>
          <a:xfrm>
            <a:off x="5651196" y="773079"/>
            <a:ext cx="1417322" cy="733826"/>
            <a:chOff x="1997792" y="208712"/>
            <a:chExt cx="1417322" cy="733826"/>
          </a:xfrm>
        </p:grpSpPr>
        <p:sp>
          <p:nvSpPr>
            <p:cNvPr id="64" name="Google Shape;64;p17"/>
            <p:cNvSpPr/>
            <p:nvPr/>
          </p:nvSpPr>
          <p:spPr>
            <a:xfrm>
              <a:off x="1997792" y="208712"/>
              <a:ext cx="1417322" cy="73382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7"/>
            <p:cNvSpPr txBox="1"/>
            <p:nvPr/>
          </p:nvSpPr>
          <p:spPr>
            <a:xfrm>
              <a:off x="1997792" y="208712"/>
              <a:ext cx="1417322" cy="733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3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Directiva </a:t>
              </a:r>
              <a:endParaRPr dirty="0"/>
            </a:p>
          </p:txBody>
        </p:sp>
      </p:grpSp>
      <p:grpSp>
        <p:nvGrpSpPr>
          <p:cNvPr id="66" name="Google Shape;66;p17"/>
          <p:cNvGrpSpPr/>
          <p:nvPr/>
        </p:nvGrpSpPr>
        <p:grpSpPr>
          <a:xfrm>
            <a:off x="5848570" y="3910491"/>
            <a:ext cx="1275590" cy="244608"/>
            <a:chOff x="2246458" y="3303809"/>
            <a:chExt cx="1275590" cy="244608"/>
          </a:xfrm>
        </p:grpSpPr>
        <p:sp>
          <p:nvSpPr>
            <p:cNvPr id="67" name="Google Shape;67;p17"/>
            <p:cNvSpPr/>
            <p:nvPr/>
          </p:nvSpPr>
          <p:spPr>
            <a:xfrm>
              <a:off x="2246458" y="3303809"/>
              <a:ext cx="1275590" cy="244608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7"/>
            <p:cNvSpPr txBox="1"/>
            <p:nvPr/>
          </p:nvSpPr>
          <p:spPr>
            <a:xfrm>
              <a:off x="2246458" y="3303809"/>
              <a:ext cx="1275590" cy="244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625" tIns="10150" rIns="40625" bIns="101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46 Vinculados </a:t>
              </a:r>
              <a:endParaRPr dirty="0"/>
            </a:p>
          </p:txBody>
        </p:sp>
      </p:grpSp>
      <p:grpSp>
        <p:nvGrpSpPr>
          <p:cNvPr id="69" name="Google Shape;69;p17"/>
          <p:cNvGrpSpPr/>
          <p:nvPr/>
        </p:nvGrpSpPr>
        <p:grpSpPr>
          <a:xfrm>
            <a:off x="3707761" y="3097671"/>
            <a:ext cx="1585034" cy="690259"/>
            <a:chOff x="54357" y="2524342"/>
            <a:chExt cx="1585034" cy="690259"/>
          </a:xfrm>
        </p:grpSpPr>
        <p:sp>
          <p:nvSpPr>
            <p:cNvPr id="70" name="Google Shape;70;p17"/>
            <p:cNvSpPr/>
            <p:nvPr/>
          </p:nvSpPr>
          <p:spPr>
            <a:xfrm>
              <a:off x="54357" y="2524342"/>
              <a:ext cx="1585034" cy="69025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 txBox="1"/>
            <p:nvPr/>
          </p:nvSpPr>
          <p:spPr>
            <a:xfrm>
              <a:off x="54357" y="2524342"/>
              <a:ext cx="1585034" cy="690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3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Acopio 1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 Charco </a:t>
              </a:r>
              <a:endParaRPr sz="1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" name="Google Shape;72;p17"/>
          <p:cNvGrpSpPr/>
          <p:nvPr/>
        </p:nvGrpSpPr>
        <p:grpSpPr>
          <a:xfrm>
            <a:off x="3840550" y="3835347"/>
            <a:ext cx="1341941" cy="257809"/>
            <a:chOff x="93741" y="3303809"/>
            <a:chExt cx="1341941" cy="257809"/>
          </a:xfrm>
        </p:grpSpPr>
        <p:sp>
          <p:nvSpPr>
            <p:cNvPr id="73" name="Google Shape;73;p17"/>
            <p:cNvSpPr/>
            <p:nvPr/>
          </p:nvSpPr>
          <p:spPr>
            <a:xfrm>
              <a:off x="160092" y="3303809"/>
              <a:ext cx="1275590" cy="244608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7"/>
            <p:cNvSpPr txBox="1"/>
            <p:nvPr/>
          </p:nvSpPr>
          <p:spPr>
            <a:xfrm>
              <a:off x="93741" y="3317010"/>
              <a:ext cx="1275590" cy="244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625" tIns="10150" rIns="40625" bIns="101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24  </a:t>
              </a:r>
              <a:r>
                <a:rPr lang="es-E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Vinculados</a:t>
              </a:r>
              <a:endParaRPr dirty="0"/>
            </a:p>
          </p:txBody>
        </p:sp>
      </p:grpSp>
      <p:grpSp>
        <p:nvGrpSpPr>
          <p:cNvPr id="75" name="Google Shape;75;p17"/>
          <p:cNvGrpSpPr/>
          <p:nvPr/>
        </p:nvGrpSpPr>
        <p:grpSpPr>
          <a:xfrm>
            <a:off x="5693124" y="3088709"/>
            <a:ext cx="1417322" cy="733826"/>
            <a:chOff x="2039720" y="2524342"/>
            <a:chExt cx="1417322" cy="733826"/>
          </a:xfrm>
        </p:grpSpPr>
        <p:sp>
          <p:nvSpPr>
            <p:cNvPr id="76" name="Google Shape;76;p17"/>
            <p:cNvSpPr/>
            <p:nvPr/>
          </p:nvSpPr>
          <p:spPr>
            <a:xfrm>
              <a:off x="2039720" y="2524342"/>
              <a:ext cx="1417322" cy="73382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7"/>
            <p:cNvSpPr txBox="1"/>
            <p:nvPr/>
          </p:nvSpPr>
          <p:spPr>
            <a:xfrm>
              <a:off x="2039720" y="2524342"/>
              <a:ext cx="1417322" cy="733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3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Acopio 2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San Juan </a:t>
              </a:r>
              <a:endParaRPr dirty="0"/>
            </a:p>
          </p:txBody>
        </p:sp>
      </p:grpSp>
      <p:grpSp>
        <p:nvGrpSpPr>
          <p:cNvPr id="78" name="Google Shape;78;p17"/>
          <p:cNvGrpSpPr/>
          <p:nvPr/>
        </p:nvGrpSpPr>
        <p:grpSpPr>
          <a:xfrm>
            <a:off x="6479834" y="1378087"/>
            <a:ext cx="1275590" cy="244608"/>
            <a:chOff x="2826430" y="813720"/>
            <a:chExt cx="1275590" cy="244608"/>
          </a:xfrm>
        </p:grpSpPr>
        <p:sp>
          <p:nvSpPr>
            <p:cNvPr id="79" name="Google Shape;79;p17"/>
            <p:cNvSpPr/>
            <p:nvPr/>
          </p:nvSpPr>
          <p:spPr>
            <a:xfrm>
              <a:off x="2826430" y="813720"/>
              <a:ext cx="1275590" cy="244608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7"/>
            <p:cNvSpPr txBox="1"/>
            <p:nvPr/>
          </p:nvSpPr>
          <p:spPr>
            <a:xfrm>
              <a:off x="2826430" y="813720"/>
              <a:ext cx="1275590" cy="244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625" tIns="10150" rIns="40625" bIns="101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 personas </a:t>
              </a:r>
              <a:endParaRPr/>
            </a:p>
          </p:txBody>
        </p:sp>
      </p:grpSp>
      <p:grpSp>
        <p:nvGrpSpPr>
          <p:cNvPr id="81" name="Google Shape;81;p17"/>
          <p:cNvGrpSpPr/>
          <p:nvPr/>
        </p:nvGrpSpPr>
        <p:grpSpPr>
          <a:xfrm>
            <a:off x="4747402" y="1718986"/>
            <a:ext cx="1417322" cy="733826"/>
            <a:chOff x="1047038" y="1366527"/>
            <a:chExt cx="1417322" cy="733826"/>
          </a:xfrm>
        </p:grpSpPr>
        <p:sp>
          <p:nvSpPr>
            <p:cNvPr id="82" name="Google Shape;82;p17"/>
            <p:cNvSpPr/>
            <p:nvPr/>
          </p:nvSpPr>
          <p:spPr>
            <a:xfrm>
              <a:off x="1047038" y="1366527"/>
              <a:ext cx="1417322" cy="73382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7"/>
            <p:cNvSpPr txBox="1"/>
            <p:nvPr/>
          </p:nvSpPr>
          <p:spPr>
            <a:xfrm>
              <a:off x="1047038" y="1366527"/>
              <a:ext cx="1417322" cy="733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3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Vinculados </a:t>
              </a:r>
              <a:endParaRPr sz="1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7"/>
          <p:cNvGrpSpPr/>
          <p:nvPr/>
        </p:nvGrpSpPr>
        <p:grpSpPr>
          <a:xfrm>
            <a:off x="7665496" y="3868176"/>
            <a:ext cx="1318319" cy="255985"/>
            <a:chOff x="4012092" y="3548417"/>
            <a:chExt cx="1318319" cy="255985"/>
          </a:xfrm>
        </p:grpSpPr>
        <p:sp>
          <p:nvSpPr>
            <p:cNvPr id="85" name="Google Shape;85;p17"/>
            <p:cNvSpPr/>
            <p:nvPr/>
          </p:nvSpPr>
          <p:spPr>
            <a:xfrm>
              <a:off x="4054821" y="3559794"/>
              <a:ext cx="1275590" cy="244608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7"/>
            <p:cNvSpPr txBox="1"/>
            <p:nvPr/>
          </p:nvSpPr>
          <p:spPr>
            <a:xfrm>
              <a:off x="4012092" y="3548417"/>
              <a:ext cx="1275590" cy="244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625" tIns="10150" rIns="40625" bIns="1015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24 </a:t>
              </a:r>
              <a:r>
                <a:rPr lang="es-E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vinculados</a:t>
              </a:r>
              <a:r>
                <a:rPr lang="es-ES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dirty="0"/>
            </a:p>
          </p:txBody>
        </p:sp>
      </p:grpSp>
      <p:sp>
        <p:nvSpPr>
          <p:cNvPr id="87" name="Google Shape;87;p17"/>
          <p:cNvSpPr txBox="1"/>
          <p:nvPr/>
        </p:nvSpPr>
        <p:spPr>
          <a:xfrm>
            <a:off x="6315390" y="2594099"/>
            <a:ext cx="1279241" cy="229198"/>
          </a:xfrm>
          <a:prstGeom prst="rect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40625" tIns="10150" rIns="40625" bIns="1015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operador 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4119346" y="2562150"/>
            <a:ext cx="1363750" cy="20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625" tIns="10150" rIns="40625" bIns="1015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94 personas </a:t>
            </a:r>
            <a:endParaRPr dirty="0"/>
          </a:p>
        </p:txBody>
      </p:sp>
      <p:grpSp>
        <p:nvGrpSpPr>
          <p:cNvPr id="89" name="Google Shape;89;p17"/>
          <p:cNvGrpSpPr/>
          <p:nvPr/>
        </p:nvGrpSpPr>
        <p:grpSpPr>
          <a:xfrm>
            <a:off x="7594631" y="3088709"/>
            <a:ext cx="1417322" cy="733826"/>
            <a:chOff x="3941227" y="2524342"/>
            <a:chExt cx="1417322" cy="733826"/>
          </a:xfrm>
        </p:grpSpPr>
        <p:sp>
          <p:nvSpPr>
            <p:cNvPr id="90" name="Google Shape;90;p17"/>
            <p:cNvSpPr/>
            <p:nvPr/>
          </p:nvSpPr>
          <p:spPr>
            <a:xfrm>
              <a:off x="3941227" y="2524342"/>
              <a:ext cx="1417322" cy="733826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3941227" y="2524342"/>
              <a:ext cx="1417322" cy="733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775" tIns="10775" rIns="10775" bIns="103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Acopio 3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None/>
              </a:pPr>
              <a:r>
                <a:rPr lang="es-E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San Ignacio</a:t>
              </a:r>
              <a:endParaRPr sz="1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473133" y="2017752"/>
            <a:ext cx="2863733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 PROBLEMA</a:t>
            </a:r>
            <a:endParaRPr sz="24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8" descr="Resultado de imagen para trabajo con mucho document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3947" y="208394"/>
            <a:ext cx="3203575" cy="2134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 descr="Resultado de imagen para entregando lecheal acopi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3948" y="2647950"/>
            <a:ext cx="3203575" cy="2252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228599" y="2209800"/>
            <a:ext cx="3231573" cy="678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b="1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3000" b="1" dirty="0">
              <a:solidFill>
                <a:schemeClr val="lt2"/>
              </a:solidFill>
            </a:endParaRPr>
          </a:p>
        </p:txBody>
      </p:sp>
      <p:sp>
        <p:nvSpPr>
          <p:cNvPr id="5" name="Google Shape;119;p21">
            <a:extLst>
              <a:ext uri="{FF2B5EF4-FFF2-40B4-BE49-F238E27FC236}">
                <a16:creationId xmlns:a16="http://schemas.microsoft.com/office/drawing/2014/main" id="{EF1E0D06-18D3-49A3-91D4-FBC621C5830F}"/>
              </a:ext>
            </a:extLst>
          </p:cNvPr>
          <p:cNvSpPr txBox="1"/>
          <p:nvPr/>
        </p:nvSpPr>
        <p:spPr>
          <a:xfrm>
            <a:off x="3921024" y="546748"/>
            <a:ext cx="4544552" cy="442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chemeClr val="tx1"/>
                </a:solidFill>
                <a:latin typeface="+mn-lt"/>
              </a:rPr>
              <a:t>El desarrollo de la aplicación </a:t>
            </a:r>
            <a:r>
              <a:rPr lang="es-MX" sz="2000" b="1" dirty="0">
                <a:solidFill>
                  <a:schemeClr val="tx1"/>
                </a:solidFill>
                <a:latin typeface="+mn-lt"/>
              </a:rPr>
              <a:t>GYMPRO</a:t>
            </a:r>
            <a:r>
              <a:rPr lang="es-MX" sz="2000" dirty="0">
                <a:solidFill>
                  <a:schemeClr val="tx1"/>
                </a:solidFill>
                <a:latin typeface="+mn-lt"/>
              </a:rPr>
              <a:t> busca optimizar la gestión interna del gimnasio, mejorar la experiencia de clientes e instructores, automatizar procesos como pagos e inscripciones, fortalecer la seguridad y posicionar al gimnasio como una marca moderna y competitiva, Además, permitirá una gestión escalable y eficiente, adaptada al crecimiento del negocio.</a:t>
            </a:r>
            <a:endParaRPr sz="20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490</Words>
  <Application>Microsoft Office PowerPoint</Application>
  <PresentationFormat>Presentación en pantalla (16:9)</PresentationFormat>
  <Paragraphs>94</Paragraphs>
  <Slides>14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Usuario</cp:lastModifiedBy>
  <cp:revision>38</cp:revision>
  <dcterms:modified xsi:type="dcterms:W3CDTF">2025-05-19T22:14:44Z</dcterms:modified>
</cp:coreProperties>
</file>