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209_504A7F4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75"/>
  </p:handoutMasterIdLst>
  <p:sldIdLst>
    <p:sldId id="256" r:id="rId5"/>
    <p:sldId id="257" r:id="rId6"/>
    <p:sldId id="261" r:id="rId7"/>
    <p:sldId id="269" r:id="rId8"/>
    <p:sldId id="271" r:id="rId9"/>
    <p:sldId id="272" r:id="rId10"/>
    <p:sldId id="273" r:id="rId11"/>
    <p:sldId id="314" r:id="rId12"/>
    <p:sldId id="315" r:id="rId13"/>
    <p:sldId id="274" r:id="rId14"/>
    <p:sldId id="275" r:id="rId15"/>
    <p:sldId id="277" r:id="rId16"/>
    <p:sldId id="278" r:id="rId17"/>
    <p:sldId id="316" r:id="rId18"/>
    <p:sldId id="279" r:id="rId19"/>
    <p:sldId id="320" r:id="rId20"/>
    <p:sldId id="281" r:id="rId21"/>
    <p:sldId id="282" r:id="rId22"/>
    <p:sldId id="283" r:id="rId23"/>
    <p:sldId id="321" r:id="rId24"/>
    <p:sldId id="322" r:id="rId25"/>
    <p:sldId id="323" r:id="rId26"/>
    <p:sldId id="325" r:id="rId27"/>
    <p:sldId id="324" r:id="rId28"/>
    <p:sldId id="326" r:id="rId29"/>
    <p:sldId id="327" r:id="rId30"/>
    <p:sldId id="328" r:id="rId31"/>
    <p:sldId id="329" r:id="rId32"/>
    <p:sldId id="330" r:id="rId33"/>
    <p:sldId id="331" r:id="rId34"/>
    <p:sldId id="284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32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8" r:id="rId66"/>
    <p:sldId id="309" r:id="rId67"/>
    <p:sldId id="310" r:id="rId68"/>
    <p:sldId id="311" r:id="rId69"/>
    <p:sldId id="340" r:id="rId70"/>
    <p:sldId id="341" r:id="rId71"/>
    <p:sldId id="342" r:id="rId72"/>
    <p:sldId id="343" r:id="rId73"/>
    <p:sldId id="345" r:id="rId74"/>
    <p:sldId id="398" r:id="rId75"/>
    <p:sldId id="346" r:id="rId76"/>
    <p:sldId id="347" r:id="rId77"/>
    <p:sldId id="348" r:id="rId78"/>
    <p:sldId id="400" r:id="rId79"/>
    <p:sldId id="401" r:id="rId80"/>
    <p:sldId id="402" r:id="rId81"/>
    <p:sldId id="403" r:id="rId82"/>
    <p:sldId id="404" r:id="rId83"/>
    <p:sldId id="405" r:id="rId84"/>
    <p:sldId id="399" r:id="rId85"/>
    <p:sldId id="419" r:id="rId86"/>
    <p:sldId id="420" r:id="rId87"/>
    <p:sldId id="406" r:id="rId88"/>
    <p:sldId id="407" r:id="rId89"/>
    <p:sldId id="349" r:id="rId90"/>
    <p:sldId id="409" r:id="rId91"/>
    <p:sldId id="410" r:id="rId92"/>
    <p:sldId id="408" r:id="rId93"/>
    <p:sldId id="411" r:id="rId94"/>
    <p:sldId id="350" r:id="rId95"/>
    <p:sldId id="351" r:id="rId96"/>
    <p:sldId id="352" r:id="rId97"/>
    <p:sldId id="412" r:id="rId98"/>
    <p:sldId id="413" r:id="rId99"/>
    <p:sldId id="414" r:id="rId100"/>
    <p:sldId id="415" r:id="rId101"/>
    <p:sldId id="416" r:id="rId102"/>
    <p:sldId id="417" r:id="rId103"/>
    <p:sldId id="418" r:id="rId104"/>
    <p:sldId id="421" r:id="rId105"/>
    <p:sldId id="422" r:id="rId106"/>
    <p:sldId id="423" r:id="rId107"/>
    <p:sldId id="353" r:id="rId108"/>
    <p:sldId id="354" r:id="rId109"/>
    <p:sldId id="355" r:id="rId110"/>
    <p:sldId id="356" r:id="rId111"/>
    <p:sldId id="425" r:id="rId112"/>
    <p:sldId id="424" r:id="rId113"/>
    <p:sldId id="436" r:id="rId114"/>
    <p:sldId id="437" r:id="rId115"/>
    <p:sldId id="438" r:id="rId116"/>
    <p:sldId id="439" r:id="rId117"/>
    <p:sldId id="426" r:id="rId118"/>
    <p:sldId id="357" r:id="rId119"/>
    <p:sldId id="427" r:id="rId120"/>
    <p:sldId id="359" r:id="rId121"/>
    <p:sldId id="360" r:id="rId122"/>
    <p:sldId id="363" r:id="rId123"/>
    <p:sldId id="361" r:id="rId124"/>
    <p:sldId id="362" r:id="rId125"/>
    <p:sldId id="429" r:id="rId126"/>
    <p:sldId id="431" r:id="rId127"/>
    <p:sldId id="432" r:id="rId128"/>
    <p:sldId id="433" r:id="rId129"/>
    <p:sldId id="434" r:id="rId130"/>
    <p:sldId id="435" r:id="rId131"/>
    <p:sldId id="430" r:id="rId132"/>
    <p:sldId id="428" r:id="rId133"/>
    <p:sldId id="364" r:id="rId134"/>
    <p:sldId id="366" r:id="rId135"/>
    <p:sldId id="367" r:id="rId136"/>
    <p:sldId id="368" r:id="rId137"/>
    <p:sldId id="440" r:id="rId138"/>
    <p:sldId id="441" r:id="rId139"/>
    <p:sldId id="369" r:id="rId140"/>
    <p:sldId id="442" r:id="rId141"/>
    <p:sldId id="443" r:id="rId142"/>
    <p:sldId id="444" r:id="rId143"/>
    <p:sldId id="445" r:id="rId144"/>
    <p:sldId id="447" r:id="rId145"/>
    <p:sldId id="446" r:id="rId146"/>
    <p:sldId id="448" r:id="rId147"/>
    <p:sldId id="449" r:id="rId148"/>
    <p:sldId id="450" r:id="rId149"/>
    <p:sldId id="452" r:id="rId150"/>
    <p:sldId id="453" r:id="rId151"/>
    <p:sldId id="454" r:id="rId152"/>
    <p:sldId id="455" r:id="rId153"/>
    <p:sldId id="456" r:id="rId154"/>
    <p:sldId id="457" r:id="rId155"/>
    <p:sldId id="458" r:id="rId156"/>
    <p:sldId id="459" r:id="rId157"/>
    <p:sldId id="460" r:id="rId158"/>
    <p:sldId id="370" r:id="rId159"/>
    <p:sldId id="371" r:id="rId160"/>
    <p:sldId id="372" r:id="rId161"/>
    <p:sldId id="373" r:id="rId162"/>
    <p:sldId id="374" r:id="rId163"/>
    <p:sldId id="375" r:id="rId164"/>
    <p:sldId id="376" r:id="rId165"/>
    <p:sldId id="377" r:id="rId166"/>
    <p:sldId id="378" r:id="rId167"/>
    <p:sldId id="379" r:id="rId168"/>
    <p:sldId id="380" r:id="rId169"/>
    <p:sldId id="381" r:id="rId170"/>
    <p:sldId id="382" r:id="rId171"/>
    <p:sldId id="385" r:id="rId172"/>
    <p:sldId id="386" r:id="rId173"/>
    <p:sldId id="387" r:id="rId174"/>
    <p:sldId id="388" r:id="rId175"/>
    <p:sldId id="389" r:id="rId176"/>
    <p:sldId id="390" r:id="rId177"/>
    <p:sldId id="391" r:id="rId178"/>
    <p:sldId id="392" r:id="rId179"/>
    <p:sldId id="393" r:id="rId180"/>
    <p:sldId id="394" r:id="rId181"/>
    <p:sldId id="395" r:id="rId182"/>
    <p:sldId id="396" r:id="rId183"/>
    <p:sldId id="397" r:id="rId184"/>
    <p:sldId id="461" r:id="rId185"/>
    <p:sldId id="462" r:id="rId186"/>
    <p:sldId id="463" r:id="rId187"/>
    <p:sldId id="464" r:id="rId188"/>
    <p:sldId id="465" r:id="rId189"/>
    <p:sldId id="466" r:id="rId190"/>
    <p:sldId id="467" r:id="rId191"/>
    <p:sldId id="468" r:id="rId192"/>
    <p:sldId id="469" r:id="rId193"/>
    <p:sldId id="471" r:id="rId194"/>
    <p:sldId id="472" r:id="rId195"/>
    <p:sldId id="473" r:id="rId196"/>
    <p:sldId id="474" r:id="rId197"/>
    <p:sldId id="475" r:id="rId198"/>
    <p:sldId id="470" r:id="rId199"/>
    <p:sldId id="476" r:id="rId200"/>
    <p:sldId id="477" r:id="rId201"/>
    <p:sldId id="478" r:id="rId202"/>
    <p:sldId id="479" r:id="rId203"/>
    <p:sldId id="480" r:id="rId204"/>
    <p:sldId id="481" r:id="rId205"/>
    <p:sldId id="482" r:id="rId206"/>
    <p:sldId id="483" r:id="rId207"/>
    <p:sldId id="484" r:id="rId208"/>
    <p:sldId id="485" r:id="rId209"/>
    <p:sldId id="486" r:id="rId210"/>
    <p:sldId id="487" r:id="rId211"/>
    <p:sldId id="488" r:id="rId212"/>
    <p:sldId id="489" r:id="rId213"/>
    <p:sldId id="491" r:id="rId214"/>
    <p:sldId id="492" r:id="rId215"/>
    <p:sldId id="493" r:id="rId216"/>
    <p:sldId id="494" r:id="rId217"/>
    <p:sldId id="495" r:id="rId218"/>
    <p:sldId id="497" r:id="rId219"/>
    <p:sldId id="498" r:id="rId220"/>
    <p:sldId id="499" r:id="rId221"/>
    <p:sldId id="500" r:id="rId222"/>
    <p:sldId id="501" r:id="rId223"/>
    <p:sldId id="502" r:id="rId224"/>
    <p:sldId id="503" r:id="rId225"/>
    <p:sldId id="504" r:id="rId226"/>
    <p:sldId id="505" r:id="rId227"/>
    <p:sldId id="506" r:id="rId228"/>
    <p:sldId id="507" r:id="rId229"/>
    <p:sldId id="508" r:id="rId230"/>
    <p:sldId id="509" r:id="rId231"/>
    <p:sldId id="510" r:id="rId232"/>
    <p:sldId id="516" r:id="rId233"/>
    <p:sldId id="517" r:id="rId234"/>
    <p:sldId id="519" r:id="rId235"/>
    <p:sldId id="518" r:id="rId236"/>
    <p:sldId id="511" r:id="rId237"/>
    <p:sldId id="512" r:id="rId238"/>
    <p:sldId id="513" r:id="rId239"/>
    <p:sldId id="514" r:id="rId240"/>
    <p:sldId id="515" r:id="rId241"/>
    <p:sldId id="520" r:id="rId242"/>
    <p:sldId id="523" r:id="rId243"/>
    <p:sldId id="522" r:id="rId244"/>
    <p:sldId id="521" r:id="rId245"/>
    <p:sldId id="524" r:id="rId246"/>
    <p:sldId id="525" r:id="rId247"/>
    <p:sldId id="526" r:id="rId248"/>
    <p:sldId id="527" r:id="rId249"/>
    <p:sldId id="528" r:id="rId250"/>
    <p:sldId id="529" r:id="rId251"/>
    <p:sldId id="530" r:id="rId252"/>
    <p:sldId id="531" r:id="rId253"/>
    <p:sldId id="532" r:id="rId254"/>
    <p:sldId id="533" r:id="rId255"/>
    <p:sldId id="534" r:id="rId256"/>
    <p:sldId id="535" r:id="rId257"/>
    <p:sldId id="536" r:id="rId258"/>
    <p:sldId id="537" r:id="rId259"/>
    <p:sldId id="538" r:id="rId260"/>
    <p:sldId id="539" r:id="rId261"/>
    <p:sldId id="540" r:id="rId262"/>
    <p:sldId id="541" r:id="rId263"/>
    <p:sldId id="546" r:id="rId264"/>
    <p:sldId id="547" r:id="rId265"/>
    <p:sldId id="548" r:id="rId266"/>
    <p:sldId id="542" r:id="rId267"/>
    <p:sldId id="543" r:id="rId268"/>
    <p:sldId id="544" r:id="rId269"/>
    <p:sldId id="545" r:id="rId270"/>
    <p:sldId id="549" r:id="rId271"/>
    <p:sldId id="550" r:id="rId272"/>
    <p:sldId id="551" r:id="rId273"/>
    <p:sldId id="267" r:id="rId27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7E980C1-6963-95E5-E170-DACC4590E1AF}" name="Ricardo Marcio Mamede" initials="RM" userId="S::sjd12970@mg.senac.br::06f91a83-475f-460a-a06e-5f30e263ad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223"/>
    <a:srgbClr val="1D3D78"/>
    <a:srgbClr val="F0C68B"/>
    <a:srgbClr val="438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95EF6-5B71-F5BF-DCD9-8B82C7576451}" v="23" dt="2025-05-29T22:20:22.032"/>
    <p1510:client id="{BCBC039F-5E21-C5E6-1628-163D4C2EB410}" v="74" dt="2025-05-28T00:03:55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63" Type="http://schemas.openxmlformats.org/officeDocument/2006/relationships/slide" Target="slides/slide59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226" Type="http://schemas.openxmlformats.org/officeDocument/2006/relationships/slide" Target="slides/slide222.xml"/><Relationship Id="rId268" Type="http://schemas.openxmlformats.org/officeDocument/2006/relationships/slide" Target="slides/slide264.xml"/><Relationship Id="rId32" Type="http://schemas.openxmlformats.org/officeDocument/2006/relationships/slide" Target="slides/slide28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181" Type="http://schemas.openxmlformats.org/officeDocument/2006/relationships/slide" Target="slides/slide177.xml"/><Relationship Id="rId237" Type="http://schemas.openxmlformats.org/officeDocument/2006/relationships/slide" Target="slides/slide233.xml"/><Relationship Id="rId279" Type="http://schemas.openxmlformats.org/officeDocument/2006/relationships/tableStyles" Target="tableStyle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248" Type="http://schemas.openxmlformats.org/officeDocument/2006/relationships/slide" Target="slides/slide244.xml"/><Relationship Id="rId269" Type="http://schemas.openxmlformats.org/officeDocument/2006/relationships/slide" Target="slides/slide265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280" Type="http://schemas.microsoft.com/office/2015/10/relationships/revisionInfo" Target="revisionInfo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8" Type="http://schemas.openxmlformats.org/officeDocument/2006/relationships/slide" Target="slides/slide234.xml"/><Relationship Id="rId259" Type="http://schemas.openxmlformats.org/officeDocument/2006/relationships/slide" Target="slides/slide255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270" Type="http://schemas.openxmlformats.org/officeDocument/2006/relationships/slide" Target="slides/slide266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slide" Target="slides/slide224.xml"/><Relationship Id="rId249" Type="http://schemas.openxmlformats.org/officeDocument/2006/relationships/slide" Target="slides/slide245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260" Type="http://schemas.openxmlformats.org/officeDocument/2006/relationships/slide" Target="slides/slide256.xml"/><Relationship Id="rId281" Type="http://schemas.microsoft.com/office/2018/10/relationships/authors" Target="authors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39" Type="http://schemas.openxmlformats.org/officeDocument/2006/relationships/slide" Target="slides/slide235.xml"/><Relationship Id="rId250" Type="http://schemas.openxmlformats.org/officeDocument/2006/relationships/slide" Target="slides/slide246.xml"/><Relationship Id="rId271" Type="http://schemas.openxmlformats.org/officeDocument/2006/relationships/slide" Target="slides/slide267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240" Type="http://schemas.openxmlformats.org/officeDocument/2006/relationships/slide" Target="slides/slide236.xml"/><Relationship Id="rId261" Type="http://schemas.openxmlformats.org/officeDocument/2006/relationships/slide" Target="slides/slide257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slide" Target="slides/slide226.xml"/><Relationship Id="rId251" Type="http://schemas.openxmlformats.org/officeDocument/2006/relationships/slide" Target="slides/slide247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72" Type="http://schemas.openxmlformats.org/officeDocument/2006/relationships/slide" Target="slides/slide268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220" Type="http://schemas.openxmlformats.org/officeDocument/2006/relationships/slide" Target="slides/slide216.xml"/><Relationship Id="rId241" Type="http://schemas.openxmlformats.org/officeDocument/2006/relationships/slide" Target="slides/slide23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262" Type="http://schemas.openxmlformats.org/officeDocument/2006/relationships/slide" Target="slides/slide258.xml"/><Relationship Id="rId78" Type="http://schemas.openxmlformats.org/officeDocument/2006/relationships/slide" Target="slides/slide74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64" Type="http://schemas.openxmlformats.org/officeDocument/2006/relationships/slide" Target="slides/slide160.xml"/><Relationship Id="rId185" Type="http://schemas.openxmlformats.org/officeDocument/2006/relationships/slide" Target="slides/slide181.xml"/><Relationship Id="rId9" Type="http://schemas.openxmlformats.org/officeDocument/2006/relationships/slide" Target="slides/slide5.xml"/><Relationship Id="rId210" Type="http://schemas.openxmlformats.org/officeDocument/2006/relationships/slide" Target="slides/slide206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252" Type="http://schemas.openxmlformats.org/officeDocument/2006/relationships/slide" Target="slides/slide248.xml"/><Relationship Id="rId273" Type="http://schemas.openxmlformats.org/officeDocument/2006/relationships/slide" Target="slides/slide269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263" Type="http://schemas.openxmlformats.org/officeDocument/2006/relationships/slide" Target="slides/slide259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53" Type="http://schemas.openxmlformats.org/officeDocument/2006/relationships/slide" Target="slides/slide249.xml"/><Relationship Id="rId274" Type="http://schemas.openxmlformats.org/officeDocument/2006/relationships/slide" Target="slides/slide270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Relationship Id="rId264" Type="http://schemas.openxmlformats.org/officeDocument/2006/relationships/slide" Target="slides/slide260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54" Type="http://schemas.openxmlformats.org/officeDocument/2006/relationships/slide" Target="slides/slide250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275" Type="http://schemas.openxmlformats.org/officeDocument/2006/relationships/handoutMaster" Target="handoutMasters/handoutMaster1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244" Type="http://schemas.openxmlformats.org/officeDocument/2006/relationships/slide" Target="slides/slide240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265" Type="http://schemas.openxmlformats.org/officeDocument/2006/relationships/slide" Target="slides/slide261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34" Type="http://schemas.openxmlformats.org/officeDocument/2006/relationships/slide" Target="slides/slide230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55" Type="http://schemas.openxmlformats.org/officeDocument/2006/relationships/slide" Target="slides/slide251.xml"/><Relationship Id="rId276" Type="http://schemas.openxmlformats.org/officeDocument/2006/relationships/presProps" Target="presProps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5" Type="http://schemas.openxmlformats.org/officeDocument/2006/relationships/slide" Target="slides/slide241.xml"/><Relationship Id="rId266" Type="http://schemas.openxmlformats.org/officeDocument/2006/relationships/slide" Target="slides/slide262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5" Type="http://schemas.openxmlformats.org/officeDocument/2006/relationships/slide" Target="slides/slide231.xml"/><Relationship Id="rId256" Type="http://schemas.openxmlformats.org/officeDocument/2006/relationships/slide" Target="slides/slide252.xml"/><Relationship Id="rId277" Type="http://schemas.openxmlformats.org/officeDocument/2006/relationships/viewProps" Target="viewProps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179" Type="http://schemas.openxmlformats.org/officeDocument/2006/relationships/slide" Target="slides/slide17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5" Type="http://schemas.openxmlformats.org/officeDocument/2006/relationships/slide" Target="slides/slide221.xml"/><Relationship Id="rId246" Type="http://schemas.openxmlformats.org/officeDocument/2006/relationships/slide" Target="slides/slide242.xml"/><Relationship Id="rId267" Type="http://schemas.openxmlformats.org/officeDocument/2006/relationships/slide" Target="slides/slide26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94" Type="http://schemas.openxmlformats.org/officeDocument/2006/relationships/slide" Target="slides/slide90.xml"/><Relationship Id="rId148" Type="http://schemas.openxmlformats.org/officeDocument/2006/relationships/slide" Target="slides/slide144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180" Type="http://schemas.openxmlformats.org/officeDocument/2006/relationships/slide" Target="slides/slide17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57" Type="http://schemas.openxmlformats.org/officeDocument/2006/relationships/slide" Target="slides/slide253.xml"/><Relationship Id="rId278" Type="http://schemas.openxmlformats.org/officeDocument/2006/relationships/theme" Target="theme/theme1.xml"/><Relationship Id="rId42" Type="http://schemas.openxmlformats.org/officeDocument/2006/relationships/slide" Target="slides/slide38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47" Type="http://schemas.openxmlformats.org/officeDocument/2006/relationships/slide" Target="slides/slide243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53" Type="http://schemas.openxmlformats.org/officeDocument/2006/relationships/slide" Target="slides/slide49.xml"/><Relationship Id="rId149" Type="http://schemas.openxmlformats.org/officeDocument/2006/relationships/slide" Target="slides/slide145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16" Type="http://schemas.openxmlformats.org/officeDocument/2006/relationships/slide" Target="slides/slide212.xml"/><Relationship Id="rId258" Type="http://schemas.openxmlformats.org/officeDocument/2006/relationships/slide" Target="slides/slide254.xml"/></Relationships>
</file>

<file path=ppt/comments/modernComment_209_504A7F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19B32C-2036-41CD-B62B-C50FD7D456B4}" authorId="{07E980C1-6963-95E5-E170-DACC4590E1AF}" created="2025-05-16T04:34:47.9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47059524" sldId="521"/>
      <ac:spMk id="4" creationId="{A052A0E2-6177-95D1-10B3-96BA92125891}"/>
    </ac:deMkLst>
    <p188:txBody>
      <a:bodyPr/>
      <a:lstStyle/>
      <a:p>
        <a:r>
          <a:rPr lang="pt-BR"/>
          <a:t>cuidado aqui para nao deletar todos usuarios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A76DDE3-1D17-AF1D-0C98-1C81E96FD0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39C8F4-C04B-5E85-F397-D96560BFCC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1835C-F5F7-4F93-8AE9-58EFAAB26AD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64D376-3917-492B-9160-FE688248EA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E3073-C9DE-8432-790A-A00BE6246D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A6C85-9612-4EE9-9F88-C2319D9CD7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00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Gráfico&#10;&#10;Descrição gerada automaticamente">
            <a:extLst>
              <a:ext uri="{FF2B5EF4-FFF2-40B4-BE49-F238E27FC236}">
                <a16:creationId xmlns:a16="http://schemas.microsoft.com/office/drawing/2014/main" id="{A5DCF3A5-BD65-B84D-97E5-AC2E09348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7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4">
            <a:extLst>
              <a:ext uri="{FF2B5EF4-FFF2-40B4-BE49-F238E27FC236}">
                <a16:creationId xmlns:a16="http://schemas.microsoft.com/office/drawing/2014/main" id="{1A061FE5-8FC4-D5EF-503B-71CE5DBCAD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3384546-709C-9D0E-7D75-B67ADCA921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Imagem 4">
            <a:extLst>
              <a:ext uri="{FF2B5EF4-FFF2-40B4-BE49-F238E27FC236}">
                <a16:creationId xmlns:a16="http://schemas.microsoft.com/office/drawing/2014/main" id="{50B870BA-5692-63E2-FEA7-C99D3CDA90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58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8415737-C26D-38E6-EA1F-713887E689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Imagem 4">
            <a:extLst>
              <a:ext uri="{FF2B5EF4-FFF2-40B4-BE49-F238E27FC236}">
                <a16:creationId xmlns:a16="http://schemas.microsoft.com/office/drawing/2014/main" id="{29845693-BCD4-F27A-2FF7-28173CA048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Imagem 4">
            <a:extLst>
              <a:ext uri="{FF2B5EF4-FFF2-40B4-BE49-F238E27FC236}">
                <a16:creationId xmlns:a16="http://schemas.microsoft.com/office/drawing/2014/main" id="{1948D9E3-FB93-56E3-9DFC-E00D40FA61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9C69FA3-1ACE-2ABA-4F85-4756BB8AA1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009DC6-2233-067D-9576-D8B95C0BBF0C}"/>
              </a:ext>
            </a:extLst>
          </p:cNvPr>
          <p:cNvSpPr/>
          <p:nvPr userDrawn="1"/>
        </p:nvSpPr>
        <p:spPr>
          <a:xfrm>
            <a:off x="0" y="6511011"/>
            <a:ext cx="12192000" cy="351013"/>
          </a:xfrm>
          <a:prstGeom prst="rect">
            <a:avLst/>
          </a:prstGeom>
          <a:solidFill>
            <a:srgbClr val="F2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3456E-D028-3557-4E17-C638E17A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EBAF975-5161-E861-D010-4425C8E1867D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78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342702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8415737-C26D-38E6-EA1F-713887E689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009DC6-2233-067D-9576-D8B95C0BBF0C}"/>
              </a:ext>
            </a:extLst>
          </p:cNvPr>
          <p:cNvSpPr/>
          <p:nvPr userDrawn="1"/>
        </p:nvSpPr>
        <p:spPr>
          <a:xfrm>
            <a:off x="0" y="6511011"/>
            <a:ext cx="12192000" cy="351013"/>
          </a:xfrm>
          <a:prstGeom prst="rect">
            <a:avLst/>
          </a:prstGeom>
          <a:solidFill>
            <a:srgbClr val="F2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F3456E-D028-3557-4E17-C638E17AE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EBAF975-5161-E861-D010-4425C8E1867D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78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  <p:sp>
        <p:nvSpPr>
          <p:cNvPr id="2" name="Espaço Reservado para Mídia 11">
            <a:extLst>
              <a:ext uri="{FF2B5EF4-FFF2-40B4-BE49-F238E27FC236}">
                <a16:creationId xmlns:a16="http://schemas.microsoft.com/office/drawing/2014/main" id="{681E5440-5251-1513-BFBF-110FB3CDB40C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504203" y="507762"/>
            <a:ext cx="11218520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143258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FFBEF64-1B34-473E-8C02-5DAD216723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3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2F815ACF-E4B2-0BD8-39BF-93D92627C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48" y="4360796"/>
            <a:ext cx="3262904" cy="10510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346D23-AC3E-A584-A0E5-4E8945C949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89" y="841801"/>
            <a:ext cx="4979822" cy="35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0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4">
            <a:extLst>
              <a:ext uri="{FF2B5EF4-FFF2-40B4-BE49-F238E27FC236}">
                <a16:creationId xmlns:a16="http://schemas.microsoft.com/office/drawing/2014/main" id="{6EAD8B43-4A18-16D2-A987-68A9E36E8D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11115667" cy="214139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46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4">
            <a:extLst>
              <a:ext uri="{FF2B5EF4-FFF2-40B4-BE49-F238E27FC236}">
                <a16:creationId xmlns:a16="http://schemas.microsoft.com/office/drawing/2014/main" id="{6EAD8B43-4A18-16D2-A987-68A9E36E8D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8288" y="1858371"/>
            <a:ext cx="4503633" cy="3141257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5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519324"/>
          </a:xfrm>
          <a:prstGeom prst="rect">
            <a:avLst/>
          </a:prstGeom>
          <a:solidFill>
            <a:srgbClr val="4380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064FB8-72DB-769C-E00D-539D9482F2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F9B343-4C4D-FC22-70B1-9BB66520DD32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78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  <p:sp>
        <p:nvSpPr>
          <p:cNvPr id="2" name="Espaço Reservado para Imagem 4">
            <a:extLst>
              <a:ext uri="{FF2B5EF4-FFF2-40B4-BE49-F238E27FC236}">
                <a16:creationId xmlns:a16="http://schemas.microsoft.com/office/drawing/2014/main" id="{B35DFF57-E71C-6EA1-194E-B61F826DC7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3142441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2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519324"/>
          </a:xfrm>
          <a:prstGeom prst="rect">
            <a:avLst/>
          </a:prstGeom>
          <a:solidFill>
            <a:srgbClr val="1D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F92314-3D1A-C96D-D569-5A705301D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A14AB5-BDD4-E4B9-BB23-E400DB8AC0CB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78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EBE9537-7AAD-4753-C471-A67D7C5B9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79288" y="541981"/>
            <a:ext cx="4402946" cy="55816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1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C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9F92314-3D1A-C96D-D569-5A705301D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EA14AB5-BDD4-E4B9-BB23-E400DB8AC0CB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78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289875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9398DA88-2D06-7769-DD0A-22F8A8B15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spaço Reservado para Imagem 4">
            <a:extLst>
              <a:ext uri="{FF2B5EF4-FFF2-40B4-BE49-F238E27FC236}">
                <a16:creationId xmlns:a16="http://schemas.microsoft.com/office/drawing/2014/main" id="{396FFED1-1B9E-44CF-7BC4-F411081997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6691" y="-1"/>
            <a:ext cx="7495309" cy="6857999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2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BED7371-7FB9-EFEF-E805-53735EA01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Desenho de pessoa com guarda-chuva&#10;&#10;Descrição gerada automaticamente com confiança média">
            <a:extLst>
              <a:ext uri="{FF2B5EF4-FFF2-40B4-BE49-F238E27FC236}">
                <a16:creationId xmlns:a16="http://schemas.microsoft.com/office/drawing/2014/main" id="{6758EB5A-AB82-F2A0-3E81-18C945FA0F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E8B3B9C-3785-E2D5-F0EB-111C891BBA4D}"/>
              </a:ext>
            </a:extLst>
          </p:cNvPr>
          <p:cNvSpPr/>
          <p:nvPr userDrawn="1"/>
        </p:nvSpPr>
        <p:spPr>
          <a:xfrm>
            <a:off x="0" y="6511011"/>
            <a:ext cx="12192000" cy="351013"/>
          </a:xfrm>
          <a:prstGeom prst="rect">
            <a:avLst/>
          </a:prstGeom>
          <a:solidFill>
            <a:srgbClr val="F29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7AD99A-3388-A19E-AF70-E709E505F1D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227" y="6519324"/>
            <a:ext cx="887266" cy="325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74B219F-9FF0-A9F2-F091-BEC8436DBA73}"/>
              </a:ext>
            </a:extLst>
          </p:cNvPr>
          <p:cNvSpPr txBox="1"/>
          <p:nvPr userDrawn="1"/>
        </p:nvSpPr>
        <p:spPr>
          <a:xfrm>
            <a:off x="9725636" y="6542872"/>
            <a:ext cx="18565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+mj-lt"/>
              </a:rPr>
              <a:t>78 anos Senac. </a:t>
            </a:r>
            <a:r>
              <a:rPr lang="pt-BR" sz="1100" dirty="0">
                <a:solidFill>
                  <a:schemeClr val="bg1"/>
                </a:solidFill>
                <a:latin typeface="+mj-lt"/>
              </a:rPr>
              <a:t> #EuFaçoParte</a:t>
            </a:r>
          </a:p>
        </p:txBody>
      </p:sp>
    </p:spTree>
    <p:extLst>
      <p:ext uri="{BB962C8B-B14F-4D97-AF65-F5344CB8AC3E}">
        <p14:creationId xmlns:p14="http://schemas.microsoft.com/office/powerpoint/2010/main" val="254313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09_504A7F44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951614D-F537-F84C-ADB2-B6C51EDF6B9B}"/>
              </a:ext>
            </a:extLst>
          </p:cNvPr>
          <p:cNvSpPr txBox="1"/>
          <p:nvPr/>
        </p:nvSpPr>
        <p:spPr>
          <a:xfrm>
            <a:off x="4795785" y="2733466"/>
            <a:ext cx="687296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sz="7200" b="1" err="1">
                <a:solidFill>
                  <a:schemeClr val="bg1"/>
                </a:solidFill>
                <a:ea typeface="+mn-lt"/>
                <a:cs typeface="+mn-lt"/>
              </a:rPr>
              <a:t>Introdução</a:t>
            </a:r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nb-NO" sz="7200" b="1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 Python </a:t>
            </a:r>
            <a:endParaRPr lang="pt-BR" sz="66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31A58C3-9FEE-1BD5-E5BD-03DB06073FD9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229092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8F13-ECC7-6E13-12A9-368495D2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F156CA9-794E-EAAD-A21B-4037A512F9A1}"/>
              </a:ext>
            </a:extLst>
          </p:cNvPr>
          <p:cNvSpPr txBox="1"/>
          <p:nvPr/>
        </p:nvSpPr>
        <p:spPr>
          <a:xfrm>
            <a:off x="327341" y="267825"/>
            <a:ext cx="11576001" cy="99411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Passo a Passo para Instalar o Python no Visual Studio </a:t>
            </a:r>
            <a:r>
              <a:rPr lang="pt-BR" sz="3200" b="1" dirty="0" err="1"/>
              <a:t>Code</a:t>
            </a:r>
            <a:r>
              <a:rPr lang="pt-BR" sz="3200" b="1" dirty="0"/>
              <a:t> (VS </a:t>
            </a:r>
            <a:r>
              <a:rPr lang="pt-BR" sz="3200" b="1" dirty="0" err="1"/>
              <a:t>Code</a:t>
            </a:r>
            <a:r>
              <a:rPr lang="pt-BR" sz="3200" b="1" dirty="0"/>
              <a:t>)</a:t>
            </a:r>
            <a:r>
              <a:rPr lang="pt-BR" sz="3200" dirty="0"/>
              <a:t> 🐍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O </a:t>
            </a:r>
            <a:r>
              <a:rPr lang="pt-BR" sz="3200" b="1" dirty="0">
                <a:ea typeface="+mn-lt"/>
                <a:cs typeface="+mn-lt"/>
              </a:rPr>
              <a:t>Visual Studio </a:t>
            </a:r>
            <a:r>
              <a:rPr lang="pt-BR" sz="3200" b="1" dirty="0" err="1">
                <a:ea typeface="+mn-lt"/>
                <a:cs typeface="+mn-lt"/>
              </a:rPr>
              <a:t>Code</a:t>
            </a:r>
            <a:r>
              <a:rPr lang="pt-BR" sz="3200" b="1" dirty="0">
                <a:ea typeface="+mn-lt"/>
                <a:cs typeface="+mn-lt"/>
              </a:rPr>
              <a:t> (VS </a:t>
            </a:r>
            <a:r>
              <a:rPr lang="pt-BR" sz="3200" b="1" dirty="0" err="1">
                <a:ea typeface="+mn-lt"/>
                <a:cs typeface="+mn-lt"/>
              </a:rPr>
              <a:t>Code</a:t>
            </a:r>
            <a:r>
              <a:rPr lang="pt-BR" sz="3200" b="1" dirty="0">
                <a:ea typeface="+mn-lt"/>
                <a:cs typeface="+mn-lt"/>
              </a:rPr>
              <a:t>)</a:t>
            </a:r>
            <a:r>
              <a:rPr lang="pt-BR" sz="3200" dirty="0">
                <a:ea typeface="+mn-lt"/>
                <a:cs typeface="+mn-lt"/>
              </a:rPr>
              <a:t> é um dos melhores editores para programar em Python. Aqui está um guia completo para configurar tudo corretamente!</a:t>
            </a:r>
            <a:endParaRPr lang="pt-BR">
              <a:ea typeface="+mn-lt"/>
              <a:cs typeface="+mn-lt"/>
            </a:endParaRPr>
          </a:p>
          <a:p>
            <a:endParaRPr lang="pt-BR" sz="3200" b="1" dirty="0">
              <a:ea typeface="Calibri"/>
              <a:cs typeface="Calibri"/>
            </a:endParaRPr>
          </a:p>
          <a:p>
            <a:r>
              <a:rPr lang="pt-BR" sz="3200" b="1" dirty="0"/>
              <a:t>📌 1. Instalar o VS </a:t>
            </a:r>
            <a:r>
              <a:rPr lang="pt-BR" sz="3200" b="1" err="1"/>
              <a:t>Code</a:t>
            </a:r>
            <a:endParaRPr lang="pt-BR" sz="3200" err="1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Se ainda não tem o VS </a:t>
            </a:r>
            <a:r>
              <a:rPr lang="pt-BR" sz="3200" err="1">
                <a:ea typeface="+mn-lt"/>
                <a:cs typeface="+mn-lt"/>
              </a:rPr>
              <a:t>Code</a:t>
            </a:r>
            <a:r>
              <a:rPr lang="pt-BR" sz="3200" dirty="0">
                <a:ea typeface="+mn-lt"/>
                <a:cs typeface="+mn-lt"/>
              </a:rPr>
              <a:t> instalado, siga estes passos: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Acesse o site oficial: 👉 </a:t>
            </a:r>
            <a:r>
              <a:rPr lang="pt-BR" sz="3200" dirty="0">
                <a:ea typeface="+mn-lt"/>
                <a:cs typeface="+mn-lt"/>
                <a:hlinkClick r:id="rId2"/>
              </a:rPr>
              <a:t>https://code.visualstudio.com/</a:t>
            </a:r>
            <a:endParaRPr lang="pt-BR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Clique no botão </a:t>
            </a:r>
            <a:r>
              <a:rPr lang="pt-BR" sz="3200" b="1" dirty="0">
                <a:ea typeface="+mn-lt"/>
                <a:cs typeface="+mn-lt"/>
              </a:rPr>
              <a:t>"Download for Windows/</a:t>
            </a:r>
            <a:r>
              <a:rPr lang="pt-BR" sz="3200" b="1" err="1">
                <a:ea typeface="+mn-lt"/>
                <a:cs typeface="+mn-lt"/>
              </a:rPr>
              <a:t>macOS</a:t>
            </a:r>
            <a:r>
              <a:rPr lang="pt-BR" sz="3200" b="1" dirty="0">
                <a:ea typeface="+mn-lt"/>
                <a:cs typeface="+mn-lt"/>
              </a:rPr>
              <a:t>/Linux"</a:t>
            </a:r>
            <a:r>
              <a:rPr lang="pt-BR" sz="3200" dirty="0">
                <a:ea typeface="+mn-lt"/>
                <a:cs typeface="+mn-lt"/>
              </a:rPr>
              <a:t> e baixe a versão correspondente ao seu sistema.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Execute o instalador e siga as instruções padrão.</a:t>
            </a:r>
            <a:endParaRPr lang="pt-BR" dirty="0"/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832610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9FA2E-50D1-963E-600C-127E6E1CE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2AF3D4-6688-C695-D57E-8BEDF9E241AF}"/>
              </a:ext>
            </a:extLst>
          </p:cNvPr>
          <p:cNvSpPr txBox="1"/>
          <p:nvPr/>
        </p:nvSpPr>
        <p:spPr>
          <a:xfrm>
            <a:off x="309972" y="128626"/>
            <a:ext cx="11576001" cy="113877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b="1" dirty="0">
                <a:latin typeface="Consolas"/>
                <a:ea typeface="+mn-lt"/>
                <a:cs typeface="+mn-lt"/>
              </a:rPr>
              <a:t>del</a:t>
            </a:r>
            <a:r>
              <a:rPr lang="en-US" b="1" dirty="0">
                <a:latin typeface="Consolas"/>
                <a:ea typeface="Calibri"/>
                <a:cs typeface="Calibri"/>
              </a:rPr>
              <a:t> </a:t>
            </a:r>
            <a:r>
              <a:rPr lang="en-US" b="1" dirty="0" err="1">
                <a:latin typeface="Consolas"/>
                <a:ea typeface="Calibri"/>
                <a:cs typeface="Calibri"/>
              </a:rPr>
              <a:t>lista</a:t>
            </a:r>
            <a:r>
              <a:rPr lang="en-US" b="1" dirty="0">
                <a:latin typeface="Consolas"/>
                <a:ea typeface="Calibri"/>
                <a:cs typeface="Calibri"/>
              </a:rPr>
              <a:t>[</a:t>
            </a:r>
            <a:r>
              <a:rPr lang="en-US" b="1" dirty="0" err="1">
                <a:latin typeface="Consolas"/>
                <a:ea typeface="Calibri"/>
                <a:cs typeface="Calibri"/>
              </a:rPr>
              <a:t>indice</a:t>
            </a:r>
            <a:r>
              <a:rPr lang="en-US" b="1" dirty="0">
                <a:latin typeface="Consolas"/>
                <a:ea typeface="Calibri"/>
                <a:cs typeface="Calibri"/>
              </a:rPr>
              <a:t>]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Remove um item da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pelo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sem</a:t>
            </a:r>
            <a:r>
              <a:rPr lang="en-US" dirty="0">
                <a:ea typeface="+mn-lt"/>
                <a:cs typeface="+mn-lt"/>
              </a:rPr>
              <a:t> usar </a:t>
            </a:r>
            <a:r>
              <a:rPr lang="en-US" dirty="0">
                <a:latin typeface="Consolas"/>
                <a:ea typeface="Calibri"/>
                <a:cs typeface="Calibri"/>
              </a:rPr>
              <a:t>.pop()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 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Remove "Carlos"</a:t>
            </a: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['Ana', 'Beatriz']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"Daniel"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"Eduardo"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Remover do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índice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1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até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3 (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excluindo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3)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['Ana', 'Daniel', 'Eduardo']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6083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C124B-C43A-9BED-4BB9-236C1D73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A3319F1-F24C-CEB8-E089-0EE17122D0D3}"/>
              </a:ext>
            </a:extLst>
          </p:cNvPr>
          <p:cNvSpPr txBox="1"/>
          <p:nvPr/>
        </p:nvSpPr>
        <p:spPr>
          <a:xfrm>
            <a:off x="309972" y="96"/>
            <a:ext cx="11576001" cy="134498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"Daniel"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"Eduardo"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Índices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que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quer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remover: 1 ("Carlos") e 3 ("Daniel")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indices_para_remover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1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sorted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indices_para_remover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reverse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['Ana', 'Beatriz', 'Eduardo']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inicial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"Daniel"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"Eduardo"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Índices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dos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→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→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→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→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"Daniel"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→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"Eduardo"</a:t>
            </a:r>
            <a:endParaRPr lang="en-US" sz="1400" dirty="0"/>
          </a:p>
          <a:p>
            <a:endParaRPr lang="en-US" b="1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8346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A5B0B-A477-AAB5-FFE4-820416B4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E6F579-F0F2-8809-82AD-E8EA1C9F68B0}"/>
              </a:ext>
            </a:extLst>
          </p:cNvPr>
          <p:cNvSpPr txBox="1"/>
          <p:nvPr/>
        </p:nvSpPr>
        <p:spPr>
          <a:xfrm>
            <a:off x="309972" y="96"/>
            <a:ext cx="11576001" cy="1332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quer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remover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itens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índices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e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→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e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"Daniel"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3200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Linha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seguinte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indices_para_remover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latin typeface="Consolas"/>
              </a:rPr>
              <a:t>Cria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uma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lista</a:t>
            </a:r>
            <a:r>
              <a:rPr lang="en-US" dirty="0">
                <a:latin typeface="Consolas"/>
              </a:rPr>
              <a:t> com </a:t>
            </a:r>
            <a:r>
              <a:rPr lang="en-US" err="1">
                <a:latin typeface="Consolas"/>
              </a:rPr>
              <a:t>os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índices</a:t>
            </a:r>
            <a:r>
              <a:rPr lang="en-US" dirty="0">
                <a:latin typeface="Consolas"/>
              </a:rPr>
              <a:t> que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serão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removidos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3200">
              <a:ea typeface="Calibri"/>
              <a:cs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indices_para_remover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reverse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endParaRPr lang="en-US" sz="3200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sorted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indices_para_remover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reverse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👉 Ordena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índices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maior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para o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menor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320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[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3200">
              <a:ea typeface="Calibri"/>
              <a:cs typeface="Calibri"/>
            </a:endParaRPr>
          </a:p>
          <a:p>
            <a:endParaRPr lang="en-US" sz="1400" dirty="0">
              <a:latin typeface="Consolas"/>
              <a:ea typeface="Calibri"/>
              <a:cs typeface="Calibri"/>
            </a:endParaRPr>
          </a:p>
          <a:p>
            <a:endParaRPr lang="en-US" b="1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4729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614E-FFC6-FBB0-720A-8F47C597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203ECB7-8CC1-27EE-9E13-491A070094D0}"/>
              </a:ext>
            </a:extLst>
          </p:cNvPr>
          <p:cNvSpPr txBox="1"/>
          <p:nvPr/>
        </p:nvSpPr>
        <p:spPr>
          <a:xfrm>
            <a:off x="309972" y="96"/>
            <a:ext cx="11576001" cy="13603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⚠️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Isso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é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muito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importante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porque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se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removesse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índice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primeiro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outros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mudariam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posição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— o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índice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passaria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a ser o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!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latin typeface="Consolas"/>
              </a:rPr>
              <a:t>]: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</a:rPr>
              <a:t>👉 Para </a:t>
            </a:r>
            <a:r>
              <a:rPr lang="en-US" err="1">
                <a:latin typeface="Consolas"/>
              </a:rPr>
              <a:t>cada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índice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na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ordem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reversa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→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→ Remove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"Daniel"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a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vira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"Eduardo"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→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→ Remove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a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vira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"Eduardo"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sz="1400" dirty="0">
              <a:latin typeface="Consolas"/>
              <a:ea typeface="Calibri"/>
              <a:cs typeface="Calibri"/>
            </a:endParaRPr>
          </a:p>
          <a:p>
            <a:endParaRPr lang="en-US" b="1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351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7C391-6C25-DDD2-0016-984394B5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2488956-4339-BAF0-0FCA-B2F0E0F30790}"/>
              </a:ext>
            </a:extLst>
          </p:cNvPr>
          <p:cNvSpPr txBox="1"/>
          <p:nvPr/>
        </p:nvSpPr>
        <p:spPr>
          <a:xfrm>
            <a:off x="-2173" y="95"/>
            <a:ext cx="11576001" cy="101258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Tuplas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Python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estruturas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dados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semelhantes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às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mas com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importante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diferença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são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imutáveis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 Ou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seja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vez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criada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alterar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seus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adicionar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remover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itens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Isso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torna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tuplas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ideais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armazenar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dados que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devem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modificados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após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sua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criação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Imutabilidade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 Ao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contrário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vez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tupla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criada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alterada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Isso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significa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modificar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adicionar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remover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depois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tupla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foi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definida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Ordenação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 Assim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tuplas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mantêm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ordem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dos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primeiro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elemento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estará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índice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0, 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segundo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índice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1, 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assim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diante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Aceitam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diferentes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tipos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de dados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 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tuplas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tipos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diferentes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inteiros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strings, floats, etc.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Acessibilidade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tupla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acessados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índice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da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mesma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maneira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rgbClr val="000000"/>
                </a:solidFill>
                <a:ea typeface="+mn-lt"/>
                <a:cs typeface="+mn-lt"/>
              </a:rPr>
              <a:t>Imutabilidade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= Performance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: Como 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tuplas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imutáveis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elas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mais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rápidas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especialmente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quando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usadas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situações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exigem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modificação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dos dados.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Além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disso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usadas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chaves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dicionários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contrário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das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8987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66D20-78EF-97CE-4F06-B35AC4D7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D15AA8-8A72-29D9-BBBC-DD8763064D5A}"/>
              </a:ext>
            </a:extLst>
          </p:cNvPr>
          <p:cNvSpPr txBox="1"/>
          <p:nvPr/>
        </p:nvSpPr>
        <p:spPr>
          <a:xfrm>
            <a:off x="-2173" y="95"/>
            <a:ext cx="11576001" cy="133421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Desempacotamento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É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possível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desempacotar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valores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variáveis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individuais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solidFill>
                <a:srgbClr val="000000"/>
              </a:solidFill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10 20 30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Concatenando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Assim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concatenar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tuplas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operador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+:</a:t>
            </a:r>
            <a:br>
              <a:rPr lang="en-US" sz="4000" dirty="0"/>
            </a:br>
            <a:endParaRPr lang="en-US" sz="40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tupla_concatenada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tupla2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tupla_concatenada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(1, 2, 3, 4)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4178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29C-CF42-61B5-44BA-CAFD13A6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066741D-68E9-5AC3-C502-C476FD54A003}"/>
              </a:ext>
            </a:extLst>
          </p:cNvPr>
          <p:cNvSpPr txBox="1"/>
          <p:nvPr/>
        </p:nvSpPr>
        <p:spPr>
          <a:xfrm>
            <a:off x="-2173" y="95"/>
            <a:ext cx="11576001" cy="123572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Repetindo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repetir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operador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*: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tupla_repetida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*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tupla_repetida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(1, 2, 1, 2, 1, 2)</a:t>
            </a:r>
            <a:endParaRPr lang="en-US" sz="2400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Retorna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maior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valor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 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7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1890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0F02A-CA65-E23F-D3C8-A1492C82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A38E026-EB1C-EBB3-21D3-A5B7568228A6}"/>
              </a:ext>
            </a:extLst>
          </p:cNvPr>
          <p:cNvSpPr txBox="1"/>
          <p:nvPr/>
        </p:nvSpPr>
        <p:spPr>
          <a:xfrm>
            <a:off x="-2173" y="95"/>
            <a:ext cx="11576001" cy="12295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min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 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Retorna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menor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valor 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min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  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1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 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Retorna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a soma dos 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  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10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60100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4828-C709-1567-590C-7EAA2BB3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D6CFB1-8858-E700-AFC8-DE1D465659D3}"/>
              </a:ext>
            </a:extLst>
          </p:cNvPr>
          <p:cNvSpPr txBox="1"/>
          <p:nvPr/>
        </p:nvSpPr>
        <p:spPr>
          <a:xfrm>
            <a:off x="-2173" y="95"/>
            <a:ext cx="11576001" cy="123572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endParaRPr lang="en-US" sz="40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count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count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3 (o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número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2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aparece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3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vezes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40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index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index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2 (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posição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primeiro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3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8466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5373-B36C-3982-868B-9D5D713A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F92CF5-52E3-115E-1CAD-C8EECE8B5FA7}"/>
              </a:ext>
            </a:extLst>
          </p:cNvPr>
          <p:cNvSpPr txBox="1"/>
          <p:nvPr/>
        </p:nvSpPr>
        <p:spPr>
          <a:xfrm>
            <a:off x="-2173" y="95"/>
            <a:ext cx="11576001" cy="118647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minha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_tupla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endParaRPr lang="en-US" sz="40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minha_tupla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1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minha_tupla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[-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3 (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último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681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5A7D5-912D-AA8D-DBF0-807FDB461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E4D32B-76FC-E406-4508-B966426E09A6}"/>
              </a:ext>
            </a:extLst>
          </p:cNvPr>
          <p:cNvSpPr txBox="1"/>
          <p:nvPr/>
        </p:nvSpPr>
        <p:spPr>
          <a:xfrm>
            <a:off x="327341" y="267825"/>
            <a:ext cx="1157600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📌 2. Instalar a Extensão do Python no VS </a:t>
            </a:r>
            <a:r>
              <a:rPr lang="pt-BR" sz="3200" b="1" dirty="0" err="1"/>
              <a:t>Code</a:t>
            </a:r>
            <a:endParaRPr lang="pt-BR" sz="3200" dirty="0" err="1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Agora, precisamos instalar a extensão do Python no VS </a:t>
            </a:r>
            <a:r>
              <a:rPr lang="pt-BR" sz="3200" dirty="0" err="1">
                <a:ea typeface="+mn-lt"/>
                <a:cs typeface="+mn-lt"/>
              </a:rPr>
              <a:t>Code</a:t>
            </a:r>
            <a:r>
              <a:rPr lang="pt-BR" sz="3200" dirty="0">
                <a:ea typeface="+mn-lt"/>
                <a:cs typeface="+mn-lt"/>
              </a:rPr>
              <a:t>: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 dirty="0">
                <a:ea typeface="+mn-lt"/>
                <a:cs typeface="+mn-lt"/>
              </a:rPr>
              <a:t>Abra o VS </a:t>
            </a:r>
            <a:r>
              <a:rPr lang="pt-BR" sz="3200" b="1" err="1">
                <a:ea typeface="+mn-lt"/>
                <a:cs typeface="+mn-lt"/>
              </a:rPr>
              <a:t>Code</a:t>
            </a:r>
            <a:r>
              <a:rPr lang="pt-BR" sz="32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Clique no ícone de </a:t>
            </a:r>
            <a:r>
              <a:rPr lang="pt-BR" sz="3200" b="1" dirty="0">
                <a:ea typeface="+mn-lt"/>
                <a:cs typeface="+mn-lt"/>
              </a:rPr>
              <a:t>Extensões</a:t>
            </a:r>
            <a:r>
              <a:rPr lang="pt-BR" sz="3200" dirty="0">
                <a:ea typeface="+mn-lt"/>
                <a:cs typeface="+mn-lt"/>
              </a:rPr>
              <a:t> (ou pressione </a:t>
            </a:r>
            <a:r>
              <a:rPr lang="pt-BR" sz="3200" dirty="0">
                <a:latin typeface="Consolas"/>
                <a:ea typeface="+mn-lt"/>
                <a:cs typeface="+mn-lt"/>
              </a:rPr>
              <a:t>Ctrl + Shift + X</a:t>
            </a:r>
            <a:r>
              <a:rPr lang="pt-BR" sz="3200" dirty="0">
                <a:ea typeface="+mn-lt"/>
                <a:cs typeface="+mn-lt"/>
              </a:rPr>
              <a:t>).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Pesquise por </a:t>
            </a:r>
            <a:r>
              <a:rPr lang="pt-BR" sz="3200" b="1" dirty="0">
                <a:ea typeface="+mn-lt"/>
                <a:cs typeface="+mn-lt"/>
              </a:rPr>
              <a:t>Python</a:t>
            </a:r>
            <a:r>
              <a:rPr lang="pt-BR" sz="32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Clique na extensão da </a:t>
            </a:r>
            <a:r>
              <a:rPr lang="pt-BR" sz="3200" b="1" dirty="0">
                <a:ea typeface="+mn-lt"/>
                <a:cs typeface="+mn-lt"/>
              </a:rPr>
              <a:t>Microsoft</a:t>
            </a:r>
            <a:r>
              <a:rPr lang="pt-BR" sz="3200" dirty="0">
                <a:ea typeface="+mn-lt"/>
                <a:cs typeface="+mn-lt"/>
              </a:rPr>
              <a:t> e instale.</a:t>
            </a:r>
            <a:endParaRPr lang="pt-BR" dirty="0">
              <a:ea typeface="+mn-lt"/>
              <a:cs typeface="+mn-lt"/>
            </a:endParaRPr>
          </a:p>
          <a:p>
            <a:endParaRPr lang="pt-BR" sz="3200" dirty="0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59939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D0747-812B-5734-4698-A7E9187B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4E8A34-A9A7-E69C-ABEE-9EF9273B6F5F}"/>
              </a:ext>
            </a:extLst>
          </p:cNvPr>
          <p:cNvSpPr txBox="1"/>
          <p:nvPr/>
        </p:nvSpPr>
        <p:spPr>
          <a:xfrm>
            <a:off x="-2173" y="95"/>
            <a:ext cx="11576001" cy="1525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Tupla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dentro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Tupla</a:t>
            </a:r>
          </a:p>
          <a:p>
            <a:endParaRPr lang="en-US" sz="20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 (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"Alice"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"Bruno"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Acessando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segundo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índice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1)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idade_segundo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segundo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é: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idade_segundo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98394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9C47-B222-00F5-061D-62E066E33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A27594-5CCA-6D0B-E877-341FEC4F1CB4}"/>
              </a:ext>
            </a:extLst>
          </p:cNvPr>
          <p:cNvSpPr txBox="1"/>
          <p:nvPr/>
        </p:nvSpPr>
        <p:spPr>
          <a:xfrm>
            <a:off x="-2173" y="95"/>
            <a:ext cx="11576001" cy="1525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Tupla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dentro</a:t>
            </a:r>
            <a:r>
              <a:rPr lang="en-US" sz="2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de Tupla</a:t>
            </a:r>
            <a:endParaRPr lang="en-US" sz="20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endParaRPr lang="en-US" sz="20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 (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"Alice"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"Bruno"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Acessando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segundo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índice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1)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idade_segundo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segundo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é: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idade_segundo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80895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9D53-803C-89A2-29F8-AC9EAD6D1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15003DD-FF94-4458-FF72-272F3780DD0B}"/>
              </a:ext>
            </a:extLst>
          </p:cNvPr>
          <p:cNvSpPr txBox="1"/>
          <p:nvPr/>
        </p:nvSpPr>
        <p:spPr>
          <a:xfrm>
            <a:off x="-2173" y="95"/>
            <a:ext cx="11576001" cy="1537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Converte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lista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Tupla</a:t>
            </a:r>
          </a:p>
          <a:p>
            <a:endParaRPr lang="en-US" sz="20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r>
              <a:rPr lang="en-US" sz="28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Convertendo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tupla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tuple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solidFill>
                <a:srgbClr val="000000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convertida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2099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46BD-2633-D07B-66A5-A36C9C879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2CF4C59-DC67-2206-564E-A51DCDEA086D}"/>
              </a:ext>
            </a:extLst>
          </p:cNvPr>
          <p:cNvSpPr txBox="1"/>
          <p:nvPr/>
        </p:nvSpPr>
        <p:spPr>
          <a:xfrm>
            <a:off x="-2173" y="95"/>
            <a:ext cx="11576001" cy="1580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Converte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Tupla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Lista</a:t>
            </a:r>
            <a:endParaRPr lang="en-US" sz="20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endParaRPr lang="en-US" sz="20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tupla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(</a:t>
            </a:r>
            <a:r>
              <a:rPr lang="en-US" sz="28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Convertendo</a:t>
            </a:r>
            <a:r>
              <a:rPr lang="en-US" sz="28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tupla em lista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80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list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tupla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"Lista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convertida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 dirty="0"/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8195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8A58-1092-CC4F-94E1-CDDFF63A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FC76811-FB3B-A8AA-3636-C7DAF2141DC2}"/>
              </a:ext>
            </a:extLst>
          </p:cNvPr>
          <p:cNvSpPr txBox="1"/>
          <p:nvPr/>
        </p:nvSpPr>
        <p:spPr>
          <a:xfrm>
            <a:off x="-2173" y="95"/>
            <a:ext cx="12246193" cy="10510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TUPLAS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7349E61-6803-6E35-DA77-9BF600D30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98869"/>
              </p:ext>
            </p:extLst>
          </p:nvPr>
        </p:nvGraphicFramePr>
        <p:xfrm>
          <a:off x="0" y="1965960"/>
          <a:ext cx="12252156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84052">
                  <a:extLst>
                    <a:ext uri="{9D8B030D-6E8A-4147-A177-3AD203B41FA5}">
                      <a16:colId xmlns:a16="http://schemas.microsoft.com/office/drawing/2014/main" val="2331038532"/>
                    </a:ext>
                  </a:extLst>
                </a:gridCol>
                <a:gridCol w="4084052">
                  <a:extLst>
                    <a:ext uri="{9D8B030D-6E8A-4147-A177-3AD203B41FA5}">
                      <a16:colId xmlns:a16="http://schemas.microsoft.com/office/drawing/2014/main" val="3968422921"/>
                    </a:ext>
                  </a:extLst>
                </a:gridCol>
                <a:gridCol w="4084052">
                  <a:extLst>
                    <a:ext uri="{9D8B030D-6E8A-4147-A177-3AD203B41FA5}">
                      <a16:colId xmlns:a16="http://schemas.microsoft.com/office/drawing/2014/main" val="2281748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89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Acesso por índice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tupla[0]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Acessar o elemento na posição 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Fatiamento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tupla[1:3]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uma fatia da tupla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 in tupla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o valor existe na tupla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32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len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len</a:t>
                      </a:r>
                      <a:r>
                        <a:rPr lang="pt-BR" dirty="0"/>
                        <a:t>(tupla)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o número de elementos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40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min() / </a:t>
                      </a:r>
                      <a:r>
                        <a:rPr lang="pt-BR" dirty="0" err="1"/>
                        <a:t>max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min(tupla)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ou maior valor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61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sum()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sum(tupla)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todos os valores numéricos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9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tuple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tuple</a:t>
                      </a:r>
                      <a:r>
                        <a:rPr lang="pt-BR" dirty="0"/>
                        <a:t>([1, 2, 3])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Converte outra estrutura em tupla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77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5936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49283-86F9-0B1A-81C7-735C70183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5248DF-060B-C4F6-5D39-C85BE3774885}"/>
              </a:ext>
            </a:extLst>
          </p:cNvPr>
          <p:cNvSpPr txBox="1"/>
          <p:nvPr/>
        </p:nvSpPr>
        <p:spPr>
          <a:xfrm>
            <a:off x="-2173" y="95"/>
            <a:ext cx="11576001" cy="1457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Em Python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coleções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ordenadas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elementos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únicos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seja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permitem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duplicados</a:t>
            </a:r>
            <a:r>
              <a:rPr lang="en-US" sz="2400" dirty="0">
                <a:ea typeface="+mn-lt"/>
                <a:cs typeface="+mn-lt"/>
              </a:rPr>
              <a:t>. Eles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úteis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quando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deseja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armazenar</a:t>
            </a:r>
            <a:r>
              <a:rPr lang="en-US" sz="2400" dirty="0">
                <a:ea typeface="+mn-lt"/>
                <a:cs typeface="+mn-lt"/>
              </a:rPr>
              <a:t> dados </a:t>
            </a:r>
            <a:r>
              <a:rPr lang="en-US" sz="2400" dirty="0" err="1">
                <a:ea typeface="+mn-lt"/>
                <a:cs typeface="+mn-lt"/>
              </a:rPr>
              <a:t>sem</a:t>
            </a:r>
            <a:r>
              <a:rPr lang="en-US" sz="2400" dirty="0">
                <a:ea typeface="+mn-lt"/>
                <a:cs typeface="+mn-lt"/>
              </a:rPr>
              <a:t> se </a:t>
            </a:r>
            <a:r>
              <a:rPr lang="en-US" sz="2400" dirty="0" err="1">
                <a:ea typeface="+mn-lt"/>
                <a:cs typeface="+mn-lt"/>
              </a:rPr>
              <a:t>preocupar</a:t>
            </a:r>
            <a:r>
              <a:rPr lang="en-US" sz="2400" dirty="0">
                <a:ea typeface="+mn-lt"/>
                <a:cs typeface="+mn-lt"/>
              </a:rPr>
              <a:t> com a </a:t>
            </a:r>
            <a:r>
              <a:rPr lang="en-US" sz="2400" dirty="0" err="1">
                <a:ea typeface="+mn-lt"/>
                <a:cs typeface="+mn-lt"/>
              </a:rPr>
              <a:t>ordem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duplicação</a:t>
            </a:r>
            <a:r>
              <a:rPr lang="en-US" sz="2400" dirty="0">
                <a:ea typeface="+mn-lt"/>
                <a:cs typeface="+mn-lt"/>
              </a:rPr>
              <a:t>. Como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conjuntos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mantêm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ordem</a:t>
            </a:r>
            <a:r>
              <a:rPr lang="en-US" sz="2400" dirty="0">
                <a:ea typeface="+mn-lt"/>
                <a:cs typeface="+mn-lt"/>
              </a:rPr>
              <a:t>, o </a:t>
            </a:r>
            <a:r>
              <a:rPr lang="en-US" sz="2400" dirty="0" err="1">
                <a:ea typeface="+mn-lt"/>
                <a:cs typeface="+mn-lt"/>
              </a:rPr>
              <a:t>acesso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feito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maneira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diferente</a:t>
            </a:r>
            <a:r>
              <a:rPr lang="en-US" sz="2400" dirty="0">
                <a:ea typeface="+mn-lt"/>
                <a:cs typeface="+mn-lt"/>
              </a:rPr>
              <a:t> das </a:t>
            </a:r>
            <a:r>
              <a:rPr lang="en-US" sz="2400" dirty="0" err="1">
                <a:ea typeface="+mn-lt"/>
                <a:cs typeface="+mn-lt"/>
              </a:rPr>
              <a:t>listas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tuplas</a:t>
            </a:r>
            <a:r>
              <a:rPr lang="en-US" sz="2400" dirty="0">
                <a:ea typeface="+mn-lt"/>
                <a:cs typeface="+mn-lt"/>
              </a:rPr>
              <a:t>, mas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altamente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eficientes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dirty="0" err="1">
                <a:ea typeface="+mn-lt"/>
                <a:cs typeface="+mn-lt"/>
              </a:rPr>
              <a:t>operações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verificação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pertença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eliminação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duplicatas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podem</a:t>
            </a:r>
            <a:r>
              <a:rPr lang="en-US" sz="2400" dirty="0">
                <a:ea typeface="+mn-lt"/>
                <a:cs typeface="+mn-lt"/>
              </a:rPr>
              <a:t> ser </a:t>
            </a:r>
            <a:r>
              <a:rPr lang="en-US" sz="2400" dirty="0" err="1">
                <a:ea typeface="+mn-lt"/>
                <a:cs typeface="+mn-lt"/>
              </a:rPr>
              <a:t>usadas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chaves</a:t>
            </a:r>
            <a:r>
              <a:rPr lang="en-US" sz="2400" dirty="0">
                <a:ea typeface="+mn-lt"/>
                <a:cs typeface="+mn-lt"/>
              </a:rPr>
              <a:t> de um </a:t>
            </a:r>
            <a:r>
              <a:rPr lang="en-US" sz="2400" dirty="0" err="1">
                <a:ea typeface="+mn-lt"/>
                <a:cs typeface="+mn-lt"/>
              </a:rPr>
              <a:t>dicionário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enquanto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podem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porque</a:t>
            </a:r>
            <a:r>
              <a:rPr lang="en-US" sz="2400" dirty="0">
                <a:ea typeface="+mn-lt"/>
                <a:cs typeface="+mn-lt"/>
              </a:rPr>
              <a:t> as </a:t>
            </a:r>
            <a:r>
              <a:rPr lang="en-US" sz="2400" dirty="0" err="1">
                <a:ea typeface="+mn-lt"/>
                <a:cs typeface="+mn-lt"/>
              </a:rPr>
              <a:t>listas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mutáveis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Ordenados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um conjunto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têm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ordem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definida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Isso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significa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acessar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índices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tuplas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Únicos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Um conjunto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conter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duplicados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 Se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tentar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adicionar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um item que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já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existe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no conjunto,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será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adicionado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novamente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Mutabilidade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Um conjunto é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mutável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o que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significa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adicionar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e remover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após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sua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criação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mas o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próprio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conjunto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mantém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ordem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nem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índices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Operações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Matemáticas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 Conjuntos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suportam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operações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matemáticas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união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interseção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simétrica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5939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FD40-8C5D-9BB1-794E-E124A1BE3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1F2B584-1676-E41F-F204-0445DF9E100C}"/>
              </a:ext>
            </a:extLst>
          </p:cNvPr>
          <p:cNvSpPr txBox="1"/>
          <p:nvPr/>
        </p:nvSpPr>
        <p:spPr>
          <a:xfrm>
            <a:off x="-2173" y="95"/>
            <a:ext cx="11576001" cy="105105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✅ </a:t>
            </a:r>
            <a:r>
              <a:rPr lang="en-US" sz="2400" err="1">
                <a:ea typeface="+mn-lt"/>
                <a:cs typeface="+mn-lt"/>
              </a:rPr>
              <a:t>Não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permite</a:t>
            </a:r>
            <a:r>
              <a:rPr lang="en-US" sz="2400">
                <a:ea typeface="+mn-lt"/>
                <a:cs typeface="+mn-lt"/>
              </a:rPr>
              <a:t> elementos duplicados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✅ É </a:t>
            </a:r>
            <a:r>
              <a:rPr lang="en-US" sz="2400" b="1" dirty="0" err="1">
                <a:ea typeface="+mn-lt"/>
                <a:cs typeface="+mn-lt"/>
              </a:rPr>
              <a:t>mutável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adicionar</a:t>
            </a:r>
            <a:r>
              <a:rPr lang="en-US" sz="2400" dirty="0">
                <a:ea typeface="+mn-lt"/>
                <a:cs typeface="+mn-lt"/>
              </a:rPr>
              <a:t> e remover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❌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indexável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acessar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posição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meu_set</a:t>
            </a:r>
            <a:r>
              <a:rPr lang="en-US" sz="2400" dirty="0">
                <a:latin typeface="Consolas"/>
                <a:ea typeface="+mn-lt"/>
                <a:cs typeface="+mn-lt"/>
              </a:rPr>
              <a:t>[0]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erro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✅ É </a:t>
            </a:r>
            <a:r>
              <a:rPr lang="en-US" sz="2400" dirty="0" err="1">
                <a:ea typeface="+mn-lt"/>
                <a:cs typeface="+mn-lt"/>
              </a:rPr>
              <a:t>iterável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usar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loops </a:t>
            </a:r>
            <a:r>
              <a:rPr lang="en-US" sz="2400" dirty="0">
                <a:latin typeface="Consolas"/>
                <a:ea typeface="+mn-lt"/>
                <a:cs typeface="+mn-lt"/>
              </a:rPr>
              <a:t>for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9794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68A1-9834-9EE5-D682-11E85410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10D091-6AD0-9E93-AE4E-387D014F13BB}"/>
              </a:ext>
            </a:extLst>
          </p:cNvPr>
          <p:cNvSpPr txBox="1"/>
          <p:nvPr/>
        </p:nvSpPr>
        <p:spPr>
          <a:xfrm>
            <a:off x="-2173" y="95"/>
            <a:ext cx="11576001" cy="138961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meu_conjunto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 dirty="0">
                <a:latin typeface="Consolas"/>
                <a:ea typeface="+mn-lt"/>
                <a:cs typeface="+mn-lt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ou</a:t>
            </a:r>
            <a:endParaRPr lang="en-US" sz="2000">
              <a:solidFill>
                <a:srgbClr val="008000"/>
              </a:solidFill>
              <a:latin typeface="Consolas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meu_conjunto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])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Conjunto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Vazio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Para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criar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um conjunto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vazio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é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necessário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usar a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função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(). Usar {}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cria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um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dicionário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vazio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um conjunto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vazio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conjunto_vazio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 err="1"/>
              <a:t>Acessando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de um Conjunto: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Como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conjuntos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ordenados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podemos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acessar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diretamente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índice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 Para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iterar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sobre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de um conjunto,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usamos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loops,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br>
              <a:rPr lang="en-US" sz="2000" dirty="0"/>
            </a:b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meu_conjunto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 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item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meu_conjunto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item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3244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DEE00-A7A0-594D-453A-383465B7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6204904-E07C-78D7-380F-231AF2F7B612}"/>
              </a:ext>
            </a:extLst>
          </p:cNvPr>
          <p:cNvSpPr txBox="1"/>
          <p:nvPr/>
        </p:nvSpPr>
        <p:spPr>
          <a:xfrm>
            <a:off x="-2173" y="95"/>
            <a:ext cx="11576001" cy="1469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Adicionando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Use 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método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add() para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adicionar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elemento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meu_conjunto.add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meu_conjunto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: {1, 2, 3, 4, 5, 6</a:t>
            </a:r>
            <a:endParaRPr lang="en-US" sz="240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Removendo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Use remove() para remover um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 Se 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existir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um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erro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será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gerado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meu_conjunto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meu_conjunto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{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1, 2, 4, 5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, 6}</a:t>
            </a:r>
            <a:endParaRPr lang="en-US" sz="2400"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3373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E60C-D66A-CA14-960A-E3BA89AF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94C142-AB47-4CA6-28D1-1EECA35AC5E4}"/>
              </a:ext>
            </a:extLst>
          </p:cNvPr>
          <p:cNvSpPr txBox="1"/>
          <p:nvPr/>
        </p:nvSpPr>
        <p:spPr>
          <a:xfrm>
            <a:off x="-2173" y="95"/>
            <a:ext cx="11576001" cy="1460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Use discard() para remover um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elemento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mas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sem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gerar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erro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caso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elemento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exista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meu_conjunto.discard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4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gera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erro</a:t>
            </a:r>
            <a:r>
              <a:rPr lang="en-US" sz="24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mesmo</a:t>
            </a:r>
            <a:r>
              <a:rPr lang="en-US" sz="24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que o 10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esteja</a:t>
            </a:r>
            <a:r>
              <a:rPr lang="en-US" sz="24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conjunto</a:t>
            </a:r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Limpar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o </a:t>
            </a:r>
            <a:r>
              <a:rPr lang="en-US" sz="24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Use 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método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clear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para remover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um </a:t>
            </a:r>
            <a:r>
              <a:rPr lang="en-US" sz="24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meu_conjunto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.clear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40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meu_conjunto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set()</a:t>
            </a:r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5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A9BC-0157-6B5A-2AB4-4E4F4C235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636211-2DE5-354C-BF58-AD0C0484F4BB}"/>
              </a:ext>
            </a:extLst>
          </p:cNvPr>
          <p:cNvSpPr txBox="1"/>
          <p:nvPr/>
        </p:nvSpPr>
        <p:spPr>
          <a:xfrm>
            <a:off x="327341" y="267825"/>
            <a:ext cx="11576001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📌 4. Configurar o Python no VS </a:t>
            </a:r>
            <a:r>
              <a:rPr lang="pt-BR" sz="3200" b="1" err="1"/>
              <a:t>Code</a:t>
            </a:r>
            <a:endParaRPr lang="pt-BR" sz="3200" err="1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Agora, precisamos garantir que o VS </a:t>
            </a:r>
            <a:r>
              <a:rPr lang="pt-BR" sz="3200" err="1">
                <a:ea typeface="+mn-lt"/>
                <a:cs typeface="+mn-lt"/>
              </a:rPr>
              <a:t>Code</a:t>
            </a:r>
            <a:r>
              <a:rPr lang="pt-BR" sz="3200" dirty="0">
                <a:ea typeface="+mn-lt"/>
                <a:cs typeface="+mn-lt"/>
              </a:rPr>
              <a:t> está usando o interpretador correto do Python:</a:t>
            </a: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Pressione </a:t>
            </a:r>
            <a:r>
              <a:rPr lang="pt-BR" sz="3200" b="1" dirty="0">
                <a:latin typeface="Consolas"/>
                <a:ea typeface="+mn-lt"/>
                <a:cs typeface="+mn-lt"/>
              </a:rPr>
              <a:t>Ctrl + Shift + P</a:t>
            </a:r>
            <a:r>
              <a:rPr lang="pt-BR" sz="3200" dirty="0">
                <a:ea typeface="+mn-lt"/>
                <a:cs typeface="+mn-lt"/>
              </a:rPr>
              <a:t> para abrir a </a:t>
            </a:r>
            <a:r>
              <a:rPr lang="pt-BR" sz="3200" b="1" dirty="0">
                <a:ea typeface="+mn-lt"/>
                <a:cs typeface="+mn-lt"/>
              </a:rPr>
              <a:t>Paleta de Comandos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Digite </a:t>
            </a:r>
            <a:r>
              <a:rPr lang="pt-BR" sz="3200" b="1" dirty="0">
                <a:ea typeface="+mn-lt"/>
                <a:cs typeface="+mn-lt"/>
              </a:rPr>
              <a:t>"Python: </a:t>
            </a:r>
            <a:r>
              <a:rPr lang="pt-BR" sz="3200" b="1" err="1">
                <a:ea typeface="+mn-lt"/>
                <a:cs typeface="+mn-lt"/>
              </a:rPr>
              <a:t>Select</a:t>
            </a:r>
            <a:r>
              <a:rPr lang="pt-BR" sz="3200" b="1" dirty="0">
                <a:ea typeface="+mn-lt"/>
                <a:cs typeface="+mn-lt"/>
              </a:rPr>
              <a:t> </a:t>
            </a:r>
            <a:r>
              <a:rPr lang="pt-BR" sz="3200" b="1" err="1">
                <a:ea typeface="+mn-lt"/>
                <a:cs typeface="+mn-lt"/>
              </a:rPr>
              <a:t>Interpreter</a:t>
            </a:r>
            <a:r>
              <a:rPr lang="pt-BR" sz="3200" b="1" dirty="0">
                <a:ea typeface="+mn-lt"/>
                <a:cs typeface="+mn-lt"/>
              </a:rPr>
              <a:t>"</a:t>
            </a:r>
            <a:r>
              <a:rPr lang="pt-BR" sz="3200" dirty="0">
                <a:ea typeface="+mn-lt"/>
                <a:cs typeface="+mn-lt"/>
              </a:rPr>
              <a:t> e selecione essa opção.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Escolha a versão do </a:t>
            </a:r>
            <a:r>
              <a:rPr lang="pt-BR" sz="3200" b="1" dirty="0">
                <a:ea typeface="+mn-lt"/>
                <a:cs typeface="+mn-lt"/>
              </a:rPr>
              <a:t>Python 3.X</a:t>
            </a:r>
            <a:r>
              <a:rPr lang="pt-BR" sz="3200" dirty="0">
                <a:ea typeface="+mn-lt"/>
                <a:cs typeface="+mn-lt"/>
              </a:rPr>
              <a:t> instalada no seu sistema.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Isso garante que o VS </a:t>
            </a:r>
            <a:r>
              <a:rPr lang="pt-BR" sz="3200" dirty="0" err="1">
                <a:ea typeface="+mn-lt"/>
                <a:cs typeface="+mn-lt"/>
              </a:rPr>
              <a:t>Code</a:t>
            </a:r>
            <a:r>
              <a:rPr lang="pt-BR" sz="3200" dirty="0">
                <a:ea typeface="+mn-lt"/>
                <a:cs typeface="+mn-lt"/>
              </a:rPr>
              <a:t> usará o Python corretamente.</a:t>
            </a:r>
            <a:endParaRPr lang="pt-BR" dirty="0">
              <a:ea typeface="+mn-lt"/>
              <a:cs typeface="+mn-lt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71398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81E59-F313-6BA6-FF26-1EC3CE99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B7586C2-781D-D759-B55B-B9C47858A7FA}"/>
              </a:ext>
            </a:extLst>
          </p:cNvPr>
          <p:cNvSpPr txBox="1"/>
          <p:nvPr/>
        </p:nvSpPr>
        <p:spPr>
          <a:xfrm>
            <a:off x="-2173" y="95"/>
            <a:ext cx="11576001" cy="1488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União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(|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ou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union()): Combina dois conjuntos, retornando um conjunto com todos os elementos distintos de ambos.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conjunto1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{</a:t>
            </a:r>
            <a:r>
              <a:rPr lang="en-US" sz="2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20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conjunto2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{</a:t>
            </a:r>
            <a:r>
              <a:rPr lang="en-US" sz="2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0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uniao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conjunto1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| </a:t>
            </a:r>
            <a:r>
              <a:rPr lang="en-US" sz="2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conjunto2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: {1, 2, 3, 4, 5}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en-US" sz="2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Interseção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(&amp;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intersection()):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Retorna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conjunto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que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estão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presentes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ambos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conjuntos.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intersecao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conjunto1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&amp;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conjunto2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intersecao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{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8528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D764-659A-9EBB-FEED-126B9A1C6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626A1F6-73EE-0F7F-B314-E825D0A7E8C1}"/>
              </a:ext>
            </a:extLst>
          </p:cNvPr>
          <p:cNvSpPr txBox="1"/>
          <p:nvPr/>
        </p:nvSpPr>
        <p:spPr>
          <a:xfrm>
            <a:off x="-2173" y="95"/>
            <a:ext cx="11576001" cy="1518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(-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difference()):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Retorna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um conjunto com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estão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primeiro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conjunto, mas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segundo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diferenca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-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conjunto2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diferenca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: {1, 2}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br>
              <a:rPr lang="en-US" dirty="0">
                <a:ea typeface="Calibri"/>
                <a:cs typeface="Calibri"/>
              </a:rPr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 err="1">
                <a:latin typeface="Consolas"/>
                <a:ea typeface="Calibri"/>
                <a:cs typeface="Calibri"/>
              </a:rPr>
              <a:t>Diferença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Simétrica</a:t>
            </a:r>
            <a:r>
              <a:rPr lang="en-US" sz="2000" dirty="0">
                <a:latin typeface="Consolas"/>
                <a:ea typeface="Calibri"/>
                <a:cs typeface="Calibri"/>
              </a:rPr>
              <a:t> (^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symmetric_difference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()):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Retorna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conjunto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estão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um dos conjuntos, mas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ambos.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diferenca_simetrica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conjunto1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^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conjunto2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diferenca_simetrica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{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1, 2, 4, 5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000" dirty="0"/>
          </a:p>
          <a:p>
            <a:endParaRPr lang="en-US" dirty="0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</a:pPr>
            <a:br>
              <a:rPr lang="en-US" dirty="0"/>
            </a:br>
            <a:r>
              <a:rPr lang="en-US" b="1" dirty="0" err="1">
                <a:ea typeface="+mn-lt"/>
                <a:cs typeface="+mn-lt"/>
              </a:rPr>
              <a:t>Operações</a:t>
            </a:r>
            <a:r>
              <a:rPr lang="en-US" b="1" dirty="0">
                <a:ea typeface="+mn-lt"/>
                <a:cs typeface="+mn-lt"/>
              </a:rPr>
              <a:t> de Conjunto</a:t>
            </a:r>
            <a:r>
              <a:rPr lang="en-US" dirty="0">
                <a:ea typeface="+mn-lt"/>
                <a:cs typeface="+mn-lt"/>
              </a:rPr>
              <a:t>: Conjuntos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ótimos</a:t>
            </a:r>
            <a:r>
              <a:rPr lang="en-US" dirty="0">
                <a:ea typeface="+mn-lt"/>
                <a:cs typeface="+mn-lt"/>
              </a:rPr>
              <a:t> para resolver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envolvendo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matemáticas</a:t>
            </a:r>
            <a:r>
              <a:rPr lang="en-US" dirty="0">
                <a:ea typeface="+mn-lt"/>
                <a:cs typeface="+mn-lt"/>
              </a:rPr>
              <a:t> de conjunto,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interseção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diferença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b="1" dirty="0" err="1">
                <a:ea typeface="+mn-lt"/>
                <a:cs typeface="+mn-lt"/>
              </a:rPr>
              <a:t>Verificação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Pertença</a:t>
            </a:r>
            <a:r>
              <a:rPr lang="en-US" dirty="0">
                <a:ea typeface="+mn-lt"/>
                <a:cs typeface="+mn-lt"/>
              </a:rPr>
              <a:t>: A </a:t>
            </a:r>
            <a:r>
              <a:rPr lang="en-US" dirty="0" err="1">
                <a:ea typeface="+mn-lt"/>
                <a:cs typeface="+mn-lt"/>
              </a:rPr>
              <a:t>operação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Calibri"/>
                <a:cs typeface="Calibri"/>
              </a:rPr>
              <a:t>in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muito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rápida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conjuntos do que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tornando-os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boa </a:t>
            </a:r>
            <a:r>
              <a:rPr lang="en-US" dirty="0" err="1">
                <a:ea typeface="+mn-lt"/>
                <a:cs typeface="+mn-lt"/>
              </a:rPr>
              <a:t>escolha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precisa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verificar</a:t>
            </a:r>
            <a:r>
              <a:rPr lang="en-US" dirty="0">
                <a:ea typeface="+mn-lt"/>
                <a:cs typeface="+mn-lt"/>
              </a:rPr>
              <a:t> se um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presente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eficiente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115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1E345-3477-AB93-2976-9169772A0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28B159-C4A8-CEE9-13F4-3C9F1280F6D5}"/>
              </a:ext>
            </a:extLst>
          </p:cNvPr>
          <p:cNvSpPr txBox="1"/>
          <p:nvPr/>
        </p:nvSpPr>
        <p:spPr>
          <a:xfrm>
            <a:off x="-2173" y="95"/>
            <a:ext cx="11576001" cy="120494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= {}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isso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cria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um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dicionário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vazio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porque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Python assume que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é um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dict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padrão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 = set()  # Set </a:t>
            </a:r>
            <a:r>
              <a:rPr lang="en-US" sz="2000" dirty="0" err="1">
                <a:ea typeface="+mn-lt"/>
                <a:cs typeface="+mn-lt"/>
              </a:rPr>
              <a:t>vazio</a:t>
            </a:r>
            <a:r>
              <a:rPr lang="en-US" sz="2000" dirty="0">
                <a:ea typeface="+mn-lt"/>
                <a:cs typeface="+mn-lt"/>
              </a:rPr>
              <a:t>- Forma </a:t>
            </a:r>
            <a:r>
              <a:rPr lang="en-US" sz="2000" dirty="0" err="1">
                <a:ea typeface="+mn-lt"/>
                <a:cs typeface="+mn-lt"/>
              </a:rPr>
              <a:t>correta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um SET </a:t>
            </a:r>
            <a:r>
              <a:rPr lang="en-US" sz="2000" dirty="0" err="1">
                <a:ea typeface="+mn-lt"/>
                <a:cs typeface="+mn-lt"/>
              </a:rPr>
              <a:t>vazio</a:t>
            </a:r>
            <a:endParaRPr lang="en-US" dirty="0" err="1"/>
          </a:p>
          <a:p>
            <a:endParaRPr lang="en-US" sz="2000" dirty="0"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sz="2000" dirty="0">
                <a:latin typeface="Consolas"/>
                <a:ea typeface="Calibri"/>
                <a:cs typeface="Calibri"/>
              </a:rPr>
              <a:t> 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latin typeface="Consolas"/>
                <a:ea typeface="Calibri"/>
                <a:cs typeface="Calibri"/>
              </a:rPr>
              <a:t>} 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Mesmo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coloque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repetidos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o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set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vai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remover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duplicatas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automaticamente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 Por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isso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aparecem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só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vez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713358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5EFF-FDE5-FEEC-400D-1174D3D0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817F40-5D19-5EAC-CC9E-28D30FB1CD09}"/>
              </a:ext>
            </a:extLst>
          </p:cNvPr>
          <p:cNvSpPr txBox="1"/>
          <p:nvPr/>
        </p:nvSpPr>
        <p:spPr>
          <a:xfrm>
            <a:off x="-2173" y="95"/>
            <a:ext cx="11576001" cy="115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Adicionando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add</a:t>
            </a:r>
            <a:r>
              <a:rPr lang="en-US" sz="2000" dirty="0">
                <a:latin typeface="Consolas"/>
                <a:ea typeface="+mn-lt"/>
                <a:cs typeface="+mn-lt"/>
              </a:rPr>
              <a:t>() </a:t>
            </a:r>
            <a:endParaRPr lang="en-US" dirty="0">
              <a:latin typeface="Consolas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add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/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4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Removendo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remove()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dirty="0">
                <a:latin typeface="Consolas"/>
                <a:ea typeface="Calibri"/>
                <a:cs typeface="Calibri"/>
              </a:rPr>
              <a:t> = {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dirty="0">
                <a:latin typeface="Consolas"/>
                <a:ea typeface="Calibri"/>
                <a:cs typeface="Calibri"/>
              </a:rPr>
              <a:t>}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err="1"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remove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dirty="0">
                <a:latin typeface="Consolas"/>
                <a:ea typeface="Calibri"/>
                <a:cs typeface="Calibri"/>
              </a:rPr>
              <a:t>)</a:t>
            </a: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meu_set</a:t>
            </a:r>
            <a:r>
              <a:rPr lang="en-US" dirty="0">
                <a:latin typeface="Consolas"/>
                <a:ea typeface="Calibri"/>
                <a:cs typeface="Calibri"/>
              </a:rPr>
              <a:t>)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49804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0DDF1-6B68-9262-0C33-985253E1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45D5FF-24D1-B9C3-8770-59BD9E799EE4}"/>
              </a:ext>
            </a:extLst>
          </p:cNvPr>
          <p:cNvSpPr txBox="1"/>
          <p:nvPr/>
        </p:nvSpPr>
        <p:spPr>
          <a:xfrm>
            <a:off x="-2173" y="95"/>
            <a:ext cx="11576001" cy="11972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  <a:p>
            <a:r>
              <a:rPr lang="en-US" sz="2400" err="1">
                <a:ea typeface="+mn-lt"/>
                <a:cs typeface="+mn-lt"/>
              </a:rPr>
              <a:t>Removendo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>
                <a:latin typeface="Consolas"/>
                <a:ea typeface="+mn-lt"/>
                <a:cs typeface="+mn-lt"/>
              </a:rPr>
              <a:t>discard()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sem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erro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meu_set</a:t>
            </a:r>
            <a:r>
              <a:rPr lang="en-US" dirty="0">
                <a:latin typeface="Consolas"/>
                <a:ea typeface="+mn-lt"/>
                <a:cs typeface="+mn-lt"/>
              </a:rPr>
              <a:t> = {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meu_set</a:t>
            </a:r>
            <a:r>
              <a:rPr lang="en-US" dirty="0" err="1">
                <a:latin typeface="Consolas"/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discard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dirty="0">
                <a:latin typeface="Consolas"/>
                <a:ea typeface="+mn-lt"/>
                <a:cs typeface="+mn-lt"/>
              </a:rPr>
              <a:t>)  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existe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mas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dá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erro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meu_set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latin typeface="Consolas"/>
              <a:ea typeface="+mn-lt"/>
              <a:cs typeface="+mn-lt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Verificar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se um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elemento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está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no set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frutas</a:t>
            </a:r>
            <a:r>
              <a:rPr lang="en-US" sz="2000" dirty="0">
                <a:latin typeface="Consolas"/>
                <a:ea typeface="Calibri"/>
                <a:cs typeface="Calibri"/>
              </a:rPr>
              <a:t> = {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maçã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"banana"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laranja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latin typeface="Consolas"/>
                <a:ea typeface="Calibri"/>
                <a:cs typeface="Calibri"/>
              </a:rPr>
              <a:t>}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"banana"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frutas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"uva"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frutas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8213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A8E32-286D-21D1-0FD4-6976D9096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C42A0C-2EAF-6D0C-F40F-D6C15CAC2E40}"/>
              </a:ext>
            </a:extLst>
          </p:cNvPr>
          <p:cNvSpPr txBox="1"/>
          <p:nvPr/>
        </p:nvSpPr>
        <p:spPr>
          <a:xfrm>
            <a:off x="-2173" y="95"/>
            <a:ext cx="11576001" cy="92948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  <a:ea typeface="+mn-lt"/>
                <a:cs typeface="+mn-lt"/>
              </a:rPr>
              <a:t>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latin typeface="Consolas"/>
                <a:ea typeface="+mn-lt"/>
                <a:cs typeface="+mn-lt"/>
              </a:rPr>
              <a:t>}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latin typeface="Consolas"/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issubset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 err="1">
                <a:latin typeface="Consolas"/>
                <a:ea typeface="Calibri"/>
                <a:cs typeface="Calibri"/>
              </a:rPr>
              <a:t>Resposta</a:t>
            </a:r>
            <a:r>
              <a:rPr lang="en-US" sz="2000" dirty="0">
                <a:latin typeface="Consolas"/>
                <a:ea typeface="Calibri"/>
                <a:cs typeface="Calibri"/>
              </a:rPr>
              <a:t>: True</a:t>
            </a:r>
          </a:p>
          <a:p>
            <a:endParaRPr lang="en-US" sz="20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O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método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issubset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verifica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todos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estão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contidos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b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07250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D2397-1A99-6C11-D29A-E05B2C64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BA6068A-2E6E-2CDD-339F-67AAED8C7B4C}"/>
              </a:ext>
            </a:extLst>
          </p:cNvPr>
          <p:cNvSpPr txBox="1"/>
          <p:nvPr/>
        </p:nvSpPr>
        <p:spPr>
          <a:xfrm>
            <a:off x="-2173" y="95"/>
            <a:ext cx="11576001" cy="10095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  <a:p>
            <a:r>
              <a:rPr lang="en-US" sz="24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2400" dirty="0">
                <a:latin typeface="Consolas"/>
                <a:ea typeface="+mn-lt"/>
                <a:cs typeface="+mn-lt"/>
              </a:rPr>
              <a:t> = {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4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4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4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</a:t>
            </a:r>
            <a:r>
              <a:rPr lang="en-US" sz="2400" dirty="0">
                <a:latin typeface="Consolas"/>
                <a:ea typeface="+mn-lt"/>
                <a:cs typeface="+mn-lt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"Primeiro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Conjunto"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Segundo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Conjunto"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uniao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union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uniao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05453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F08E5-4A43-EDCA-CE44-BB97F48A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7FC9366-FBD0-06FF-8450-F72A615D3101}"/>
              </a:ext>
            </a:extLst>
          </p:cNvPr>
          <p:cNvSpPr txBox="1"/>
          <p:nvPr/>
        </p:nvSpPr>
        <p:spPr>
          <a:xfrm>
            <a:off x="-2173" y="95"/>
            <a:ext cx="11576001" cy="116955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  <a:p>
            <a:r>
              <a:rPr lang="en-US" sz="16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conj1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latin typeface="Consolas"/>
                <a:ea typeface="Calibri"/>
                <a:cs typeface="Calibri"/>
              </a:rPr>
              <a:t> 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16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160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160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160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1600">
                <a:latin typeface="Consolas"/>
                <a:ea typeface="+mn-lt"/>
                <a:cs typeface="+mn-lt"/>
              </a:rPr>
              <a:t> = {</a:t>
            </a:r>
            <a:r>
              <a:rPr lang="en-US" sz="16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16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16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160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</a:t>
            </a:r>
            <a:r>
              <a:rPr lang="en-US" sz="1600">
                <a:latin typeface="Consolas"/>
                <a:ea typeface="+mn-lt"/>
                <a:cs typeface="+mn-lt"/>
              </a:rPr>
              <a:t>}</a:t>
            </a:r>
            <a:endParaRPr lang="en-US" sz="16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"Primeiro </a:t>
            </a:r>
            <a:r>
              <a:rPr lang="en-US" sz="16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Conjunto"</a:t>
            </a:r>
            <a:r>
              <a:rPr lang="en-US" sz="1600">
                <a:latin typeface="Consolas"/>
                <a:ea typeface="Calibri"/>
                <a:cs typeface="Calibri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conj1</a:t>
            </a:r>
            <a:r>
              <a:rPr lang="en-US" sz="16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Segundo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Conjunto"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uniao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conj1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intersec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conj1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intersection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difer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conj1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difference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conj2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uniao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intersec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difer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5393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3AC59-AE25-B848-8B9F-FE3F53F7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C45B32-AA3B-6230-1332-EF7F55A847B6}"/>
              </a:ext>
            </a:extLst>
          </p:cNvPr>
          <p:cNvSpPr txBox="1"/>
          <p:nvPr/>
        </p:nvSpPr>
        <p:spPr>
          <a:xfrm>
            <a:off x="-2173" y="95"/>
            <a:ext cx="11576001" cy="1549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4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Conjuntos (sets)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{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000" dirty="0">
                <a:solidFill>
                  <a:srgbClr val="0451A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União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União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|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{1, 2, 3, 4, 5}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Interseção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Interseção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&amp;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{3}</a:t>
            </a:r>
            <a:br>
              <a:rPr lang="en-US" sz="2400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de a que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estão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b)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(a - b):"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-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{1, 2}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simétrica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únicos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b)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Diferença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Simétrica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:"</a:t>
            </a:r>
            <a:r>
              <a:rPr lang="en-US" sz="2000" dirty="0"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</a:t>
            </a:r>
            <a:r>
              <a:rPr lang="en-US" sz="2000" dirty="0">
                <a:latin typeface="Consolas"/>
                <a:ea typeface="+mn-lt"/>
                <a:cs typeface="+mn-lt"/>
              </a:rPr>
              <a:t> ^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</a:t>
            </a:r>
            <a:r>
              <a:rPr lang="en-US" sz="2000" dirty="0">
                <a:latin typeface="Consolas"/>
                <a:ea typeface="+mn-lt"/>
                <a:cs typeface="+mn-lt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{1, 2, 4, 5}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77463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A01A5-F290-9D47-E3EF-0F6A5051C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82683A-27B7-849A-79F0-1DAE77E2FFC2}"/>
              </a:ext>
            </a:extLst>
          </p:cNvPr>
          <p:cNvSpPr txBox="1"/>
          <p:nvPr/>
        </p:nvSpPr>
        <p:spPr>
          <a:xfrm>
            <a:off x="-2173" y="95"/>
            <a:ext cx="11576001" cy="102643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CONJUNTOS(SETS)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F515BB0-0EF8-B493-A653-A4F417D9D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68513"/>
              </p:ext>
            </p:extLst>
          </p:nvPr>
        </p:nvGraphicFramePr>
        <p:xfrm>
          <a:off x="0" y="604091"/>
          <a:ext cx="12192000" cy="5943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511127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68525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6565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faz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1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add</a:t>
                      </a:r>
                      <a:r>
                        <a:rPr lang="pt-BR" dirty="0"/>
                        <a:t>(x)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Adiciona o elemento 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s.add</a:t>
                      </a:r>
                      <a:r>
                        <a:rPr lang="pt-BR" dirty="0"/>
                        <a:t>(5)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978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remove(x)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x, dá erro se não existir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s.remove</a:t>
                      </a:r>
                      <a:r>
                        <a:rPr lang="pt-BR" dirty="0"/>
                        <a:t>(2)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37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discard</a:t>
                      </a:r>
                      <a:r>
                        <a:rPr lang="pt-BR" dirty="0"/>
                        <a:t>(x)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x, </a:t>
                      </a:r>
                      <a:r>
                        <a:rPr lang="pt-BR" b="1" dirty="0"/>
                        <a:t>sem erro</a:t>
                      </a:r>
                      <a:r>
                        <a:rPr lang="pt-BR" dirty="0"/>
                        <a:t> se não existir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s.discard</a:t>
                      </a:r>
                      <a:r>
                        <a:rPr lang="pt-BR" dirty="0"/>
                        <a:t>(2)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38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pop()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e retorna um elemento aleatório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s.pop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228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clear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Remove todos os elementos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s.clear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6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copy()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Retorna uma cópia superficial do set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novo = </a:t>
                      </a:r>
                      <a:r>
                        <a:rPr lang="pt-BR" dirty="0" err="1"/>
                        <a:t>s.copy</a:t>
                      </a:r>
                      <a:r>
                        <a:rPr lang="pt-BR" dirty="0"/>
                        <a:t>()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91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union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União de dois sets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s1.union(s2) ou `s1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521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intersection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Interseção de dois sets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 &amp; s2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58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difference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Diferença: elementos de s1 que não estão em s2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s1 - s2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99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symmetric_difference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Elementos exclusivos de cada set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 ^ s2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1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issubset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s1 é subconjunto de s2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s1.issubset(s2)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67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issuperset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s1 contém todos os elementos de s2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s1.issuperset(s2)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0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isdisjoint</a:t>
                      </a:r>
                      <a:r>
                        <a:rPr lang="pt-BR" dirty="0"/>
                        <a:t>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Verifica se s1 e s2 </a:t>
                      </a:r>
                      <a:r>
                        <a:rPr lang="pt-BR" b="1" dirty="0"/>
                        <a:t>não</a:t>
                      </a:r>
                      <a:r>
                        <a:rPr lang="pt-BR" dirty="0"/>
                        <a:t> têm elementos em comum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s1.isdisjoint(s2)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15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356B-29F3-4984-6B59-0F28445A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1887414-E790-7416-DAD4-5C671380D032}"/>
              </a:ext>
            </a:extLst>
          </p:cNvPr>
          <p:cNvSpPr txBox="1"/>
          <p:nvPr/>
        </p:nvSpPr>
        <p:spPr>
          <a:xfrm>
            <a:off x="327341" y="267825"/>
            <a:ext cx="11576001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📌 5. Criar e Executar um Código em Python no VS </a:t>
            </a:r>
            <a:r>
              <a:rPr lang="pt-BR" sz="3200" b="1" dirty="0" err="1"/>
              <a:t>Code</a:t>
            </a:r>
            <a:endParaRPr lang="pt-BR" sz="3200" dirty="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No VS </a:t>
            </a:r>
            <a:r>
              <a:rPr lang="pt-BR" sz="3200" dirty="0" err="1">
                <a:ea typeface="+mn-lt"/>
                <a:cs typeface="+mn-lt"/>
              </a:rPr>
              <a:t>Code</a:t>
            </a:r>
            <a:r>
              <a:rPr lang="pt-BR" sz="3200" dirty="0">
                <a:ea typeface="+mn-lt"/>
                <a:cs typeface="+mn-lt"/>
              </a:rPr>
              <a:t>, clique em </a:t>
            </a:r>
            <a:r>
              <a:rPr lang="pt-BR" sz="3200" b="1" dirty="0">
                <a:ea typeface="+mn-lt"/>
                <a:cs typeface="+mn-lt"/>
              </a:rPr>
              <a:t>Arquivo → Novo Arquivo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Salve o arquivo com a extensão </a:t>
            </a:r>
            <a:r>
              <a:rPr lang="pt-BR" sz="3200" dirty="0">
                <a:latin typeface="Consolas"/>
                <a:ea typeface="+mn-lt"/>
                <a:cs typeface="+mn-lt"/>
              </a:rPr>
              <a:t>.</a:t>
            </a:r>
            <a:r>
              <a:rPr lang="pt-BR" sz="3200" err="1">
                <a:latin typeface="Consolas"/>
                <a:ea typeface="+mn-lt"/>
                <a:cs typeface="+mn-lt"/>
              </a:rPr>
              <a:t>py</a:t>
            </a:r>
            <a:r>
              <a:rPr lang="pt-BR" sz="3200" dirty="0">
                <a:ea typeface="+mn-lt"/>
                <a:cs typeface="+mn-lt"/>
              </a:rPr>
              <a:t>, por exemplo: </a:t>
            </a:r>
            <a:r>
              <a:rPr lang="pt-BR" sz="3200" dirty="0">
                <a:latin typeface="Consolas"/>
                <a:ea typeface="+mn-lt"/>
                <a:cs typeface="+mn-lt"/>
              </a:rPr>
              <a:t>meu_codigo.py</a:t>
            </a:r>
            <a:r>
              <a:rPr lang="pt-BR" sz="32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Digite o seguinte código de teste:</a:t>
            </a:r>
            <a:endParaRPr lang="pt-BR" dirty="0"/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  print("Olá, mundo!")</a:t>
            </a:r>
            <a:endParaRPr lang="pt-BR" dirty="0"/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11436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C9AC-AC3C-7B5A-E3AD-3F523B4F7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C501CD-3F7E-915F-7A37-86BCB3BDD41C}"/>
              </a:ext>
            </a:extLst>
          </p:cNvPr>
          <p:cNvSpPr txBox="1"/>
          <p:nvPr/>
        </p:nvSpPr>
        <p:spPr>
          <a:xfrm>
            <a:off x="-2173" y="95"/>
            <a:ext cx="11576001" cy="1574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O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dicionário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dict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Python é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estrutura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dados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armazena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pares de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chave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-valor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 Ele é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ordenado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(antes do Python 3.7) e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mutável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, o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significa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alterar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valores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associados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chave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existente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adicionar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novos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pares </a:t>
            </a:r>
            <a:r>
              <a:rPr lang="en-US" sz="2800" dirty="0">
                <a:ea typeface="+mn-lt"/>
                <a:cs typeface="+mn-lt"/>
              </a:rPr>
              <a:t>de </a:t>
            </a:r>
            <a:r>
              <a:rPr lang="en-US" sz="2800" dirty="0" err="1">
                <a:ea typeface="+mn-lt"/>
                <a:cs typeface="+mn-lt"/>
              </a:rPr>
              <a:t>chave</a:t>
            </a:r>
            <a:r>
              <a:rPr lang="en-US" sz="2800" dirty="0">
                <a:ea typeface="+mn-lt"/>
                <a:cs typeface="+mn-lt"/>
              </a:rPr>
              <a:t>-valor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remover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. </a:t>
            </a:r>
            <a:r>
              <a:rPr lang="en-US" sz="2800" dirty="0" err="1">
                <a:ea typeface="+mn-lt"/>
                <a:cs typeface="+mn-lt"/>
              </a:rPr>
              <a:t>Dicionários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muito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eficientes</a:t>
            </a:r>
            <a:r>
              <a:rPr lang="en-US" sz="2800" dirty="0">
                <a:ea typeface="+mn-lt"/>
                <a:cs typeface="+mn-lt"/>
              </a:rPr>
              <a:t> para </a:t>
            </a:r>
            <a:r>
              <a:rPr lang="en-US" sz="2800" dirty="0" err="1">
                <a:ea typeface="+mn-lt"/>
                <a:cs typeface="+mn-lt"/>
              </a:rPr>
              <a:t>buscas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rápidas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valores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uma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vez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valores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podem</a:t>
            </a:r>
            <a:r>
              <a:rPr lang="en-US" sz="2800" dirty="0">
                <a:ea typeface="+mn-lt"/>
                <a:cs typeface="+mn-lt"/>
              </a:rPr>
              <a:t> ser </a:t>
            </a:r>
            <a:r>
              <a:rPr lang="en-US" sz="2800" dirty="0" err="1">
                <a:ea typeface="+mn-lt"/>
                <a:cs typeface="+mn-lt"/>
              </a:rPr>
              <a:t>acessados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diretamente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chave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sem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necessidade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percorrer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todos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Pares de </a:t>
            </a:r>
            <a:r>
              <a:rPr lang="en-US" b="1" dirty="0" err="1">
                <a:ea typeface="+mn-lt"/>
                <a:cs typeface="+mn-lt"/>
              </a:rPr>
              <a:t>chave</a:t>
            </a:r>
            <a:r>
              <a:rPr lang="en-US" b="1" dirty="0">
                <a:ea typeface="+mn-lt"/>
                <a:cs typeface="+mn-lt"/>
              </a:rPr>
              <a:t>-valor</a:t>
            </a:r>
            <a:r>
              <a:rPr lang="en-US" dirty="0">
                <a:ea typeface="+mn-lt"/>
                <a:cs typeface="+mn-lt"/>
              </a:rPr>
              <a:t>: Cada item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dicionário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composto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chave</a:t>
            </a:r>
            <a:r>
              <a:rPr lang="en-US" dirty="0">
                <a:ea typeface="+mn-lt"/>
                <a:cs typeface="+mn-lt"/>
              </a:rPr>
              <a:t> e um </a:t>
            </a:r>
            <a:r>
              <a:rPr lang="en-US" b="1" dirty="0">
                <a:ea typeface="+mn-lt"/>
                <a:cs typeface="+mn-lt"/>
              </a:rPr>
              <a:t>valor</a:t>
            </a:r>
            <a:r>
              <a:rPr lang="en-US" dirty="0">
                <a:ea typeface="+mn-lt"/>
                <a:cs typeface="+mn-lt"/>
              </a:rPr>
              <a:t>. A </a:t>
            </a:r>
            <a:r>
              <a:rPr lang="en-US" dirty="0" err="1">
                <a:ea typeface="+mn-lt"/>
                <a:cs typeface="+mn-lt"/>
              </a:rPr>
              <a:t>chave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enquanto</a:t>
            </a:r>
            <a:r>
              <a:rPr lang="en-US" dirty="0">
                <a:ea typeface="+mn-lt"/>
                <a:cs typeface="+mn-lt"/>
              </a:rPr>
              <a:t> o valor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qualquer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dado (string,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tupla</a:t>
            </a:r>
            <a:r>
              <a:rPr lang="en-US" dirty="0">
                <a:ea typeface="+mn-lt"/>
                <a:cs typeface="+mn-lt"/>
              </a:rPr>
              <a:t>, outro </a:t>
            </a:r>
            <a:r>
              <a:rPr lang="en-US" dirty="0" err="1">
                <a:ea typeface="+mn-lt"/>
                <a:cs typeface="+mn-lt"/>
              </a:rPr>
              <a:t>dicionário</a:t>
            </a:r>
            <a:r>
              <a:rPr lang="en-US" dirty="0">
                <a:ea typeface="+mn-lt"/>
                <a:cs typeface="+mn-lt"/>
              </a:rPr>
              <a:t>, etc.).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Não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ordenados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o Python 3.6,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dicionários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garantiam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ordem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Porém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do Python 3.7, a </a:t>
            </a:r>
            <a:r>
              <a:rPr lang="en-US" dirty="0" err="1">
                <a:ea typeface="+mn-lt"/>
                <a:cs typeface="+mn-lt"/>
              </a:rPr>
              <a:t>ordem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inserção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preservada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armazenados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ordem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foram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inseridos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Chaves </a:t>
            </a:r>
            <a:r>
              <a:rPr lang="en-US" b="1" err="1">
                <a:ea typeface="+mn-lt"/>
                <a:cs typeface="+mn-lt"/>
              </a:rPr>
              <a:t>únicas</a:t>
            </a:r>
            <a:r>
              <a:rPr lang="en-US" dirty="0">
                <a:ea typeface="+mn-lt"/>
                <a:cs typeface="+mn-lt"/>
              </a:rPr>
              <a:t>: As </a:t>
            </a:r>
            <a:r>
              <a:rPr lang="en-US" err="1">
                <a:ea typeface="+mn-lt"/>
                <a:cs typeface="+mn-lt"/>
              </a:rPr>
              <a:t>chaves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err="1">
                <a:ea typeface="+mn-lt"/>
                <a:cs typeface="+mn-lt"/>
              </a:rPr>
              <a:t>dicionário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devem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únicas</a:t>
            </a:r>
            <a:r>
              <a:rPr lang="en-US" dirty="0">
                <a:ea typeface="+mn-lt"/>
                <a:cs typeface="+mn-lt"/>
              </a:rPr>
              <a:t>. Se </a:t>
            </a:r>
            <a:r>
              <a:rPr lang="en-US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adicionar</a:t>
            </a:r>
            <a:r>
              <a:rPr lang="en-US" dirty="0">
                <a:ea typeface="+mn-lt"/>
                <a:cs typeface="+mn-lt"/>
              </a:rPr>
              <a:t> um par de </a:t>
            </a:r>
            <a:r>
              <a:rPr lang="en-US" err="1">
                <a:ea typeface="+mn-lt"/>
                <a:cs typeface="+mn-lt"/>
              </a:rPr>
              <a:t>chave</a:t>
            </a:r>
            <a:r>
              <a:rPr lang="en-US" dirty="0">
                <a:ea typeface="+mn-lt"/>
                <a:cs typeface="+mn-lt"/>
              </a:rPr>
              <a:t>-valor </a:t>
            </a:r>
            <a:r>
              <a:rPr lang="en-US" err="1">
                <a:ea typeface="+mn-lt"/>
                <a:cs typeface="+mn-lt"/>
              </a:rPr>
              <a:t>onde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chave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, o valor </a:t>
            </a:r>
            <a:r>
              <a:rPr lang="en-US" err="1">
                <a:ea typeface="+mn-lt"/>
                <a:cs typeface="+mn-lt"/>
              </a:rPr>
              <a:t>antigo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sobrescrito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novo valor.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Mutabilidade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adicionar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e remover pares de </a:t>
            </a:r>
            <a:r>
              <a:rPr lang="en-US" err="1">
                <a:ea typeface="+mn-lt"/>
                <a:cs typeface="+mn-lt"/>
              </a:rPr>
              <a:t>chave</a:t>
            </a:r>
            <a:r>
              <a:rPr lang="en-US" dirty="0">
                <a:ea typeface="+mn-lt"/>
                <a:cs typeface="+mn-lt"/>
              </a:rPr>
              <a:t>-valor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dicionário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após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criação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Chaves </a:t>
            </a:r>
            <a:r>
              <a:rPr lang="en-US" b="1" err="1">
                <a:ea typeface="+mn-lt"/>
                <a:cs typeface="+mn-lt"/>
              </a:rPr>
              <a:t>imutáveis</a:t>
            </a:r>
            <a:r>
              <a:rPr lang="en-US" dirty="0">
                <a:ea typeface="+mn-lt"/>
                <a:cs typeface="+mn-lt"/>
              </a:rPr>
              <a:t>: As </a:t>
            </a:r>
            <a:r>
              <a:rPr lang="en-US" err="1">
                <a:ea typeface="+mn-lt"/>
                <a:cs typeface="+mn-lt"/>
              </a:rPr>
              <a:t>chaves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err="1">
                <a:ea typeface="+mn-lt"/>
                <a:cs typeface="+mn-lt"/>
              </a:rPr>
              <a:t>dicionário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precisam</a:t>
            </a:r>
            <a:r>
              <a:rPr lang="en-US" dirty="0">
                <a:ea typeface="+mn-lt"/>
                <a:cs typeface="+mn-lt"/>
              </a:rPr>
              <a:t> ser de um </a:t>
            </a:r>
            <a:r>
              <a:rPr lang="en-US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imutável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strings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inteiros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tuplas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tupla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sejam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imutáveis</a:t>
            </a:r>
            <a:r>
              <a:rPr lang="en-US" dirty="0">
                <a:ea typeface="+mn-lt"/>
                <a:cs typeface="+mn-lt"/>
              </a:rPr>
              <a:t>), mas </a:t>
            </a:r>
            <a:r>
              <a:rPr lang="en-US" b="1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usadas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chaves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3805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972E5-EA47-838D-9AD8-7D365583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B08258-3058-4AE1-A32E-C234C5221429}"/>
              </a:ext>
            </a:extLst>
          </p:cNvPr>
          <p:cNvSpPr txBox="1"/>
          <p:nvPr/>
        </p:nvSpPr>
        <p:spPr>
          <a:xfrm>
            <a:off x="-2173" y="95"/>
            <a:ext cx="11576001" cy="136652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Você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criar</a:t>
            </a:r>
            <a:r>
              <a:rPr lang="en-US" sz="2800" dirty="0">
                <a:ea typeface="+mn-lt"/>
                <a:cs typeface="+mn-lt"/>
              </a:rPr>
              <a:t> um </a:t>
            </a:r>
            <a:r>
              <a:rPr lang="en-US" sz="2800" dirty="0" err="1">
                <a:ea typeface="+mn-lt"/>
                <a:cs typeface="+mn-lt"/>
              </a:rPr>
              <a:t>dicionário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usando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chaves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>
                <a:latin typeface="Consolas"/>
                <a:ea typeface="+mn-lt"/>
                <a:cs typeface="+mn-lt"/>
              </a:rPr>
              <a:t>{}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função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latin typeface="Consolas"/>
                <a:ea typeface="+mn-lt"/>
                <a:cs typeface="+mn-lt"/>
              </a:rPr>
              <a:t>dict</a:t>
            </a:r>
            <a:r>
              <a:rPr lang="en-US" sz="2800" dirty="0">
                <a:latin typeface="Consolas"/>
                <a:ea typeface="+mn-lt"/>
                <a:cs typeface="+mn-lt"/>
              </a:rPr>
              <a:t>()</a:t>
            </a:r>
            <a:endParaRPr lang="en-US" dirty="0"/>
          </a:p>
          <a:p>
            <a:endParaRPr lang="en-US" sz="5400" dirty="0"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latin typeface="Consolas"/>
                <a:ea typeface="Calibri"/>
                <a:cs typeface="Calibri"/>
              </a:rPr>
              <a:t> = {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25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"São Paulo"</a:t>
            </a:r>
            <a:r>
              <a:rPr lang="en-US" sz="2400" dirty="0">
                <a:latin typeface="Consolas"/>
                <a:ea typeface="Calibri"/>
                <a:cs typeface="Calibri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Usando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função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"São Paulo"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58421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5E4AC-BC65-31A6-12A7-F35BAB7C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8CD798-D3C0-ABD6-E126-E04B1CCC5561}"/>
              </a:ext>
            </a:extLst>
          </p:cNvPr>
          <p:cNvSpPr txBox="1"/>
          <p:nvPr/>
        </p:nvSpPr>
        <p:spPr>
          <a:xfrm>
            <a:off x="-2173" y="95"/>
            <a:ext cx="11576001" cy="138807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latin typeface="Consolas"/>
                <a:ea typeface="+mn-lt"/>
                <a:cs typeface="+mn-lt"/>
              </a:rPr>
              <a:t>Acessando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Elementos</a:t>
            </a:r>
            <a:r>
              <a:rPr lang="en-US" sz="2400" dirty="0">
                <a:latin typeface="Consolas"/>
                <a:ea typeface="+mn-lt"/>
                <a:cs typeface="+mn-lt"/>
              </a:rPr>
              <a:t> do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Dicionário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latin typeface="Consolas"/>
                <a:ea typeface="+mn-lt"/>
                <a:cs typeface="+mn-lt"/>
              </a:rPr>
              <a:t>Você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pode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acessar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os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valores</a:t>
            </a:r>
            <a:r>
              <a:rPr lang="en-US" sz="2400" dirty="0">
                <a:latin typeface="Consolas"/>
                <a:ea typeface="+mn-lt"/>
                <a:cs typeface="+mn-lt"/>
              </a:rPr>
              <a:t> de um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dicionário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usando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suas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chaves</a:t>
            </a:r>
            <a:r>
              <a:rPr lang="en-US" sz="2400" dirty="0">
                <a:latin typeface="Consolas"/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endParaRPr lang="en-US" sz="4000" dirty="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latin typeface="Consolas"/>
                <a:ea typeface="Calibri"/>
                <a:cs typeface="Calibri"/>
              </a:rPr>
              <a:t> = {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25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"São Paulo"</a:t>
            </a:r>
            <a:r>
              <a:rPr lang="en-US" sz="2400" dirty="0">
                <a:latin typeface="Consolas"/>
                <a:ea typeface="Calibri"/>
                <a:cs typeface="Calibri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João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25</a:t>
            </a:r>
            <a:endParaRPr lang="en-US" sz="240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65391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C200D-3978-4396-82AD-DE43F354B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B66E230-8C58-715F-B9E4-88028FEB6AD3}"/>
              </a:ext>
            </a:extLst>
          </p:cNvPr>
          <p:cNvSpPr txBox="1"/>
          <p:nvPr/>
        </p:nvSpPr>
        <p:spPr>
          <a:xfrm>
            <a:off x="-2173" y="95"/>
            <a:ext cx="11576001" cy="16435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latin typeface="Consolas"/>
                <a:ea typeface="+mn-lt"/>
                <a:cs typeface="+mn-lt"/>
              </a:rPr>
              <a:t>Adicionando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ou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alterando</a:t>
            </a:r>
            <a:r>
              <a:rPr lang="en-US" sz="2400" dirty="0">
                <a:latin typeface="Consolas"/>
                <a:ea typeface="+mn-lt"/>
                <a:cs typeface="+mn-lt"/>
              </a:rPr>
              <a:t> um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valor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br>
              <a:rPr lang="en-US" sz="2400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] 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26</a:t>
            </a:r>
            <a:r>
              <a:rPr lang="en-US" sz="2400" dirty="0">
                <a:latin typeface="Consolas"/>
                <a:ea typeface="Calibri"/>
                <a:cs typeface="Calibri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Modifica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valor da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chave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"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"</a:t>
            </a:r>
            <a:endParaRPr lang="en-US" sz="2400">
              <a:solidFill>
                <a:srgbClr val="008000"/>
              </a:solidFill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profissao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=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Engenheiro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Adiciona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um novo par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chave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-valor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Removendo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Dicionário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Removendo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chave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br>
              <a:rPr lang="en-US" sz="2400" dirty="0"/>
            </a:b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{'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': 'João', '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': 26, '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profissao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': '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Engenheiro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'}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7057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52D9-5A90-4D2B-4B3B-94DDC853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F4F85DC-1548-630E-EF57-FE42F3C81FED}"/>
              </a:ext>
            </a:extLst>
          </p:cNvPr>
          <p:cNvSpPr txBox="1"/>
          <p:nvPr/>
        </p:nvSpPr>
        <p:spPr>
          <a:xfrm>
            <a:off x="-2173" y="95"/>
            <a:ext cx="11576001" cy="1646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Limpar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latin typeface="Consolas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dicionário</a:t>
            </a:r>
          </a:p>
          <a:p>
            <a:r>
              <a:rPr lang="en-US" sz="2400" err="1">
                <a:latin typeface="Consolas"/>
                <a:ea typeface="Calibri"/>
                <a:cs typeface="Calibri"/>
              </a:rPr>
              <a:t>meu_dict.clear</a:t>
            </a:r>
            <a:r>
              <a:rPr lang="en-US" sz="2400" dirty="0">
                <a:latin typeface="Consolas"/>
                <a:ea typeface="Calibri"/>
                <a:cs typeface="Calibri"/>
              </a:rPr>
              <a:t>()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Remove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todos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itens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Copiar</a:t>
            </a:r>
            <a:r>
              <a:rPr lang="en-US" sz="2400" dirty="0">
                <a:latin typeface="Consolas"/>
                <a:ea typeface="Calibri"/>
                <a:cs typeface="Calibri"/>
              </a:rPr>
              <a:t> um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dicionário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novo_dict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meu_dict.copy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Mesclar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dois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dicionários</a:t>
            </a:r>
            <a:endParaRPr lang="en-US" sz="3600" dirty="0" err="1"/>
          </a:p>
          <a:p>
            <a:r>
              <a:rPr lang="en-US" sz="24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dict1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{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"a"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"b"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dict2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{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dict1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update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dict2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dict1 agora é {'a': 1, 'b': 3, 'c': 4}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710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8DCF-3998-96F9-3916-D1F00DEAD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D6CE5AC-ADAE-48FE-1EA7-24F2DEAC4366}"/>
              </a:ext>
            </a:extLst>
          </p:cNvPr>
          <p:cNvSpPr txBox="1"/>
          <p:nvPr/>
        </p:nvSpPr>
        <p:spPr>
          <a:xfrm>
            <a:off x="-2173" y="95"/>
            <a:ext cx="11576001" cy="1440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</a:t>
            </a:r>
            <a:r>
              <a:rPr lang="en-US" sz="2400" err="1">
                <a:latin typeface="Consolas"/>
                <a:ea typeface="Calibri"/>
                <a:cs typeface="Calibri"/>
              </a:rPr>
              <a:t>Verificar</a:t>
            </a:r>
            <a:r>
              <a:rPr lang="en-US" sz="2400" dirty="0">
                <a:latin typeface="Consolas"/>
                <a:ea typeface="Calibri"/>
                <a:cs typeface="Calibri"/>
              </a:rPr>
              <a:t> se </a:t>
            </a:r>
            <a:r>
              <a:rPr lang="en-US" sz="2400" err="1">
                <a:latin typeface="Consolas"/>
                <a:ea typeface="Calibri"/>
                <a:cs typeface="Calibri"/>
              </a:rPr>
              <a:t>uma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latin typeface="Consolas"/>
                <a:ea typeface="Calibri"/>
                <a:cs typeface="Calibri"/>
              </a:rPr>
              <a:t>chave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latin typeface="Consolas"/>
                <a:ea typeface="Calibri"/>
                <a:cs typeface="Calibri"/>
              </a:rPr>
              <a:t>existe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latin typeface="Consolas"/>
                <a:ea typeface="Calibri"/>
                <a:cs typeface="Calibri"/>
              </a:rPr>
              <a:t>meu_dict</a:t>
            </a:r>
            <a:r>
              <a:rPr lang="en-US" sz="2400" dirty="0"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"Nome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está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presente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Obter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apenas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chaves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valores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ou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pares</a:t>
            </a:r>
            <a:endParaRPr lang="en-US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meu_dict.keys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())    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dict_keys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(['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', '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profissão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'])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meu_dict.values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())  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dict_values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(['João', '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Engenheiro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'])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meu_dict.items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())   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dict_items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([('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', 'João'), ('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profissão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', '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Engenheiro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')])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43325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A1E7B-5C27-1BE2-E8C1-5A9C8ADB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4AE9BD-8F4F-637C-C557-6CF80838C82B}"/>
              </a:ext>
            </a:extLst>
          </p:cNvPr>
          <p:cNvSpPr txBox="1"/>
          <p:nvPr/>
        </p:nvSpPr>
        <p:spPr>
          <a:xfrm>
            <a:off x="-2173" y="95"/>
            <a:ext cx="11576001" cy="1468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/>
              <a:t>Dicionários</a:t>
            </a:r>
            <a:r>
              <a:rPr lang="en-US" sz="2400" dirty="0"/>
              <a:t> </a:t>
            </a:r>
            <a:r>
              <a:rPr lang="en-US" sz="2400" dirty="0" err="1"/>
              <a:t>Aninhados</a:t>
            </a:r>
            <a:r>
              <a:rPr lang="en-US" sz="2400" dirty="0"/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Um </a:t>
            </a:r>
            <a:r>
              <a:rPr lang="en-US" sz="2400" dirty="0" err="1">
                <a:ea typeface="+mn-lt"/>
                <a:cs typeface="+mn-lt"/>
              </a:rPr>
              <a:t>dicionário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conter</a:t>
            </a:r>
            <a:r>
              <a:rPr lang="en-US" sz="2400" dirty="0">
                <a:ea typeface="+mn-lt"/>
                <a:cs typeface="+mn-lt"/>
              </a:rPr>
              <a:t> outros </a:t>
            </a:r>
            <a:r>
              <a:rPr lang="en-US" sz="2400" dirty="0" err="1">
                <a:ea typeface="+mn-lt"/>
                <a:cs typeface="+mn-lt"/>
              </a:rPr>
              <a:t>dicionários</a:t>
            </a:r>
            <a:r>
              <a:rPr lang="en-US" sz="2400" dirty="0">
                <a:ea typeface="+mn-lt"/>
                <a:cs typeface="+mn-lt"/>
              </a:rPr>
              <a:t>, o que é </a:t>
            </a:r>
            <a:r>
              <a:rPr lang="en-US" sz="2400" dirty="0" err="1">
                <a:ea typeface="+mn-lt"/>
                <a:cs typeface="+mn-lt"/>
              </a:rPr>
              <a:t>chamado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dicionário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aninhado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meu_dict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 = {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451A5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"pessoa1"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: {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"João"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25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},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451A5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"pessoa2"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: {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"Maria"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30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}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meu_dict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"pessoa1"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][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: João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693971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B2BB5-1DD6-E793-0242-DBF941D0A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080BC1-DAD9-8046-FF37-DE53F0040EE3}"/>
              </a:ext>
            </a:extLst>
          </p:cNvPr>
          <p:cNvSpPr txBox="1"/>
          <p:nvPr/>
        </p:nvSpPr>
        <p:spPr>
          <a:xfrm>
            <a:off x="-2173" y="95"/>
            <a:ext cx="11576001" cy="16650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Iterar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b="1" dirty="0" err="1">
                <a:ea typeface="+mn-lt"/>
                <a:cs typeface="+mn-lt"/>
              </a:rPr>
              <a:t>percorrer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passar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por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cada</a:t>
            </a:r>
            <a:r>
              <a:rPr lang="en-US" sz="2400" b="1" dirty="0">
                <a:ea typeface="+mn-lt"/>
                <a:cs typeface="+mn-lt"/>
              </a:rPr>
              <a:t> item</a:t>
            </a:r>
            <a:r>
              <a:rPr lang="en-US" sz="2400" dirty="0">
                <a:ea typeface="+mn-lt"/>
                <a:cs typeface="+mn-lt"/>
              </a:rPr>
              <a:t> dele </a:t>
            </a:r>
            <a:r>
              <a:rPr lang="en-US" sz="2400" dirty="0" err="1">
                <a:ea typeface="+mn-lt"/>
                <a:cs typeface="+mn-lt"/>
              </a:rPr>
              <a:t>usando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dirty="0" err="1">
                <a:ea typeface="+mn-lt"/>
                <a:cs typeface="+mn-lt"/>
              </a:rPr>
              <a:t>laço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>
                <a:latin typeface="Consolas"/>
                <a:ea typeface="+mn-lt"/>
                <a:cs typeface="+mn-lt"/>
              </a:rPr>
              <a:t>for</a:t>
            </a:r>
            <a:r>
              <a:rPr lang="en-US" sz="2400" dirty="0">
                <a:ea typeface="+mn-lt"/>
                <a:cs typeface="+mn-lt"/>
              </a:rPr>
              <a:t>), para </a:t>
            </a:r>
            <a:r>
              <a:rPr lang="en-US" sz="2400" dirty="0" err="1">
                <a:ea typeface="+mn-lt"/>
                <a:cs typeface="+mn-lt"/>
              </a:rPr>
              <a:t>acessar</a:t>
            </a:r>
            <a:r>
              <a:rPr lang="en-US" sz="2400" dirty="0">
                <a:ea typeface="+mn-lt"/>
                <a:cs typeface="+mn-lt"/>
              </a:rPr>
              <a:t> as </a:t>
            </a:r>
            <a:r>
              <a:rPr lang="en-US" sz="2400" b="1" dirty="0" err="1">
                <a:ea typeface="+mn-lt"/>
                <a:cs typeface="+mn-lt"/>
              </a:rPr>
              <a:t>chaves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valores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dois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juntos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pessoa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= {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451A5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"Ana"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451A5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30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451A5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cidade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"Belo Horizonte"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}</a:t>
            </a:r>
            <a:endParaRPr lang="en-US" sz="2000" dirty="0"/>
          </a:p>
          <a:p>
            <a:endParaRPr lang="en-US" sz="24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for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chave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in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latin typeface="Consolas"/>
                <a:ea typeface="Calibri" panose="020F0502020204030204"/>
                <a:cs typeface="Calibri" panose="020F0502020204030204"/>
              </a:rPr>
              <a:t>pessoa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sz="2000" err="1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interar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somente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 a </a:t>
            </a:r>
            <a:r>
              <a:rPr lang="en-US" sz="2000" err="1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chave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aqui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na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retorna</a:t>
            </a:r>
            <a:r>
              <a:rPr lang="en-US" sz="2000" dirty="0">
                <a:highlight>
                  <a:srgbClr val="FFFF00"/>
                </a:highlight>
                <a:latin typeface="Consolas"/>
                <a:ea typeface="Calibri" panose="020F0502020204030204"/>
                <a:cs typeface="Calibri" panose="020F0502020204030204"/>
              </a:rPr>
              <a:t> valor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chave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400" b="1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latin typeface="Consolas"/>
                <a:ea typeface="Calibri"/>
                <a:cs typeface="Calibri"/>
              </a:rPr>
              <a:t>pessoa.values</a:t>
            </a:r>
            <a:r>
              <a:rPr lang="en-US" sz="2000" dirty="0">
                <a:latin typeface="Consolas"/>
                <a:ea typeface="Calibri"/>
                <a:cs typeface="Calibri"/>
              </a:rPr>
              <a:t>(): </a:t>
            </a: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# Aqui ja </a:t>
            </a:r>
            <a:r>
              <a:rPr lang="en-US" err="1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retorna</a:t>
            </a: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somente</a:t>
            </a: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o valor pois </a:t>
            </a:r>
            <a:r>
              <a:rPr lang="en-US" err="1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usamos</a:t>
            </a:r>
            <a:r>
              <a:rPr lang="en-US" dirty="0"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o .values()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 dirty="0"/>
          </a:p>
          <a:p>
            <a:endParaRPr lang="en-US" sz="2400" dirty="0"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0100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9450-45C8-6FE4-BC3D-234565CA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29FA88B-5DAA-22AA-78B3-DB6E7CB05C80}"/>
              </a:ext>
            </a:extLst>
          </p:cNvPr>
          <p:cNvSpPr txBox="1"/>
          <p:nvPr/>
        </p:nvSpPr>
        <p:spPr>
          <a:xfrm>
            <a:off x="-2173" y="95"/>
            <a:ext cx="11576001" cy="150502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latin typeface="Consolas"/>
                <a:ea typeface="+mn-lt"/>
                <a:cs typeface="+mn-lt"/>
              </a:rPr>
              <a:t>Iterar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por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chave</a:t>
            </a:r>
            <a:r>
              <a:rPr lang="en-US" sz="2000" dirty="0">
                <a:latin typeface="Consolas"/>
                <a:ea typeface="+mn-lt"/>
                <a:cs typeface="+mn-lt"/>
              </a:rPr>
              <a:t> e valor 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juntos</a:t>
            </a:r>
            <a:endParaRPr lang="en-US" sz="2000">
              <a:latin typeface="Consolas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for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chave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latin typeface="Consolas"/>
                <a:ea typeface="Calibri"/>
                <a:cs typeface="Calibri"/>
              </a:rPr>
              <a:t>pessoa.items</a:t>
            </a:r>
            <a:r>
              <a:rPr lang="en-US" sz="2000" dirty="0">
                <a:latin typeface="Consolas"/>
                <a:ea typeface="Calibri"/>
                <a:cs typeface="Calibri"/>
              </a:rPr>
              <a:t>():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chave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 err="1">
                <a:ea typeface="+mn-lt"/>
                <a:cs typeface="+mn-lt"/>
              </a:rPr>
              <a:t>Iterar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b="1" dirty="0" err="1">
                <a:ea typeface="+mn-lt"/>
                <a:cs typeface="+mn-lt"/>
              </a:rPr>
              <a:t>percorrer</a:t>
            </a:r>
            <a:r>
              <a:rPr lang="en-US" sz="2400" b="1" dirty="0">
                <a:ea typeface="+mn-lt"/>
                <a:cs typeface="+mn-lt"/>
              </a:rPr>
              <a:t> item </a:t>
            </a:r>
            <a:r>
              <a:rPr lang="en-US" sz="2400" b="1" dirty="0" err="1">
                <a:ea typeface="+mn-lt"/>
                <a:cs typeface="+mn-lt"/>
              </a:rPr>
              <a:t>por</a:t>
            </a:r>
            <a:r>
              <a:rPr lang="en-US" sz="2400" b="1" dirty="0">
                <a:ea typeface="+mn-lt"/>
                <a:cs typeface="+mn-lt"/>
              </a:rPr>
              <a:t> item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É </a:t>
            </a:r>
            <a:r>
              <a:rPr lang="en-US" sz="2400" dirty="0" err="1">
                <a:ea typeface="+mn-lt"/>
                <a:cs typeface="+mn-lt"/>
              </a:rPr>
              <a:t>muito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útil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quando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quer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exibir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todos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os</a:t>
            </a:r>
            <a:r>
              <a:rPr lang="en-US" sz="2400" b="1" dirty="0">
                <a:ea typeface="+mn-lt"/>
                <a:cs typeface="+mn-lt"/>
              </a:rPr>
              <a:t> dados </a:t>
            </a:r>
            <a:r>
              <a:rPr lang="en-US" sz="2400" b="1" dirty="0" err="1">
                <a:ea typeface="+mn-lt"/>
                <a:cs typeface="+mn-lt"/>
              </a:rPr>
              <a:t>cadastrados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fazer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cálculos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filtrar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resultados</a:t>
            </a:r>
            <a:r>
              <a:rPr lang="en-US" sz="2400" dirty="0">
                <a:ea typeface="+mn-lt"/>
                <a:cs typeface="+mn-lt"/>
              </a:rPr>
              <a:t>, entre </a:t>
            </a:r>
            <a:r>
              <a:rPr lang="en-US" sz="2400" dirty="0" err="1">
                <a:ea typeface="+mn-lt"/>
                <a:cs typeface="+mn-lt"/>
              </a:rPr>
              <a:t>outras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coisa</a:t>
            </a:r>
            <a:endParaRPr lang="en-US" dirty="0" err="1"/>
          </a:p>
          <a:p>
            <a:endParaRPr lang="en-US" sz="2400" b="1" dirty="0"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0002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7B6D-2627-29A6-28E4-11BD12F4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6F65A9-6EFE-632D-ADF6-44953137E972}"/>
              </a:ext>
            </a:extLst>
          </p:cNvPr>
          <p:cNvSpPr txBox="1"/>
          <p:nvPr/>
        </p:nvSpPr>
        <p:spPr>
          <a:xfrm>
            <a:off x="-2173" y="95"/>
            <a:ext cx="11576001" cy="1678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ea typeface="+mn-lt"/>
                <a:cs typeface="+mn-lt"/>
              </a:rPr>
              <a:t>Exemplo</a:t>
            </a:r>
            <a:r>
              <a:rPr lang="en-US" sz="2000" dirty="0">
                <a:ea typeface="+mn-lt"/>
                <a:cs typeface="+mn-lt"/>
              </a:rPr>
              <a:t> com </a:t>
            </a:r>
            <a:r>
              <a:rPr lang="en-US" sz="2000" dirty="0" err="1">
                <a:ea typeface="+mn-lt"/>
                <a:cs typeface="+mn-lt"/>
              </a:rPr>
              <a:t>várias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pessoas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dirty="0">
                <a:latin typeface="Consolas"/>
                <a:ea typeface="Calibri"/>
                <a:cs typeface="Calibri"/>
              </a:rPr>
              <a:t> = {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"aluno1"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latin typeface="Consolas"/>
                <a:ea typeface="Calibri"/>
                <a:cs typeface="Calibri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dirty="0"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20</a:t>
            </a:r>
            <a:r>
              <a:rPr lang="en-US" dirty="0"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"TI"</a:t>
            </a:r>
            <a:r>
              <a:rPr lang="en-US" dirty="0">
                <a:latin typeface="Consolas"/>
                <a:ea typeface="Calibri"/>
                <a:cs typeface="Calibri"/>
              </a:rPr>
              <a:t>},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"aluno2"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r>
              <a:rPr lang="en-US" dirty="0">
                <a:latin typeface="Consolas"/>
                <a:ea typeface="Calibri"/>
                <a:cs typeface="Calibri"/>
              </a:rPr>
              <a:t> {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"Bruno"</a:t>
            </a:r>
            <a:r>
              <a:rPr lang="en-US" dirty="0"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22</a:t>
            </a:r>
            <a:r>
              <a:rPr lang="en-US" dirty="0"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"ADM"</a:t>
            </a:r>
            <a:r>
              <a:rPr lang="en-US" dirty="0">
                <a:latin typeface="Consolas"/>
                <a:ea typeface="Calibri"/>
                <a:cs typeface="Calibri"/>
              </a:rPr>
              <a:t>},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"aluno3"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latin typeface="Consolas"/>
                <a:ea typeface="Calibri"/>
                <a:cs typeface="Calibri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"Carla"</a:t>
            </a:r>
            <a:r>
              <a:rPr lang="en-US" dirty="0"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19</a:t>
            </a:r>
            <a:r>
              <a:rPr lang="en-US" dirty="0"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"RH"</a:t>
            </a:r>
            <a:r>
              <a:rPr lang="en-US" dirty="0">
                <a:latin typeface="Consolas"/>
                <a:ea typeface="Calibri"/>
                <a:cs typeface="Calibri"/>
              </a:rPr>
              <a:t>}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/>
                <a:cs typeface="Calibri"/>
              </a:rPr>
              <a:t>}</a:t>
            </a: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{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"Belo Horizonte"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{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25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"São Paulo"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{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"Carla"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28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"Rio de Janeiro"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8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4E2F-CBB7-7730-DE40-D59FE0D1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F33244F-665B-FFFE-C49A-3A18AA16DC35}"/>
              </a:ext>
            </a:extLst>
          </p:cNvPr>
          <p:cNvSpPr txBox="1"/>
          <p:nvPr/>
        </p:nvSpPr>
        <p:spPr>
          <a:xfrm>
            <a:off x="327341" y="267825"/>
            <a:ext cx="11576001" cy="104336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Eclipse com </a:t>
            </a:r>
            <a:r>
              <a:rPr lang="pt-BR" sz="3200" b="1" dirty="0" err="1"/>
              <a:t>PyDev</a:t>
            </a:r>
            <a:endParaRPr lang="pt-BR" sz="3200" dirty="0" err="1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 dirty="0">
                <a:ea typeface="+mn-lt"/>
                <a:cs typeface="+mn-lt"/>
              </a:rPr>
              <a:t>Descrição</a:t>
            </a:r>
            <a:r>
              <a:rPr lang="pt-BR" sz="3200" dirty="0">
                <a:ea typeface="+mn-lt"/>
                <a:cs typeface="+mn-lt"/>
              </a:rPr>
              <a:t>: Eclipse é muito popular entre desenvolvedores Java, mas quando você instala o </a:t>
            </a:r>
            <a:r>
              <a:rPr lang="pt-BR" sz="3200" b="1" dirty="0" err="1">
                <a:ea typeface="+mn-lt"/>
                <a:cs typeface="+mn-lt"/>
              </a:rPr>
              <a:t>PyDev</a:t>
            </a:r>
            <a:r>
              <a:rPr lang="pt-BR" sz="3200" dirty="0">
                <a:ea typeface="+mn-lt"/>
                <a:cs typeface="+mn-lt"/>
              </a:rPr>
              <a:t>, ele se torna uma boa opção para Python. Ele oferece:</a:t>
            </a:r>
          </a:p>
          <a:p>
            <a:pPr marL="742950" lvl="1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Depuração avançada.</a:t>
            </a:r>
          </a:p>
          <a:p>
            <a:pPr marL="742950" lvl="1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Suporte a refatoração de código.</a:t>
            </a:r>
            <a:endParaRPr lang="pt-BR" sz="32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Integração com ferramentas de controle de versão como </a:t>
            </a:r>
            <a:r>
              <a:rPr lang="pt-BR" sz="3200" dirty="0" err="1">
                <a:ea typeface="+mn-lt"/>
                <a:cs typeface="+mn-lt"/>
              </a:rPr>
              <a:t>Git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 dirty="0">
                <a:ea typeface="+mn-lt"/>
                <a:cs typeface="+mn-lt"/>
              </a:rPr>
              <a:t>Ideal para</a:t>
            </a:r>
            <a:r>
              <a:rPr lang="pt-BR" sz="3200" dirty="0">
                <a:ea typeface="+mn-lt"/>
                <a:cs typeface="+mn-lt"/>
              </a:rPr>
              <a:t>: Quem já usa Eclipse ou prefere um IDE mais tradicional com funcionalidades de refatoração e organização de código.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 dirty="0">
                <a:ea typeface="+mn-lt"/>
                <a:cs typeface="+mn-lt"/>
              </a:rPr>
              <a:t>Grátis/De pago</a:t>
            </a:r>
            <a:r>
              <a:rPr lang="pt-BR" sz="3200" dirty="0">
                <a:ea typeface="+mn-lt"/>
                <a:cs typeface="+mn-lt"/>
              </a:rPr>
              <a:t>: Totalmente gratuito</a:t>
            </a:r>
            <a:endParaRPr lang="pt-BR" dirty="0"/>
          </a:p>
          <a:p>
            <a:endParaRPr lang="pt-BR" sz="3200" b="1" dirty="0">
              <a:ea typeface="Calibri"/>
              <a:cs typeface="Calibri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077784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7CCB1-A172-F8E4-1797-E8D691E4F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45ADA3-C03D-4C26-43FF-285F2FC8F604}"/>
              </a:ext>
            </a:extLst>
          </p:cNvPr>
          <p:cNvSpPr txBox="1"/>
          <p:nvPr/>
        </p:nvSpPr>
        <p:spPr>
          <a:xfrm>
            <a:off x="-2173" y="95"/>
            <a:ext cx="11576001" cy="1845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latin typeface="Consolas"/>
              </a:rPr>
              <a:t>Acessando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sz="2400" dirty="0">
                <a:latin typeface="Consolas"/>
              </a:rPr>
              <a:t>:</a:t>
            </a: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"aluno1"</a:t>
            </a:r>
            <a:r>
              <a:rPr lang="en-US" sz="2400" dirty="0">
                <a:latin typeface="Consolas"/>
                <a:ea typeface="Calibri"/>
                <a:cs typeface="Calibri"/>
              </a:rPr>
              <a:t>][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])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Ana</a:t>
            </a:r>
            <a:endParaRPr lang="en-US" sz="2400">
              <a:solidFill>
                <a:srgbClr val="008000"/>
              </a:solidFill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"aluno2"</a:t>
            </a:r>
            <a:r>
              <a:rPr lang="en-US" sz="2400" dirty="0">
                <a:latin typeface="Consolas"/>
                <a:ea typeface="Calibri"/>
                <a:cs typeface="Calibri"/>
              </a:rPr>
              <a:t>][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])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ADM</a:t>
            </a:r>
            <a:endParaRPr lang="en-US" sz="2400" dirty="0">
              <a:solidFill>
                <a:srgbClr val="008000"/>
              </a:solidFill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+mn-lt"/>
              <a:cs typeface="+mn-lt"/>
            </a:endParaRPr>
          </a:p>
          <a:p>
            <a:r>
              <a:rPr lang="en-US" sz="2800" err="1">
                <a:ea typeface="+mn-lt"/>
                <a:cs typeface="+mn-lt"/>
              </a:rPr>
              <a:t>Percorrendo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tudo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chave_aluno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alunos.items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(f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chave_aluno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campo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.items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(f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"=  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{campo}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{valor}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748766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97F6-C27F-D789-5072-C5F84E509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BC81ABA-95BF-8BBC-E015-EDE5C115B14E}"/>
              </a:ext>
            </a:extLst>
          </p:cNvPr>
          <p:cNvSpPr txBox="1"/>
          <p:nvPr/>
        </p:nvSpPr>
        <p:spPr>
          <a:xfrm>
            <a:off x="-2173" y="95"/>
            <a:ext cx="11576001" cy="1808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>
                <a:latin typeface="Consolas"/>
              </a:rPr>
              <a:t>Input com </a:t>
            </a:r>
            <a:r>
              <a:rPr lang="en-US" sz="2400" dirty="0" err="1">
                <a:latin typeface="Consolas"/>
              </a:rPr>
              <a:t>dicts</a:t>
            </a:r>
            <a:r>
              <a:rPr lang="en-US" sz="2400" dirty="0">
                <a:latin typeface="Consolas"/>
              </a:rPr>
              <a:t>:</a:t>
            </a: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latin typeface="Consolas"/>
                <a:ea typeface="+mn-lt"/>
                <a:cs typeface="+mn-lt"/>
              </a:rPr>
              <a:t> = {}</a:t>
            </a:r>
            <a:endParaRPr lang="en-US" sz="2400">
              <a:ea typeface="Calibri"/>
              <a:cs typeface="Calibri"/>
            </a:endParaRPr>
          </a:p>
          <a:p>
            <a:endParaRPr lang="en-US" sz="4000" dirty="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/>
                <a:cs typeface="Calibri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=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=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br>
              <a:rPr lang="en-US" sz="4000" dirty="0"/>
            </a:br>
            <a:endParaRPr lang="en-US" sz="40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5130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29688-F229-07E8-1B96-54D2DDD88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A80576-CCBF-C4E9-EFC4-BCB840A7D299}"/>
              </a:ext>
            </a:extLst>
          </p:cNvPr>
          <p:cNvSpPr txBox="1"/>
          <p:nvPr/>
        </p:nvSpPr>
        <p:spPr>
          <a:xfrm>
            <a:off x="-2173" y="-119254"/>
            <a:ext cx="11576001" cy="21375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DICIONÁRIO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>
                <a:latin typeface="Consolas"/>
              </a:rPr>
              <a:t>Input com </a:t>
            </a:r>
            <a:r>
              <a:rPr lang="en-US" sz="2400" dirty="0" err="1">
                <a:latin typeface="Consolas"/>
              </a:rPr>
              <a:t>dicts</a:t>
            </a:r>
            <a:r>
              <a:rPr lang="en-US" sz="2400" dirty="0">
                <a:latin typeface="Consolas"/>
              </a:rPr>
              <a:t>:</a:t>
            </a: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[]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1600" dirty="0">
                <a:latin typeface="Consolas"/>
                <a:ea typeface="+mn-lt"/>
                <a:cs typeface="+mn-lt"/>
              </a:rPr>
              <a:t> = {}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latin typeface="Consolas"/>
                <a:ea typeface="Calibri"/>
                <a:cs typeface="Calibri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"Nome: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=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br>
              <a:rPr lang="en-US" sz="2800" dirty="0"/>
            </a:br>
            <a:endParaRPr lang="en-US" sz="2800"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continuar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Deseja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adicionar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outra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? (s/n):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continuar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lower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 !=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"s"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break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\</a:t>
            </a:r>
            <a:r>
              <a:rPr lang="en-US" sz="1600" dirty="0" err="1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n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cadastradas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pessoas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 dirty="0"/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39770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0BBC-E60E-28EE-0E21-8ED5361BB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D3830DE-B2EC-6D0C-16C2-F4B0B90B10BF}"/>
              </a:ext>
            </a:extLst>
          </p:cNvPr>
          <p:cNvSpPr txBox="1"/>
          <p:nvPr/>
        </p:nvSpPr>
        <p:spPr>
          <a:xfrm>
            <a:off x="-2173" y="-119254"/>
            <a:ext cx="11576001" cy="2075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600" dirty="0">
              <a:latin typeface="Segoe UI"/>
              <a:ea typeface="+mn-lt"/>
              <a:cs typeface="Segoe UI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{}</a:t>
            </a:r>
            <a:br>
              <a:rPr lang="en-US" sz="2400" dirty="0"/>
            </a:b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14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True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matricula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>
                <a:latin typeface="Consolas"/>
                <a:ea typeface="+mn-lt"/>
                <a:cs typeface="+mn-lt"/>
              </a:rPr>
              <a:t>= </a:t>
            </a:r>
            <a:r>
              <a:rPr lang="en-US" sz="140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400">
                <a:latin typeface="Consolas"/>
                <a:ea typeface="+mn-lt"/>
                <a:cs typeface="+mn-lt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14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matrícula</a:t>
            </a:r>
            <a:r>
              <a:rPr lang="en-US" sz="14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do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aluno</a:t>
            </a:r>
            <a:r>
              <a:rPr lang="en-US" sz="14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400">
                <a:latin typeface="Consolas"/>
                <a:ea typeface="+mn-lt"/>
                <a:cs typeface="+mn-lt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    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"Nome: 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400" dirty="0"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Cria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dicionário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interno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latin typeface="Consolas"/>
                <a:ea typeface="Calibri"/>
                <a:cs typeface="Calibri"/>
              </a:rPr>
              <a:t>[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matricula</a:t>
            </a:r>
            <a:r>
              <a:rPr lang="en-US" sz="1400" dirty="0">
                <a:latin typeface="Consolas"/>
                <a:ea typeface="Calibri"/>
                <a:cs typeface="Calibri"/>
              </a:rPr>
              <a:t>] = {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latin typeface="Consolas"/>
                <a:ea typeface="Calibri"/>
                <a:cs typeface="Calibri"/>
              </a:rPr>
              <a:t>: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 dirty="0"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latin typeface="Consolas"/>
                <a:ea typeface="Calibri"/>
                <a:cs typeface="Calibri"/>
              </a:rPr>
              <a:t>: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 dirty="0"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curso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latin typeface="Consolas"/>
                <a:ea typeface="Calibri"/>
                <a:cs typeface="Calibri"/>
              </a:rPr>
              <a:t>: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}</a:t>
            </a:r>
            <a:endParaRPr lang="en-US" sz="1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continuar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Deseja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cadastrar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outro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? (s/n):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continuar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lower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 !=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"s"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break</a:t>
            </a:r>
            <a:endParaRPr lang="en-US" sz="1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Exibe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cadastrados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\</a:t>
            </a:r>
            <a:r>
              <a:rPr lang="en-US" sz="1400" dirty="0" err="1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n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cadastrados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items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"Matrícula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{mat}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chave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.items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(f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  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chave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{valor}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 dirty="0"/>
          </a:p>
          <a:p>
            <a:endParaRPr lang="en-US" sz="16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4527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D7584-AD24-098A-FB7F-ACD3EDCAE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CDC640-E492-E5E2-04AD-9515E73954FA}"/>
              </a:ext>
            </a:extLst>
          </p:cNvPr>
          <p:cNvSpPr txBox="1"/>
          <p:nvPr/>
        </p:nvSpPr>
        <p:spPr>
          <a:xfrm>
            <a:off x="-2173" y="95"/>
            <a:ext cx="11576001" cy="1891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endParaRPr lang="en-US" sz="1400" dirty="0">
              <a:latin typeface="Consolas"/>
              <a:ea typeface="Calibri"/>
              <a:cs typeface="Calibri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Uma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multidimensional é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que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contém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outras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seus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 Isso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representar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estruturas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forma de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tabela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x </a:t>
            </a:r>
            <a:r>
              <a:rPr lang="en-US" sz="2400" err="1">
                <a:solidFill>
                  <a:srgbClr val="00B0F0"/>
                </a:solidFill>
                <a:latin typeface="Consolas"/>
                <a:ea typeface="Calibri"/>
                <a:cs typeface="Calibri"/>
              </a:rPr>
              <a:t>Coluna</a:t>
            </a:r>
            <a:endParaRPr lang="en-US" sz="2400" err="1">
              <a:solidFill>
                <a:srgbClr val="00B0F0"/>
              </a:solidFill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428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7EB7-EFC6-55C4-FACA-7AFD6527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072113-69C2-90FE-8988-F6D33A3F22AC}"/>
              </a:ext>
            </a:extLst>
          </p:cNvPr>
          <p:cNvSpPr txBox="1"/>
          <p:nvPr/>
        </p:nvSpPr>
        <p:spPr>
          <a:xfrm>
            <a:off x="-2173" y="95"/>
            <a:ext cx="11576001" cy="1922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endParaRPr lang="en-US" sz="1400" dirty="0">
              <a:latin typeface="Consolas"/>
              <a:ea typeface="Calibri"/>
              <a:cs typeface="Calibri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: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matriz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3x3</a:t>
            </a:r>
            <a:endParaRPr lang="en-US" dirty="0"/>
          </a:p>
          <a:p>
            <a:endParaRPr lang="en-US" sz="48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 err="1"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 = [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latin typeface="Consolas"/>
                <a:ea typeface="Calibri"/>
                <a:cs typeface="Calibri"/>
              </a:rPr>
              <a:t>],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Linha 0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6</a:t>
            </a:r>
            <a:r>
              <a:rPr lang="en-US" sz="2400" dirty="0">
                <a:latin typeface="Consolas"/>
                <a:ea typeface="Calibri"/>
                <a:cs typeface="Calibri"/>
              </a:rPr>
              <a:t>],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Linha 1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8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9</a:t>
            </a:r>
            <a:r>
              <a:rPr lang="en-US" sz="2400" dirty="0">
                <a:latin typeface="Consolas"/>
                <a:ea typeface="Calibri"/>
                <a:cs typeface="Calibri"/>
              </a:rPr>
              <a:t>]  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Linha 2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]</a:t>
            </a:r>
            <a:endParaRPr lang="en-US" sz="2400" dirty="0"/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42717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9469D-29A4-BA48-02D3-62B35FFA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0BBEA9-622B-BBCE-2518-921A5F8ABB9B}"/>
              </a:ext>
            </a:extLst>
          </p:cNvPr>
          <p:cNvSpPr txBox="1"/>
          <p:nvPr/>
        </p:nvSpPr>
        <p:spPr>
          <a:xfrm>
            <a:off x="-2173" y="95"/>
            <a:ext cx="11576001" cy="2214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endParaRPr lang="en-US" sz="1400" dirty="0"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latin typeface="Consolas"/>
                <a:ea typeface="Calibri"/>
                <a:cs typeface="Calibri"/>
              </a:rPr>
              <a:t>Acessando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Elementos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em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Listas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Multidimensionais</a:t>
            </a:r>
            <a:endParaRPr lang="en-US" sz="2400" dirty="0" err="1">
              <a:ea typeface="Calibri"/>
              <a:cs typeface="Calibri"/>
            </a:endParaRPr>
          </a:p>
          <a:p>
            <a:r>
              <a:rPr lang="en-US" sz="2400" dirty="0" err="1">
                <a:latin typeface="Consolas"/>
                <a:ea typeface="Calibri"/>
                <a:cs typeface="Calibri"/>
              </a:rPr>
              <a:t>Usamos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dois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índices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endParaRPr lang="en-US" sz="2400" dirty="0">
              <a:latin typeface="Consolas"/>
            </a:endParaRPr>
          </a:p>
          <a:p>
            <a:br>
              <a:rPr lang="en-US" dirty="0"/>
            </a:br>
            <a:r>
              <a:rPr lang="en-US" sz="2400" dirty="0" err="1"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 = [</a:t>
            </a: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latin typeface="Consolas"/>
                <a:ea typeface="Calibri"/>
                <a:cs typeface="Calibri"/>
              </a:rPr>
              <a:t>],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Linha 0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6</a:t>
            </a:r>
            <a:r>
              <a:rPr lang="en-US" sz="2400" dirty="0">
                <a:latin typeface="Consolas"/>
                <a:ea typeface="Calibri"/>
                <a:cs typeface="Calibri"/>
              </a:rPr>
              <a:t>],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Linha 1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   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8</a:t>
            </a:r>
            <a:r>
              <a:rPr lang="en-US" sz="2400" dirty="0"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9</a:t>
            </a:r>
            <a:r>
              <a:rPr lang="en-US" sz="2400" dirty="0">
                <a:latin typeface="Consolas"/>
                <a:ea typeface="Calibri"/>
                <a:cs typeface="Calibri"/>
              </a:rPr>
              <a:t>]  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Linha 2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]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primeiro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para a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linha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segundo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para a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coluna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2 (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0,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coluna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1)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9 (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2,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coluna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2)</a:t>
            </a:r>
            <a:endParaRPr lang="en-US" sz="2400" dirty="0"/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61851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8844C-C873-2362-03B2-C3453E2E5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F9A441E-0A10-E56F-6FCB-6EAE43291AC9}"/>
              </a:ext>
            </a:extLst>
          </p:cNvPr>
          <p:cNvSpPr txBox="1"/>
          <p:nvPr/>
        </p:nvSpPr>
        <p:spPr>
          <a:xfrm>
            <a:off x="-2173" y="95"/>
            <a:ext cx="11576001" cy="2020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endParaRPr lang="en-US" sz="1400" dirty="0"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latin typeface="Consolas"/>
                <a:ea typeface="Calibri"/>
                <a:cs typeface="Calibri"/>
              </a:rPr>
              <a:t>Modificando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Valores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Calibri"/>
                <a:cs typeface="Calibri"/>
              </a:rPr>
              <a:t>Podemos </a:t>
            </a:r>
            <a:r>
              <a:rPr lang="en-US" sz="2400" err="1">
                <a:latin typeface="Consolas"/>
                <a:ea typeface="Calibri"/>
                <a:cs typeface="Calibri"/>
              </a:rPr>
              <a:t>substituir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latin typeface="Consolas"/>
                <a:ea typeface="Calibri"/>
                <a:cs typeface="Calibri"/>
              </a:rPr>
              <a:t>qualquer</a:t>
            </a:r>
            <a:r>
              <a:rPr lang="en-US" sz="2400" dirty="0">
                <a:latin typeface="Consolas"/>
                <a:ea typeface="Calibri"/>
                <a:cs typeface="Calibri"/>
              </a:rPr>
              <a:t> valor 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br>
              <a:rPr lang="en-US" sz="4000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latin typeface="Consolas"/>
                <a:ea typeface="Calibri"/>
                <a:cs typeface="Calibri"/>
              </a:rPr>
              <a:t>][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r>
              <a:rPr lang="en-US" sz="2400" dirty="0"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99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[</a:t>
            </a: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                [1, 2, 3],</a:t>
            </a: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                [4, 5, 99], </a:t>
            </a:r>
            <a:endParaRPr lang="en-US" sz="24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                [7, 8, 9]</a:t>
            </a: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                         ]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2248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51AA9-E4B8-E127-480B-407C9A64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A012DB8-C188-1D02-F970-7B5FF105DD54}"/>
              </a:ext>
            </a:extLst>
          </p:cNvPr>
          <p:cNvSpPr txBox="1"/>
          <p:nvPr/>
        </p:nvSpPr>
        <p:spPr>
          <a:xfrm>
            <a:off x="-2173" y="95"/>
            <a:ext cx="11576001" cy="1958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/>
              <a:cs typeface="Calibri"/>
            </a:endParaRPr>
          </a:p>
          <a:p>
            <a:r>
              <a:rPr lang="en-US" sz="2000" dirty="0" err="1">
                <a:latin typeface="Consolas"/>
                <a:ea typeface="Calibri"/>
                <a:cs typeface="Calibri"/>
              </a:rPr>
              <a:t>Percorrendo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Multidimensionais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000" dirty="0"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 '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 dirty="0"/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622573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A8CB-1017-1944-1C7A-B78153A30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5FDFA7-EB59-BC94-B5E5-5363458E8AC0}"/>
              </a:ext>
            </a:extLst>
          </p:cNvPr>
          <p:cNvSpPr txBox="1"/>
          <p:nvPr/>
        </p:nvSpPr>
        <p:spPr>
          <a:xfrm>
            <a:off x="-2173" y="95"/>
            <a:ext cx="11576001" cy="175894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800" dirty="0" err="1">
                <a:ea typeface="+mn-lt"/>
                <a:cs typeface="+mn-lt"/>
              </a:rPr>
              <a:t>Criando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Matrizes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Dinamicamente</a:t>
            </a:r>
            <a:endParaRPr lang="en-US" dirty="0" err="1"/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 = [[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coluna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latin typeface="Consolas"/>
                <a:ea typeface="Calibri"/>
                <a:cs typeface="Calibri"/>
              </a:rPr>
              <a:t>)]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latin typeface="Consolas"/>
                <a:ea typeface="Calibri"/>
                <a:cs typeface="Calibri"/>
              </a:rPr>
              <a:t>)]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37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72FAF-0444-4E38-9763-210CBDB4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615CF1-5F3F-4391-AAC4-AF803A83A290}"/>
              </a:ext>
            </a:extLst>
          </p:cNvPr>
          <p:cNvSpPr txBox="1"/>
          <p:nvPr/>
        </p:nvSpPr>
        <p:spPr>
          <a:xfrm>
            <a:off x="4795785" y="2733466"/>
            <a:ext cx="687296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LÓGICA DO PYTHON </a:t>
            </a:r>
            <a:endParaRPr lang="pt-BR" sz="66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ECE9BD-957F-733F-1361-07F520E89F38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336902668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3794A-5B5B-800C-5C18-615B6F386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124A33F-52DA-985E-C6C3-062D861AECC9}"/>
              </a:ext>
            </a:extLst>
          </p:cNvPr>
          <p:cNvSpPr txBox="1"/>
          <p:nvPr/>
        </p:nvSpPr>
        <p:spPr>
          <a:xfrm>
            <a:off x="-2173" y="95"/>
            <a:ext cx="11576001" cy="23314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Input com </a:t>
            </a:r>
            <a:r>
              <a:rPr lang="en-US" sz="2800" dirty="0" err="1">
                <a:ea typeface="+mn-lt"/>
                <a:cs typeface="+mn-lt"/>
              </a:rPr>
              <a:t>Matriz</a:t>
            </a:r>
            <a:endParaRPr lang="en-US" sz="2800" dirty="0" err="1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colunas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dirty="0">
                <a:latin typeface="Consolas"/>
                <a:ea typeface="Calibri"/>
                <a:cs typeface="Calibri"/>
              </a:rPr>
              <a:t> = []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 []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colunas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"Digite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valor para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posição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[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{j}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]: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Exibindo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matriz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\</a:t>
            </a:r>
            <a:r>
              <a:rPr lang="en-US" err="1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n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digitada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br>
              <a:rPr lang="en-US" dirty="0"/>
            </a:br>
            <a:r>
              <a:rPr lang="en-US" sz="1200" dirty="0">
                <a:latin typeface="Consolas"/>
              </a:rPr>
              <a:t>range(</a:t>
            </a:r>
            <a:r>
              <a:rPr lang="en-US" sz="1200" dirty="0" err="1">
                <a:latin typeface="Consolas"/>
              </a:rPr>
              <a:t>linhas</a:t>
            </a:r>
            <a:r>
              <a:rPr lang="en-US" sz="1200" dirty="0">
                <a:latin typeface="Consolas"/>
              </a:rPr>
              <a:t>)</a:t>
            </a:r>
            <a:r>
              <a:rPr lang="en-US" sz="1200" dirty="0">
                <a:ea typeface="+mn-lt"/>
                <a:cs typeface="+mn-lt"/>
              </a:rPr>
              <a:t> → </a:t>
            </a:r>
            <a:r>
              <a:rPr lang="en-US" sz="1200" dirty="0" err="1">
                <a:ea typeface="+mn-lt"/>
                <a:cs typeface="+mn-lt"/>
              </a:rPr>
              <a:t>percorre</a:t>
            </a:r>
            <a:r>
              <a:rPr lang="en-US" sz="1200" dirty="0">
                <a:ea typeface="+mn-lt"/>
                <a:cs typeface="+mn-lt"/>
              </a:rPr>
              <a:t> de 0 </a:t>
            </a:r>
            <a:r>
              <a:rPr lang="en-US" sz="1200" dirty="0" err="1">
                <a:ea typeface="+mn-lt"/>
                <a:cs typeface="+mn-lt"/>
              </a:rPr>
              <a:t>até</a:t>
            </a:r>
            <a:r>
              <a:rPr lang="en-US" sz="1200" dirty="0">
                <a:ea typeface="+mn-lt"/>
                <a:cs typeface="+mn-lt"/>
              </a:rPr>
              <a:t> 2 (3 </a:t>
            </a:r>
            <a:r>
              <a:rPr lang="en-US" sz="1200" dirty="0" err="1">
                <a:ea typeface="+mn-lt"/>
                <a:cs typeface="+mn-lt"/>
              </a:rPr>
              <a:t>vezes</a:t>
            </a:r>
            <a:r>
              <a:rPr lang="en-US" sz="1200" dirty="0">
                <a:ea typeface="+mn-lt"/>
                <a:cs typeface="+mn-lt"/>
              </a:rPr>
              <a:t>)</a:t>
            </a:r>
            <a:endParaRPr lang="en-US" sz="1200" dirty="0">
              <a:ea typeface="Calibri" panose="020F0502020204030204"/>
              <a:cs typeface="Calibri" panose="020F0502020204030204"/>
            </a:endParaRPr>
          </a:p>
          <a:p>
            <a:r>
              <a:rPr lang="en-US" sz="1200" err="1">
                <a:ea typeface="+mn-lt"/>
                <a:cs typeface="+mn-lt"/>
              </a:rPr>
              <a:t>Dentro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cada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linha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usamos</a:t>
            </a:r>
            <a:r>
              <a:rPr lang="en-US" sz="1200" dirty="0">
                <a:ea typeface="+mn-lt"/>
                <a:cs typeface="+mn-lt"/>
              </a:rPr>
              <a:t> outro </a:t>
            </a:r>
            <a:r>
              <a:rPr lang="en-US" sz="1200" dirty="0">
                <a:latin typeface="Consolas"/>
              </a:rPr>
              <a:t>for</a:t>
            </a:r>
            <a:r>
              <a:rPr lang="en-US" sz="1200" dirty="0">
                <a:ea typeface="+mn-lt"/>
                <a:cs typeface="+mn-lt"/>
              </a:rPr>
              <a:t> para </a:t>
            </a:r>
            <a:r>
              <a:rPr lang="en-US" sz="1200" err="1">
                <a:ea typeface="+mn-lt"/>
                <a:cs typeface="+mn-lt"/>
              </a:rPr>
              <a:t>percorrer</a:t>
            </a:r>
            <a:r>
              <a:rPr lang="en-US" sz="1200" dirty="0">
                <a:ea typeface="+mn-lt"/>
                <a:cs typeface="+mn-lt"/>
              </a:rPr>
              <a:t> as </a:t>
            </a:r>
            <a:r>
              <a:rPr lang="en-US" sz="1200" err="1">
                <a:ea typeface="+mn-lt"/>
                <a:cs typeface="+mn-lt"/>
              </a:rPr>
              <a:t>colunas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 dirty="0">
                <a:latin typeface="Consolas"/>
              </a:rPr>
              <a:t>input()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recebe</a:t>
            </a:r>
            <a:r>
              <a:rPr lang="en-US" sz="1200" dirty="0">
                <a:ea typeface="+mn-lt"/>
                <a:cs typeface="+mn-lt"/>
              </a:rPr>
              <a:t> o valor </a:t>
            </a:r>
            <a:r>
              <a:rPr lang="en-US" sz="1200" err="1">
                <a:ea typeface="+mn-lt"/>
                <a:cs typeface="+mn-lt"/>
              </a:rPr>
              <a:t>como</a:t>
            </a:r>
            <a:r>
              <a:rPr lang="en-US" sz="1200" dirty="0">
                <a:ea typeface="+mn-lt"/>
                <a:cs typeface="+mn-lt"/>
              </a:rPr>
              <a:t> string, e </a:t>
            </a:r>
            <a:r>
              <a:rPr lang="en-US" sz="1200" dirty="0">
                <a:latin typeface="Consolas"/>
              </a:rPr>
              <a:t>int()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converte</a:t>
            </a:r>
            <a:r>
              <a:rPr lang="en-US" sz="1200" dirty="0">
                <a:ea typeface="+mn-lt"/>
                <a:cs typeface="+mn-lt"/>
              </a:rPr>
              <a:t> para </a:t>
            </a:r>
            <a:r>
              <a:rPr lang="en-US" sz="1200" err="1">
                <a:ea typeface="+mn-lt"/>
                <a:cs typeface="+mn-lt"/>
              </a:rPr>
              <a:t>número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Cada valor </a:t>
            </a:r>
            <a:r>
              <a:rPr lang="en-US" sz="1200" err="1">
                <a:ea typeface="+mn-lt"/>
                <a:cs typeface="+mn-lt"/>
              </a:rPr>
              <a:t>digitado</a:t>
            </a:r>
            <a:r>
              <a:rPr lang="en-US" sz="1200" dirty="0">
                <a:ea typeface="+mn-lt"/>
                <a:cs typeface="+mn-lt"/>
              </a:rPr>
              <a:t> é </a:t>
            </a:r>
            <a:r>
              <a:rPr lang="en-US" sz="1200" b="1" err="1">
                <a:ea typeface="+mn-lt"/>
                <a:cs typeface="+mn-lt"/>
              </a:rPr>
              <a:t>adicionado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em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uma</a:t>
            </a:r>
            <a:r>
              <a:rPr lang="en-US" sz="1200" b="1" dirty="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linha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 dirty="0">
                <a:ea typeface="+mn-lt"/>
                <a:cs typeface="+mn-lt"/>
              </a:rPr>
              <a:t>Cada </a:t>
            </a:r>
            <a:r>
              <a:rPr lang="en-US" sz="1200" err="1">
                <a:ea typeface="+mn-lt"/>
                <a:cs typeface="+mn-lt"/>
              </a:rPr>
              <a:t>linha</a:t>
            </a:r>
            <a:r>
              <a:rPr lang="en-US" sz="1200" dirty="0">
                <a:ea typeface="+mn-lt"/>
                <a:cs typeface="+mn-lt"/>
              </a:rPr>
              <a:t> é </a:t>
            </a:r>
            <a:r>
              <a:rPr lang="en-US" sz="1200" err="1">
                <a:ea typeface="+mn-lt"/>
                <a:cs typeface="+mn-lt"/>
              </a:rPr>
              <a:t>adicionada</a:t>
            </a:r>
            <a:r>
              <a:rPr lang="en-US" sz="1200" dirty="0">
                <a:ea typeface="+mn-lt"/>
                <a:cs typeface="+mn-lt"/>
              </a:rPr>
              <a:t> à </a:t>
            </a:r>
            <a:r>
              <a:rPr lang="en-US" sz="1200" b="1" err="1">
                <a:ea typeface="+mn-lt"/>
                <a:cs typeface="+mn-lt"/>
              </a:rPr>
              <a:t>matriz</a:t>
            </a:r>
            <a:r>
              <a:rPr lang="en-US" sz="1200" b="1" dirty="0">
                <a:ea typeface="+mn-lt"/>
                <a:cs typeface="+mn-lt"/>
              </a:rPr>
              <a:t> final</a:t>
            </a:r>
            <a:endParaRPr lang="en-US" sz="120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034316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B38B-AEE4-2935-29C6-11B38A9F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C15205-7596-8EB7-00AD-156F44B1031C}"/>
              </a:ext>
            </a:extLst>
          </p:cNvPr>
          <p:cNvSpPr txBox="1"/>
          <p:nvPr/>
        </p:nvSpPr>
        <p:spPr>
          <a:xfrm>
            <a:off x="-2173" y="95"/>
            <a:ext cx="11576001" cy="2097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 err="1">
                <a:latin typeface="Consolas"/>
                <a:ea typeface="+mn-lt"/>
                <a:cs typeface="+mn-lt"/>
              </a:rPr>
              <a:t>Matriz</a:t>
            </a:r>
            <a:r>
              <a:rPr lang="en-US" sz="2400" dirty="0">
                <a:latin typeface="Consolas"/>
                <a:ea typeface="+mn-lt"/>
                <a:cs typeface="+mn-lt"/>
              </a:rPr>
              <a:t> com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Strings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nome_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400" dirty="0">
                <a:latin typeface="Consolas"/>
                <a:ea typeface="Calibri"/>
                <a:cs typeface="Calibri"/>
              </a:rPr>
              <a:t> = []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 []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"Digite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para [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{j}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]: 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nome_matriz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272200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655E-B23F-E542-9BA7-24B616CA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DB78107-9017-642D-81C6-9A89B347584B}"/>
              </a:ext>
            </a:extLst>
          </p:cNvPr>
          <p:cNvSpPr txBox="1"/>
          <p:nvPr/>
        </p:nvSpPr>
        <p:spPr>
          <a:xfrm>
            <a:off x="-2173" y="95"/>
            <a:ext cx="11576001" cy="22975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+mn-lt"/>
                <a:cs typeface="+mn-lt"/>
              </a:rPr>
              <a:t>Lista Multidimensional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Consolas"/>
                <a:ea typeface="+mn-lt"/>
                <a:cs typeface="+mn-lt"/>
              </a:rPr>
              <a:t>Lendo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tamanho</a:t>
            </a:r>
            <a:r>
              <a:rPr lang="en-US" sz="2400" dirty="0">
                <a:latin typeface="Consolas"/>
                <a:ea typeface="+mn-lt"/>
                <a:cs typeface="+mn-lt"/>
              </a:rPr>
              <a:t> da </a:t>
            </a:r>
            <a:r>
              <a:rPr lang="en-US" sz="2400" dirty="0" err="1">
                <a:latin typeface="Consolas"/>
                <a:ea typeface="+mn-lt"/>
                <a:cs typeface="+mn-lt"/>
              </a:rPr>
              <a:t>matriz</a:t>
            </a:r>
            <a:r>
              <a:rPr lang="en-US" sz="2400" dirty="0">
                <a:latin typeface="Consolas"/>
                <a:ea typeface="+mn-lt"/>
                <a:cs typeface="+mn-lt"/>
              </a:rPr>
              <a:t> com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():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linhas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"Quantas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linhas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? 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colunas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"Quantas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colunas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?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000" dirty="0">
                <a:latin typeface="Consolas"/>
                <a:ea typeface="Calibri"/>
                <a:cs typeface="Calibri"/>
              </a:rPr>
              <a:t> = []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 []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colunas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"Valor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[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][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{j}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]: 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matriz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linha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136947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273BF-448B-9D1E-BFBF-4D4471786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C8F815-080D-E0F5-AA68-EBC9A1112CBF}"/>
              </a:ext>
            </a:extLst>
          </p:cNvPr>
          <p:cNvSpPr txBox="1"/>
          <p:nvPr/>
        </p:nvSpPr>
        <p:spPr>
          <a:xfrm>
            <a:off x="-2173" y="95"/>
            <a:ext cx="11576001" cy="24145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ea typeface="+mn-lt"/>
                <a:cs typeface="+mn-lt"/>
              </a:rPr>
              <a:t>Lista Multidimensional</a:t>
            </a:r>
            <a:endParaRPr lang="pt-BR" sz="3600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3600" dirty="0">
              <a:latin typeface="Calibri"/>
              <a:ea typeface="+mn-lt"/>
              <a:cs typeface="+mn-lt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Notas de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Alunos</a:t>
            </a:r>
            <a:r>
              <a:rPr lang="en-US" sz="1400" dirty="0">
                <a:latin typeface="Consolas"/>
                <a:ea typeface="+mn-lt"/>
                <a:cs typeface="+mn-lt"/>
              </a:rPr>
              <a:t> e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Cálculo</a:t>
            </a:r>
            <a:r>
              <a:rPr lang="en-US" sz="1400" dirty="0">
                <a:latin typeface="Consolas"/>
                <a:ea typeface="+mn-lt"/>
                <a:cs typeface="+mn-lt"/>
              </a:rPr>
              <a:t> de </a:t>
            </a:r>
            <a:r>
              <a:rPr lang="en-US" sz="1400" dirty="0" err="1">
                <a:latin typeface="Consolas"/>
                <a:ea typeface="+mn-lt"/>
                <a:cs typeface="+mn-lt"/>
              </a:rPr>
              <a:t>Médias</a:t>
            </a:r>
            <a:endParaRPr lang="en-US" sz="1400" dirty="0" err="1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alunos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notas_por_aluno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latin typeface="Consolas"/>
                <a:ea typeface="Calibri"/>
                <a:cs typeface="Calibri"/>
              </a:rPr>
              <a:t>= []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[]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notas_por_aluno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nota {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+1} do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{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+1}: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Cálculo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das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médias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\</a:t>
            </a:r>
            <a:r>
              <a:rPr lang="en-US" sz="1400" err="1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n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Médias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dos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media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/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notas_por_aluno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{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+1} -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Média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{media:.2f}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5592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AD712-BA94-7BCC-FBFD-ACEB9D7C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AD7111-4CD7-B873-0B7D-31820C39822B}"/>
              </a:ext>
            </a:extLst>
          </p:cNvPr>
          <p:cNvSpPr txBox="1"/>
          <p:nvPr/>
        </p:nvSpPr>
        <p:spPr>
          <a:xfrm>
            <a:off x="-2173" y="95"/>
            <a:ext cx="11576001" cy="24145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ea typeface="+mn-lt"/>
                <a:cs typeface="+mn-lt"/>
              </a:rPr>
              <a:t>Lista Multidimensional</a:t>
            </a:r>
            <a:endParaRPr lang="pt-BR" sz="3600" dirty="0">
              <a:ea typeface="Calibri" panose="020F0502020204030204"/>
              <a:cs typeface="Calibri" panose="020F0502020204030204"/>
            </a:endParaRPr>
          </a:p>
          <a:p>
            <a:pPr algn="ctr"/>
            <a:endParaRPr lang="en-US" sz="3600" dirty="0">
              <a:latin typeface="Calibri"/>
              <a:ea typeface="+mn-lt"/>
              <a:cs typeface="+mn-lt"/>
            </a:endParaRPr>
          </a:p>
          <a:p>
            <a:r>
              <a:rPr lang="en-US" sz="1400">
                <a:latin typeface="Consolas"/>
                <a:ea typeface="+mn-lt"/>
                <a:cs typeface="+mn-lt"/>
              </a:rPr>
              <a:t>Notas de </a:t>
            </a:r>
            <a:r>
              <a:rPr lang="en-US" sz="1400" err="1">
                <a:latin typeface="Consolas"/>
                <a:ea typeface="+mn-lt"/>
                <a:cs typeface="+mn-lt"/>
              </a:rPr>
              <a:t>Alunos</a:t>
            </a:r>
            <a:r>
              <a:rPr lang="en-US" sz="1400">
                <a:latin typeface="Consolas"/>
                <a:ea typeface="+mn-lt"/>
                <a:cs typeface="+mn-lt"/>
              </a:rPr>
              <a:t> e Cálculo de Médias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alunos</a:t>
            </a:r>
            <a:r>
              <a:rPr lang="en-US" sz="1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4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notas_por_aluno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latin typeface="Consolas"/>
                <a:ea typeface="Calibri"/>
                <a:cs typeface="Calibri"/>
              </a:rPr>
              <a:t>= []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[]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notas_por_aluno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nota {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+1} do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{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+1}: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Cálculo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das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médias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\</a:t>
            </a:r>
            <a:r>
              <a:rPr lang="en-US" sz="1400" err="1">
                <a:solidFill>
                  <a:srgbClr val="EE0000"/>
                </a:solidFill>
                <a:latin typeface="Consolas"/>
                <a:ea typeface="Calibri"/>
                <a:cs typeface="Calibri"/>
              </a:rPr>
              <a:t>n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Médias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dos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alunos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media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/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notas_por_aluno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"Aluno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{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+1} -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Média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{media:.2f}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3600" dirty="0">
              <a:latin typeface="Consolas"/>
              <a:ea typeface="Calibri"/>
              <a:cs typeface="Calibri"/>
            </a:endParaRP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B0F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50644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E2EF7-F1B6-0813-5B49-E74E0DBFA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ADFD3F-1A43-2574-788B-637C9F9F36F7}"/>
              </a:ext>
            </a:extLst>
          </p:cNvPr>
          <p:cNvSpPr txBox="1"/>
          <p:nvPr/>
        </p:nvSpPr>
        <p:spPr>
          <a:xfrm>
            <a:off x="4795785" y="2733466"/>
            <a:ext cx="6872960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a typeface="+mn-lt"/>
                <a:cs typeface="+mn-lt"/>
              </a:rPr>
              <a:t>CONDICIONAL</a:t>
            </a: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0E10FE-DDEA-2F5B-387C-6E9964F097C7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331685980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A712-3C58-9FF7-412B-ACC7349D6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9FC7CD-469E-B50D-3059-102F8E5C3D85}"/>
              </a:ext>
            </a:extLst>
          </p:cNvPr>
          <p:cNvSpPr txBox="1"/>
          <p:nvPr/>
        </p:nvSpPr>
        <p:spPr>
          <a:xfrm>
            <a:off x="-2173" y="95"/>
            <a:ext cx="11576001" cy="1541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b="1" dirty="0">
                <a:latin typeface="Consolas"/>
              </a:rPr>
              <a:t>if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b="1" dirty="0">
                <a:latin typeface="Consolas"/>
              </a:rPr>
              <a:t>else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estruturas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controle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condicional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Python que </a:t>
            </a:r>
            <a:r>
              <a:rPr lang="en-US" sz="2400" dirty="0" err="1">
                <a:ea typeface="+mn-lt"/>
                <a:cs typeface="+mn-lt"/>
              </a:rPr>
              <a:t>permitem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blocos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código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diferentes</a:t>
            </a:r>
            <a:r>
              <a:rPr lang="en-US" sz="2400" dirty="0">
                <a:ea typeface="+mn-lt"/>
                <a:cs typeface="+mn-lt"/>
              </a:rPr>
              <a:t> com base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condições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específicas</a:t>
            </a:r>
            <a:r>
              <a:rPr lang="en-US" sz="2400" dirty="0">
                <a:ea typeface="+mn-lt"/>
                <a:cs typeface="+mn-lt"/>
              </a:rPr>
              <a:t>. Elas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essenciais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dirty="0" err="1">
                <a:ea typeface="+mn-lt"/>
                <a:cs typeface="+mn-lt"/>
              </a:rPr>
              <a:t>permitir</a:t>
            </a:r>
            <a:r>
              <a:rPr lang="en-US" sz="2400" dirty="0">
                <a:ea typeface="+mn-lt"/>
                <a:cs typeface="+mn-lt"/>
              </a:rPr>
              <a:t> que o </a:t>
            </a:r>
            <a:r>
              <a:rPr lang="en-US" sz="2400" dirty="0" err="1">
                <a:ea typeface="+mn-lt"/>
                <a:cs typeface="+mn-lt"/>
              </a:rPr>
              <a:t>programa</a:t>
            </a:r>
            <a:r>
              <a:rPr lang="en-US" sz="2400" dirty="0">
                <a:ea typeface="+mn-lt"/>
                <a:cs typeface="+mn-lt"/>
              </a:rPr>
              <a:t> tome </a:t>
            </a:r>
            <a:r>
              <a:rPr lang="en-US" sz="2400" dirty="0" err="1">
                <a:ea typeface="+mn-lt"/>
                <a:cs typeface="+mn-lt"/>
              </a:rPr>
              <a:t>decisões</a:t>
            </a:r>
            <a:r>
              <a:rPr lang="en-US" sz="2400" dirty="0">
                <a:ea typeface="+mn-lt"/>
                <a:cs typeface="+mn-lt"/>
              </a:rPr>
              <a:t> e execute </a:t>
            </a:r>
            <a:r>
              <a:rPr lang="en-US" sz="2400" dirty="0" err="1">
                <a:ea typeface="+mn-lt"/>
                <a:cs typeface="+mn-lt"/>
              </a:rPr>
              <a:t>diferentes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ações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dependendo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resultado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expressão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booleana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verdadeira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falsa).</a:t>
            </a:r>
            <a:endParaRPr lang="en-US"/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dirty="0" err="1">
                <a:ea typeface="+mn-lt"/>
                <a:cs typeface="+mn-lt"/>
              </a:rPr>
              <a:t>instrução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usada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dirty="0" err="1">
                <a:ea typeface="+mn-lt"/>
                <a:cs typeface="+mn-lt"/>
              </a:rPr>
              <a:t>testar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condição</a:t>
            </a:r>
            <a:r>
              <a:rPr lang="en-US" sz="2400" dirty="0">
                <a:ea typeface="+mn-lt"/>
                <a:cs typeface="+mn-lt"/>
              </a:rPr>
              <a:t>. Se a </a:t>
            </a:r>
            <a:r>
              <a:rPr lang="en-US" sz="2400" dirty="0" err="1">
                <a:ea typeface="+mn-lt"/>
                <a:cs typeface="+mn-lt"/>
              </a:rPr>
              <a:t>condição</a:t>
            </a:r>
            <a:r>
              <a:rPr lang="en-US" sz="2400" dirty="0">
                <a:ea typeface="+mn-lt"/>
                <a:cs typeface="+mn-lt"/>
              </a:rPr>
              <a:t> for </a:t>
            </a:r>
            <a:r>
              <a:rPr lang="en-US" sz="2400" dirty="0" err="1">
                <a:ea typeface="+mn-lt"/>
                <a:cs typeface="+mn-lt"/>
              </a:rPr>
              <a:t>verdadeira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>
                <a:latin typeface="Consolas"/>
                <a:ea typeface="Calibri"/>
                <a:cs typeface="Calibri"/>
              </a:rPr>
              <a:t>True</a:t>
            </a:r>
            <a:r>
              <a:rPr lang="en-US" sz="2400" dirty="0">
                <a:ea typeface="+mn-lt"/>
                <a:cs typeface="+mn-lt"/>
              </a:rPr>
              <a:t>), o </a:t>
            </a:r>
            <a:r>
              <a:rPr lang="en-US" sz="2400" dirty="0" err="1">
                <a:ea typeface="+mn-lt"/>
                <a:cs typeface="+mn-lt"/>
              </a:rPr>
              <a:t>código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dentro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bloco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será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executado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condição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ser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executado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se a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condição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for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verdadeira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15705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B4F0B-90DA-D65F-A804-E48AC075D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AF57D6-9D9B-5AA2-8700-9D82558B233F}"/>
              </a:ext>
            </a:extLst>
          </p:cNvPr>
          <p:cNvSpPr txBox="1"/>
          <p:nvPr/>
        </p:nvSpPr>
        <p:spPr>
          <a:xfrm>
            <a:off x="-2173" y="95"/>
            <a:ext cx="11576001" cy="150810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/>
              <a:t>2. </a:t>
            </a:r>
            <a:r>
              <a:rPr lang="en-US" b="1" err="1">
                <a:latin typeface="Consolas"/>
                <a:ea typeface="+mn-lt"/>
                <a:cs typeface="+mn-lt"/>
              </a:rPr>
              <a:t>else</a:t>
            </a:r>
            <a:r>
              <a:rPr lang="en-US"/>
              <a:t>:</a:t>
            </a:r>
          </a:p>
          <a:p>
            <a:r>
              <a:rPr lang="en-US" sz="2400">
                <a:ea typeface="+mn-lt"/>
                <a:cs typeface="+mn-lt"/>
              </a:rPr>
              <a:t>A </a:t>
            </a:r>
            <a:r>
              <a:rPr lang="en-US" sz="2400" err="1">
                <a:ea typeface="+mn-lt"/>
                <a:cs typeface="+mn-lt"/>
              </a:rPr>
              <a:t>instrução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>
                <a:latin typeface="Consolas"/>
                <a:ea typeface="Calibri"/>
                <a:cs typeface="Calibri"/>
              </a:rPr>
              <a:t>else</a:t>
            </a:r>
            <a:r>
              <a:rPr lang="en-US" sz="2400">
                <a:ea typeface="+mn-lt"/>
                <a:cs typeface="+mn-lt"/>
              </a:rPr>
              <a:t> é </a:t>
            </a:r>
            <a:r>
              <a:rPr lang="en-US" sz="2400" err="1">
                <a:ea typeface="+mn-lt"/>
                <a:cs typeface="+mn-lt"/>
              </a:rPr>
              <a:t>usada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>
                <a:ea typeface="+mn-lt"/>
                <a:cs typeface="+mn-lt"/>
              </a:rPr>
              <a:t> conjunto com </a:t>
            </a:r>
            <a:r>
              <a:rPr lang="en-US" sz="2400">
                <a:latin typeface="Consolas"/>
                <a:ea typeface="+mn-lt"/>
                <a:cs typeface="+mn-lt"/>
              </a:rPr>
              <a:t>if</a:t>
            </a:r>
            <a:r>
              <a:rPr lang="en-US" sz="2400">
                <a:ea typeface="+mn-lt"/>
                <a:cs typeface="+mn-lt"/>
              </a:rPr>
              <a:t>. Ela é </a:t>
            </a:r>
            <a:r>
              <a:rPr lang="en-US" sz="2400" err="1">
                <a:ea typeface="+mn-lt"/>
                <a:cs typeface="+mn-lt"/>
              </a:rPr>
              <a:t>executada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quando</a:t>
            </a:r>
            <a:r>
              <a:rPr lang="en-US" sz="240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condição</a:t>
            </a:r>
            <a:r>
              <a:rPr lang="en-US" sz="2400">
                <a:ea typeface="+mn-lt"/>
                <a:cs typeface="+mn-lt"/>
              </a:rPr>
              <a:t> do </a:t>
            </a:r>
            <a:r>
              <a:rPr lang="en-US" sz="2400">
                <a:latin typeface="Consolas"/>
                <a:ea typeface="Calibri"/>
                <a:cs typeface="Calibri"/>
              </a:rPr>
              <a:t>if</a:t>
            </a:r>
            <a:r>
              <a:rPr lang="en-US" sz="2400">
                <a:ea typeface="+mn-lt"/>
                <a:cs typeface="+mn-lt"/>
              </a:rPr>
              <a:t> é falsa (</a:t>
            </a:r>
            <a:r>
              <a:rPr lang="en-US" sz="2400">
                <a:latin typeface="Consolas"/>
                <a:ea typeface="Calibri"/>
                <a:cs typeface="Calibri"/>
              </a:rPr>
              <a:t>False</a:t>
            </a:r>
            <a:r>
              <a:rPr lang="en-US" sz="2400">
                <a:ea typeface="+mn-lt"/>
                <a:cs typeface="+mn-lt"/>
              </a:rPr>
              <a:t>).</a:t>
            </a:r>
            <a:endParaRPr lang="en-US"/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latin typeface="Consolas"/>
                <a:ea typeface="Calibri" panose="020F0502020204030204"/>
                <a:cs typeface="Calibri" panose="020F0502020204030204"/>
              </a:rPr>
              <a:t>condição</a:t>
            </a:r>
            <a:r>
              <a:rPr lang="en-US" sz="200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código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a ser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executado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se a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condição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for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verdadeira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else</a:t>
            </a:r>
            <a:r>
              <a:rPr lang="en-US" sz="200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código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a ser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executado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se a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condição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for falsa</a:t>
            </a:r>
            <a:endParaRPr lang="en-US" sz="2000"/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59260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6A18-D073-8C4B-C80D-67A7DD6A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2B06317-AAAB-07D0-656D-E5EA15AB563C}"/>
              </a:ext>
            </a:extLst>
          </p:cNvPr>
          <p:cNvSpPr txBox="1"/>
          <p:nvPr/>
        </p:nvSpPr>
        <p:spPr>
          <a:xfrm>
            <a:off x="-2173" y="95"/>
            <a:ext cx="11576001" cy="1788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</a:rPr>
              <a:t>idade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18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18</a:t>
            </a:r>
            <a:r>
              <a:rPr lang="en-US" sz="200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Você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é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maior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else</a:t>
            </a:r>
            <a:r>
              <a:rPr lang="en-US" sz="200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Você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é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menor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b="1" err="1">
                <a:latin typeface="Consolas"/>
                <a:ea typeface="Calibri" panose="020F0502020204030204"/>
                <a:cs typeface="Calibri" panose="020F0502020204030204"/>
              </a:rPr>
              <a:t>elif</a:t>
            </a:r>
            <a:r>
              <a:rPr lang="en-US" b="1"/>
              <a:t> (</a:t>
            </a:r>
            <a:r>
              <a:rPr lang="en-US" b="1" err="1"/>
              <a:t>else</a:t>
            </a:r>
            <a:r>
              <a:rPr lang="en-US" b="1"/>
              <a:t> </a:t>
            </a:r>
            <a:r>
              <a:rPr lang="en-US" b="1" err="1"/>
              <a:t>if</a:t>
            </a:r>
            <a:r>
              <a:rPr lang="en-US" b="1"/>
              <a:t>)</a:t>
            </a:r>
            <a:r>
              <a:rPr lang="en-US"/>
              <a:t>:</a:t>
            </a:r>
          </a:p>
          <a:p>
            <a:r>
              <a:rPr lang="en-US" sz="2400" dirty="0" err="1">
                <a:ea typeface="+mn-lt"/>
                <a:cs typeface="+mn-lt"/>
              </a:rPr>
              <a:t>Às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vezes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precisa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testar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várias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condições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apenas</a:t>
            </a:r>
            <a:r>
              <a:rPr lang="en-US" sz="2400" dirty="0">
                <a:ea typeface="+mn-lt"/>
                <a:cs typeface="+mn-lt"/>
              </a:rPr>
              <a:t> duas. Para </a:t>
            </a:r>
            <a:r>
              <a:rPr lang="en-US" sz="2400" dirty="0" err="1">
                <a:ea typeface="+mn-lt"/>
                <a:cs typeface="+mn-lt"/>
              </a:rPr>
              <a:t>isso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usamos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instrução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Calibri" panose="020F0502020204030204"/>
                <a:cs typeface="Calibri" panose="020F0502020204030204"/>
              </a:rPr>
              <a:t>elif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abreviação</a:t>
            </a:r>
            <a:r>
              <a:rPr lang="en-US" sz="2400" dirty="0">
                <a:ea typeface="+mn-lt"/>
                <a:cs typeface="+mn-lt"/>
              </a:rPr>
              <a:t> de "else if").</a:t>
            </a:r>
            <a:endParaRPr lang="en-US" dirty="0"/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condição1: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código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ser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executado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se condição1 for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verdadeira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elif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condição2: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código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ser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executado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se condição2 for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verdadeira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código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ser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executado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se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nenhuma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das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condições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for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verdadeira</a:t>
            </a:r>
            <a:endParaRPr lang="en-US" sz="2000" err="1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19995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4B85-CD58-A2B0-0748-C0CB4927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AF17E3-87D8-DC5C-0700-A5ADB987AD3B}"/>
              </a:ext>
            </a:extLst>
          </p:cNvPr>
          <p:cNvSpPr txBox="1"/>
          <p:nvPr/>
        </p:nvSpPr>
        <p:spPr>
          <a:xfrm>
            <a:off x="-2173" y="95"/>
            <a:ext cx="11576001" cy="190205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</a:rPr>
              <a:t>idade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18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18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Você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é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maior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de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else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Você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é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menor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de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 err="1">
                <a:latin typeface="Consolas"/>
                <a:ea typeface="Calibri" panose="020F0502020204030204"/>
                <a:cs typeface="Calibri" panose="020F0502020204030204"/>
              </a:rPr>
              <a:t>elif</a:t>
            </a:r>
            <a:r>
              <a:rPr lang="en-US" b="1" dirty="0"/>
              <a:t> (else if)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Às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vezes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precisa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testar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várias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condições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apenas</a:t>
            </a:r>
            <a:r>
              <a:rPr lang="en-US" sz="2400" dirty="0">
                <a:ea typeface="+mn-lt"/>
                <a:cs typeface="+mn-lt"/>
              </a:rPr>
              <a:t> duas. Para </a:t>
            </a:r>
            <a:r>
              <a:rPr lang="en-US" sz="2400" dirty="0" err="1">
                <a:ea typeface="+mn-lt"/>
                <a:cs typeface="+mn-lt"/>
              </a:rPr>
              <a:t>isso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usamos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instrução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latin typeface="Consolas"/>
                <a:ea typeface="Calibri" panose="020F0502020204030204"/>
                <a:cs typeface="Calibri" panose="020F0502020204030204"/>
              </a:rPr>
              <a:t>elif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abreviação</a:t>
            </a:r>
            <a:r>
              <a:rPr lang="en-US" sz="2400" dirty="0">
                <a:ea typeface="+mn-lt"/>
                <a:cs typeface="+mn-lt"/>
              </a:rPr>
              <a:t> de "else if").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&gt;=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Aprovado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louvor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&gt;= 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Aprovado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Reprovado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804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EEC0-19AE-D56E-DC8C-D5EA516F2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496E087-646D-FED4-B80E-4E414DD8024C}"/>
              </a:ext>
            </a:extLst>
          </p:cNvPr>
          <p:cNvSpPr txBox="1"/>
          <p:nvPr/>
        </p:nvSpPr>
        <p:spPr>
          <a:xfrm>
            <a:off x="-3165" y="-136127"/>
            <a:ext cx="11576001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BREAK POINT</a:t>
            </a: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b="1" dirty="0">
                <a:ea typeface="+mn-lt"/>
                <a:cs typeface="+mn-lt"/>
              </a:rPr>
              <a:t>Breakpoints</a:t>
            </a:r>
            <a:r>
              <a:rPr lang="pt-BR" sz="3200" dirty="0">
                <a:ea typeface="+mn-lt"/>
                <a:cs typeface="+mn-lt"/>
              </a:rPr>
              <a:t> são uma das ferramentas mais poderosas para depuração, tanto em </a:t>
            </a:r>
            <a:r>
              <a:rPr lang="pt-BR" sz="3200" dirty="0" err="1">
                <a:ea typeface="+mn-lt"/>
                <a:cs typeface="+mn-lt"/>
              </a:rPr>
              <a:t>IDEs</a:t>
            </a:r>
            <a:r>
              <a:rPr lang="pt-BR" sz="3200" dirty="0">
                <a:ea typeface="+mn-lt"/>
                <a:cs typeface="+mn-lt"/>
              </a:rPr>
              <a:t> quanto no processo manual de depuração. Eles permitem que você </a:t>
            </a:r>
            <a:r>
              <a:rPr lang="pt-BR" sz="3200" b="1" dirty="0">
                <a:ea typeface="+mn-lt"/>
                <a:cs typeface="+mn-lt"/>
              </a:rPr>
              <a:t>interrompa a execução do código</a:t>
            </a:r>
            <a:r>
              <a:rPr lang="pt-BR" sz="3200" dirty="0">
                <a:ea typeface="+mn-lt"/>
                <a:cs typeface="+mn-lt"/>
              </a:rPr>
              <a:t> em um ponto específico, para que você possa inspecionar o estado das variáveis e o fluxo de execução.</a:t>
            </a:r>
            <a:endParaRPr lang="pt-BR" dirty="0"/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335511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97E78-4E2C-1580-6F47-34EDBBF9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8A6FAD-A5EE-BE9D-A3BA-E77CFE1BD170}"/>
              </a:ext>
            </a:extLst>
          </p:cNvPr>
          <p:cNvSpPr txBox="1"/>
          <p:nvPr/>
        </p:nvSpPr>
        <p:spPr>
          <a:xfrm>
            <a:off x="-2173" y="95"/>
            <a:ext cx="11576001" cy="1806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4400" dirty="0">
              <a:latin typeface="Segoe UI"/>
              <a:cs typeface="Segoe UI"/>
            </a:endParaRPr>
          </a:p>
          <a:p>
            <a:r>
              <a:rPr lang="en-US" sz="2000" err="1"/>
              <a:t>Comparações</a:t>
            </a:r>
            <a:r>
              <a:rPr lang="en-US" sz="2000" dirty="0"/>
              <a:t> </a:t>
            </a:r>
            <a:r>
              <a:rPr lang="en-US" sz="2000" err="1"/>
              <a:t>Comuns</a:t>
            </a:r>
            <a:r>
              <a:rPr lang="en-US" sz="2000" dirty="0"/>
              <a:t> </a:t>
            </a:r>
            <a:r>
              <a:rPr lang="en-US" sz="2000" err="1"/>
              <a:t>nas</a:t>
            </a:r>
            <a:r>
              <a:rPr lang="en-US" sz="2000" dirty="0"/>
              <a:t> </a:t>
            </a:r>
            <a:r>
              <a:rPr lang="en-US" sz="2000" err="1"/>
              <a:t>Condições</a:t>
            </a:r>
            <a:r>
              <a:rPr lang="en-US" sz="2000"/>
              <a:t>:</a:t>
            </a:r>
            <a:endParaRPr lang="en-US" sz="2000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==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Verifica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 se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dois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valores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são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iguais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!=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Verifica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 se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dois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valores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são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diferentes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&gt;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Verifica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 se um valor é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maior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 que outro.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&gt;=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Verifica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 se um valor é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maior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igual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>
                <a:solidFill>
                  <a:srgbClr val="098658"/>
                </a:solidFill>
                <a:ea typeface="+mn-lt"/>
                <a:cs typeface="+mn-lt"/>
              </a:rPr>
              <a:t>a outro.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&lt;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Verifica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se um valor é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menor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que outro.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&lt;=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Verifica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se um valor é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menor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igual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a outro.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: A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condição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será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verdadeira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se ambas as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condições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forem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verdadeiras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or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: A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condição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será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verdadeira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se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pelo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menos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das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condições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for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verdadeira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not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Inverte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o valor da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condição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(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verdadeiro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vira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98658"/>
                </a:solidFill>
                <a:ea typeface="+mn-lt"/>
                <a:cs typeface="+mn-lt"/>
              </a:rPr>
              <a:t>falso</a:t>
            </a:r>
            <a:r>
              <a:rPr lang="en-US" sz="2400" dirty="0">
                <a:solidFill>
                  <a:srgbClr val="098658"/>
                </a:solidFill>
                <a:ea typeface="+mn-lt"/>
                <a:cs typeface="+mn-lt"/>
              </a:rPr>
              <a:t> e vice-versa).</a:t>
            </a:r>
            <a:endParaRPr lang="en-US" sz="2400" dirty="0"/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41233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3BCD4-2376-4F62-1C36-289417199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B3186C-A106-DFAE-2F29-BB050DCF383C}"/>
              </a:ext>
            </a:extLst>
          </p:cNvPr>
          <p:cNvSpPr txBox="1"/>
          <p:nvPr/>
        </p:nvSpPr>
        <p:spPr>
          <a:xfrm>
            <a:off x="-2173" y="95"/>
            <a:ext cx="11576001" cy="1760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cs typeface="Segoe UI"/>
              </a:rPr>
              <a:t>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 </a:t>
            </a:r>
            <a:r>
              <a:rPr lang="en-US" sz="24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20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tem_carteira_trabalho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sz="240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True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tem_carteira_trabalho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"Pode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trabalhar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trabalhar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579337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9F78-BA10-0568-298F-C5F5DD339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82B10C9-D3AA-5858-BF2B-AE3E3F440A74}"/>
              </a:ext>
            </a:extLst>
          </p:cNvPr>
          <p:cNvSpPr txBox="1"/>
          <p:nvPr/>
        </p:nvSpPr>
        <p:spPr>
          <a:xfrm>
            <a:off x="-2173" y="95"/>
            <a:ext cx="11576001" cy="19112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>
                <a:solidFill>
                  <a:srgbClr val="008000"/>
                </a:solidFill>
                <a:latin typeface="Consolas"/>
                <a:cs typeface="Segoe UI"/>
              </a:rPr>
              <a:t># Entrada de dados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Segoe UI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 </a:t>
            </a:r>
            <a:r>
              <a:rPr lang="en-US" sz="200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float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2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 nota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aluno</a:t>
            </a:r>
            <a:r>
              <a:rPr lang="en-US" sz="2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frequencia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sz="200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float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input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Digite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a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frequência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aluno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(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em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%): 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r>
              <a:rPr lang="en-US" sz="20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Verificando</a:t>
            </a:r>
            <a:r>
              <a:rPr lang="en-US" sz="2000">
                <a:solidFill>
                  <a:srgbClr val="008000"/>
                </a:solidFill>
                <a:latin typeface="Consolas"/>
              </a:rPr>
              <a:t> as condições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frequencia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80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Aprovado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com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louvor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frequencia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75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Aprovado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frequencia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Recuperação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Reprovado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48748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F04A-1868-0B66-4C24-7080F79A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83A917-BF1D-C3B7-4E74-E3153B3FF20C}"/>
              </a:ext>
            </a:extLst>
          </p:cNvPr>
          <p:cNvSpPr txBox="1"/>
          <p:nvPr/>
        </p:nvSpPr>
        <p:spPr>
          <a:xfrm>
            <a:off x="-2173" y="95"/>
            <a:ext cx="11576001" cy="19112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IF E ELSE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>
                <a:solidFill>
                  <a:srgbClr val="008000"/>
                </a:solidFill>
                <a:latin typeface="Consolas"/>
                <a:cs typeface="Segoe UI"/>
              </a:rPr>
              <a:t># Entrada de dados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Segoe UI"/>
              </a:rPr>
              <a:t> 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 </a:t>
            </a:r>
            <a:r>
              <a:rPr lang="en-US" sz="200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float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2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 nota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aluno</a:t>
            </a:r>
            <a:r>
              <a:rPr lang="en-US" sz="2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frequencia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sz="200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float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input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Digite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a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frequência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aluno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(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em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%): 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r>
              <a:rPr lang="en-US" sz="20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</a:rPr>
              <a:t>Verificando</a:t>
            </a:r>
            <a:r>
              <a:rPr lang="en-US" sz="2000">
                <a:solidFill>
                  <a:srgbClr val="008000"/>
                </a:solidFill>
                <a:latin typeface="Consolas"/>
              </a:rPr>
              <a:t> as condições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9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frequencia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80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Aprovado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com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louvor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nota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frequencia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&gt;= </a:t>
            </a:r>
            <a:r>
              <a:rPr lang="en-US" sz="200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75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sz="200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Aprovado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!"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frequencia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Recuperação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Reprovado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439600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2D69-5E6D-2B72-B9E5-42E6B986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79327FF-EF16-B684-CD6B-FAA1C2C01222}"/>
              </a:ext>
            </a:extLst>
          </p:cNvPr>
          <p:cNvSpPr txBox="1"/>
          <p:nvPr/>
        </p:nvSpPr>
        <p:spPr>
          <a:xfrm>
            <a:off x="4795785" y="2733466"/>
            <a:ext cx="687296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a typeface="+mn-lt"/>
                <a:cs typeface="+mn-lt"/>
              </a:rPr>
              <a:t>LAÇO DE REPETIÇÃO</a:t>
            </a: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D5A95A-ADBA-953C-621A-38639413AF68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62126893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79E5-050E-CD19-1753-DBEDAE785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B2EF8C-5568-7FF1-3B37-BD640E52E3EB}"/>
              </a:ext>
            </a:extLst>
          </p:cNvPr>
          <p:cNvSpPr txBox="1"/>
          <p:nvPr/>
        </p:nvSpPr>
        <p:spPr>
          <a:xfrm>
            <a:off x="-2173" y="95"/>
            <a:ext cx="11576001" cy="18743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Os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8000"/>
                </a:solidFill>
                <a:ea typeface="+mn-lt"/>
                <a:cs typeface="+mn-lt"/>
              </a:rPr>
              <a:t>laços</a:t>
            </a:r>
            <a:r>
              <a:rPr lang="en-US" sz="2400" b="1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sz="2400" b="1" dirty="0" err="1">
                <a:solidFill>
                  <a:srgbClr val="008000"/>
                </a:solidFill>
                <a:ea typeface="+mn-lt"/>
                <a:cs typeface="+mn-lt"/>
              </a:rPr>
              <a:t>repetição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Python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são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usados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executar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um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bloco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código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várias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vezes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. Eles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são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muito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úteis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quando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você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precisa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repetir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tarefa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sem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ter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que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escrever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mesmo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código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várias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ea typeface="+mn-lt"/>
                <a:cs typeface="+mn-lt"/>
              </a:rPr>
              <a:t>vezes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Existem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dois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tipos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principais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laços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repetição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 Python: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for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While</a:t>
            </a: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00140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6CC9B-D896-E339-3058-7D52EADC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A09EF97-FAE8-422B-F92D-388010EDE34B}"/>
              </a:ext>
            </a:extLst>
          </p:cNvPr>
          <p:cNvSpPr txBox="1"/>
          <p:nvPr/>
        </p:nvSpPr>
        <p:spPr>
          <a:xfrm>
            <a:off x="-2173" y="95"/>
            <a:ext cx="11576001" cy="20959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/>
              <a:t>1. </a:t>
            </a:r>
            <a:r>
              <a:rPr lang="en-US" sz="2000" b="1" dirty="0" err="1"/>
              <a:t>Laço</a:t>
            </a:r>
            <a:r>
              <a:rPr lang="en-US" sz="2000" b="1" dirty="0"/>
              <a:t> </a:t>
            </a:r>
            <a:r>
              <a:rPr lang="en-US" sz="2000" b="1" dirty="0">
                <a:latin typeface="Consolas"/>
                <a:ea typeface="+mn-lt"/>
                <a:cs typeface="+mn-lt"/>
              </a:rPr>
              <a:t>While</a:t>
            </a:r>
            <a:endParaRPr lang="en-US" sz="2000" dirty="0"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O 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é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estrutura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repetição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utilizada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para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executar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um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bloco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código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enquanto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determinada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condição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for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verdadeira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. Ele é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muito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útil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quando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você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não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sabe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exatamente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quantas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vezes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o loop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deve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ser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executado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, mas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precisa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ele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continue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rodando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até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condição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específica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seja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8000"/>
                </a:solidFill>
                <a:ea typeface="+mn-lt"/>
                <a:cs typeface="+mn-lt"/>
              </a:rPr>
              <a:t>atendida</a:t>
            </a:r>
            <a:endParaRPr lang="en-US" dirty="0" err="1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231166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2FAF50-8426-BFCA-4D18-29504F9E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8405A4-1353-EC92-FC7C-00349E36D64E}"/>
              </a:ext>
            </a:extLst>
          </p:cNvPr>
          <p:cNvSpPr txBox="1"/>
          <p:nvPr/>
        </p:nvSpPr>
        <p:spPr>
          <a:xfrm>
            <a:off x="-2173" y="95"/>
            <a:ext cx="11576001" cy="2434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endParaRPr lang="en-US" sz="2400" dirty="0">
              <a:solidFill>
                <a:srgbClr val="CCCCCC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</a:rPr>
              <a:t>contador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0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</a:rPr>
              <a:t>contador</a:t>
            </a:r>
            <a:r>
              <a:rPr lang="en-US" sz="2400" dirty="0">
                <a:latin typeface="Consolas"/>
              </a:rPr>
              <a:t> &lt; 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2400" dirty="0">
                <a:latin typeface="Consolas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</a:rPr>
              <a:t>Contagem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:"</a:t>
            </a:r>
            <a:r>
              <a:rPr lang="en-US" sz="2400" dirty="0">
                <a:latin typeface="Consolas"/>
              </a:rPr>
              <a:t>, </a:t>
            </a:r>
            <a:r>
              <a:rPr lang="en-US" sz="2400" err="1">
                <a:solidFill>
                  <a:srgbClr val="001080"/>
                </a:solidFill>
                <a:latin typeface="Consolas"/>
              </a:rPr>
              <a:t>contador</a:t>
            </a:r>
            <a:r>
              <a:rPr lang="en-US" sz="2400" dirty="0">
                <a:latin typeface="Consolas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</a:rPr>
              <a:t>    </a:t>
            </a:r>
            <a:r>
              <a:rPr lang="en-US" sz="2400" err="1">
                <a:solidFill>
                  <a:srgbClr val="001080"/>
                </a:solidFill>
                <a:latin typeface="Consolas"/>
              </a:rPr>
              <a:t>contador</a:t>
            </a:r>
            <a:r>
              <a:rPr lang="en-US" sz="2400" dirty="0">
                <a:latin typeface="Consolas"/>
              </a:rPr>
              <a:t> += </a:t>
            </a:r>
            <a:r>
              <a:rPr lang="en-US" sz="2400" dirty="0">
                <a:solidFill>
                  <a:srgbClr val="098658"/>
                </a:solidFill>
                <a:latin typeface="Consolas"/>
              </a:rPr>
              <a:t>1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</a:rPr>
              <a:t>Contagem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</a:rPr>
              <a:t>concluída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!"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20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937692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47413-8B14-3258-51AB-08447B21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FB84FBE-50F2-D582-C006-FB110A5A8969}"/>
              </a:ext>
            </a:extLst>
          </p:cNvPr>
          <p:cNvSpPr txBox="1"/>
          <p:nvPr/>
        </p:nvSpPr>
        <p:spPr>
          <a:xfrm>
            <a:off x="-2173" y="95"/>
            <a:ext cx="11576001" cy="234217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</a:rPr>
              <a:t>contador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&lt;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break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+=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Incrementa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para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evitar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loop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infinito</a:t>
            </a:r>
            <a:endParaRPr lang="en-US" sz="2000" dirty="0" err="1"/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4400" b="1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endParaRPr lang="en-US" sz="2400" dirty="0"/>
          </a:p>
          <a:p>
            <a:r>
              <a:rPr lang="en-US" dirty="0"/>
              <a:t>5</a:t>
            </a:r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58742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ADD84-3D26-1EF6-7A1F-1C7BBB43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63BB833-B8BE-407E-0AE8-B772AE07C61F}"/>
              </a:ext>
            </a:extLst>
          </p:cNvPr>
          <p:cNvSpPr txBox="1"/>
          <p:nvPr/>
        </p:nvSpPr>
        <p:spPr>
          <a:xfrm>
            <a:off x="-2173" y="95"/>
            <a:ext cx="11576001" cy="23637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400" b="1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&lt;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+=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Pula o valor 3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19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07E9-3FB0-F8FF-19E9-88959EE8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9926FC-407B-7F42-5934-E39E58729C13}"/>
              </a:ext>
            </a:extLst>
          </p:cNvPr>
          <p:cNvSpPr txBox="1"/>
          <p:nvPr/>
        </p:nvSpPr>
        <p:spPr>
          <a:xfrm>
            <a:off x="327341" y="267825"/>
            <a:ext cx="11576001" cy="8463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print("Olá, mundo!") </a:t>
            </a:r>
            <a:endParaRPr lang="pt-BR">
              <a:highlight>
                <a:srgbClr val="FFFF00"/>
              </a:highlight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No Python, o comando </a:t>
            </a:r>
            <a:r>
              <a:rPr lang="pt-BR" sz="3200" dirty="0">
                <a:latin typeface="Consolas"/>
                <a:ea typeface="+mn-lt"/>
                <a:cs typeface="+mn-lt"/>
              </a:rPr>
              <a:t>print()</a:t>
            </a:r>
            <a:r>
              <a:rPr lang="pt-BR" sz="3200" dirty="0">
                <a:ea typeface="+mn-lt"/>
                <a:cs typeface="+mn-lt"/>
              </a:rPr>
              <a:t> é usado para exibir informações no console. </a:t>
            </a:r>
            <a:endParaRPr lang="pt-BR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nome = "João"</a:t>
            </a:r>
            <a:endParaRPr lang="pt-BR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idade = 25</a:t>
            </a:r>
            <a:endParaRPr lang="pt-BR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print("Nome:", nome)</a:t>
            </a:r>
            <a:endParaRPr lang="pt-BR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print("Idade:", idade)</a:t>
            </a:r>
            <a:endParaRPr lang="pt-BR" dirty="0">
              <a:highlight>
                <a:srgbClr val="FFFF00"/>
              </a:highlight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3738005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8656-5222-12A2-1212-6A9E11BAD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A8A3366-E939-4E5B-B897-044CF0182F8F}"/>
              </a:ext>
            </a:extLst>
          </p:cNvPr>
          <p:cNvSpPr txBox="1"/>
          <p:nvPr/>
        </p:nvSpPr>
        <p:spPr>
          <a:xfrm>
            <a:off x="-2173" y="95"/>
            <a:ext cx="11576001" cy="236372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800" b="1">
              <a:latin typeface="Calibri" panose="020F0502020204030204"/>
              <a:ea typeface="+mn-lt"/>
              <a:cs typeface="Calibri"/>
            </a:endParaRPr>
          </a:p>
          <a:p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 Loop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infinito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True</a:t>
            </a:r>
            <a:endParaRPr lang="en-US" dirty="0"/>
          </a:p>
          <a:p>
            <a:endParaRPr lang="en-US" sz="2800" dirty="0">
              <a:solidFill>
                <a:srgbClr val="AF00DB"/>
              </a:solidFill>
              <a:latin typeface="Consolas"/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resposta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'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sair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' para 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encerrar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resposta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lower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==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sair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break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 a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condição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sempre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verdadeira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o loop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continuará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indefinidamente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até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ser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interrompido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).</a:t>
            </a:r>
            <a:endParaRPr lang="en-US"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703962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7F85-D536-FCF1-E137-48547760D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699693-615A-1B0E-2DFD-A0E68EE91E19}"/>
              </a:ext>
            </a:extLst>
          </p:cNvPr>
          <p:cNvSpPr txBox="1"/>
          <p:nvPr/>
        </p:nvSpPr>
        <p:spPr>
          <a:xfrm>
            <a:off x="-2173" y="95"/>
            <a:ext cx="11576001" cy="24422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endParaRPr lang="en-US" sz="4800" b="1">
              <a:latin typeface="Calibri" panose="020F0502020204030204"/>
              <a:ea typeface="+mn-lt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&lt;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Contador:"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+=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"Loop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finalizado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normalmente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36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 o loop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interrompido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break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o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bloco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será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executado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000" dirty="0"/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124432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53E08-1349-9B0F-FEB6-7603D667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96ABF2-4068-CC6A-C38B-74EC62756497}"/>
              </a:ext>
            </a:extLst>
          </p:cNvPr>
          <p:cNvSpPr txBox="1"/>
          <p:nvPr/>
        </p:nvSpPr>
        <p:spPr>
          <a:xfrm>
            <a:off x="-2173" y="95"/>
            <a:ext cx="11576001" cy="26268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      LAÇO DE REPETIÇÃO</a:t>
            </a:r>
            <a:br>
              <a:rPr lang="en-US" dirty="0"/>
            </a:b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"1.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"2.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B"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 Sair"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escolha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Escolha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escolha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"3"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Saindo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..."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break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escolha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"1"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escolheu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err="1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escolha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"2"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escolheu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 a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B."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inválida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tente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novamente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/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21912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3774-A61E-9F02-5B44-71AF9E12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8A529B-FA44-AFC0-7527-D581D2166CBC}"/>
              </a:ext>
            </a:extLst>
          </p:cNvPr>
          <p:cNvSpPr txBox="1"/>
          <p:nvPr/>
        </p:nvSpPr>
        <p:spPr>
          <a:xfrm>
            <a:off x="-2173" y="95"/>
            <a:ext cx="11576001" cy="23883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br>
              <a:rPr lang="en-US" dirty="0"/>
            </a:br>
            <a:r>
              <a:rPr lang="en-US" sz="2000" dirty="0">
                <a:ea typeface="Calibri"/>
                <a:cs typeface="Calibri"/>
              </a:rPr>
              <a:t>FOR:</a:t>
            </a: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O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laço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estrutura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repetição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Python que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permite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executar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um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bloco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código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várias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vezes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iterando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sobre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sequência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lista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tupla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um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intervalo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números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até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mesmo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strings. Ele é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muito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utilizado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quando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sabemos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número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repetições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quando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queremos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percorrer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coleção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itens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8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11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8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095892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D929-695E-4F68-2571-B27ABBED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5100DEE-9E09-ED94-590E-F09FCEFB8E8C}"/>
              </a:ext>
            </a:extLst>
          </p:cNvPr>
          <p:cNvSpPr txBox="1"/>
          <p:nvPr/>
        </p:nvSpPr>
        <p:spPr>
          <a:xfrm>
            <a:off x="-2173" y="95"/>
            <a:ext cx="11576001" cy="221906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br>
              <a:rPr lang="en-US" dirty="0"/>
            </a:br>
            <a:endParaRPr lang="en-US" sz="480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343219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57C14-FD91-F783-D404-B91EB8FF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B1EFCC4-D775-B37D-9B6B-FB6D59B8459C}"/>
              </a:ext>
            </a:extLst>
          </p:cNvPr>
          <p:cNvSpPr txBox="1"/>
          <p:nvPr/>
        </p:nvSpPr>
        <p:spPr>
          <a:xfrm>
            <a:off x="-2173" y="95"/>
            <a:ext cx="11576001" cy="242527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br>
              <a:rPr lang="en-US" dirty="0"/>
            </a:br>
            <a:endParaRPr lang="en-US" sz="480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8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%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(f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sz="28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8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 par'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(f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sz="28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8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ímpar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800" dirty="0"/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957057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6FAAC-2384-69CD-DB3A-33C53E678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EB9FC90-323A-A180-245C-46435E518826}"/>
              </a:ext>
            </a:extLst>
          </p:cNvPr>
          <p:cNvSpPr txBox="1"/>
          <p:nvPr/>
        </p:nvSpPr>
        <p:spPr>
          <a:xfrm>
            <a:off x="-2173" y="95"/>
            <a:ext cx="11576001" cy="25668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32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32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32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% </a:t>
            </a:r>
            <a:r>
              <a:rPr lang="en-US" sz="32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32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32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continue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32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32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49159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E7B6-2C7E-5CBA-A460-8039DEA0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3D3C58A-E804-C43E-F710-3499AA24E315}"/>
              </a:ext>
            </a:extLst>
          </p:cNvPr>
          <p:cNvSpPr txBox="1"/>
          <p:nvPr/>
        </p:nvSpPr>
        <p:spPr>
          <a:xfrm>
            <a:off x="-2173" y="95"/>
            <a:ext cx="11576001" cy="269612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4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range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7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Número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7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encontrado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parando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laço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break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err="1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%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==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Pula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números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pares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"Processando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número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ímpar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br>
              <a:rPr lang="en-US" dirty="0"/>
            </a:br>
            <a:endParaRPr lang="en-US" dirty="0"/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0602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E9E8A-FA58-BE75-E879-C6CFE3F37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BF0EF1B-EE77-CEF0-96A2-A8A060149A85}"/>
              </a:ext>
            </a:extLst>
          </p:cNvPr>
          <p:cNvSpPr txBox="1"/>
          <p:nvPr/>
        </p:nvSpPr>
        <p:spPr>
          <a:xfrm>
            <a:off x="-2173" y="95"/>
            <a:ext cx="11576001" cy="262225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"Encontrei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o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número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saindo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do loop."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break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Esse 'else'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só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é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executado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se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houver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o 'break'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"O loop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terminou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normalmente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7161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7C974-3299-CEE0-A7CD-F0536704D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3874C97-8A6B-88F0-74C4-D364BB2DE914}"/>
              </a:ext>
            </a:extLst>
          </p:cNvPr>
          <p:cNvSpPr txBox="1"/>
          <p:nvPr/>
        </p:nvSpPr>
        <p:spPr>
          <a:xfrm>
            <a:off x="-2173" y="95"/>
            <a:ext cx="11576001" cy="280076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LAÇO DE REPETIÇÃO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Número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3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encontrado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vamos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pular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continue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Número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7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encontrado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saindo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do loop!"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break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"Processando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número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22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2A700-7ABF-F474-C8D8-1B5794C4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A59C638-8DD8-4019-ABDE-465D895EE68C}"/>
              </a:ext>
            </a:extLst>
          </p:cNvPr>
          <p:cNvSpPr txBox="1"/>
          <p:nvPr/>
        </p:nvSpPr>
        <p:spPr>
          <a:xfrm>
            <a:off x="327341" y="267825"/>
            <a:ext cx="11576001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print("Olá, mundo!") </a:t>
            </a:r>
            <a:endParaRPr lang="pt-BR">
              <a:highlight>
                <a:srgbClr val="FFFF00"/>
              </a:highlight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No Python, o comando </a:t>
            </a:r>
            <a:r>
              <a:rPr lang="pt-BR" sz="3200" dirty="0">
                <a:latin typeface="Consolas"/>
                <a:ea typeface="+mn-lt"/>
                <a:cs typeface="+mn-lt"/>
              </a:rPr>
              <a:t>print()</a:t>
            </a:r>
            <a:r>
              <a:rPr lang="pt-BR" sz="3200" dirty="0">
                <a:ea typeface="+mn-lt"/>
                <a:cs typeface="+mn-lt"/>
              </a:rPr>
              <a:t> é usado para exibir informações no console. </a:t>
            </a:r>
            <a:endParaRPr lang="pt-BR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nome = "João"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idade = 25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print("Nome:", nome)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print("Idade:", idade)</a:t>
            </a:r>
            <a:endParaRPr lang="pt-BR" dirty="0">
              <a:highlight>
                <a:srgbClr val="FFFF00"/>
              </a:highlight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r>
              <a:rPr lang="pt-BR" sz="3200">
                <a:ea typeface="Calibri" panose="020F0502020204030204"/>
                <a:cs typeface="Calibri" panose="020F0502020204030204"/>
              </a:rPr>
              <a:t>SAIDA= </a:t>
            </a:r>
            <a:r>
              <a:rPr lang="pt-BR" sz="3200">
                <a:solidFill>
                  <a:srgbClr val="FF0000"/>
                </a:solidFill>
                <a:ea typeface="+mn-lt"/>
                <a:cs typeface="+mn-lt"/>
              </a:rPr>
              <a:t>Nome: João</a:t>
            </a:r>
            <a:endParaRPr lang="pt-BR" sz="32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 sz="3200">
                <a:solidFill>
                  <a:srgbClr val="FF0000"/>
                </a:solidFill>
                <a:ea typeface="+mn-lt"/>
                <a:cs typeface="+mn-lt"/>
              </a:rPr>
              <a:t>              Idade: 25</a:t>
            </a:r>
            <a:endParaRPr lang="pt-BR">
              <a:solidFill>
                <a:srgbClr val="FF0000"/>
              </a:solidFill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536416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1E99-4E8F-6D71-71B1-3A83E8F9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39042B9-DFC8-2C24-C399-367F8E063384}"/>
              </a:ext>
            </a:extLst>
          </p:cNvPr>
          <p:cNvSpPr txBox="1"/>
          <p:nvPr/>
        </p:nvSpPr>
        <p:spPr>
          <a:xfrm>
            <a:off x="-2173" y="95"/>
            <a:ext cx="11576001" cy="27699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Segoe UI"/>
                <a:ea typeface="+mn-lt"/>
                <a:cs typeface="Segoe UI"/>
              </a:rPr>
              <a:t>                      DESAFIO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3200" dirty="0" err="1">
                <a:ea typeface="+mn-lt"/>
                <a:cs typeface="+mn-lt"/>
              </a:rPr>
              <a:t>Crie</a:t>
            </a:r>
            <a:r>
              <a:rPr lang="en-US" sz="3200" dirty="0">
                <a:ea typeface="+mn-lt"/>
                <a:cs typeface="+mn-lt"/>
              </a:rPr>
              <a:t> um </a:t>
            </a:r>
            <a:r>
              <a:rPr lang="en-US" sz="3200" dirty="0" err="1">
                <a:ea typeface="+mn-lt"/>
                <a:cs typeface="+mn-lt"/>
              </a:rPr>
              <a:t>programa</a:t>
            </a:r>
            <a:r>
              <a:rPr lang="en-US" sz="3200" dirty="0">
                <a:ea typeface="+mn-lt"/>
                <a:cs typeface="+mn-lt"/>
              </a:rPr>
              <a:t> que </a:t>
            </a:r>
            <a:r>
              <a:rPr lang="en-US" sz="3200" dirty="0" err="1">
                <a:ea typeface="+mn-lt"/>
                <a:cs typeface="+mn-lt"/>
              </a:rPr>
              <a:t>mostre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dirty="0" err="1">
                <a:ea typeface="+mn-lt"/>
                <a:cs typeface="+mn-lt"/>
              </a:rPr>
              <a:t>na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tela</a:t>
            </a:r>
            <a:r>
              <a:rPr lang="en-US" sz="3200" dirty="0">
                <a:ea typeface="+mn-lt"/>
                <a:cs typeface="+mn-lt"/>
              </a:rPr>
              <a:t>, um </a:t>
            </a:r>
            <a:r>
              <a:rPr lang="en-US" sz="3200" dirty="0" err="1">
                <a:ea typeface="+mn-lt"/>
                <a:cs typeface="+mn-lt"/>
              </a:rPr>
              <a:t>contador</a:t>
            </a:r>
            <a:r>
              <a:rPr lang="en-US" sz="3200" dirty="0">
                <a:ea typeface="+mn-lt"/>
                <a:cs typeface="+mn-lt"/>
              </a:rPr>
              <a:t>. O </a:t>
            </a:r>
            <a:r>
              <a:rPr lang="en-US" sz="3200" dirty="0" err="1">
                <a:ea typeface="+mn-lt"/>
                <a:cs typeface="+mn-lt"/>
              </a:rPr>
              <a:t>contador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deve</a:t>
            </a:r>
            <a:r>
              <a:rPr lang="en-US" sz="3200" dirty="0">
                <a:ea typeface="+mn-lt"/>
                <a:cs typeface="+mn-lt"/>
              </a:rPr>
              <a:t> ser </a:t>
            </a:r>
            <a:r>
              <a:rPr lang="en-US" sz="3200" dirty="0" err="1">
                <a:ea typeface="+mn-lt"/>
                <a:cs typeface="+mn-lt"/>
              </a:rPr>
              <a:t>inicializado</a:t>
            </a:r>
            <a:r>
              <a:rPr lang="en-US" sz="3200" dirty="0">
                <a:ea typeface="+mn-lt"/>
                <a:cs typeface="+mn-lt"/>
              </a:rPr>
              <a:t> com zero.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O </a:t>
            </a:r>
            <a:r>
              <a:rPr lang="en-US" sz="3200" dirty="0" err="1">
                <a:ea typeface="+mn-lt"/>
                <a:cs typeface="+mn-lt"/>
              </a:rPr>
              <a:t>usuário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deve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ter</a:t>
            </a:r>
            <a:r>
              <a:rPr lang="en-US" sz="3200" dirty="0">
                <a:ea typeface="+mn-lt"/>
                <a:cs typeface="+mn-lt"/>
              </a:rPr>
              <a:t> a </a:t>
            </a:r>
            <a:r>
              <a:rPr lang="en-US" sz="3200" dirty="0" err="1">
                <a:ea typeface="+mn-lt"/>
                <a:cs typeface="+mn-lt"/>
              </a:rPr>
              <a:t>opção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incrementar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unidade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contador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ou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encerrar</a:t>
            </a:r>
            <a:r>
              <a:rPr lang="en-US" sz="3200" dirty="0">
                <a:ea typeface="+mn-lt"/>
                <a:cs typeface="+mn-lt"/>
              </a:rPr>
              <a:t> o </a:t>
            </a:r>
            <a:r>
              <a:rPr lang="en-US" sz="3200" dirty="0" err="1">
                <a:ea typeface="+mn-lt"/>
                <a:cs typeface="+mn-lt"/>
              </a:rPr>
              <a:t>programa</a:t>
            </a:r>
            <a:r>
              <a:rPr lang="en-US" sz="3200" dirty="0">
                <a:ea typeface="+mn-lt"/>
                <a:cs typeface="+mn-lt"/>
              </a:rPr>
              <a:t>.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 err="1">
                <a:ea typeface="+mn-lt"/>
                <a:cs typeface="+mn-lt"/>
              </a:rPr>
              <a:t>Enquanto</a:t>
            </a:r>
            <a:r>
              <a:rPr lang="en-US" sz="3200" dirty="0">
                <a:ea typeface="+mn-lt"/>
                <a:cs typeface="+mn-lt"/>
              </a:rPr>
              <a:t> o </a:t>
            </a:r>
            <a:r>
              <a:rPr lang="en-US" sz="3200" dirty="0" err="1">
                <a:ea typeface="+mn-lt"/>
                <a:cs typeface="+mn-lt"/>
              </a:rPr>
              <a:t>usuário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continuar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escolhendo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incrementar</a:t>
            </a:r>
            <a:r>
              <a:rPr lang="en-US" sz="3200" dirty="0">
                <a:ea typeface="+mn-lt"/>
                <a:cs typeface="+mn-lt"/>
              </a:rPr>
              <a:t> o </a:t>
            </a:r>
            <a:r>
              <a:rPr lang="en-US" sz="3200" dirty="0" err="1">
                <a:ea typeface="+mn-lt"/>
                <a:cs typeface="+mn-lt"/>
              </a:rPr>
              <a:t>contador</a:t>
            </a:r>
            <a:r>
              <a:rPr lang="en-US" sz="3200" dirty="0">
                <a:ea typeface="+mn-lt"/>
                <a:cs typeface="+mn-lt"/>
              </a:rPr>
              <a:t>, o </a:t>
            </a:r>
            <a:r>
              <a:rPr lang="en-US" sz="3200" dirty="0" err="1">
                <a:ea typeface="+mn-lt"/>
                <a:cs typeface="+mn-lt"/>
              </a:rPr>
              <a:t>programa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não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deve</a:t>
            </a:r>
            <a:r>
              <a:rPr lang="en-US" sz="3200" dirty="0">
                <a:ea typeface="+mn-lt"/>
                <a:cs typeface="+mn-lt"/>
              </a:rPr>
              <a:t> ser </a:t>
            </a:r>
            <a:r>
              <a:rPr lang="en-US" sz="3200">
                <a:ea typeface="+mn-lt"/>
                <a:cs typeface="+mn-lt"/>
              </a:rPr>
              <a:t>encerrado.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O </a:t>
            </a:r>
            <a:r>
              <a:rPr lang="en-US" sz="3200" dirty="0" err="1">
                <a:ea typeface="+mn-lt"/>
                <a:cs typeface="+mn-lt"/>
              </a:rPr>
              <a:t>programa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será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encerrado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somente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quando</a:t>
            </a:r>
            <a:r>
              <a:rPr lang="en-US" sz="3200" dirty="0">
                <a:ea typeface="+mn-lt"/>
                <a:cs typeface="+mn-lt"/>
              </a:rPr>
              <a:t> o </a:t>
            </a:r>
            <a:r>
              <a:rPr lang="en-US" sz="3200" dirty="0" err="1">
                <a:ea typeface="+mn-lt"/>
                <a:cs typeface="+mn-lt"/>
              </a:rPr>
              <a:t>usuário</a:t>
            </a:r>
            <a:r>
              <a:rPr lang="en-US" sz="3200" dirty="0">
                <a:ea typeface="+mn-lt"/>
                <a:cs typeface="+mn-lt"/>
              </a:rPr>
              <a:t> decidir.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Utilize </a:t>
            </a:r>
            <a:r>
              <a:rPr lang="en-US" sz="3200" dirty="0" err="1">
                <a:ea typeface="+mn-lt"/>
                <a:cs typeface="+mn-lt"/>
              </a:rPr>
              <a:t>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comandos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>
                <a:latin typeface="Consolas"/>
                <a:ea typeface="+mn-lt"/>
                <a:cs typeface="+mn-lt"/>
              </a:rPr>
              <a:t>continue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>
                <a:latin typeface="Consolas"/>
                <a:ea typeface="+mn-lt"/>
                <a:cs typeface="+mn-lt"/>
              </a:rPr>
              <a:t>break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sz="3200" dirty="0" err="1">
                <a:ea typeface="Calibri"/>
                <a:cs typeface="Calibri"/>
              </a:rPr>
              <a:t>Exiba</a:t>
            </a:r>
            <a:r>
              <a:rPr lang="en-US" sz="3200">
                <a:ea typeface="Calibri"/>
                <a:cs typeface="Calibri"/>
              </a:rPr>
              <a:t> o contador.</a:t>
            </a:r>
            <a:endParaRPr lang="en-US" sz="32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10151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35393-679E-63B0-6EEC-507DCD86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90CF589-8C9E-E2D1-3962-7996EF2C271C}"/>
              </a:ext>
            </a:extLst>
          </p:cNvPr>
          <p:cNvSpPr txBox="1"/>
          <p:nvPr/>
        </p:nvSpPr>
        <p:spPr>
          <a:xfrm>
            <a:off x="4795785" y="2733466"/>
            <a:ext cx="687296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ea typeface="+mn-lt"/>
                <a:cs typeface="+mn-lt"/>
              </a:rPr>
              <a:t>Orientação a Objetos (POO)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9F6457-04D5-5789-EA6D-D6E92E3C395E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9200629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EF0A4-7147-8B46-38A8-E1F7EFB1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7735819-AFE5-8D21-7BC0-95E90868396D}"/>
              </a:ext>
            </a:extLst>
          </p:cNvPr>
          <p:cNvSpPr txBox="1"/>
          <p:nvPr/>
        </p:nvSpPr>
        <p:spPr>
          <a:xfrm>
            <a:off x="-2173" y="95"/>
            <a:ext cx="11576001" cy="260071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dirty="0"/>
              <a:t>O que é </a:t>
            </a:r>
            <a:r>
              <a:rPr lang="en-US" sz="2400" err="1"/>
              <a:t>Orientação</a:t>
            </a:r>
            <a:r>
              <a:rPr lang="en-US" sz="2400" dirty="0"/>
              <a:t> a Objetos?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É </a:t>
            </a:r>
            <a:r>
              <a:rPr lang="en-US" sz="240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forma de </a:t>
            </a:r>
            <a:r>
              <a:rPr lang="en-US" sz="2400" err="1">
                <a:ea typeface="+mn-lt"/>
                <a:cs typeface="+mn-lt"/>
              </a:rPr>
              <a:t>organizar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err="1">
                <a:ea typeface="+mn-lt"/>
                <a:cs typeface="+mn-lt"/>
              </a:rPr>
              <a:t>código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pensando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err="1">
                <a:ea typeface="+mn-lt"/>
                <a:cs typeface="+mn-lt"/>
              </a:rPr>
              <a:t>mundo</a:t>
            </a:r>
            <a:r>
              <a:rPr lang="en-US" sz="2400" dirty="0">
                <a:ea typeface="+mn-lt"/>
                <a:cs typeface="+mn-lt"/>
              </a:rPr>
              <a:t> real. </a:t>
            </a:r>
            <a:r>
              <a:rPr lang="en-US" sz="240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cria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"</a:t>
            </a:r>
            <a:r>
              <a:rPr lang="en-US" sz="2400" b="1" err="1">
                <a:ea typeface="+mn-lt"/>
                <a:cs typeface="+mn-lt"/>
              </a:rPr>
              <a:t>objetos</a:t>
            </a:r>
            <a:r>
              <a:rPr lang="en-US" sz="2400" b="1" dirty="0">
                <a:ea typeface="+mn-lt"/>
                <a:cs typeface="+mn-lt"/>
              </a:rPr>
              <a:t>"</a:t>
            </a:r>
            <a:r>
              <a:rPr lang="en-US" sz="2400" dirty="0">
                <a:ea typeface="+mn-lt"/>
                <a:cs typeface="+mn-lt"/>
              </a:rPr>
              <a:t>, que </a:t>
            </a:r>
            <a:r>
              <a:rPr lang="en-US" sz="240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"</a:t>
            </a:r>
            <a:r>
              <a:rPr lang="en-US" sz="2400" err="1">
                <a:ea typeface="+mn-lt"/>
                <a:cs typeface="+mn-lt"/>
              </a:rPr>
              <a:t>coisas</a:t>
            </a:r>
            <a:r>
              <a:rPr lang="en-US" sz="2400" dirty="0">
                <a:ea typeface="+mn-lt"/>
                <a:cs typeface="+mn-lt"/>
              </a:rPr>
              <a:t>" com </a:t>
            </a:r>
            <a:r>
              <a:rPr lang="en-US" sz="2400" b="1" err="1">
                <a:ea typeface="+mn-lt"/>
                <a:cs typeface="+mn-lt"/>
              </a:rPr>
              <a:t>características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b="1" err="1">
                <a:ea typeface="+mn-lt"/>
                <a:cs typeface="+mn-lt"/>
              </a:rPr>
              <a:t>ações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sz="2400" dirty="0"/>
            </a:br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b="1" err="1">
                <a:ea typeface="+mn-lt"/>
                <a:cs typeface="+mn-lt"/>
              </a:rPr>
              <a:t>orientação</a:t>
            </a:r>
            <a:r>
              <a:rPr lang="en-US" sz="2400" b="1" dirty="0">
                <a:ea typeface="+mn-lt"/>
                <a:cs typeface="+mn-lt"/>
              </a:rPr>
              <a:t> a </a:t>
            </a:r>
            <a:r>
              <a:rPr lang="en-US" sz="2400" b="1" err="1">
                <a:ea typeface="+mn-lt"/>
                <a:cs typeface="+mn-lt"/>
              </a:rPr>
              <a:t>objetos</a:t>
            </a:r>
            <a:r>
              <a:rPr lang="en-US" sz="2400" b="1" dirty="0">
                <a:ea typeface="+mn-lt"/>
                <a:cs typeface="+mn-lt"/>
              </a:rPr>
              <a:t> (OO)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Python é um </a:t>
            </a:r>
            <a:r>
              <a:rPr lang="en-US" sz="2400" err="1">
                <a:ea typeface="+mn-lt"/>
                <a:cs typeface="+mn-lt"/>
              </a:rPr>
              <a:t>paradigma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programação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baseado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err="1">
                <a:ea typeface="+mn-lt"/>
                <a:cs typeface="+mn-lt"/>
              </a:rPr>
              <a:t>uso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 — </a:t>
            </a:r>
            <a:r>
              <a:rPr lang="en-US" sz="2400" err="1">
                <a:ea typeface="+mn-lt"/>
                <a:cs typeface="+mn-lt"/>
              </a:rPr>
              <a:t>estruturas</a:t>
            </a:r>
            <a:r>
              <a:rPr lang="en-US" sz="2400" dirty="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combinam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dados (</a:t>
            </a:r>
            <a:r>
              <a:rPr lang="en-US" sz="2400" b="1" err="1">
                <a:ea typeface="+mn-lt"/>
                <a:cs typeface="+mn-lt"/>
              </a:rPr>
              <a:t>atributos</a:t>
            </a:r>
            <a:r>
              <a:rPr lang="en-US" sz="2400" b="1" dirty="0"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b="1" err="1">
                <a:ea typeface="+mn-lt"/>
                <a:cs typeface="+mn-lt"/>
              </a:rPr>
              <a:t>comportamentos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en-US" sz="2400" b="1" err="1">
                <a:ea typeface="+mn-lt"/>
                <a:cs typeface="+mn-lt"/>
              </a:rPr>
              <a:t>métodos</a:t>
            </a:r>
            <a:r>
              <a:rPr lang="en-US" sz="2400" b="1" dirty="0"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entidades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chamadas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classes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3451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916A-F853-66C5-2ACF-2814253F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8ECDFEE-BB7E-1D86-F382-70F88DA17CEF}"/>
              </a:ext>
            </a:extLst>
          </p:cNvPr>
          <p:cNvSpPr txBox="1"/>
          <p:nvPr/>
        </p:nvSpPr>
        <p:spPr>
          <a:xfrm>
            <a:off x="-2173" y="95"/>
            <a:ext cx="11576001" cy="280692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5400" dirty="0"/>
          </a:p>
          <a:p>
            <a:r>
              <a:rPr lang="en-US" sz="5400" dirty="0"/>
              <a:t>🧍</a:t>
            </a:r>
            <a:r>
              <a:rPr lang="en-US" sz="2400" dirty="0"/>
              <a:t> Imagine </a:t>
            </a:r>
            <a:r>
              <a:rPr lang="en-US" sz="2400" dirty="0" err="1"/>
              <a:t>uma</a:t>
            </a:r>
            <a:r>
              <a:rPr lang="en-US" sz="2400" dirty="0"/>
              <a:t> Pessoa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No </a:t>
            </a:r>
            <a:r>
              <a:rPr lang="en-US" sz="2400" err="1">
                <a:ea typeface="+mn-lt"/>
                <a:cs typeface="+mn-lt"/>
              </a:rPr>
              <a:t>mundo</a:t>
            </a:r>
            <a:r>
              <a:rPr lang="en-US" sz="2400">
                <a:ea typeface="+mn-lt"/>
                <a:cs typeface="+mn-lt"/>
              </a:rPr>
              <a:t> real, </a:t>
            </a:r>
            <a:r>
              <a:rPr lang="en-US" sz="2400" err="1">
                <a:ea typeface="+mn-lt"/>
                <a:cs typeface="+mn-lt"/>
              </a:rPr>
              <a:t>uma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pessoa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tem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Características</a:t>
            </a:r>
            <a:r>
              <a:rPr lang="en-US" sz="2400">
                <a:ea typeface="+mn-lt"/>
                <a:cs typeface="+mn-lt"/>
              </a:rPr>
              <a:t>: </a:t>
            </a:r>
            <a:r>
              <a:rPr lang="en-US" sz="2400" err="1">
                <a:ea typeface="+mn-lt"/>
                <a:cs typeface="+mn-lt"/>
              </a:rPr>
              <a:t>nome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idade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altura</a:t>
            </a:r>
            <a:r>
              <a:rPr lang="en-US" sz="2400">
                <a:ea typeface="+mn-lt"/>
                <a:cs typeface="+mn-lt"/>
              </a:rPr>
              <a:t>...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ea typeface="+mn-lt"/>
                <a:cs typeface="+mn-lt"/>
              </a:rPr>
              <a:t>Ações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err="1">
                <a:ea typeface="+mn-lt"/>
                <a:cs typeface="+mn-lt"/>
              </a:rPr>
              <a:t>falar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andar</a:t>
            </a:r>
            <a:r>
              <a:rPr lang="en-US" sz="2400" dirty="0">
                <a:ea typeface="+mn-lt"/>
                <a:cs typeface="+mn-lt"/>
              </a:rPr>
              <a:t>, comer...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Na </a:t>
            </a:r>
            <a:r>
              <a:rPr lang="en-US" sz="2400" err="1">
                <a:ea typeface="+mn-lt"/>
                <a:cs typeface="+mn-lt"/>
              </a:rPr>
              <a:t>programação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orientada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, a </a:t>
            </a:r>
            <a:r>
              <a:rPr lang="en-US" sz="2400" err="1">
                <a:ea typeface="+mn-lt"/>
                <a:cs typeface="+mn-lt"/>
              </a:rPr>
              <a:t>gente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isso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também</a:t>
            </a:r>
            <a:r>
              <a:rPr lang="en-US" sz="2400" dirty="0">
                <a:ea typeface="+mn-lt"/>
                <a:cs typeface="+mn-lt"/>
              </a:rPr>
              <a:t>. A </a:t>
            </a:r>
            <a:r>
              <a:rPr lang="en-US" sz="2400" err="1">
                <a:ea typeface="+mn-lt"/>
                <a:cs typeface="+mn-lt"/>
              </a:rPr>
              <a:t>gente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cria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b="1" err="1">
                <a:ea typeface="+mn-lt"/>
                <a:cs typeface="+mn-lt"/>
              </a:rPr>
              <a:t>molde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chamado</a:t>
            </a:r>
            <a:r>
              <a:rPr lang="en-US" sz="2400" b="1" dirty="0">
                <a:ea typeface="+mn-lt"/>
                <a:cs typeface="+mn-lt"/>
              </a:rPr>
              <a:t> "</a:t>
            </a:r>
            <a:r>
              <a:rPr lang="en-US" sz="2400" b="1" err="1">
                <a:ea typeface="+mn-lt"/>
                <a:cs typeface="+mn-lt"/>
              </a:rPr>
              <a:t>classe</a:t>
            </a:r>
            <a:r>
              <a:rPr lang="en-US" sz="2400" b="1" dirty="0">
                <a:ea typeface="+mn-lt"/>
                <a:cs typeface="+mn-lt"/>
              </a:rPr>
              <a:t>"</a:t>
            </a:r>
            <a:r>
              <a:rPr lang="en-US" sz="2400" dirty="0">
                <a:ea typeface="+mn-lt"/>
                <a:cs typeface="+mn-lt"/>
              </a:rPr>
              <a:t>, e </a:t>
            </a:r>
            <a:r>
              <a:rPr lang="en-US" sz="2400" err="1">
                <a:ea typeface="+mn-lt"/>
                <a:cs typeface="+mn-lt"/>
              </a:rPr>
              <a:t>depois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criar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várias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pessoas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en-US" sz="2400" b="1" err="1">
                <a:ea typeface="+mn-lt"/>
                <a:cs typeface="+mn-lt"/>
              </a:rPr>
              <a:t>objetos</a:t>
            </a:r>
            <a:r>
              <a:rPr lang="en-US" sz="2400" b="1" dirty="0"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err="1">
                <a:ea typeface="+mn-lt"/>
                <a:cs typeface="+mn-lt"/>
              </a:rPr>
              <a:t>esse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molde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0366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D9D3-80EA-1DAB-5E07-69FC8B0E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92892DF-8F70-49BD-7F3F-49019A5EB57A}"/>
              </a:ext>
            </a:extLst>
          </p:cNvPr>
          <p:cNvSpPr txBox="1"/>
          <p:nvPr/>
        </p:nvSpPr>
        <p:spPr>
          <a:xfrm>
            <a:off x="-2173" y="95"/>
            <a:ext cx="11576001" cy="268688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5400" dirty="0"/>
          </a:p>
          <a:p>
            <a:r>
              <a:rPr lang="en-US" sz="4000" dirty="0"/>
              <a:t>🔨</a:t>
            </a:r>
            <a:r>
              <a:rPr lang="en-US" sz="2400" dirty="0"/>
              <a:t> Classe e </a:t>
            </a:r>
            <a:r>
              <a:rPr lang="en-US" sz="2400" err="1"/>
              <a:t>Objeto</a:t>
            </a:r>
            <a:endParaRPr lang="en-US" sz="2400" err="1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é o </a:t>
            </a:r>
            <a:r>
              <a:rPr lang="en-US" sz="2400" err="1">
                <a:ea typeface="+mn-lt"/>
                <a:cs typeface="+mn-lt"/>
              </a:rPr>
              <a:t>molde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ea typeface="+mn-lt"/>
                <a:cs typeface="+mn-lt"/>
              </a:rPr>
              <a:t>Objeto</a:t>
            </a:r>
            <a:r>
              <a:rPr lang="en-US" sz="2400" dirty="0">
                <a:ea typeface="+mn-lt"/>
                <a:cs typeface="+mn-lt"/>
              </a:rPr>
              <a:t> é o que a </a:t>
            </a:r>
            <a:r>
              <a:rPr lang="en-US" sz="2400" dirty="0" err="1">
                <a:ea typeface="+mn-lt"/>
                <a:cs typeface="+mn-lt"/>
              </a:rPr>
              <a:t>gente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cria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partir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molde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US" sz="2400" err="1"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chamada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Pessoa</a:t>
            </a:r>
            <a:r>
              <a:rPr lang="en-US" sz="2400" dirty="0">
                <a:ea typeface="+mn-lt"/>
                <a:cs typeface="+mn-lt"/>
              </a:rPr>
              <a:t>, e </a:t>
            </a:r>
            <a:r>
              <a:rPr lang="en-US" sz="2400" err="1">
                <a:ea typeface="+mn-lt"/>
                <a:cs typeface="+mn-lt"/>
              </a:rPr>
              <a:t>criar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vários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Ana, João, Pedro...</a:t>
            </a:r>
            <a:endParaRPr lang="en-US" sz="2400" dirty="0"/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721294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78391-76BE-DE13-EBE5-308CB6B2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C20172-E704-AFF6-5AE6-432085E41992}"/>
              </a:ext>
            </a:extLst>
          </p:cNvPr>
          <p:cNvSpPr txBox="1"/>
          <p:nvPr/>
        </p:nvSpPr>
        <p:spPr>
          <a:xfrm>
            <a:off x="-2173" y="95"/>
            <a:ext cx="11576001" cy="250530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/>
          </a:p>
          <a:p>
            <a:r>
              <a:rPr lang="en-US" sz="4400" dirty="0"/>
              <a:t>📦 </a:t>
            </a:r>
            <a:r>
              <a:rPr lang="en-US" sz="2400" dirty="0"/>
              <a:t>O que </a:t>
            </a:r>
            <a:r>
              <a:rPr lang="en-US" sz="2400" dirty="0" err="1"/>
              <a:t>tem</a:t>
            </a:r>
            <a:r>
              <a:rPr lang="en-US" sz="2400" dirty="0"/>
              <a:t> </a:t>
            </a:r>
            <a:r>
              <a:rPr lang="en-US" sz="2400" dirty="0" err="1"/>
              <a:t>dentro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?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Atributos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as </a:t>
            </a:r>
            <a:r>
              <a:rPr lang="en-US" sz="2400" err="1">
                <a:ea typeface="+mn-lt"/>
                <a:cs typeface="+mn-lt"/>
              </a:rPr>
              <a:t>características</a:t>
            </a:r>
            <a:r>
              <a:rPr lang="en-US" sz="2400" dirty="0">
                <a:ea typeface="+mn-lt"/>
                <a:cs typeface="+mn-lt"/>
              </a:rPr>
              <a:t> (ex: </a:t>
            </a:r>
            <a:r>
              <a:rPr lang="en-US" sz="2400" err="1">
                <a:ea typeface="+mn-lt"/>
                <a:cs typeface="+mn-lt"/>
              </a:rPr>
              <a:t>nome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idade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 err="1">
                <a:ea typeface="+mn-lt"/>
                <a:cs typeface="+mn-lt"/>
              </a:rPr>
              <a:t>Métodos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as </a:t>
            </a:r>
            <a:r>
              <a:rPr lang="en-US" sz="2400" dirty="0" err="1">
                <a:ea typeface="+mn-lt"/>
                <a:cs typeface="+mn-lt"/>
              </a:rPr>
              <a:t>ações</a:t>
            </a:r>
            <a:r>
              <a:rPr lang="en-US" sz="2400" dirty="0">
                <a:ea typeface="+mn-lt"/>
                <a:cs typeface="+mn-lt"/>
              </a:rPr>
              <a:t> (ex: </a:t>
            </a:r>
            <a:r>
              <a:rPr lang="en-US" sz="2400" dirty="0" err="1">
                <a:ea typeface="+mn-lt"/>
                <a:cs typeface="+mn-lt"/>
              </a:rPr>
              <a:t>falar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andar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8040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28E4-4D10-CD28-D4AD-DD5C973E5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B741467-D317-3403-A6EC-86B52688DDE3}"/>
              </a:ext>
            </a:extLst>
          </p:cNvPr>
          <p:cNvSpPr txBox="1"/>
          <p:nvPr/>
        </p:nvSpPr>
        <p:spPr>
          <a:xfrm>
            <a:off x="-2173" y="95"/>
            <a:ext cx="11576001" cy="290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1. </a:t>
            </a:r>
            <a:r>
              <a:rPr lang="en-US" sz="2400" b="1" dirty="0">
                <a:ea typeface="+mn-lt"/>
                <a:cs typeface="+mn-lt"/>
              </a:rPr>
              <a:t>Classe</a:t>
            </a:r>
            <a:endParaRPr lang="en-US" sz="2400" b="1" dirty="0">
              <a:ea typeface="Calibri"/>
              <a:cs typeface="Calibri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Em </a:t>
            </a:r>
            <a:r>
              <a:rPr lang="en-US" sz="2400" b="1" dirty="0" err="1">
                <a:ea typeface="+mn-lt"/>
                <a:cs typeface="+mn-lt"/>
              </a:rPr>
              <a:t>Programação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Orientada</a:t>
            </a:r>
            <a:r>
              <a:rPr lang="en-US" sz="2400" b="1" dirty="0">
                <a:ea typeface="+mn-lt"/>
                <a:cs typeface="+mn-lt"/>
              </a:rPr>
              <a:t> a Objetos (POO)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é um dos </a:t>
            </a:r>
            <a:r>
              <a:rPr lang="en-US" sz="2400" dirty="0" err="1">
                <a:ea typeface="+mn-lt"/>
                <a:cs typeface="+mn-lt"/>
              </a:rPr>
              <a:t>conceitos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fundamentais</a:t>
            </a:r>
            <a:r>
              <a:rPr lang="en-US" sz="2400" dirty="0">
                <a:ea typeface="+mn-lt"/>
                <a:cs typeface="+mn-lt"/>
              </a:rPr>
              <a:t>, e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Python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ela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usada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dirty="0" err="1">
                <a:ea typeface="+mn-lt"/>
                <a:cs typeface="+mn-lt"/>
              </a:rPr>
              <a:t>molde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"</a:t>
            </a:r>
            <a:r>
              <a:rPr lang="en-US" sz="2400" dirty="0" err="1">
                <a:ea typeface="+mn-lt"/>
                <a:cs typeface="+mn-lt"/>
              </a:rPr>
              <a:t>molde</a:t>
            </a:r>
            <a:r>
              <a:rPr lang="en-US" sz="2400" dirty="0">
                <a:ea typeface="+mn-lt"/>
                <a:cs typeface="+mn-lt"/>
              </a:rPr>
              <a:t> de bolo") para </a:t>
            </a:r>
            <a:r>
              <a:rPr lang="en-US" sz="2400" dirty="0" err="1">
                <a:ea typeface="+mn-lt"/>
                <a:cs typeface="+mn-lt"/>
              </a:rPr>
              <a:t>criar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 — que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instâncias</a:t>
            </a:r>
            <a:r>
              <a:rPr lang="en-US" sz="2400" dirty="0">
                <a:ea typeface="+mn-lt"/>
                <a:cs typeface="+mn-lt"/>
              </a:rPr>
              <a:t> reais dessa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O que é </a:t>
            </a:r>
            <a:r>
              <a:rPr lang="en-US" sz="2400" dirty="0" err="1"/>
              <a:t>uma</a:t>
            </a:r>
            <a:r>
              <a:rPr lang="en-US" sz="2400" dirty="0"/>
              <a:t> Classe?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estrutura</a:t>
            </a:r>
            <a:r>
              <a:rPr lang="en-US" sz="2400" dirty="0">
                <a:ea typeface="+mn-lt"/>
                <a:cs typeface="+mn-lt"/>
              </a:rPr>
              <a:t> que define: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quais </a:t>
            </a:r>
            <a:r>
              <a:rPr lang="en-US" sz="2400" b="1" dirty="0" err="1">
                <a:ea typeface="+mn-lt"/>
                <a:cs typeface="+mn-lt"/>
              </a:rPr>
              <a:t>atributos</a:t>
            </a:r>
            <a:r>
              <a:rPr lang="en-US" sz="2400" b="1" dirty="0">
                <a:ea typeface="+mn-lt"/>
                <a:cs typeface="+mn-lt"/>
              </a:rPr>
              <a:t> (dados)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dirty="0" err="1">
                <a:ea typeface="+mn-lt"/>
                <a:cs typeface="+mn-lt"/>
              </a:rPr>
              <a:t>objeto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terá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 quais </a:t>
            </a:r>
            <a:r>
              <a:rPr lang="en-US" sz="2400" b="1" dirty="0" err="1">
                <a:ea typeface="+mn-lt"/>
                <a:cs typeface="+mn-lt"/>
              </a:rPr>
              <a:t>métodos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en-US" sz="2400" b="1" dirty="0" err="1">
                <a:ea typeface="+mn-lt"/>
                <a:cs typeface="+mn-lt"/>
              </a:rPr>
              <a:t>funções</a:t>
            </a:r>
            <a:r>
              <a:rPr lang="en-US" sz="2400" b="1" dirty="0"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objeto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poderá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executar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Ela </a:t>
            </a:r>
            <a:r>
              <a:rPr lang="en-US" sz="2400" dirty="0" err="1">
                <a:ea typeface="+mn-lt"/>
                <a:cs typeface="+mn-lt"/>
              </a:rPr>
              <a:t>funciona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b="1" dirty="0" err="1">
                <a:ea typeface="+mn-lt"/>
                <a:cs typeface="+mn-lt"/>
              </a:rPr>
              <a:t>projeto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arquitetônico</a:t>
            </a:r>
            <a:r>
              <a:rPr lang="en-US" sz="2400" dirty="0">
                <a:ea typeface="+mn-lt"/>
                <a:cs typeface="+mn-lt"/>
              </a:rPr>
              <a:t>: imagine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planta de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casa. A planta (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)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é a casa real (</a:t>
            </a:r>
            <a:r>
              <a:rPr lang="en-US" sz="2400" dirty="0" err="1">
                <a:ea typeface="+mn-lt"/>
                <a:cs typeface="+mn-lt"/>
              </a:rPr>
              <a:t>objeto</a:t>
            </a:r>
            <a:r>
              <a:rPr lang="en-US" sz="2400" dirty="0">
                <a:ea typeface="+mn-lt"/>
                <a:cs typeface="+mn-lt"/>
              </a:rPr>
              <a:t>), mas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construir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várias</a:t>
            </a:r>
            <a:r>
              <a:rPr lang="en-US" sz="2400" dirty="0">
                <a:ea typeface="+mn-lt"/>
                <a:cs typeface="+mn-lt"/>
              </a:rPr>
              <a:t> casas (</a:t>
            </a:r>
            <a:r>
              <a:rPr lang="en-US" sz="2400" dirty="0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) a </a:t>
            </a:r>
            <a:r>
              <a:rPr lang="en-US" sz="2400" dirty="0" err="1">
                <a:ea typeface="+mn-lt"/>
                <a:cs typeface="+mn-lt"/>
              </a:rPr>
              <a:t>partir</a:t>
            </a:r>
            <a:r>
              <a:rPr lang="en-US" sz="2400" dirty="0">
                <a:ea typeface="+mn-lt"/>
                <a:cs typeface="+mn-lt"/>
              </a:rPr>
              <a:t> dessa </a:t>
            </a:r>
            <a:r>
              <a:rPr lang="en-US" sz="2400" dirty="0" err="1">
                <a:ea typeface="+mn-lt"/>
                <a:cs typeface="+mn-lt"/>
              </a:rPr>
              <a:t>mesma</a:t>
            </a:r>
            <a:r>
              <a:rPr lang="en-US" sz="2400" dirty="0">
                <a:ea typeface="+mn-lt"/>
                <a:cs typeface="+mn-lt"/>
              </a:rPr>
              <a:t> planta.</a:t>
            </a:r>
            <a:endParaRPr lang="en-US" dirty="0"/>
          </a:p>
          <a:p>
            <a:endParaRPr lang="en-US" sz="2400" b="1" dirty="0">
              <a:ea typeface="Calibri"/>
              <a:cs typeface="Calibri"/>
            </a:endParaRPr>
          </a:p>
          <a:p>
            <a:endParaRPr lang="en-US" sz="24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1026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F5838-3FC0-C4D4-5B1D-DEF353F6D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258B873-C182-B33D-9753-247319655713}"/>
              </a:ext>
            </a:extLst>
          </p:cNvPr>
          <p:cNvSpPr txBox="1"/>
          <p:nvPr/>
        </p:nvSpPr>
        <p:spPr>
          <a:xfrm>
            <a:off x="-2173" y="95"/>
            <a:ext cx="11576001" cy="27484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267F99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NomeDaClasse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2400" dirty="0"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parametro1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parametro2</a:t>
            </a:r>
            <a:r>
              <a:rPr lang="en-US" sz="2400" dirty="0">
                <a:latin typeface="Consolas"/>
                <a:ea typeface="+mn-lt"/>
                <a:cs typeface="+mn-lt"/>
              </a:rPr>
              <a:t>):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400" dirty="0"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atributo1</a:t>
            </a:r>
            <a:r>
              <a:rPr lang="en-US" sz="2400" dirty="0">
                <a:latin typeface="Consolas"/>
                <a:ea typeface="+mn-lt"/>
                <a:cs typeface="+mn-lt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parametro1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/>
              </a:rPr>
              <a:t>self</a:t>
            </a:r>
            <a:r>
              <a:rPr lang="en-US" sz="2400" dirty="0">
                <a:latin typeface="Consolas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/>
              </a:rPr>
              <a:t>atributo2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/>
              </a:rPr>
              <a:t>parametro2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metodo_exemplo</a:t>
            </a:r>
            <a:r>
              <a:rPr lang="en-US" sz="2400" dirty="0"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400" dirty="0">
                <a:latin typeface="Consolas"/>
                <a:ea typeface="+mn-lt"/>
                <a:cs typeface="+mn-lt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latin typeface="Consolas"/>
                <a:ea typeface="+mn-lt"/>
                <a:cs typeface="+mn-lt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valor de atributo1 é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400" dirty="0"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atributo1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endParaRPr lang="en-US" sz="24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81232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4D175-072A-EB3A-923F-D4DFD54E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8562CE4-8907-D568-EEE4-8696176F370D}"/>
              </a:ext>
            </a:extLst>
          </p:cNvPr>
          <p:cNvSpPr txBox="1"/>
          <p:nvPr/>
        </p:nvSpPr>
        <p:spPr>
          <a:xfrm>
            <a:off x="-2173" y="95"/>
            <a:ext cx="11576001" cy="276998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Class</a:t>
            </a:r>
            <a:r>
              <a:rPr lang="en-US" sz="2400" dirty="0">
                <a:ea typeface="+mn-lt"/>
                <a:cs typeface="+mn-lt"/>
              </a:rPr>
              <a:t> : </a:t>
            </a:r>
            <a:r>
              <a:rPr lang="en-US" sz="2400" dirty="0" err="1">
                <a:ea typeface="+mn-lt"/>
                <a:cs typeface="+mn-lt"/>
              </a:rPr>
              <a:t>Palavra-chave</a:t>
            </a:r>
            <a:r>
              <a:rPr lang="en-US" sz="2400" dirty="0"/>
              <a:t> que define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.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__</a:t>
            </a:r>
            <a:r>
              <a:rPr lang="en-US" sz="2400" b="1" dirty="0" err="1">
                <a:ea typeface="+mn-lt"/>
                <a:cs typeface="+mn-lt"/>
              </a:rPr>
              <a:t>init</a:t>
            </a:r>
            <a:r>
              <a:rPr lang="en-US" sz="2400" b="1" dirty="0">
                <a:ea typeface="+mn-lt"/>
                <a:cs typeface="+mn-lt"/>
              </a:rPr>
              <a:t>__ </a:t>
            </a:r>
            <a:r>
              <a:rPr lang="en-US" sz="2400" dirty="0">
                <a:ea typeface="+mn-lt"/>
                <a:cs typeface="+mn-lt"/>
              </a:rPr>
              <a:t>:</a:t>
            </a:r>
            <a:r>
              <a:rPr lang="en-US" sz="2400" dirty="0" err="1">
                <a:ea typeface="+mn-lt"/>
                <a:cs typeface="+mn-lt"/>
              </a:rPr>
              <a:t>Método</a:t>
            </a:r>
            <a:r>
              <a:rPr lang="en-US" sz="2400" dirty="0">
                <a:ea typeface="+mn-lt"/>
                <a:cs typeface="+mn-lt"/>
              </a:rPr>
              <a:t> especial </a:t>
            </a:r>
            <a:r>
              <a:rPr lang="en-US" sz="2400" dirty="0" err="1">
                <a:ea typeface="+mn-lt"/>
                <a:cs typeface="+mn-lt"/>
              </a:rPr>
              <a:t>chamado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construtor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executado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quando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objeto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criado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2400" b="1" dirty="0">
                <a:ea typeface="+mn-lt"/>
                <a:cs typeface="+mn-lt"/>
              </a:rPr>
              <a:t>Self: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Representa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instância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atual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É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obrigatório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Atributos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Variáveis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associadas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a um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objeto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Funções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pertencem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à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podem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acessar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alterar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atributos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b="1" dirty="0"/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71344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582E-EF95-E26F-8590-6A95A5B3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9C3FCA2-7884-468F-B74D-F38181D56550}"/>
              </a:ext>
            </a:extLst>
          </p:cNvPr>
          <p:cNvSpPr txBox="1"/>
          <p:nvPr/>
        </p:nvSpPr>
        <p:spPr>
          <a:xfrm>
            <a:off x="-2173" y="95"/>
            <a:ext cx="11576001" cy="307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3200" dirty="0"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latin typeface="Consolas"/>
                <a:ea typeface="Calibri"/>
                <a:cs typeface="Calibri"/>
              </a:rPr>
              <a:t>Criando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latin typeface="Consolas"/>
                <a:ea typeface="Calibri"/>
                <a:cs typeface="Calibri"/>
              </a:rPr>
              <a:t>uma</a:t>
            </a:r>
            <a:r>
              <a:rPr lang="en-US" sz="2400" dirty="0">
                <a:latin typeface="Consolas"/>
                <a:ea typeface="Calibri"/>
                <a:cs typeface="Calibri"/>
              </a:rPr>
              <a:t> Classe: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__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init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1080"/>
              </a:solidFill>
              <a:latin typeface="Consolas"/>
              <a:ea typeface="+mn-lt"/>
              <a:cs typeface="+mn-lt"/>
            </a:endParaRPr>
          </a:p>
          <a:p>
            <a:endParaRPr lang="en-US" sz="2400" dirty="0">
              <a:latin typeface="Consolas"/>
              <a:ea typeface="+mn-lt"/>
              <a:cs typeface="+mn-lt"/>
            </a:endParaRPr>
          </a:p>
          <a:p>
            <a:r>
              <a:rPr lang="en-US" sz="2400" err="1">
                <a:ea typeface="+mn-lt"/>
                <a:cs typeface="+mn-lt"/>
              </a:rPr>
              <a:t>Objeto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Instância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108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"Gabriel"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Gabriel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70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AAF4-3FA8-3E23-B30E-5CCF048A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4699CB-F1DB-C64E-690D-62BD5145BFF0}"/>
              </a:ext>
            </a:extLst>
          </p:cNvPr>
          <p:cNvSpPr txBox="1"/>
          <p:nvPr/>
        </p:nvSpPr>
        <p:spPr>
          <a:xfrm>
            <a:off x="327341" y="267825"/>
            <a:ext cx="11576001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print("Olá, mundo!") </a:t>
            </a:r>
            <a:endParaRPr lang="pt-BR">
              <a:highlight>
                <a:srgbClr val="FFFF00"/>
              </a:highlight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No Python, o comando </a:t>
            </a:r>
            <a:r>
              <a:rPr lang="pt-BR" sz="3200" dirty="0">
                <a:latin typeface="Consolas"/>
                <a:ea typeface="+mn-lt"/>
                <a:cs typeface="+mn-lt"/>
              </a:rPr>
              <a:t>print()</a:t>
            </a:r>
            <a:r>
              <a:rPr lang="pt-BR" sz="3200" dirty="0">
                <a:ea typeface="+mn-lt"/>
                <a:cs typeface="+mn-lt"/>
              </a:rPr>
              <a:t> é usado para exibir informações no console. </a:t>
            </a:r>
            <a:endParaRPr lang="pt-BR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nome = "João"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idade = 25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print("Nome:", nome)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print("Idade:", idade)</a:t>
            </a:r>
            <a:endParaRPr lang="pt-BR" dirty="0">
              <a:highlight>
                <a:srgbClr val="FFFF00"/>
              </a:highlight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r>
              <a:rPr lang="pt-BR" sz="3200">
                <a:ea typeface="Calibri" panose="020F0502020204030204"/>
                <a:cs typeface="Calibri" panose="020F0502020204030204"/>
              </a:rPr>
              <a:t>SAIDA= </a:t>
            </a:r>
            <a:r>
              <a:rPr lang="pt-BR" sz="3200">
                <a:solidFill>
                  <a:srgbClr val="FF0000"/>
                </a:solidFill>
                <a:ea typeface="+mn-lt"/>
                <a:cs typeface="+mn-lt"/>
              </a:rPr>
              <a:t>Nome: João</a:t>
            </a:r>
            <a:endParaRPr lang="pt-BR" sz="320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pt-BR" sz="3200">
                <a:solidFill>
                  <a:srgbClr val="FF0000"/>
                </a:solidFill>
                <a:ea typeface="+mn-lt"/>
                <a:cs typeface="+mn-lt"/>
              </a:rPr>
              <a:t>              Idade: 25</a:t>
            </a:r>
            <a:endParaRPr lang="pt-BR">
              <a:solidFill>
                <a:srgbClr val="FF0000"/>
              </a:solidFill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680857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0B5F-49A9-A476-5024-7BF59FB2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99BB495-CBB3-265B-ADEF-E3E0E0076C2C}"/>
              </a:ext>
            </a:extLst>
          </p:cNvPr>
          <p:cNvSpPr txBox="1"/>
          <p:nvPr/>
        </p:nvSpPr>
        <p:spPr>
          <a:xfrm>
            <a:off x="-2173" y="95"/>
            <a:ext cx="11576001" cy="299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São </a:t>
            </a:r>
            <a:r>
              <a:rPr lang="en-US" sz="2400" dirty="0" err="1">
                <a:ea typeface="+mn-lt"/>
                <a:cs typeface="+mn-lt"/>
              </a:rPr>
              <a:t>funções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definidas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dentro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e que </a:t>
            </a:r>
            <a:r>
              <a:rPr lang="en-US" sz="2400" dirty="0" err="1">
                <a:ea typeface="+mn-lt"/>
                <a:cs typeface="+mn-lt"/>
              </a:rPr>
              <a:t>representam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comportamentos</a:t>
            </a:r>
            <a:r>
              <a:rPr lang="en-US" sz="2400" dirty="0">
                <a:ea typeface="+mn-lt"/>
                <a:cs typeface="+mn-lt"/>
              </a:rPr>
              <a:t> dos </a:t>
            </a:r>
            <a:r>
              <a:rPr lang="en-US" sz="2400" dirty="0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__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init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__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endParaRPr lang="en-US" sz="2400" err="1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def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795E26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falar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self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+mn-lt"/>
                <a:cs typeface="+mn-lt"/>
              </a:rPr>
              <a:t>):</a:t>
            </a:r>
            <a:endParaRPr lang="en-US" sz="2400">
              <a:solidFill>
                <a:srgbClr val="00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f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"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está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falando</a:t>
            </a:r>
            <a:r>
              <a:rPr lang="en-US" sz="24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."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)</a:t>
            </a:r>
            <a:endParaRPr lang="en-US" sz="2400">
              <a:solidFill>
                <a:srgbClr val="00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38789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0590E-9C79-0405-22EA-AC5FEECB9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B7AE67B-7D02-7BED-0A26-83568F2068B9}"/>
              </a:ext>
            </a:extLst>
          </p:cNvPr>
          <p:cNvSpPr txBox="1"/>
          <p:nvPr/>
        </p:nvSpPr>
        <p:spPr>
          <a:xfrm>
            <a:off x="-2173" y="95"/>
            <a:ext cx="11576001" cy="31916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envelhecer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"""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Método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envelhecer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ano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."""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+=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mudar_endereco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novo_endereco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"""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Método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para mudar o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endereço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."""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novo_endereco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novo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endereço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89945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0ADE-E9A0-49D1-BEA5-BBDCFDF1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05C2C2-3D02-9F2D-06E4-0183101C2565}"/>
              </a:ext>
            </a:extLst>
          </p:cNvPr>
          <p:cNvSpPr txBox="1"/>
          <p:nvPr/>
        </p:nvSpPr>
        <p:spPr>
          <a:xfrm>
            <a:off x="-2173" y="95"/>
            <a:ext cx="11576001" cy="324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mudar_endereco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novo_endereco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"""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Método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para mudar o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endereço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."""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novo_endereco</a:t>
            </a:r>
            <a:endParaRPr lang="en-US" sz="2400" err="1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novo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endereço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apresentar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"""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Método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para a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pessoa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se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apresentar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."""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400" err="1">
                <a:solidFill>
                  <a:srgbClr val="A31515"/>
                </a:solidFill>
                <a:latin typeface="Consolas"/>
              </a:rPr>
              <a:t>'Olá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meu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é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tenho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anos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e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moro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endereco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.'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/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43947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DDECC-4E16-9C49-9354-909D4F35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E17F32-B832-C885-B4BB-277E4DB3E774}"/>
              </a:ext>
            </a:extLst>
          </p:cNvPr>
          <p:cNvSpPr txBox="1"/>
          <p:nvPr/>
        </p:nvSpPr>
        <p:spPr>
          <a:xfrm>
            <a:off x="-2173" y="95"/>
            <a:ext cx="11576001" cy="317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1100" dirty="0">
                <a:latin typeface="Consolas"/>
                <a:ea typeface="Calibri"/>
                <a:cs typeface="Calibri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é_maioridade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"""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Método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para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verificar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se a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pessoa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maior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."""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&gt;=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18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48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sz="48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027394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3E25-7AD1-AD40-BD4B-3FA1BFF4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0860F5-02F6-F775-BEF6-9F188371B2F3}"/>
              </a:ext>
            </a:extLst>
          </p:cNvPr>
          <p:cNvSpPr txBox="1"/>
          <p:nvPr/>
        </p:nvSpPr>
        <p:spPr>
          <a:xfrm>
            <a:off x="-2173" y="95"/>
            <a:ext cx="11576001" cy="331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+mn-lt"/>
                <a:cs typeface="Segoe UI"/>
              </a:rPr>
              <a:t> POO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1100" dirty="0">
                <a:latin typeface="Consolas"/>
                <a:ea typeface="Calibri"/>
                <a:cs typeface="Calibri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40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Pessoa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"João"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"Rua A, 123"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apresentar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 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"Oi,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tudo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bem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?"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envelhecer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</a:t>
            </a:r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mudar_endereco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"Avenida B, 456"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é_maioridade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())</a:t>
            </a:r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+mn-lt"/>
              <a:cs typeface="+mn-lt"/>
            </a:endParaRPr>
          </a:p>
          <a:p>
            <a:endParaRPr lang="en-US" sz="4800" dirty="0">
              <a:latin typeface="Consolas"/>
              <a:ea typeface="Calibri"/>
              <a:cs typeface="Calibri"/>
            </a:endParaRPr>
          </a:p>
          <a:p>
            <a:endParaRPr lang="en-US" sz="48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108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955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EDAE-0513-742A-F8ED-873F56BB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0006B41-BB25-5F49-EB35-80C547B7945F}"/>
              </a:ext>
            </a:extLst>
          </p:cNvPr>
          <p:cNvSpPr txBox="1"/>
          <p:nvPr/>
        </p:nvSpPr>
        <p:spPr>
          <a:xfrm>
            <a:off x="-2173" y="95"/>
            <a:ext cx="11576001" cy="315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Carro</a:t>
            </a:r>
            <a:r>
              <a:rPr lang="en-US" sz="2000" dirty="0">
                <a:latin typeface="Consolas"/>
                <a:ea typeface="+mn-lt"/>
                <a:cs typeface="+mn-lt"/>
              </a:rPr>
              <a:t>:</a:t>
            </a:r>
            <a:endParaRPr lang="en-US" sz="2000" dirty="0">
              <a:latin typeface="Consolas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2000" dirty="0"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marca</a:t>
            </a:r>
            <a:r>
              <a:rPr lang="en-US" sz="2000" dirty="0"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modelo</a:t>
            </a:r>
            <a:r>
              <a:rPr lang="en-US" sz="2000" dirty="0"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ano</a:t>
            </a:r>
            <a:r>
              <a:rPr lang="en-US" sz="2000" dirty="0">
                <a:latin typeface="Consolas"/>
                <a:ea typeface="+mn-lt"/>
                <a:cs typeface="+mn-lt"/>
              </a:rPr>
              <a:t>):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marca</a:t>
            </a:r>
            <a:r>
              <a:rPr lang="en-US" sz="2000" dirty="0">
                <a:latin typeface="Consolas"/>
                <a:ea typeface="+mn-lt"/>
                <a:cs typeface="+mn-lt"/>
              </a:rPr>
              <a:t> =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marca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modelo</a:t>
            </a:r>
            <a:r>
              <a:rPr lang="en-US" sz="2000" dirty="0">
                <a:latin typeface="Consolas"/>
                <a:ea typeface="+mn-lt"/>
                <a:cs typeface="+mn-lt"/>
              </a:rPr>
              <a:t> =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modelo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ano</a:t>
            </a:r>
            <a:r>
              <a:rPr lang="en-US" sz="2000" dirty="0">
                <a:latin typeface="Consolas"/>
                <a:ea typeface="+mn-lt"/>
                <a:cs typeface="+mn-lt"/>
              </a:rPr>
              <a:t> =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ano</a:t>
            </a:r>
            <a:endParaRPr lang="en-US" sz="20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2000" dirty="0"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ligar</a:t>
            </a:r>
            <a:r>
              <a:rPr lang="en-US" sz="2000" dirty="0"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>
                <a:latin typeface="Consolas"/>
                <a:ea typeface="+mn-lt"/>
                <a:cs typeface="+mn-lt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marca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000" dirty="0" err="1"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modelo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está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ligado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2000" dirty="0"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Criando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objetos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instâncias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) da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classe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carro1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Carro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"Toyota"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"Corolla"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2020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carro2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Carro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"Honda"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"Civic"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2021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carro1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ligar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 </a:t>
            </a:r>
            <a:endParaRPr lang="en-US" sz="200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carro2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ligar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 </a:t>
            </a:r>
            <a:endParaRPr lang="en-US" sz="200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16722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62E8-DAB2-088A-C37A-DEF77EC33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2C8F280-9D72-CD80-F113-1C4E925B2411}"/>
              </a:ext>
            </a:extLst>
          </p:cNvPr>
          <p:cNvSpPr txBox="1"/>
          <p:nvPr/>
        </p:nvSpPr>
        <p:spPr>
          <a:xfrm>
            <a:off x="-2173" y="95"/>
            <a:ext cx="11576001" cy="321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Pessoa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dirty="0">
                <a:latin typeface="Consolas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 err="1">
                <a:latin typeface="Consolas"/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=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err="1">
                <a:latin typeface="Consolas"/>
                <a:ea typeface="+mn-lt"/>
                <a:cs typeface="+mn-lt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= 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br>
              <a:rPr lang="en-US" sz="3200" dirty="0"/>
            </a:br>
            <a:endParaRPr lang="en-US" sz="32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apresentar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"Olá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 Meu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é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err="1">
                <a:latin typeface="Consolas"/>
                <a:ea typeface="+mn-lt"/>
                <a:cs typeface="+mn-lt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tenho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err="1">
                <a:latin typeface="Consolas"/>
                <a:ea typeface="+mn-lt"/>
                <a:cs typeface="+mn-lt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anos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OBSERVAÇÃO a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chamada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do input e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esta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fora  da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classe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.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nome_input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seu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idade_input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dirty="0"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sua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 OBSERVAÇÃO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eu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faço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instancia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inputs(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digitados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pelo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)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Pessoa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nome_input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idade_input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br>
              <a:rPr lang="en-US" sz="3200" dirty="0"/>
            </a:br>
            <a:endParaRPr lang="en-US" sz="32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pessoa1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apresentar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49340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8C3-F104-0ACC-411F-B0CBDC2A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EF66BA-4842-3652-B7AF-5742DC77079E}"/>
              </a:ext>
            </a:extLst>
          </p:cNvPr>
          <p:cNvSpPr txBox="1"/>
          <p:nvPr/>
        </p:nvSpPr>
        <p:spPr>
          <a:xfrm>
            <a:off x="-2173" y="95"/>
            <a:ext cx="11576001" cy="288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Em Python, </a:t>
            </a:r>
            <a:r>
              <a:rPr lang="en-US" sz="2400" b="1" err="1">
                <a:ea typeface="+mn-lt"/>
                <a:cs typeface="+mn-lt"/>
              </a:rPr>
              <a:t>herança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permite</a:t>
            </a:r>
            <a:r>
              <a:rPr lang="en-US" sz="2400" dirty="0">
                <a:ea typeface="+mn-lt"/>
                <a:cs typeface="+mn-lt"/>
              </a:rPr>
              <a:t> que </a:t>
            </a:r>
            <a:r>
              <a:rPr lang="en-US" sz="240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chamada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err="1">
                <a:ea typeface="+mn-lt"/>
                <a:cs typeface="+mn-lt"/>
              </a:rPr>
              <a:t>classe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filha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subclasse</a:t>
            </a:r>
            <a:r>
              <a:rPr lang="en-US" sz="2400" dirty="0">
                <a:ea typeface="+mn-lt"/>
                <a:cs typeface="+mn-lt"/>
              </a:rPr>
              <a:t>) </a:t>
            </a:r>
            <a:r>
              <a:rPr lang="en-US" sz="2400" err="1">
                <a:ea typeface="+mn-lt"/>
                <a:cs typeface="+mn-lt"/>
              </a:rPr>
              <a:t>herde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atributos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métodos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outra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chamada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b="1" err="1">
                <a:ea typeface="+mn-lt"/>
                <a:cs typeface="+mn-lt"/>
              </a:rPr>
              <a:t>classe</a:t>
            </a:r>
            <a:r>
              <a:rPr lang="en-US" sz="2400" b="1" dirty="0">
                <a:ea typeface="+mn-lt"/>
                <a:cs typeface="+mn-lt"/>
              </a:rPr>
              <a:t> pai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superclasse</a:t>
            </a:r>
            <a:r>
              <a:rPr lang="en-US" sz="2400" dirty="0">
                <a:ea typeface="+mn-lt"/>
                <a:cs typeface="+mn-lt"/>
              </a:rPr>
              <a:t>). Isso </a:t>
            </a:r>
            <a:r>
              <a:rPr lang="en-US" sz="2400" err="1">
                <a:ea typeface="+mn-lt"/>
                <a:cs typeface="+mn-lt"/>
              </a:rPr>
              <a:t>promove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b="1" err="1">
                <a:ea typeface="+mn-lt"/>
                <a:cs typeface="+mn-lt"/>
              </a:rPr>
              <a:t>reuso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err="1">
                <a:ea typeface="+mn-lt"/>
                <a:cs typeface="+mn-lt"/>
              </a:rPr>
              <a:t>código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err="1">
                <a:ea typeface="+mn-lt"/>
                <a:cs typeface="+mn-lt"/>
              </a:rPr>
              <a:t>organização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b="1" err="1">
                <a:ea typeface="+mn-lt"/>
                <a:cs typeface="+mn-lt"/>
              </a:rPr>
              <a:t>manutenção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facilitada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ea typeface="+mn-lt"/>
                <a:cs typeface="+mn-lt"/>
              </a:rPr>
              <a:t>Herança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quando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cria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uma</a:t>
            </a:r>
            <a:r>
              <a:rPr lang="en-US" sz="2400" b="1" dirty="0">
                <a:ea typeface="+mn-lt"/>
                <a:cs typeface="+mn-lt"/>
              </a:rPr>
              <a:t> nova </a:t>
            </a:r>
            <a:r>
              <a:rPr lang="en-US" sz="2400" b="1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baseada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classe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existente</a:t>
            </a:r>
            <a:r>
              <a:rPr lang="en-US" sz="2400" dirty="0">
                <a:ea typeface="+mn-lt"/>
                <a:cs typeface="+mn-lt"/>
              </a:rPr>
              <a:t>. A nova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herda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tudo</a:t>
            </a:r>
            <a:r>
              <a:rPr lang="en-US" sz="2400" dirty="0">
                <a:ea typeface="+mn-lt"/>
                <a:cs typeface="+mn-lt"/>
              </a:rPr>
              <a:t> que a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original </a:t>
            </a:r>
            <a:r>
              <a:rPr lang="en-US" sz="2400" dirty="0" err="1">
                <a:ea typeface="+mn-lt"/>
                <a:cs typeface="+mn-lt"/>
              </a:rPr>
              <a:t>tem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atributos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métodos</a:t>
            </a:r>
            <a:r>
              <a:rPr lang="en-US" sz="2400" dirty="0">
                <a:ea typeface="+mn-lt"/>
                <a:cs typeface="+mn-lt"/>
              </a:rPr>
              <a:t>), </a:t>
            </a:r>
            <a:r>
              <a:rPr lang="en-US" sz="2400" dirty="0" err="1">
                <a:ea typeface="+mn-lt"/>
                <a:cs typeface="+mn-lt"/>
              </a:rPr>
              <a:t>podendo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adicionar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novos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comportamentos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sobrescrever</a:t>
            </a:r>
            <a:r>
              <a:rPr lang="en-US" sz="2400" b="1" dirty="0">
                <a:ea typeface="+mn-lt"/>
                <a:cs typeface="+mn-lt"/>
              </a:rPr>
              <a:t> (</a:t>
            </a:r>
            <a:r>
              <a:rPr lang="en-US" sz="2400" b="1" dirty="0" err="1">
                <a:ea typeface="+mn-lt"/>
                <a:cs typeface="+mn-lt"/>
              </a:rPr>
              <a:t>modificar</a:t>
            </a:r>
            <a:r>
              <a:rPr lang="en-US" sz="2400" b="1" dirty="0"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existentes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47785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F8F6-25E5-29A1-8626-A352444A9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759E51A-77B7-5AAE-B45B-96EDB5DF1292}"/>
              </a:ext>
            </a:extLst>
          </p:cNvPr>
          <p:cNvSpPr txBox="1"/>
          <p:nvPr/>
        </p:nvSpPr>
        <p:spPr>
          <a:xfrm>
            <a:off x="-2173" y="95"/>
            <a:ext cx="11576001" cy="306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2800" dirty="0"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Pai</a:t>
            </a:r>
            <a:r>
              <a:rPr lang="en-US" sz="2800" dirty="0">
                <a:latin typeface="Consolas"/>
                <a:ea typeface="+mn-lt"/>
                <a:cs typeface="+mn-lt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2800" dirty="0">
                <a:latin typeface="Consolas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2800" dirty="0"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2800" dirty="0">
                <a:latin typeface="Consolas"/>
                <a:ea typeface="+mn-lt"/>
                <a:cs typeface="+mn-lt"/>
              </a:rPr>
              <a:t>):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800" dirty="0"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Estou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falando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como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Pai."</a:t>
            </a:r>
            <a:r>
              <a:rPr lang="en-US" sz="2800" dirty="0"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2800" dirty="0"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Filho</a:t>
            </a:r>
            <a:r>
              <a:rPr lang="en-US" sz="2800" dirty="0"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Pai</a:t>
            </a:r>
            <a:r>
              <a:rPr lang="en-US" sz="2800" dirty="0">
                <a:latin typeface="Consolas"/>
                <a:ea typeface="+mn-lt"/>
                <a:cs typeface="+mn-lt"/>
              </a:rPr>
              <a:t>):  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A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classe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Filho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herda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de Pai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pass</a:t>
            </a:r>
            <a:endParaRPr lang="en-US" sz="2800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2800" dirty="0">
                <a:latin typeface="Consolas"/>
                <a:ea typeface="Calibri"/>
                <a:cs typeface="Calibri"/>
              </a:rPr>
              <a:t> = 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Filho</a:t>
            </a:r>
            <a:r>
              <a:rPr lang="en-US" sz="2800" dirty="0">
                <a:latin typeface="Consolas"/>
                <a:ea typeface="Calibri"/>
                <a:cs typeface="Calibri"/>
              </a:rPr>
              <a:t>()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2800" err="1"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2800" dirty="0">
                <a:latin typeface="Consolas"/>
                <a:ea typeface="+mn-lt"/>
                <a:cs typeface="+mn-lt"/>
              </a:rPr>
              <a:t>()  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Saída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Estou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falando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como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Pai.</a:t>
            </a:r>
            <a:endParaRPr lang="en-US" sz="2800" dirty="0">
              <a:solidFill>
                <a:srgbClr val="008000"/>
              </a:solidFill>
              <a:latin typeface="Consolas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47938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8B34C-20BA-6F7E-5FED-4016C244E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B5318C-B958-4CA9-29FC-A7994E94C361}"/>
              </a:ext>
            </a:extLst>
          </p:cNvPr>
          <p:cNvSpPr txBox="1"/>
          <p:nvPr/>
        </p:nvSpPr>
        <p:spPr>
          <a:xfrm>
            <a:off x="-2173" y="-142145"/>
            <a:ext cx="11576001" cy="32901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Animal</a:t>
            </a:r>
            <a:r>
              <a:rPr lang="en-US" sz="1600" dirty="0">
                <a:latin typeface="Consolas"/>
                <a:ea typeface="+mn-lt"/>
                <a:cs typeface="+mn-lt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br>
              <a:rPr lang="en-US" sz="2800" dirty="0"/>
            </a:br>
            <a:endParaRPr lang="en-US" sz="2800"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1600" dirty="0"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latin typeface="Consolas"/>
                <a:ea typeface="+mn-lt"/>
                <a:cs typeface="+mn-lt"/>
              </a:rPr>
              <a:t>):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faz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um som."</a:t>
            </a:r>
            <a:br>
              <a:rPr lang="en-US" sz="2800" dirty="0"/>
            </a:br>
            <a:endParaRPr lang="en-US" sz="2800"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Cachorro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Animal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  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Calibri"/>
                <a:cs typeface="Calibri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return</a:t>
            </a:r>
            <a:r>
              <a:rPr lang="en-US" sz="1600" dirty="0">
                <a:latin typeface="Consolas"/>
                <a:ea typeface="Calibri"/>
                <a:cs typeface="Calibri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diz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Au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au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Gato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Animal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1600" dirty="0"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latin typeface="Consolas"/>
                <a:ea typeface="+mn-lt"/>
                <a:cs typeface="+mn-lt"/>
              </a:rPr>
              <a:t>):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{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}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diz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Miau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br>
              <a:rPr lang="en-US" sz="2800" dirty="0"/>
            </a:br>
            <a:endParaRPr lang="en-US" sz="2800"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dog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Cachorro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Dogaodadepre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cat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dirty="0">
                <a:latin typeface="Consolas"/>
                <a:ea typeface="Calibri"/>
                <a:cs typeface="Calibri"/>
              </a:rPr>
              <a:t>=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Gato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"Mimida300"</a:t>
            </a:r>
            <a:r>
              <a:rPr lang="en-US" sz="1600" dirty="0">
                <a:latin typeface="Consolas"/>
                <a:ea typeface="Calibri"/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dog</a:t>
            </a:r>
            <a:r>
              <a:rPr lang="en-US" sz="1600" err="1"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())  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cat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falar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()) 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9C31CE-EBA5-0002-A425-FFD95F57FFE3}"/>
              </a:ext>
            </a:extLst>
          </p:cNvPr>
          <p:cNvSpPr txBox="1"/>
          <p:nvPr/>
        </p:nvSpPr>
        <p:spPr>
          <a:xfrm>
            <a:off x="610191" y="640080"/>
            <a:ext cx="4809778" cy="3767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sz="4200">
                <a:ea typeface="+mn-lt"/>
                <a:cs typeface="+mn-lt"/>
              </a:rPr>
              <a:t>Python é </a:t>
            </a:r>
            <a:r>
              <a:rPr lang="en-US" sz="4200" err="1">
                <a:ea typeface="+mn-lt"/>
                <a:cs typeface="+mn-lt"/>
              </a:rPr>
              <a:t>uma</a:t>
            </a:r>
            <a:r>
              <a:rPr lang="en-US" sz="4200">
                <a:ea typeface="+mn-lt"/>
                <a:cs typeface="+mn-lt"/>
              </a:rPr>
              <a:t> linguagem de programação popular.</a:t>
            </a:r>
            <a:endParaRPr lang="pt-BR"/>
          </a:p>
          <a:p>
            <a:endParaRPr lang="en-US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ea typeface="+mn-lt"/>
                <a:cs typeface="+mn-lt"/>
              </a:rPr>
              <a:t>O Python </a:t>
            </a:r>
            <a:r>
              <a:rPr lang="en-US" sz="4200" dirty="0" err="1">
                <a:ea typeface="+mn-lt"/>
                <a:cs typeface="+mn-lt"/>
              </a:rPr>
              <a:t>pode</a:t>
            </a:r>
            <a:r>
              <a:rPr lang="en-US" sz="4200" dirty="0">
                <a:ea typeface="+mn-lt"/>
                <a:cs typeface="+mn-lt"/>
              </a:rPr>
              <a:t> ser </a:t>
            </a:r>
            <a:r>
              <a:rPr lang="en-US" sz="4200" dirty="0" err="1">
                <a:ea typeface="+mn-lt"/>
                <a:cs typeface="+mn-lt"/>
              </a:rPr>
              <a:t>usado</a:t>
            </a:r>
            <a:r>
              <a:rPr lang="en-US" sz="4200" dirty="0">
                <a:ea typeface="+mn-lt"/>
                <a:cs typeface="+mn-lt"/>
              </a:rPr>
              <a:t> </a:t>
            </a:r>
            <a:r>
              <a:rPr lang="en-US" sz="4200" dirty="0" err="1">
                <a:ea typeface="+mn-lt"/>
                <a:cs typeface="+mn-lt"/>
              </a:rPr>
              <a:t>em</a:t>
            </a:r>
            <a:r>
              <a:rPr lang="en-US" sz="4200" dirty="0">
                <a:ea typeface="+mn-lt"/>
                <a:cs typeface="+mn-lt"/>
              </a:rPr>
              <a:t> um </a:t>
            </a:r>
            <a:r>
              <a:rPr lang="en-US" sz="4200" dirty="0" err="1">
                <a:ea typeface="+mn-lt"/>
                <a:cs typeface="+mn-lt"/>
              </a:rPr>
              <a:t>servidor</a:t>
            </a:r>
            <a:r>
              <a:rPr lang="en-US" sz="4200" dirty="0">
                <a:ea typeface="+mn-lt"/>
                <a:cs typeface="+mn-lt"/>
              </a:rPr>
              <a:t> para </a:t>
            </a:r>
            <a:r>
              <a:rPr lang="en-US" sz="4200" dirty="0" err="1">
                <a:ea typeface="+mn-lt"/>
                <a:cs typeface="+mn-lt"/>
              </a:rPr>
              <a:t>criar</a:t>
            </a:r>
            <a:r>
              <a:rPr lang="en-US" sz="4200" dirty="0">
                <a:ea typeface="+mn-lt"/>
                <a:cs typeface="+mn-lt"/>
              </a:rPr>
              <a:t> </a:t>
            </a:r>
            <a:r>
              <a:rPr lang="en-US" sz="4200" dirty="0" err="1">
                <a:ea typeface="+mn-lt"/>
                <a:cs typeface="+mn-lt"/>
              </a:rPr>
              <a:t>aplicativos</a:t>
            </a:r>
            <a:r>
              <a:rPr lang="en-US" sz="4200" dirty="0">
                <a:ea typeface="+mn-lt"/>
                <a:cs typeface="+mn-lt"/>
              </a:rPr>
              <a:t> web</a:t>
            </a:r>
            <a:r>
              <a:rPr lang="en-US" sz="4200" b="0" i="0" dirty="0">
                <a:effectLst/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spaço Reservado para Imagem 2" descr="Uma imagem contendo Ícone&#10;&#10;O conteúdo gerado por IA pode estar incorreto.">
            <a:extLst>
              <a:ext uri="{FF2B5EF4-FFF2-40B4-BE49-F238E27FC236}">
                <a16:creationId xmlns:a16="http://schemas.microsoft.com/office/drawing/2014/main" id="{432C3795-2C67-373C-9885-4C70D6348D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9" r="-1" b="655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2513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F4DA3-4512-22E5-2BBC-4091DCEE2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4AA500-D2E1-89DF-238D-907CF1E706E4}"/>
              </a:ext>
            </a:extLst>
          </p:cNvPr>
          <p:cNvSpPr txBox="1"/>
          <p:nvPr/>
        </p:nvSpPr>
        <p:spPr>
          <a:xfrm>
            <a:off x="327341" y="267825"/>
            <a:ext cx="1157600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IMPRIMIR E NÃO PULAR DE LINHA</a:t>
            </a:r>
            <a:endParaRPr lang="pt-BR" dirty="0"/>
          </a:p>
          <a:p>
            <a:r>
              <a:rPr lang="pt-BR" sz="3200" dirty="0">
                <a:ea typeface="Calibri" panose="020F0502020204030204"/>
                <a:cs typeface="Calibri" panose="020F0502020204030204"/>
              </a:rPr>
              <a:t>Print(" ISAAC VARÃO DA IGREJA", </a:t>
            </a:r>
            <a:r>
              <a:rPr lang="pt-BR" sz="3200" dirty="0" err="1">
                <a:ea typeface="Calibri" panose="020F0502020204030204"/>
                <a:cs typeface="Calibri" panose="020F0502020204030204"/>
              </a:rPr>
              <a:t>end</a:t>
            </a:r>
            <a:r>
              <a:rPr lang="pt-BR" sz="3200" dirty="0">
                <a:ea typeface="Calibri" panose="020F0502020204030204"/>
                <a:cs typeface="Calibri" panose="020F0502020204030204"/>
              </a:rPr>
              <a:t> ='')</a:t>
            </a: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F-</a:t>
            </a:r>
            <a:r>
              <a:rPr lang="pt-BR" sz="3200" dirty="0" err="1">
                <a:ea typeface="+mn-lt"/>
                <a:cs typeface="+mn-lt"/>
              </a:rPr>
              <a:t>strings</a:t>
            </a:r>
            <a:endParaRPr lang="pt-BR" sz="3200" dirty="0" err="1">
              <a:ea typeface="Calibri"/>
              <a:cs typeface="Calibri"/>
            </a:endParaRPr>
          </a:p>
          <a:p>
            <a:r>
              <a:rPr lang="pt-BR" sz="3200" b="1" dirty="0">
                <a:ea typeface="+mn-lt"/>
                <a:cs typeface="+mn-lt"/>
              </a:rPr>
              <a:t>Mais simples e legível</a:t>
            </a:r>
            <a:r>
              <a:rPr lang="pt-BR" sz="3200" dirty="0">
                <a:ea typeface="+mn-lt"/>
                <a:cs typeface="+mn-lt"/>
              </a:rPr>
              <a:t>: Comparado com outros métodos, como </a:t>
            </a:r>
            <a:r>
              <a:rPr lang="pt-BR" sz="3200" dirty="0" err="1">
                <a:latin typeface="Consolas"/>
                <a:ea typeface="Calibri" panose="020F0502020204030204"/>
                <a:cs typeface="Calibri" panose="020F0502020204030204"/>
              </a:rPr>
              <a:t>str.format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pt-BR" sz="3200" dirty="0">
                <a:ea typeface="+mn-lt"/>
                <a:cs typeface="+mn-lt"/>
              </a:rPr>
              <a:t> ou concatenando </a:t>
            </a:r>
            <a:r>
              <a:rPr lang="pt-BR" sz="3200" dirty="0" err="1">
                <a:ea typeface="+mn-lt"/>
                <a:cs typeface="+mn-lt"/>
              </a:rPr>
              <a:t>strings</a:t>
            </a:r>
            <a:r>
              <a:rPr lang="pt-BR" sz="3200" dirty="0">
                <a:ea typeface="+mn-lt"/>
                <a:cs typeface="+mn-lt"/>
              </a:rPr>
              <a:t>, as f-</a:t>
            </a:r>
            <a:r>
              <a:rPr lang="pt-BR" sz="3200" dirty="0" err="1">
                <a:ea typeface="+mn-lt"/>
                <a:cs typeface="+mn-lt"/>
              </a:rPr>
              <a:t>strings</a:t>
            </a:r>
            <a:r>
              <a:rPr lang="pt-BR" sz="3200" dirty="0">
                <a:ea typeface="+mn-lt"/>
                <a:cs typeface="+mn-lt"/>
              </a:rPr>
              <a:t> são mais diretas e fáceis de ler.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pi = 3.141592653589793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print(</a:t>
            </a:r>
            <a:r>
              <a:rPr lang="pt-BR" sz="3200" dirty="0" err="1">
                <a:ea typeface="+mn-lt"/>
                <a:cs typeface="+mn-lt"/>
              </a:rPr>
              <a:t>f"O</a:t>
            </a:r>
            <a:r>
              <a:rPr lang="pt-BR" sz="3200" dirty="0">
                <a:ea typeface="+mn-lt"/>
                <a:cs typeface="+mn-lt"/>
              </a:rPr>
              <a:t> valor de pi é aproximadamente {pi:.2f}.")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O valor de pi é aproximadamente 3.14.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238691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C882-238F-3479-57A9-3E094BA8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52BAA36-D29D-3788-30DB-894CBDB581A6}"/>
              </a:ext>
            </a:extLst>
          </p:cNvPr>
          <p:cNvSpPr txBox="1"/>
          <p:nvPr/>
        </p:nvSpPr>
        <p:spPr>
          <a:xfrm>
            <a:off x="-2173" y="-142145"/>
            <a:ext cx="11576001" cy="328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800" err="1">
                <a:ea typeface="+mn-lt"/>
                <a:cs typeface="+mn-lt"/>
              </a:rPr>
              <a:t>Herança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Múltipla</a:t>
            </a:r>
            <a:endParaRPr lang="en-US" sz="2800" dirty="0" err="1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Mamifero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amamentar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Amamenta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seus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filhotes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br>
              <a:rPr lang="en-US" sz="3200" dirty="0"/>
            </a:br>
            <a:endParaRPr lang="en-US" sz="32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Aquatico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nadar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return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"Nada no mar."</a:t>
            </a:r>
            <a:br>
              <a:rPr lang="en-US" sz="3200" dirty="0"/>
            </a:br>
            <a:endParaRPr lang="en-US" sz="32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Golfinho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Mamifero</a:t>
            </a:r>
            <a:r>
              <a:rPr lang="en-US" dirty="0"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Aquatico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pass</a:t>
            </a:r>
            <a:endParaRPr lang="en-US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</a:t>
            </a:r>
            <a:r>
              <a:rPr lang="en-US" dirty="0">
                <a:latin typeface="Consolas"/>
                <a:ea typeface="+mn-lt"/>
                <a:cs typeface="+mn-lt"/>
              </a:rPr>
              <a:t> = 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Golfinho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</a:t>
            </a:r>
            <a:r>
              <a:rPr lang="en-US" dirty="0" err="1">
                <a:latin typeface="Consolas"/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amamentar</a:t>
            </a:r>
            <a:r>
              <a:rPr lang="en-US" dirty="0">
                <a:latin typeface="Consolas"/>
                <a:ea typeface="+mn-lt"/>
                <a:cs typeface="+mn-lt"/>
              </a:rPr>
              <a:t>())  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</a:t>
            </a:r>
            <a:r>
              <a:rPr lang="en-US" dirty="0" err="1">
                <a:latin typeface="Consolas"/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nadar</a:t>
            </a:r>
            <a:r>
              <a:rPr lang="en-US" dirty="0">
                <a:latin typeface="Consolas"/>
                <a:ea typeface="+mn-lt"/>
                <a:cs typeface="+mn-lt"/>
              </a:rPr>
              <a:t>())      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Calibri"/>
              <a:ea typeface="+mn-lt"/>
              <a:cs typeface="+mn-lt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4308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E1AD-7B24-7FDD-DA39-865F99C38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A83EFD-E4EB-D45C-5CE6-B86F3F72C0F0}"/>
              </a:ext>
            </a:extLst>
          </p:cNvPr>
          <p:cNvSpPr txBox="1"/>
          <p:nvPr/>
        </p:nvSpPr>
        <p:spPr>
          <a:xfrm>
            <a:off x="-2173" y="-142145"/>
            <a:ext cx="11576001" cy="330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super()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Chamando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pai</a:t>
            </a:r>
            <a:r>
              <a:rPr lang="en-US" dirty="0">
                <a:latin typeface="Consolas"/>
                <a:ea typeface="+mn-lt"/>
                <a:cs typeface="+mn-lt"/>
              </a:rPr>
              <a:t>    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class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Pessoa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def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__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   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endParaRPr lang="en-US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def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apresentar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return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f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"Olá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eu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sou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{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endParaRPr lang="en-US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class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Professor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Pessoa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def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__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disciplina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   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super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().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__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  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chama o __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init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__ da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superclasse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   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disciplina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disciplina</a:t>
            </a:r>
            <a:endParaRPr lang="en-US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def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apresentar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return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f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{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super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().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apresentar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Leciono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{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self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disciplina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endParaRPr lang="en-US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Professor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"Ricardo"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"TI"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apresentar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()) </a:t>
            </a:r>
            <a:r>
              <a:rPr lang="en-US" sz="1400" dirty="0">
                <a:latin typeface="Consolas"/>
                <a:ea typeface="Calibri" panose="020F0502020204030204"/>
                <a:cs typeface="Calibri" panose="020F0502020204030204"/>
              </a:rPr>
              <a:t> </a:t>
            </a:r>
            <a:endParaRPr lang="en-US" sz="1400" dirty="0"/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43847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3694-DC55-2689-CC8C-20878F7F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69F846-DDB9-FD2C-FA53-FFC3CED03D74}"/>
              </a:ext>
            </a:extLst>
          </p:cNvPr>
          <p:cNvSpPr txBox="1"/>
          <p:nvPr/>
        </p:nvSpPr>
        <p:spPr>
          <a:xfrm>
            <a:off x="-2173" y="-142145"/>
            <a:ext cx="11576001" cy="317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Abstração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Python</a:t>
            </a:r>
            <a:endParaRPr lang="en-US" dirty="0"/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 err="1">
                <a:ea typeface="+mn-lt"/>
                <a:cs typeface="+mn-lt"/>
              </a:rPr>
              <a:t>abstração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b="1" dirty="0" err="1">
                <a:ea typeface="+mn-lt"/>
                <a:cs typeface="+mn-lt"/>
              </a:rPr>
              <a:t>quatro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pilares</a:t>
            </a:r>
            <a:r>
              <a:rPr lang="en-US" b="1" dirty="0">
                <a:ea typeface="+mn-lt"/>
                <a:cs typeface="+mn-lt"/>
              </a:rPr>
              <a:t> da </a:t>
            </a:r>
            <a:r>
              <a:rPr lang="en-US" b="1" dirty="0" err="1">
                <a:ea typeface="+mn-lt"/>
                <a:cs typeface="+mn-lt"/>
              </a:rPr>
              <a:t>Programação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Orientada</a:t>
            </a:r>
            <a:r>
              <a:rPr lang="en-US" b="1" dirty="0">
                <a:ea typeface="+mn-lt"/>
                <a:cs typeface="+mn-lt"/>
              </a:rPr>
              <a:t> a Objetos (POO)</a:t>
            </a:r>
            <a:r>
              <a:rPr lang="en-US" dirty="0">
                <a:ea typeface="+mn-lt"/>
                <a:cs typeface="+mn-lt"/>
              </a:rPr>
              <a:t>, junto com </a:t>
            </a:r>
            <a:r>
              <a:rPr lang="en-US" dirty="0" err="1">
                <a:ea typeface="+mn-lt"/>
                <a:cs typeface="+mn-lt"/>
              </a:rPr>
              <a:t>herança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encapsulamento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polimorfismo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Abstração</a:t>
            </a:r>
            <a:r>
              <a:rPr lang="en-US" dirty="0">
                <a:ea typeface="+mn-lt"/>
                <a:cs typeface="+mn-lt"/>
              </a:rPr>
              <a:t> é o </a:t>
            </a:r>
            <a:r>
              <a:rPr lang="en-US" dirty="0" err="1">
                <a:ea typeface="+mn-lt"/>
                <a:cs typeface="+mn-lt"/>
              </a:rPr>
              <a:t>processo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esconder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detalhes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complexos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mostrar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as partes </a:t>
            </a:r>
            <a:r>
              <a:rPr lang="en-US" dirty="0" err="1">
                <a:ea typeface="+mn-lt"/>
                <a:cs typeface="+mn-lt"/>
              </a:rPr>
              <a:t>essenciais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no que um </a:t>
            </a:r>
            <a:r>
              <a:rPr lang="en-US" sz="2400" b="1" dirty="0" err="1">
                <a:ea typeface="+mn-lt"/>
                <a:cs typeface="+mn-lt"/>
              </a:rPr>
              <a:t>objeto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faz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como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ele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faz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800" dirty="0"/>
              <a:t>Por que usar </a:t>
            </a:r>
            <a:r>
              <a:rPr lang="en-US" sz="2800" dirty="0" err="1"/>
              <a:t>abstração</a:t>
            </a:r>
            <a:r>
              <a:rPr lang="en-US" sz="2800" dirty="0"/>
              <a:t>?</a:t>
            </a:r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Reduz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complexidade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código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Facilita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manutenção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Promove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reuso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código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Cria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sistemas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mais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seguros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limpos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7144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963B8-5601-680D-61EE-13A09178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B5D22E-61B1-29FA-DEE1-7AF84908BA91}"/>
              </a:ext>
            </a:extLst>
          </p:cNvPr>
          <p:cNvSpPr txBox="1"/>
          <p:nvPr/>
        </p:nvSpPr>
        <p:spPr>
          <a:xfrm>
            <a:off x="-2173" y="-142145"/>
            <a:ext cx="11576001" cy="306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ea typeface="+mn-lt"/>
                <a:cs typeface="+mn-lt"/>
              </a:rPr>
              <a:t>Como </a:t>
            </a:r>
            <a:r>
              <a:rPr lang="en-US" sz="2400" err="1">
                <a:ea typeface="+mn-lt"/>
                <a:cs typeface="+mn-lt"/>
              </a:rPr>
              <a:t>aplicar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abstração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Python?</a:t>
            </a: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Python </a:t>
            </a:r>
            <a:r>
              <a:rPr lang="en-US" sz="2400" dirty="0" err="1">
                <a:ea typeface="+mn-lt"/>
                <a:cs typeface="+mn-lt"/>
              </a:rPr>
              <a:t>suporta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abstração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através</a:t>
            </a:r>
            <a:r>
              <a:rPr lang="en-US" sz="2400" dirty="0">
                <a:ea typeface="+mn-lt"/>
                <a:cs typeface="+mn-lt"/>
              </a:rPr>
              <a:t> de: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Classes </a:t>
            </a:r>
            <a:r>
              <a:rPr lang="en-US" sz="2400" b="1" dirty="0" err="1">
                <a:ea typeface="+mn-lt"/>
                <a:cs typeface="+mn-lt"/>
              </a:rPr>
              <a:t>Abstratas</a:t>
            </a: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Métodos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Abstratos</a:t>
            </a:r>
            <a:endParaRPr lang="en-US" sz="2400" err="1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Para usar esses </a:t>
            </a:r>
            <a:r>
              <a:rPr lang="en-US" sz="2800" err="1">
                <a:ea typeface="+mn-lt"/>
                <a:cs typeface="+mn-lt"/>
              </a:rPr>
              <a:t>conceitos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usamos</a:t>
            </a:r>
            <a:r>
              <a:rPr lang="en-US" sz="2800" dirty="0">
                <a:ea typeface="+mn-lt"/>
                <a:cs typeface="+mn-lt"/>
              </a:rPr>
              <a:t> o </a:t>
            </a:r>
            <a:r>
              <a:rPr lang="en-US" sz="2800" b="1" err="1">
                <a:ea typeface="+mn-lt"/>
                <a:cs typeface="+mn-lt"/>
              </a:rPr>
              <a:t>módulo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err="1">
                <a:latin typeface="Consolas"/>
                <a:ea typeface="Calibri"/>
                <a:cs typeface="Calibri"/>
              </a:rPr>
              <a:t>abc</a:t>
            </a:r>
            <a:r>
              <a:rPr lang="en-US" sz="2800" b="1" dirty="0">
                <a:ea typeface="+mn-lt"/>
                <a:cs typeface="+mn-lt"/>
              </a:rPr>
              <a:t> (Abstract Base Classes)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72059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84ADC-2A59-20DF-1DF2-A179E5B11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54409D-B794-D50C-CDBC-182D615459AD}"/>
              </a:ext>
            </a:extLst>
          </p:cNvPr>
          <p:cNvSpPr txBox="1"/>
          <p:nvPr/>
        </p:nvSpPr>
        <p:spPr>
          <a:xfrm>
            <a:off x="-2173" y="-142145"/>
            <a:ext cx="11576001" cy="332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/>
              <a:t> Passo a </a:t>
            </a:r>
            <a:r>
              <a:rPr lang="en-US" sz="2000" dirty="0" err="1"/>
              <a:t>passo</a:t>
            </a:r>
            <a:r>
              <a:rPr lang="en-US" sz="2000" dirty="0"/>
              <a:t>: </a:t>
            </a:r>
            <a:r>
              <a:rPr lang="en-US" sz="2000" dirty="0" err="1"/>
              <a:t>Criando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Classe </a:t>
            </a:r>
            <a:r>
              <a:rPr lang="en-US" sz="2000" dirty="0" err="1"/>
              <a:t>Abstrata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Python</a:t>
            </a:r>
            <a:endParaRPr lang="en-US" sz="200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 Etapa 1: </a:t>
            </a:r>
            <a:r>
              <a:rPr lang="en-US" sz="2000" dirty="0" err="1"/>
              <a:t>Importar</a:t>
            </a:r>
            <a:r>
              <a:rPr lang="en-US" sz="2000" dirty="0"/>
              <a:t> a </a:t>
            </a:r>
            <a:r>
              <a:rPr lang="en-US" sz="2000" dirty="0" err="1"/>
              <a:t>biblioteca</a:t>
            </a:r>
            <a:endParaRPr lang="en-US" sz="2000">
              <a:ea typeface="Calibri"/>
              <a:cs typeface="Calibri"/>
            </a:endParaRPr>
          </a:p>
          <a:p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from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abc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import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ABC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abstractmethod</a:t>
            </a:r>
            <a:endParaRPr lang="en-US" dirty="0" err="1">
              <a:solidFill>
                <a:srgbClr val="795E26"/>
              </a:solidFill>
              <a:latin typeface="Consolas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Etapa 2: </a:t>
            </a:r>
            <a:r>
              <a:rPr lang="en-US" err="1">
                <a:ea typeface="+mn-lt"/>
                <a:cs typeface="+mn-lt"/>
              </a:rPr>
              <a:t>Criar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base que </a:t>
            </a:r>
            <a:r>
              <a:rPr lang="en-US" err="1">
                <a:ea typeface="+mn-lt"/>
                <a:cs typeface="+mn-lt"/>
              </a:rPr>
              <a:t>herda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ABC</a:t>
            </a: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class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Animal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ABC</a:t>
            </a:r>
            <a:r>
              <a:rPr lang="en-US" sz="2000" dirty="0">
                <a:latin typeface="Consolas"/>
                <a:ea typeface="Calibri"/>
                <a:cs typeface="Calibri"/>
              </a:rPr>
              <a:t>):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@abstractmethod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emitir_som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000" dirty="0">
                <a:latin typeface="Consolas"/>
                <a:ea typeface="Calibri"/>
                <a:cs typeface="Calibri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Pass</a:t>
            </a:r>
            <a:endParaRPr lang="en-US" sz="200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000" dirty="0">
              <a:solidFill>
                <a:srgbClr val="AF00DB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latin typeface="Consolas"/>
                <a:ea typeface="Calibri"/>
                <a:cs typeface="Calibri"/>
              </a:rPr>
              <a:t>emitir_som</a:t>
            </a:r>
            <a:r>
              <a:rPr lang="en-US" sz="2000" dirty="0">
                <a:ea typeface="+mn-lt"/>
                <a:cs typeface="+mn-lt"/>
              </a:rPr>
              <a:t> é um </a:t>
            </a:r>
            <a:r>
              <a:rPr lang="en-US" sz="2000" b="1" err="1">
                <a:ea typeface="+mn-lt"/>
                <a:cs typeface="+mn-lt"/>
              </a:rPr>
              <a:t>método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abstrato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ele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não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tem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implementação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classe</a:t>
            </a:r>
            <a:r>
              <a:rPr lang="en-US" sz="2000" dirty="0">
                <a:ea typeface="+mn-lt"/>
                <a:cs typeface="+mn-lt"/>
              </a:rPr>
              <a:t> pai. Toda </a:t>
            </a:r>
            <a:r>
              <a:rPr lang="en-US" sz="2000" b="1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filha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deve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obrigatoriamente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implementá</a:t>
            </a:r>
            <a:r>
              <a:rPr lang="en-US" sz="2000" b="1" dirty="0">
                <a:ea typeface="+mn-lt"/>
                <a:cs typeface="+mn-lt"/>
              </a:rPr>
              <a:t>-lo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9593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9EFC0-4A0E-6A4E-727D-B82ACA55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E96DEB-39B2-48E4-10B0-A0ECF486BB8B}"/>
              </a:ext>
            </a:extLst>
          </p:cNvPr>
          <p:cNvSpPr txBox="1"/>
          <p:nvPr/>
        </p:nvSpPr>
        <p:spPr>
          <a:xfrm>
            <a:off x="-2173" y="-142145"/>
            <a:ext cx="11576001" cy="321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Etapa 3: </a:t>
            </a:r>
            <a:r>
              <a:rPr lang="en-US" sz="2000" dirty="0" err="1">
                <a:ea typeface="+mn-lt"/>
                <a:cs typeface="+mn-lt"/>
              </a:rPr>
              <a:t>Criar</a:t>
            </a:r>
            <a:r>
              <a:rPr lang="en-US" sz="2000" dirty="0">
                <a:ea typeface="+mn-lt"/>
                <a:cs typeface="+mn-lt"/>
              </a:rPr>
              <a:t> classes </a:t>
            </a:r>
            <a:r>
              <a:rPr lang="en-US" sz="2000" dirty="0" err="1">
                <a:ea typeface="+mn-lt"/>
                <a:cs typeface="+mn-lt"/>
              </a:rPr>
              <a:t>concretas</a:t>
            </a:r>
            <a:r>
              <a:rPr lang="en-US" sz="2000" dirty="0">
                <a:ea typeface="+mn-lt"/>
                <a:cs typeface="+mn-lt"/>
              </a:rPr>
              <a:t> (que </a:t>
            </a:r>
            <a:r>
              <a:rPr lang="en-US" sz="2000" dirty="0" err="1">
                <a:ea typeface="+mn-lt"/>
                <a:cs typeface="+mn-lt"/>
              </a:rPr>
              <a:t>herdam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implementam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Cachorro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Animal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emitir_som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"Au Au!"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Gato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Animal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emitir_som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Miau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27870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9DF3-7A29-0B70-C0A0-7580981B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47A0E77-AD09-CAD5-95FF-00545E353862}"/>
              </a:ext>
            </a:extLst>
          </p:cNvPr>
          <p:cNvSpPr txBox="1"/>
          <p:nvPr/>
        </p:nvSpPr>
        <p:spPr>
          <a:xfrm>
            <a:off x="-2173" y="-142145"/>
            <a:ext cx="11576001" cy="314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4 Passo Usar as classes </a:t>
            </a:r>
            <a:r>
              <a:rPr lang="en-US" sz="2000" dirty="0" err="1">
                <a:ea typeface="+mn-lt"/>
                <a:cs typeface="+mn-lt"/>
              </a:rPr>
              <a:t>concretas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  <a:p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Gabriel_Gaio</a:t>
            </a:r>
            <a:r>
              <a:rPr lang="en-US" sz="2000" dirty="0">
                <a:latin typeface="Consolas"/>
                <a:ea typeface="Calibri"/>
                <a:cs typeface="Calibri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Cachorro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latin typeface="Consolas"/>
                <a:ea typeface="Calibri"/>
                <a:cs typeface="Calibri"/>
              </a:rPr>
              <a:t>Joana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Gato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Gabriel_Gaio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emitir_som</a:t>
            </a:r>
            <a:r>
              <a:rPr lang="en-US" sz="2000" dirty="0">
                <a:latin typeface="Consolas"/>
                <a:ea typeface="Calibri"/>
                <a:cs typeface="Calibri"/>
              </a:rPr>
              <a:t>()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Au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Au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!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Joana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emitir_som</a:t>
            </a:r>
            <a:r>
              <a:rPr lang="en-US" sz="2000" dirty="0">
                <a:latin typeface="Consolas"/>
                <a:ea typeface="Calibri"/>
                <a:cs typeface="Calibri"/>
              </a:rPr>
              <a:t>()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Miau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!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10647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78FA-E37F-A19E-1B1C-474FE2CF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E92B4C-F644-167E-881F-5F7151E8F54D}"/>
              </a:ext>
            </a:extLst>
          </p:cNvPr>
          <p:cNvSpPr txBox="1"/>
          <p:nvPr/>
        </p:nvSpPr>
        <p:spPr>
          <a:xfrm>
            <a:off x="-2173" y="-142145"/>
            <a:ext cx="11576001" cy="30654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O que </a:t>
            </a:r>
            <a:r>
              <a:rPr lang="en-US" sz="2000" dirty="0" err="1">
                <a:ea typeface="+mn-lt"/>
                <a:cs typeface="+mn-lt"/>
              </a:rPr>
              <a:t>acontece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você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implementar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método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abstrato</a:t>
            </a:r>
            <a:r>
              <a:rPr lang="en-US" sz="2000" dirty="0">
                <a:ea typeface="+mn-lt"/>
                <a:cs typeface="+mn-lt"/>
              </a:rPr>
              <a:t>?</a:t>
            </a:r>
            <a:endParaRPr lang="en-US" dirty="0"/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pt" sz="2100">
                <a:solidFill>
                  <a:srgbClr val="1F1F1F"/>
                </a:solidFill>
                <a:latin typeface="Consolas"/>
                <a:ea typeface="Calibri"/>
                <a:cs typeface="Calibri"/>
              </a:rPr>
              <a:t>Não é possível instanciar a classe abstrata Cavalo com método abstrato emitir_som</a:t>
            </a:r>
            <a:endParaRPr lang="en-US"/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99798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CF24-839C-69A6-F056-54EC7693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60E379-A7D4-5D16-22D2-0D8B87ABFD06}"/>
              </a:ext>
            </a:extLst>
          </p:cNvPr>
          <p:cNvSpPr txBox="1"/>
          <p:nvPr/>
        </p:nvSpPr>
        <p:spPr>
          <a:xfrm>
            <a:off x="-2173" y="-142145"/>
            <a:ext cx="11576001" cy="326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 err="1">
                <a:ea typeface="+mn-lt"/>
                <a:cs typeface="+mn-lt"/>
              </a:rPr>
              <a:t>Exemplo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realista</a:t>
            </a:r>
            <a:r>
              <a:rPr lang="en-US" sz="2000" dirty="0">
                <a:ea typeface="+mn-lt"/>
                <a:cs typeface="+mn-lt"/>
              </a:rPr>
              <a:t>: Sistema de </a:t>
            </a:r>
            <a:r>
              <a:rPr lang="en-US" sz="2000" dirty="0" err="1">
                <a:ea typeface="+mn-lt"/>
                <a:cs typeface="+mn-lt"/>
              </a:rPr>
              <a:t>Pagamentos</a:t>
            </a:r>
            <a:endParaRPr lang="en-US" sz="2000" dirty="0" err="1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Vamos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criar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sistema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pagamento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a typeface="+mn-lt"/>
                <a:cs typeface="+mn-lt"/>
              </a:rPr>
              <a:t>abstratos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, e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concreta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vai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implementar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à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sua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maneira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r>
              <a:rPr lang="pt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1.</a:t>
            </a:r>
            <a:r>
              <a:rPr lang="pt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Importando os módulos necessários</a:t>
            </a:r>
            <a:endParaRPr lang="pt" sz="1400">
              <a:ea typeface="Calibri" panose="020F0502020204030204"/>
              <a:cs typeface="Calibri" panose="020F0502020204030204"/>
            </a:endParaRPr>
          </a:p>
          <a:p>
            <a:endParaRPr lang="pt" sz="36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pt" sz="20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from</a:t>
            </a:r>
            <a:r>
              <a:rPr lang="pt" sz="2000">
                <a:latin typeface="Consolas"/>
                <a:ea typeface="Calibri"/>
                <a:cs typeface="Calibri"/>
              </a:rPr>
              <a:t> </a:t>
            </a:r>
            <a:r>
              <a:rPr lang="pt" sz="200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abc</a:t>
            </a:r>
            <a:r>
              <a:rPr lang="pt" sz="2000">
                <a:latin typeface="Consolas"/>
                <a:ea typeface="Calibri"/>
                <a:cs typeface="Calibri"/>
              </a:rPr>
              <a:t> </a:t>
            </a:r>
            <a:r>
              <a:rPr lang="pt" sz="20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import</a:t>
            </a:r>
            <a:r>
              <a:rPr lang="pt" sz="2000">
                <a:latin typeface="Consolas"/>
                <a:ea typeface="Calibri"/>
                <a:cs typeface="Calibri"/>
              </a:rPr>
              <a:t> </a:t>
            </a:r>
            <a:r>
              <a:rPr lang="pt" sz="200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ABC</a:t>
            </a:r>
            <a:r>
              <a:rPr lang="pt" sz="2000">
                <a:latin typeface="Consolas"/>
                <a:ea typeface="Calibri"/>
                <a:cs typeface="Calibri"/>
              </a:rPr>
              <a:t>, </a:t>
            </a:r>
            <a:r>
              <a:rPr lang="pt" sz="20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abstractmethod</a:t>
            </a:r>
            <a:endParaRPr lang="pt" sz="2000">
              <a:ea typeface="Calibri" panose="020F0502020204030204"/>
              <a:cs typeface="Calibri" panose="020F0502020204030204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08859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D9F3B-1BA9-91D8-96C8-53E882B7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73203E-0AD5-5BA0-288A-29C3AE82593B}"/>
              </a:ext>
            </a:extLst>
          </p:cNvPr>
          <p:cNvSpPr txBox="1"/>
          <p:nvPr/>
        </p:nvSpPr>
        <p:spPr>
          <a:xfrm>
            <a:off x="-2173" y="-142145"/>
            <a:ext cx="11576001" cy="34948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2. </a:t>
            </a:r>
            <a:r>
              <a:rPr lang="en-US" sz="2000" dirty="0" err="1">
                <a:ea typeface="+mn-lt"/>
                <a:cs typeface="+mn-lt"/>
              </a:rPr>
              <a:t>Criando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classe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abstrata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Pagamento</a:t>
            </a:r>
            <a:endParaRPr lang="en-US" sz="2000">
              <a:latin typeface="Consolas"/>
              <a:ea typeface="Calibri"/>
              <a:cs typeface="Calibri"/>
            </a:endParaRPr>
          </a:p>
          <a:p>
            <a:endParaRPr lang="en-US" sz="36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Pagamento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ABC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__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init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__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valor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@abstractmethod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pagar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self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pass</a:t>
            </a:r>
            <a:endParaRPr lang="en-US">
              <a:ea typeface="Calibri"/>
              <a:cs typeface="Calibri"/>
            </a:endParaRPr>
          </a:p>
          <a:p>
            <a:endParaRPr lang="en-US" dirty="0"/>
          </a:p>
          <a:p>
            <a:br>
              <a:rPr lang="en-US" dirty="0"/>
            </a:br>
            <a:r>
              <a:rPr lang="en-US" sz="2400" b="1" dirty="0">
                <a:latin typeface="Consolas"/>
                <a:ea typeface="Calibri"/>
                <a:cs typeface="Calibri"/>
              </a:rPr>
              <a:t>__</a:t>
            </a:r>
            <a:r>
              <a:rPr lang="en-US" sz="2400" b="1" dirty="0" err="1">
                <a:latin typeface="Consolas"/>
                <a:ea typeface="Calibri"/>
                <a:cs typeface="Calibri"/>
              </a:rPr>
              <a:t>init</a:t>
            </a:r>
            <a:r>
              <a:rPr lang="en-US" sz="2400" b="1" dirty="0">
                <a:latin typeface="Consolas"/>
                <a:ea typeface="Calibri"/>
                <a:cs typeface="Calibri"/>
              </a:rPr>
              <a:t>__</a:t>
            </a:r>
            <a:r>
              <a:rPr lang="en-US" sz="2400" b="1" dirty="0">
                <a:ea typeface="+mn-lt"/>
                <a:cs typeface="+mn-lt"/>
              </a:rPr>
              <a:t> define o </a:t>
            </a:r>
            <a:r>
              <a:rPr lang="en-US" sz="2400" b="1" dirty="0" err="1">
                <a:ea typeface="+mn-lt"/>
                <a:cs typeface="+mn-lt"/>
              </a:rPr>
              <a:t>atributo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comum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>
                <a:latin typeface="Consolas"/>
                <a:ea typeface="Calibri"/>
                <a:cs typeface="Calibri"/>
              </a:rPr>
              <a:t>valor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 err="1">
                <a:latin typeface="Consolas"/>
                <a:ea typeface="Calibri"/>
                <a:cs typeface="Calibri"/>
              </a:rPr>
              <a:t>pagar</a:t>
            </a:r>
            <a:r>
              <a:rPr lang="en-US" sz="2400" b="1" dirty="0">
                <a:latin typeface="Consolas"/>
                <a:ea typeface="Calibri"/>
                <a:cs typeface="Calibri"/>
              </a:rPr>
              <a:t>()</a:t>
            </a:r>
            <a:r>
              <a:rPr lang="en-US" sz="2400" b="1" dirty="0">
                <a:ea typeface="+mn-lt"/>
                <a:cs typeface="+mn-lt"/>
              </a:rPr>
              <a:t> é um </a:t>
            </a:r>
            <a:r>
              <a:rPr lang="en-US" sz="2400" b="1" dirty="0" err="1">
                <a:ea typeface="+mn-lt"/>
                <a:cs typeface="+mn-lt"/>
              </a:rPr>
              <a:t>método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abstrato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b="1" dirty="0" err="1">
                <a:ea typeface="+mn-lt"/>
                <a:cs typeface="+mn-lt"/>
              </a:rPr>
              <a:t>cada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classe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filha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deve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implementá</a:t>
            </a:r>
            <a:r>
              <a:rPr lang="en-US" sz="2400" b="1" dirty="0">
                <a:ea typeface="+mn-lt"/>
                <a:cs typeface="+mn-lt"/>
              </a:rPr>
              <a:t>-lo.</a:t>
            </a:r>
            <a:endParaRPr lang="en-US" sz="2400" b="1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82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D7C02-E22E-C5C4-F53D-D8C86770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A2DE55E-E0A6-9D81-F3AD-0ABD51AB93E7}"/>
              </a:ext>
            </a:extLst>
          </p:cNvPr>
          <p:cNvSpPr txBox="1"/>
          <p:nvPr/>
        </p:nvSpPr>
        <p:spPr>
          <a:xfrm>
            <a:off x="327341" y="267825"/>
            <a:ext cx="11576001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nome = "Maria"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print(f"{nome:&gt;10}")  </a:t>
            </a:r>
            <a:r>
              <a:rPr lang="pt-BR" sz="3200" dirty="0">
                <a:solidFill>
                  <a:srgbClr val="FF0000"/>
                </a:solidFill>
                <a:ea typeface="+mn-lt"/>
                <a:cs typeface="+mn-lt"/>
              </a:rPr>
              <a:t># Alinha à direita com largura 10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sz="3200" dirty="0">
                <a:ea typeface="+mn-lt"/>
                <a:cs typeface="+mn-lt"/>
              </a:rPr>
              <a:t>print(f"{nome:&lt;10}")  </a:t>
            </a:r>
            <a:r>
              <a:rPr lang="pt-BR" sz="3200" dirty="0">
                <a:solidFill>
                  <a:srgbClr val="FF0000"/>
                </a:solidFill>
                <a:ea typeface="+mn-lt"/>
                <a:cs typeface="+mn-lt"/>
              </a:rPr>
              <a:t># Alinha à esquerda com largura 10</a:t>
            </a:r>
            <a:endParaRPr lang="pt-BR" dirty="0">
              <a:solidFill>
                <a:srgbClr val="FF0000"/>
              </a:solidFill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      Maria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Maria     </a:t>
            </a:r>
            <a:endParaRPr lang="pt-BR" dirty="0"/>
          </a:p>
          <a:p>
            <a:r>
              <a:rPr lang="pt-BR" sz="3200" dirty="0">
                <a:ea typeface="Calibri" panose="020F0502020204030204"/>
                <a:cs typeface="Calibri" panose="020F0502020204030204"/>
              </a:rPr>
              <a:t>________________________________________________________</a:t>
            </a:r>
          </a:p>
          <a:p>
            <a:r>
              <a:rPr lang="pt-BR" sz="3200" dirty="0" err="1">
                <a:ea typeface="+mn-lt"/>
                <a:cs typeface="+mn-lt"/>
              </a:rPr>
              <a:t>from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datetime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import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datetime</a:t>
            </a:r>
            <a:endParaRPr lang="pt-BR" dirty="0" err="1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data = </a:t>
            </a:r>
            <a:r>
              <a:rPr lang="pt-BR" sz="3200" dirty="0" err="1">
                <a:ea typeface="+mn-lt"/>
                <a:cs typeface="+mn-lt"/>
              </a:rPr>
              <a:t>datetime.now</a:t>
            </a:r>
            <a:r>
              <a:rPr lang="pt-BR" sz="3200" dirty="0">
                <a:ea typeface="+mn-lt"/>
                <a:cs typeface="+mn-lt"/>
              </a:rPr>
              <a:t>()</a:t>
            </a:r>
            <a:endParaRPr lang="pt-BR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print(</a:t>
            </a:r>
            <a:r>
              <a:rPr lang="pt-BR" sz="3200" dirty="0" err="1">
                <a:ea typeface="+mn-lt"/>
                <a:cs typeface="+mn-lt"/>
              </a:rPr>
              <a:t>f"A</a:t>
            </a:r>
            <a:r>
              <a:rPr lang="pt-BR" sz="3200" dirty="0">
                <a:ea typeface="+mn-lt"/>
                <a:cs typeface="+mn-lt"/>
              </a:rPr>
              <a:t> data atual é {data:%d/%m/%Y %H:%M}.")</a:t>
            </a:r>
            <a:endParaRPr lang="pt-BR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A data atual é 27/03/2025 14:15.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7800399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30E10-B725-D67E-5ED9-972ECAE30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4CF6D8D-A955-A9F8-9800-93AFF36EAEBC}"/>
              </a:ext>
            </a:extLst>
          </p:cNvPr>
          <p:cNvSpPr txBox="1"/>
          <p:nvPr/>
        </p:nvSpPr>
        <p:spPr>
          <a:xfrm>
            <a:off x="-2173" y="-142145"/>
            <a:ext cx="11576001" cy="369177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3. </a:t>
            </a:r>
            <a:r>
              <a:rPr lang="en-US" sz="2000" dirty="0" err="1">
                <a:ea typeface="+mn-lt"/>
                <a:cs typeface="+mn-lt"/>
              </a:rPr>
              <a:t>Criando</a:t>
            </a:r>
            <a:r>
              <a:rPr lang="en-US" sz="2000" dirty="0">
                <a:ea typeface="+mn-lt"/>
                <a:cs typeface="+mn-lt"/>
              </a:rPr>
              <a:t> as classes </a:t>
            </a:r>
            <a:r>
              <a:rPr lang="en-US" sz="2000" dirty="0" err="1">
                <a:ea typeface="+mn-lt"/>
                <a:cs typeface="+mn-lt"/>
              </a:rPr>
              <a:t>concretas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herdeiras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CartaoCredito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Pagamento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pagar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latin typeface="Consolas"/>
                <a:ea typeface="+mn-lt"/>
                <a:cs typeface="+mn-lt"/>
              </a:rPr>
              <a:t>f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"Pagando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R$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{self.valor:.2f}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Cartão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de Crédito."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Boleto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Pagamento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pagar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latin typeface="Consolas"/>
                <a:ea typeface="+mn-lt"/>
                <a:cs typeface="+mn-lt"/>
              </a:rPr>
              <a:t>f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"Gerando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boleto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no valor de R$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{self.valor:.2f}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Pix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Pagamento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pagar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   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latin typeface="Consolas"/>
                <a:ea typeface="+mn-lt"/>
                <a:cs typeface="+mn-lt"/>
              </a:rPr>
              <a:t>f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"Transferência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via PIX no valor de R$</a:t>
            </a:r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{self.valor:.2f}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Cada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>
                <a:latin typeface="Consolas"/>
              </a:rPr>
              <a:t>valor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recebido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>
                <a:latin typeface="Consolas"/>
              </a:rPr>
              <a:t>__</a:t>
            </a:r>
            <a:r>
              <a:rPr lang="en-US" dirty="0" err="1">
                <a:latin typeface="Consolas"/>
              </a:rPr>
              <a:t>init</a:t>
            </a:r>
            <a:r>
              <a:rPr lang="en-US" dirty="0">
                <a:latin typeface="Consolas"/>
              </a:rPr>
              <a:t>__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pai.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ea typeface="+mn-lt"/>
                <a:cs typeface="+mn-lt"/>
              </a:rPr>
              <a:t>Implementam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</a:rPr>
              <a:t>pagar</a:t>
            </a:r>
            <a:r>
              <a:rPr lang="en-US" dirty="0">
                <a:latin typeface="Consolas"/>
              </a:rPr>
              <a:t>()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comportamentos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00417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AF3E-F6DF-C51B-D223-472BD555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2030B9-0588-29C6-C4A0-224E6A37BB2F}"/>
              </a:ext>
            </a:extLst>
          </p:cNvPr>
          <p:cNvSpPr txBox="1"/>
          <p:nvPr/>
        </p:nvSpPr>
        <p:spPr>
          <a:xfrm>
            <a:off x="-2173" y="-142145"/>
            <a:ext cx="11576001" cy="37794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pagamento1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CartaoCredito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120.50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pagamento2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Boleto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89.90</a:t>
            </a:r>
            <a:r>
              <a:rPr lang="en-US" dirty="0"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pagamento3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Pix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300.00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pagamento1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pagar</a:t>
            </a:r>
            <a:r>
              <a:rPr lang="en-US" dirty="0">
                <a:latin typeface="Consolas"/>
                <a:ea typeface="+mn-lt"/>
                <a:cs typeface="+mn-lt"/>
              </a:rPr>
              <a:t>()  </a:t>
            </a:r>
            <a:endParaRPr lang="en-US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pagamento2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pagar</a:t>
            </a:r>
            <a:r>
              <a:rPr lang="en-US" dirty="0">
                <a:latin typeface="Consolas"/>
                <a:ea typeface="+mn-lt"/>
                <a:cs typeface="+mn-lt"/>
              </a:rPr>
              <a:t>()  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pagamento3</a:t>
            </a:r>
            <a:r>
              <a:rPr lang="en-US" dirty="0">
                <a:latin typeface="Consolas"/>
                <a:ea typeface="+mn-lt"/>
                <a:cs typeface="+mn-lt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pagar</a:t>
            </a:r>
            <a:r>
              <a:rPr lang="en-US" dirty="0">
                <a:latin typeface="Consolas"/>
                <a:ea typeface="+mn-lt"/>
                <a:cs typeface="+mn-lt"/>
              </a:rPr>
              <a:t>()  </a:t>
            </a:r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Outra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forma:</a:t>
            </a:r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pagamentos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= [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CartaoCredito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120.50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Boleto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89.90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Pix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300.00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]</a:t>
            </a:r>
            <a:endParaRPr lang="en-US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for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pagamento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in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pagamentos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   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pagamento</a:t>
            </a:r>
            <a:r>
              <a:rPr lang="en-US" err="1">
                <a:latin typeface="Consolas"/>
                <a:ea typeface="Calibri" panose="020F0502020204030204"/>
                <a:cs typeface="Calibri" panose="020F0502020204030204"/>
              </a:rPr>
              <a:t>.pagar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96237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F0338-F049-4C1E-A7DC-BEFDA594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12AFEC1-FEE7-779E-0029-F82384F8D45D}"/>
              </a:ext>
            </a:extLst>
          </p:cNvPr>
          <p:cNvSpPr txBox="1"/>
          <p:nvPr/>
        </p:nvSpPr>
        <p:spPr>
          <a:xfrm>
            <a:off x="-2173" y="-142145"/>
            <a:ext cx="11576001" cy="359021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acontecendo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Estamos </a:t>
            </a:r>
            <a:r>
              <a:rPr lang="en-US" dirty="0" err="1">
                <a:ea typeface="+mn-lt"/>
                <a:cs typeface="+mn-lt"/>
              </a:rPr>
              <a:t>criando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uma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lista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chamada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nsolas"/>
                <a:ea typeface="Calibri" panose="020F0502020204030204"/>
                <a:cs typeface="Calibri" panose="020F0502020204030204"/>
              </a:rPr>
              <a:t>pagamentos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dela, </a:t>
            </a:r>
            <a:r>
              <a:rPr lang="en-US" dirty="0" err="1">
                <a:ea typeface="+mn-lt"/>
                <a:cs typeface="+mn-lt"/>
              </a:rPr>
              <a:t>estamos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criando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três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um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CartaoCredito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Boleto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Pix</a:t>
            </a:r>
            <a:r>
              <a:rPr lang="en-US" dirty="0">
                <a:ea typeface="+mn-lt"/>
                <a:cs typeface="+mn-lt"/>
              </a:rPr>
              <a:t>),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herdando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abstrata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Pagamento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esses </a:t>
            </a:r>
            <a:r>
              <a:rPr lang="en-US" dirty="0" err="1"/>
              <a:t>valores</a:t>
            </a:r>
            <a:r>
              <a:rPr lang="en-US" dirty="0"/>
              <a:t>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Consolas"/>
              </a:rPr>
              <a:t>120.50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89.90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>
                <a:latin typeface="Consolas"/>
              </a:rPr>
              <a:t>300.00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valores</a:t>
            </a:r>
            <a:r>
              <a:rPr lang="en-US" b="1" dirty="0">
                <a:ea typeface="+mn-lt"/>
                <a:cs typeface="+mn-lt"/>
              </a:rPr>
              <a:t> a </a:t>
            </a:r>
            <a:r>
              <a:rPr lang="en-US" b="1" dirty="0" err="1">
                <a:ea typeface="+mn-lt"/>
                <a:cs typeface="+mn-lt"/>
              </a:rPr>
              <a:t>serem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pagos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Eles </a:t>
            </a:r>
            <a:r>
              <a:rPr lang="en-US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passados para o </a:t>
            </a:r>
            <a:r>
              <a:rPr lang="en-US" b="1" err="1">
                <a:ea typeface="+mn-lt"/>
                <a:cs typeface="+mn-lt"/>
              </a:rPr>
              <a:t>construtor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__</a:t>
            </a:r>
            <a:r>
              <a:rPr lang="en-US" b="1" err="1">
                <a:latin typeface="Consolas"/>
              </a:rPr>
              <a:t>init</a:t>
            </a:r>
            <a:r>
              <a:rPr lang="en-US" b="1" dirty="0">
                <a:latin typeface="Consolas"/>
              </a:rPr>
              <a:t>__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classe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abstrata</a:t>
            </a:r>
            <a:r>
              <a:rPr lang="en-US" dirty="0">
                <a:ea typeface="+mn-lt"/>
                <a:cs typeface="+mn-lt"/>
              </a:rPr>
              <a:t>, que é </a:t>
            </a:r>
            <a:r>
              <a:rPr lang="en-US" err="1">
                <a:ea typeface="+mn-lt"/>
                <a:cs typeface="+mn-lt"/>
              </a:rPr>
              <a:t>usado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pelas</a:t>
            </a:r>
            <a:r>
              <a:rPr lang="en-US" dirty="0">
                <a:ea typeface="+mn-lt"/>
                <a:cs typeface="+mn-lt"/>
              </a:rPr>
              <a:t> classes </a:t>
            </a:r>
            <a:r>
              <a:rPr lang="en-US" err="1">
                <a:ea typeface="+mn-lt"/>
                <a:cs typeface="+mn-lt"/>
              </a:rPr>
              <a:t>filhas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725214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558C1-32B9-1AC1-E2A8-1DD65BAA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1D2138-B58D-C01B-B026-9F89596A74E4}"/>
              </a:ext>
            </a:extLst>
          </p:cNvPr>
          <p:cNvSpPr txBox="1"/>
          <p:nvPr/>
        </p:nvSpPr>
        <p:spPr>
          <a:xfrm>
            <a:off x="-2173" y="-142145"/>
            <a:ext cx="11576001" cy="37225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O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acontecendo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pagamento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Calibri" panose="020F0502020204030204"/>
                <a:cs typeface="Calibri" panose="020F0502020204030204"/>
              </a:rPr>
              <a:t>pagamentos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</a:rPr>
              <a:t>   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pagamento</a:t>
            </a:r>
            <a:r>
              <a:rPr lang="en-US" err="1">
                <a:latin typeface="Consolas"/>
                <a:ea typeface="+mn-lt"/>
                <a:cs typeface="+mn-lt"/>
              </a:rPr>
              <a:t>.pagar</a:t>
            </a:r>
            <a:r>
              <a:rPr lang="en-US" dirty="0">
                <a:latin typeface="Consolas"/>
                <a:ea typeface="+mn-lt"/>
                <a:cs typeface="+mn-lt"/>
              </a:rPr>
              <a:t>()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Esse é um </a:t>
            </a:r>
            <a:r>
              <a:rPr lang="en-US" b="1" err="1">
                <a:ea typeface="+mn-lt"/>
                <a:cs typeface="+mn-lt"/>
              </a:rPr>
              <a:t>laço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>
                <a:latin typeface="Consolas"/>
                <a:ea typeface="Calibri"/>
                <a:cs typeface="Calibri"/>
              </a:rPr>
              <a:t>for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Ele </a:t>
            </a:r>
            <a:r>
              <a:rPr lang="en-US" b="1" err="1">
                <a:ea typeface="+mn-lt"/>
                <a:cs typeface="+mn-lt"/>
              </a:rPr>
              <a:t>percorre</a:t>
            </a:r>
            <a:r>
              <a:rPr lang="en-US" b="1">
                <a:ea typeface="+mn-lt"/>
                <a:cs typeface="+mn-lt"/>
              </a:rPr>
              <a:t> a </a:t>
            </a:r>
            <a:r>
              <a:rPr lang="en-US" b="1" err="1">
                <a:ea typeface="+mn-lt"/>
                <a:cs typeface="+mn-lt"/>
              </a:rPr>
              <a:t>lista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latin typeface="Consolas"/>
                <a:ea typeface="Calibri"/>
                <a:cs typeface="Calibri"/>
              </a:rPr>
              <a:t>pagamentos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elemento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volta do </a:t>
            </a:r>
            <a:r>
              <a:rPr lang="en-US" dirty="0" err="1">
                <a:ea typeface="+mn-lt"/>
                <a:cs typeface="+mn-lt"/>
              </a:rPr>
              <a:t>laço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executa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Calibri"/>
                <a:cs typeface="Calibri"/>
              </a:rPr>
              <a:t>.</a:t>
            </a:r>
            <a:r>
              <a:rPr lang="en-US" dirty="0" err="1">
                <a:latin typeface="Consolas"/>
                <a:ea typeface="Calibri"/>
                <a:cs typeface="Calibri"/>
              </a:rPr>
              <a:t>pagar</a:t>
            </a:r>
            <a:r>
              <a:rPr lang="en-US" dirty="0">
                <a:latin typeface="Consolas"/>
                <a:ea typeface="Calibri"/>
                <a:cs typeface="Calibri"/>
              </a:rPr>
              <a:t>()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atual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Como o Python sabe qual </a:t>
            </a:r>
            <a:r>
              <a:rPr lang="en-US" dirty="0" err="1"/>
              <a:t>método</a:t>
            </a:r>
            <a:r>
              <a:rPr lang="en-US" dirty="0"/>
              <a:t> chamar?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Isso é </a:t>
            </a:r>
            <a:r>
              <a:rPr lang="en-US" err="1">
                <a:ea typeface="+mn-lt"/>
                <a:cs typeface="+mn-lt"/>
              </a:rPr>
              <a:t>graças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polimorfismo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cada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objeto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próprio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método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Calibri" panose="020F0502020204030204"/>
                <a:cs typeface="Calibri" panose="020F0502020204030204"/>
              </a:rPr>
              <a:t>pagar</a:t>
            </a:r>
            <a:r>
              <a:rPr lang="en-US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implementado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mesmo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tenham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mesmo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nome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 Python </a:t>
            </a:r>
            <a:r>
              <a:rPr lang="en-US" b="1" dirty="0">
                <a:ea typeface="+mn-lt"/>
                <a:cs typeface="+mn-lt"/>
              </a:rPr>
              <a:t>chama </a:t>
            </a:r>
            <a:r>
              <a:rPr lang="en-US" b="1" dirty="0" err="1">
                <a:ea typeface="+mn-lt"/>
                <a:cs typeface="+mn-lt"/>
              </a:rPr>
              <a:t>automaticamente</a:t>
            </a:r>
            <a:r>
              <a:rPr lang="en-US" b="1" dirty="0">
                <a:ea typeface="+mn-lt"/>
                <a:cs typeface="+mn-lt"/>
              </a:rPr>
              <a:t> a </a:t>
            </a:r>
            <a:r>
              <a:rPr lang="en-US" b="1" dirty="0" err="1">
                <a:ea typeface="+mn-lt"/>
                <a:cs typeface="+mn-lt"/>
              </a:rPr>
              <a:t>versão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correta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dependendo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b="1" dirty="0" err="1">
                <a:ea typeface="+mn-lt"/>
                <a:cs typeface="+mn-lt"/>
              </a:rPr>
              <a:t>classe</a:t>
            </a:r>
            <a:r>
              <a:rPr lang="en-US" b="1" dirty="0">
                <a:ea typeface="+mn-lt"/>
                <a:cs typeface="+mn-lt"/>
              </a:rPr>
              <a:t> do </a:t>
            </a:r>
            <a:r>
              <a:rPr lang="en-US" b="1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86738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85403-5831-81C8-94AC-C6825659E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B5A9706-17D5-3469-19DB-9120698B33B4}"/>
              </a:ext>
            </a:extLst>
          </p:cNvPr>
          <p:cNvSpPr txBox="1"/>
          <p:nvPr/>
        </p:nvSpPr>
        <p:spPr>
          <a:xfrm>
            <a:off x="-2173" y="-142145"/>
            <a:ext cx="11576001" cy="35009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+mn-lt"/>
                <a:cs typeface="Segoe UI"/>
              </a:rPr>
              <a:t> POO</a:t>
            </a:r>
            <a:endParaRPr lang="en-US" sz="5400">
              <a:ea typeface="Calibri" panose="020F0502020204030204"/>
              <a:cs typeface="Calibri" panose="020F0502020204030204"/>
            </a:endParaRPr>
          </a:p>
          <a:p>
            <a:r>
              <a:rPr lang="en-US" err="1">
                <a:ea typeface="+mn-lt"/>
                <a:cs typeface="+mn-lt"/>
              </a:rPr>
              <a:t>Execução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código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CartaoCredito</a:t>
            </a:r>
            <a:r>
              <a:rPr lang="en-US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120.50</a:t>
            </a:r>
            <a:r>
              <a:rPr lang="en-US">
                <a:latin typeface="Consolas"/>
                <a:ea typeface="Calibri" panose="020F0502020204030204"/>
                <a:cs typeface="Calibri" panose="020F0502020204030204"/>
              </a:rPr>
              <a:t>) → </a:t>
            </a:r>
            <a:r>
              <a:rPr lang="en-US" err="1">
                <a:latin typeface="Consolas"/>
                <a:ea typeface="Calibri" panose="020F0502020204030204"/>
                <a:cs typeface="Calibri" panose="020F0502020204030204"/>
              </a:rPr>
              <a:t>pagamento.pagar</a:t>
            </a:r>
            <a:r>
              <a:rPr lang="en-US">
                <a:latin typeface="Consolas"/>
                <a:ea typeface="Calibri" panose="020F0502020204030204"/>
                <a:cs typeface="Calibri" panose="020F0502020204030204"/>
              </a:rPr>
              <a:t>() → </a:t>
            </a:r>
            <a:r>
              <a:rPr lang="en-US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Pagando</a:t>
            </a:r>
            <a:r>
              <a:rPr lang="en-US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R$120.50 com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Cartão</a:t>
            </a:r>
            <a:r>
              <a:rPr lang="en-US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de Crédito."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Boleto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89.90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 → 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pagamento.pagar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 →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Gerando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boleto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no valor de R$89.90."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Pix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300.00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) → </a:t>
            </a:r>
            <a:r>
              <a:rPr lang="en-US" dirty="0" err="1">
                <a:latin typeface="Consolas"/>
                <a:ea typeface="Calibri" panose="020F0502020204030204"/>
                <a:cs typeface="Calibri" panose="020F0502020204030204"/>
              </a:rPr>
              <a:t>pagamento.pagar</a:t>
            </a: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() →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Transferência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via PIX no valor de R$300.00."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47F985-7661-E39C-4434-373D5225EDD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WORLDSKILLS</a:t>
            </a:r>
          </a:p>
        </p:txBody>
      </p:sp>
    </p:spTree>
    <p:extLst>
      <p:ext uri="{BB962C8B-B14F-4D97-AF65-F5344CB8AC3E}">
        <p14:creationId xmlns:p14="http://schemas.microsoft.com/office/powerpoint/2010/main" val="76330178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EEF3B-C2FD-B6B9-9500-171C19078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2C0D2BA-05B1-0284-D0D1-AA33A3E32950}"/>
              </a:ext>
            </a:extLst>
          </p:cNvPr>
          <p:cNvSpPr txBox="1"/>
          <p:nvPr/>
        </p:nvSpPr>
        <p:spPr>
          <a:xfrm>
            <a:off x="4795785" y="2733466"/>
            <a:ext cx="6872960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ea typeface="+mn-lt"/>
                <a:cs typeface="+mn-lt"/>
              </a:rPr>
              <a:t>Conectando Python ao Banco de Dados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973A01-E0DE-7A0D-CA7E-374512C7FAAD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195402514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1BFFC-6D83-4F15-3641-AEE831B0B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3C8CCD4-2267-4224-DB4D-E782F55C1666}"/>
              </a:ext>
            </a:extLst>
          </p:cNvPr>
          <p:cNvSpPr txBox="1"/>
          <p:nvPr/>
        </p:nvSpPr>
        <p:spPr>
          <a:xfrm>
            <a:off x="-2173" y="-142145"/>
            <a:ext cx="11576001" cy="37256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r>
              <a:rPr lang="en-US" dirty="0"/>
              <a:t>O que é o PIP?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PIP = </a:t>
            </a:r>
            <a:r>
              <a:rPr lang="en-US" b="1" dirty="0" err="1">
                <a:ea typeface="+mn-lt"/>
                <a:cs typeface="+mn-lt"/>
              </a:rPr>
              <a:t>Instalador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Pacotes</a:t>
            </a:r>
            <a:r>
              <a:rPr lang="en-US" b="1" dirty="0">
                <a:ea typeface="+mn-lt"/>
                <a:cs typeface="+mn-lt"/>
              </a:rPr>
              <a:t> Python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Permite </a:t>
            </a:r>
            <a:r>
              <a:rPr lang="en-US" dirty="0" err="1">
                <a:ea typeface="+mn-lt"/>
                <a:cs typeface="+mn-lt"/>
              </a:rPr>
              <a:t>instalar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bibliotecas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Django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Flask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pandas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Mariadb</a:t>
            </a:r>
            <a:endParaRPr lang="en-US" dirty="0" err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3200" dirty="0">
                <a:highlight>
                  <a:srgbClr val="FFFF00"/>
                </a:highlight>
                <a:ea typeface="+mn-lt"/>
                <a:cs typeface="+mn-lt"/>
              </a:rPr>
              <a:t>pip install </a:t>
            </a:r>
            <a:r>
              <a:rPr lang="en-US" sz="3200" dirty="0" err="1">
                <a:highlight>
                  <a:srgbClr val="FFFF00"/>
                </a:highlight>
                <a:ea typeface="+mn-lt"/>
                <a:cs typeface="+mn-lt"/>
              </a:rPr>
              <a:t>mariadb</a:t>
            </a:r>
            <a:endParaRPr lang="en-US" sz="2400" dirty="0" err="1"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pPr lvl="1"/>
            <a:endParaRPr lang="en-US" sz="2400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Use no terminal (CMD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shell do VS Code)</a:t>
            </a:r>
            <a:endParaRPr lang="en-US" sz="2400" dirty="0"/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86909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F8E82-7574-177B-2BE3-FABDDB554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F4B583F-0D54-41B1-49F3-551F5731DA06}"/>
              </a:ext>
            </a:extLst>
          </p:cNvPr>
          <p:cNvSpPr txBox="1"/>
          <p:nvPr/>
        </p:nvSpPr>
        <p:spPr>
          <a:xfrm>
            <a:off x="-2173" y="-142145"/>
            <a:ext cx="11576001" cy="36640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5400" dirty="0">
              <a:latin typeface="Segoe UI"/>
              <a:ea typeface="+mn-lt"/>
              <a:cs typeface="Segoe UI"/>
            </a:endParaRPr>
          </a:p>
          <a:p>
            <a:r>
              <a:rPr lang="en-US" sz="2800" b="1" dirty="0">
                <a:ea typeface="+mn-lt"/>
                <a:cs typeface="+mn-lt"/>
              </a:rPr>
              <a:t>MariaDB = Banco de Dados </a:t>
            </a:r>
            <a:r>
              <a:rPr lang="en-US" sz="2800" b="1" dirty="0" err="1">
                <a:ea typeface="+mn-lt"/>
                <a:cs typeface="+mn-lt"/>
              </a:rPr>
              <a:t>Relacional</a:t>
            </a:r>
            <a:endParaRPr lang="en-US" sz="2800" dirty="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Derivado</a:t>
            </a:r>
            <a:r>
              <a:rPr lang="en-US" sz="2800" dirty="0">
                <a:ea typeface="+mn-lt"/>
                <a:cs typeface="+mn-lt"/>
              </a:rPr>
              <a:t> do MySQL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Usa SQL (CREATE, SELECT, etc.)</a:t>
            </a:r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Muito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rápido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gratuito</a:t>
            </a:r>
            <a:endParaRPr lang="en-US" sz="2800" dirty="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ea typeface="+mn-lt"/>
                <a:cs typeface="+mn-lt"/>
              </a:rPr>
              <a:t>Acessível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por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Linha de </a:t>
            </a:r>
            <a:r>
              <a:rPr lang="en-US" sz="2800" dirty="0" err="1">
                <a:ea typeface="+mn-lt"/>
                <a:cs typeface="+mn-lt"/>
              </a:rPr>
              <a:t>comando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mysql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 sz="2800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MySQL Workbench</a:t>
            </a:r>
            <a:r>
              <a:rPr lang="en-US" sz="2800" dirty="0">
                <a:ea typeface="+mn-lt"/>
                <a:cs typeface="+mn-lt"/>
              </a:rPr>
              <a:t> (interface </a:t>
            </a:r>
            <a:r>
              <a:rPr lang="en-US" sz="2800" dirty="0" err="1">
                <a:ea typeface="+mn-lt"/>
                <a:cs typeface="+mn-lt"/>
              </a:rPr>
              <a:t>gráfica</a:t>
            </a:r>
            <a:r>
              <a:rPr lang="en-US" sz="2800" dirty="0">
                <a:ea typeface="+mn-lt"/>
                <a:cs typeface="+mn-lt"/>
              </a:rPr>
              <a:t>)</a:t>
            </a:r>
          </a:p>
          <a:p>
            <a:endParaRPr lang="en-US" dirty="0">
              <a:ea typeface="Calibri"/>
              <a:cs typeface="Calibri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65267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6FE6-66F8-0E61-F1E0-B53FC1F9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DAC427-1048-DF3F-B21A-6CE8D1351834}"/>
              </a:ext>
            </a:extLst>
          </p:cNvPr>
          <p:cNvSpPr txBox="1"/>
          <p:nvPr/>
        </p:nvSpPr>
        <p:spPr>
          <a:xfrm>
            <a:off x="-2173" y="-142145"/>
            <a:ext cx="11576001" cy="36425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54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Segoe UI"/>
              </a:rPr>
              <a:t>import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mariadb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Importa o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módulo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'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mariadb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' para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permitir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conexão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com o banco de dados MariaDB/MySQL.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14693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C9BE-7159-2293-E2EB-429F53E7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6363AFE-A4A8-4E3B-A907-9C81BA8DDC5F}"/>
              </a:ext>
            </a:extLst>
          </p:cNvPr>
          <p:cNvSpPr txBox="1"/>
          <p:nvPr/>
        </p:nvSpPr>
        <p:spPr>
          <a:xfrm>
            <a:off x="-2173" y="-142145"/>
            <a:ext cx="11576001" cy="385797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54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conn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mariadb.connect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"root"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    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Nome de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do banco de dados (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geralmente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"root" para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administrador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    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Senha do banco de dados (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aqui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está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vazia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cuidado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segurança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"localhost"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Endereço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do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servidor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do banco (localhost =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computador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local)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3306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      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Porta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padrão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usada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pelo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MariaDB/MySQL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"teste"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   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Nome do banco de dados que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será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acessado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Estabelece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o banco de dados 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armazena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em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'conn'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154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F747D-7721-DFB2-84AF-AC69A35E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7EE054-7F8E-B25C-93DE-9CE0B2C675FA}"/>
              </a:ext>
            </a:extLst>
          </p:cNvPr>
          <p:cNvSpPr txBox="1"/>
          <p:nvPr/>
        </p:nvSpPr>
        <p:spPr>
          <a:xfrm>
            <a:off x="327341" y="267825"/>
            <a:ext cx="11576001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F-</a:t>
            </a:r>
            <a:r>
              <a:rPr lang="pt-BR" sz="3200" dirty="0" err="1">
                <a:ea typeface="+mn-lt"/>
                <a:cs typeface="+mn-lt"/>
              </a:rPr>
              <a:t>strings</a:t>
            </a:r>
            <a:r>
              <a:rPr lang="pt-BR" sz="3200" dirty="0">
                <a:ea typeface="+mn-lt"/>
                <a:cs typeface="+mn-lt"/>
              </a:rPr>
              <a:t> permitem que você </a:t>
            </a:r>
            <a:r>
              <a:rPr lang="pt-BR" sz="3200" b="1" dirty="0">
                <a:ea typeface="+mn-lt"/>
                <a:cs typeface="+mn-lt"/>
              </a:rPr>
              <a:t>coloque qualquer expressão válida do Python</a:t>
            </a:r>
            <a:r>
              <a:rPr lang="pt-BR" sz="3200" dirty="0">
                <a:ea typeface="+mn-lt"/>
                <a:cs typeface="+mn-lt"/>
              </a:rPr>
              <a:t> dentro das chaves </a:t>
            </a:r>
            <a:r>
              <a:rPr lang="pt-BR" sz="3200" dirty="0">
                <a:latin typeface="Consolas"/>
                <a:ea typeface="+mn-lt"/>
                <a:cs typeface="+mn-lt"/>
              </a:rPr>
              <a:t>{}</a:t>
            </a:r>
            <a:r>
              <a:rPr lang="pt-BR" sz="3200" dirty="0">
                <a:ea typeface="+mn-lt"/>
                <a:cs typeface="+mn-lt"/>
              </a:rPr>
              <a:t>. Isso pode incluir variáveis, chamadas de função, operações matemáticas e até </a:t>
            </a:r>
            <a:r>
              <a:rPr lang="pt-BR" sz="3200" b="1" dirty="0">
                <a:ea typeface="+mn-lt"/>
                <a:cs typeface="+mn-lt"/>
              </a:rPr>
              <a:t>expressões mais complexas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endParaRPr lang="pt-BR" sz="32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pt-BR" sz="28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pt-BR" sz="2800" dirty="0">
                <a:latin typeface="Consolas"/>
                <a:ea typeface="+mn-lt"/>
                <a:cs typeface="+mn-lt"/>
              </a:rPr>
              <a:t>(</a:t>
            </a:r>
            <a:r>
              <a:rPr lang="pt-BR" sz="2800" dirty="0" err="1">
                <a:latin typeface="Consolas"/>
                <a:ea typeface="+mn-lt"/>
                <a:cs typeface="+mn-lt"/>
              </a:rPr>
              <a:t>f</a:t>
            </a:r>
            <a:r>
              <a:rPr lang="pt-BR" sz="28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"Preço</a:t>
            </a:r>
            <a:r>
              <a:rPr lang="pt-BR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R$</a:t>
            </a:r>
            <a:r>
              <a:rPr lang="pt-BR" sz="28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{25.45879:.2f}</a:t>
            </a:r>
            <a:r>
              <a:rPr lang="pt-BR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pt-BR" sz="2800" dirty="0">
                <a:latin typeface="Consolas"/>
                <a:ea typeface="+mn-lt"/>
                <a:cs typeface="+mn-lt"/>
              </a:rPr>
              <a:t>)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Calibri" panose="020F0502020204030204"/>
                <a:cs typeface="Calibri" panose="020F0502020204030204"/>
              </a:rPr>
              <a:t>Saída: </a:t>
            </a:r>
            <a:r>
              <a:rPr lang="pt-BR" sz="3200" dirty="0">
                <a:ea typeface="+mn-lt"/>
                <a:cs typeface="+mn-lt"/>
              </a:rPr>
              <a:t>Preço: R$25.46</a:t>
            </a:r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28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800" dirty="0" err="1">
                <a:latin typeface="Consolas"/>
                <a:ea typeface="Calibri" panose="020F0502020204030204"/>
                <a:cs typeface="Calibri" panose="020F0502020204030204"/>
              </a:rPr>
              <a:t>f</a:t>
            </a:r>
            <a:r>
              <a:rPr lang="pt-BR" sz="28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"Preço</a:t>
            </a:r>
            <a:r>
              <a:rPr lang="pt-BR" sz="28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: R$</a:t>
            </a:r>
            <a:r>
              <a:rPr lang="pt-BR" sz="28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{25.45879:.1f}</a:t>
            </a:r>
            <a:r>
              <a:rPr lang="pt-BR" sz="28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pt-BR" dirty="0"/>
          </a:p>
          <a:p>
            <a:r>
              <a:rPr lang="pt-BR" sz="3200" dirty="0">
                <a:latin typeface="Calibri"/>
                <a:ea typeface="Calibri" panose="020F0502020204030204"/>
                <a:cs typeface="Calibri" panose="020F0502020204030204"/>
              </a:rPr>
              <a:t>Saída: Preço: R$25.4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154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158D-9DE8-227E-A76F-5E3C94FF6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F205BE-8E7B-F273-6756-55EF6E670B4E}"/>
              </a:ext>
            </a:extLst>
          </p:cNvPr>
          <p:cNvSpPr txBox="1"/>
          <p:nvPr/>
        </p:nvSpPr>
        <p:spPr>
          <a:xfrm>
            <a:off x="-2173" y="-142145"/>
            <a:ext cx="11576001" cy="385797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8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cursor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conn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.cursor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um cursor para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executar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comandos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SQL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dentro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O cursor é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um "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ponteiro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" que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envia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instruções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banco.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61635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DCC4-94F9-7151-8EB8-D6A4BB16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CC197A-1F15-F44A-148F-B440E98D6572}"/>
              </a:ext>
            </a:extLst>
          </p:cNvPr>
          <p:cNvSpPr txBox="1"/>
          <p:nvPr/>
        </p:nvSpPr>
        <p:spPr>
          <a:xfrm>
            <a:off x="-2173" y="-142145"/>
            <a:ext cx="11576001" cy="416883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8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cursor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.execute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INSERT INTO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(?, ?,?, ?)"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"Ricardo Márcio"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"Mamede"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"SJDR"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Executa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instrução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SQL de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inserção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(INSERT)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tabela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'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'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'?'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placeholders para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prevenir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SQL injection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valores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passados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uma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tupla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50480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C3AD-583C-9442-9910-08AAFB29C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36856CF-2497-A4EA-1F5D-29984D6FC42E}"/>
              </a:ext>
            </a:extLst>
          </p:cNvPr>
          <p:cNvSpPr txBox="1"/>
          <p:nvPr/>
        </p:nvSpPr>
        <p:spPr>
          <a:xfrm>
            <a:off x="-2173" y="-142145"/>
            <a:ext cx="11576001" cy="397801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8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conn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.commit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Confirma (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salva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) as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mudanças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feitas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banco de dados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Sem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isso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, o INSERT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pode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ser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gravado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permanentemente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17098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AE68-A718-8ED8-C7C3-384F006F6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E7B619-2962-E383-740F-7FEFD4009AAB}"/>
              </a:ext>
            </a:extLst>
          </p:cNvPr>
          <p:cNvSpPr txBox="1"/>
          <p:nvPr/>
        </p:nvSpPr>
        <p:spPr>
          <a:xfrm>
            <a:off x="-2173" y="-142145"/>
            <a:ext cx="11576001" cy="408881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8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conn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.close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US" sz="2800" dirty="0" err="1">
                <a:ea typeface="+mn-lt"/>
                <a:cs typeface="+mn-lt"/>
              </a:rPr>
              <a:t>Você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adicionar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latin typeface="Consolas"/>
                <a:ea typeface="Calibri" panose="020F0502020204030204"/>
                <a:cs typeface="Calibri" panose="020F0502020204030204"/>
              </a:rPr>
              <a:t>conn.close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en-US" sz="2800" dirty="0">
                <a:ea typeface="+mn-lt"/>
                <a:cs typeface="+mn-lt"/>
              </a:rPr>
              <a:t> no final para </a:t>
            </a:r>
            <a:r>
              <a:rPr lang="en-US" sz="2800" dirty="0" err="1">
                <a:ea typeface="+mn-lt"/>
                <a:cs typeface="+mn-lt"/>
              </a:rPr>
              <a:t>encerrar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conexão</a:t>
            </a:r>
            <a:r>
              <a:rPr lang="en-US" sz="2800" dirty="0">
                <a:ea typeface="+mn-lt"/>
                <a:cs typeface="+mn-lt"/>
              </a:rPr>
              <a:t> com o banco, 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boa </a:t>
            </a:r>
            <a:r>
              <a:rPr lang="en-US" sz="2800" dirty="0" err="1">
                <a:ea typeface="+mn-lt"/>
                <a:cs typeface="+mn-lt"/>
              </a:rPr>
              <a:t>prática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44395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559DC-3C67-AD77-0327-DB8EAA14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3AF238-0282-8328-2D23-B008D8E629A1}"/>
              </a:ext>
            </a:extLst>
          </p:cNvPr>
          <p:cNvSpPr txBox="1"/>
          <p:nvPr/>
        </p:nvSpPr>
        <p:spPr>
          <a:xfrm>
            <a:off x="-2173" y="-142145"/>
            <a:ext cx="11576001" cy="4439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+mn-lt"/>
                <a:cs typeface="Segoe UI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+mn-lt"/>
                <a:cs typeface="Segoe UI"/>
              </a:rPr>
              <a:t>mariadb</a:t>
            </a:r>
            <a:endParaRPr lang="en-US" sz="1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conn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mariadb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.connect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"root"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     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password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     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"localhost"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3306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          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database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"teste"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    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cursor</a:t>
            </a:r>
            <a:r>
              <a:rPr lang="en-US" sz="1400" dirty="0">
                <a:latin typeface="Consolas"/>
                <a:ea typeface="+mn-lt"/>
                <a:cs typeface="+mn-lt"/>
              </a:rPr>
              <a:t> =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conn</a:t>
            </a:r>
            <a:r>
              <a:rPr lang="en-US" sz="1400" err="1">
                <a:latin typeface="Consolas"/>
                <a:ea typeface="Calibri" panose="020F0502020204030204"/>
                <a:cs typeface="Calibri" panose="020F0502020204030204"/>
              </a:rPr>
              <a:t>.cursor</a:t>
            </a:r>
            <a:r>
              <a:rPr lang="en-US" sz="1400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400" dirty="0"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o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400" dirty="0">
                <a:latin typeface="Consolas"/>
                <a:ea typeface="+mn-lt"/>
                <a:cs typeface="+mn-lt"/>
              </a:rPr>
              <a:t>)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400" dirty="0"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400" dirty="0">
                <a:latin typeface="Consolas"/>
                <a:ea typeface="+mn-lt"/>
                <a:cs typeface="+mn-lt"/>
              </a:rPr>
              <a:t>)) 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400" dirty="0"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o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400" dirty="0">
                <a:latin typeface="Consolas"/>
                <a:ea typeface="+mn-lt"/>
                <a:cs typeface="+mn-lt"/>
              </a:rPr>
              <a:t>)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400" dirty="0">
                <a:latin typeface="Consolas"/>
                <a:ea typeface="+mn-lt"/>
                <a:cs typeface="+mn-lt"/>
              </a:rPr>
              <a:t> =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400" dirty="0">
                <a:latin typeface="Consolas"/>
                <a:ea typeface="+mn-lt"/>
                <a:cs typeface="+mn-lt"/>
              </a:rPr>
              <a:t>)</a:t>
            </a:r>
            <a:endParaRPr lang="en-US" sz="1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cursor</a:t>
            </a:r>
            <a:r>
              <a:rPr lang="en-US" sz="1400" err="1">
                <a:latin typeface="Consolas"/>
                <a:ea typeface="+mn-lt"/>
                <a:cs typeface="+mn-lt"/>
              </a:rPr>
              <a:t>.execute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INSERT INTO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(?, ?, ?, ?)"</a:t>
            </a:r>
            <a:r>
              <a:rPr lang="en-US" sz="1400" dirty="0">
                <a:latin typeface="Consolas"/>
                <a:ea typeface="+mn-lt"/>
                <a:cs typeface="+mn-lt"/>
              </a:rPr>
              <a:t>,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    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400" dirty="0">
                <a:latin typeface="Consolas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400" dirty="0">
                <a:latin typeface="Consolas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400" dirty="0">
                <a:latin typeface="Consolas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400" dirty="0">
                <a:latin typeface="Consolas"/>
                <a:ea typeface="+mn-lt"/>
                <a:cs typeface="+mn-lt"/>
              </a:rPr>
              <a:t>)  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Passando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do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+mn-lt"/>
                <a:cs typeface="+mn-lt"/>
              </a:rPr>
              <a:t>)</a:t>
            </a:r>
            <a:endParaRPr lang="en-US" sz="1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conn</a:t>
            </a:r>
            <a:r>
              <a:rPr lang="en-US" sz="1400" err="1">
                <a:latin typeface="Consolas"/>
                <a:ea typeface="+mn-lt"/>
                <a:cs typeface="+mn-lt"/>
              </a:rPr>
              <a:t>.commit</a:t>
            </a:r>
            <a:r>
              <a:rPr lang="en-US" sz="1400" dirty="0">
                <a:latin typeface="Consolas"/>
                <a:ea typeface="+mn-lt"/>
                <a:cs typeface="+mn-lt"/>
              </a:rPr>
              <a:t>()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inserido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sucesso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1400" dirty="0">
                <a:latin typeface="Consolas"/>
                <a:ea typeface="+mn-lt"/>
                <a:cs typeface="+mn-lt"/>
              </a:rPr>
              <a:t>)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conn</a:t>
            </a:r>
            <a:r>
              <a:rPr lang="en-US" sz="1400" err="1">
                <a:latin typeface="Consolas"/>
                <a:ea typeface="+mn-lt"/>
                <a:cs typeface="+mn-lt"/>
              </a:rPr>
              <a:t>.close</a:t>
            </a:r>
            <a:r>
              <a:rPr lang="en-US" sz="1400" dirty="0">
                <a:latin typeface="Consolas"/>
                <a:ea typeface="+mn-lt"/>
                <a:cs typeface="+mn-lt"/>
              </a:rPr>
              <a:t>()</a:t>
            </a:r>
            <a:endParaRPr lang="en-US" sz="1400" dirty="0">
              <a:ea typeface="Calibri"/>
              <a:cs typeface="Calibri"/>
            </a:endParaRPr>
          </a:p>
          <a:p>
            <a:endParaRPr lang="en-US" sz="2800" dirty="0">
              <a:latin typeface="Consolas"/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9430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9A4B-0A6C-FFE4-D285-5652B8C4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5A95CE8-6A88-3518-B8CA-F71450B88596}"/>
              </a:ext>
            </a:extLst>
          </p:cNvPr>
          <p:cNvSpPr txBox="1"/>
          <p:nvPr/>
        </p:nvSpPr>
        <p:spPr>
          <a:xfrm>
            <a:off x="-2173" y="-142145"/>
            <a:ext cx="11576001" cy="4572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endParaRPr lang="en-US" sz="3200" dirty="0">
              <a:latin typeface="Consolas"/>
              <a:ea typeface="Calibri"/>
              <a:cs typeface="Segoe UI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Segoe UI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conn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</a:t>
            </a:r>
            <a:r>
              <a:rPr lang="en-US" sz="1600" dirty="0" err="1">
                <a:solidFill>
                  <a:srgbClr val="267F99"/>
                </a:solidFill>
                <a:latin typeface="Consolas"/>
                <a:ea typeface="Calibri"/>
                <a:cs typeface="Segoe UI"/>
              </a:rPr>
              <a:t>mariadb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.connect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"root"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"localhost"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3306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"teste"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 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Simule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um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erro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mudando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para "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teste_erro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"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cursor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conn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.cursor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Conexão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realizada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 com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sucesso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Segoe UI"/>
              </a:rPr>
              <a:t>except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Segoe UI"/>
              </a:rPr>
              <a:t>mariadb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.Error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Segoe UI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"Erro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ao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conectar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 no banco:"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Segoe UI"/>
              </a:rPr>
              <a:t>finally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Segoe UI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conn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conn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.close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Conexão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encerrada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."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8099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DC47F-7FB5-128C-493D-C046D5ADE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CAA7B3-B0A1-900F-1784-31F24294C86E}"/>
              </a:ext>
            </a:extLst>
          </p:cNvPr>
          <p:cNvSpPr txBox="1"/>
          <p:nvPr/>
        </p:nvSpPr>
        <p:spPr>
          <a:xfrm>
            <a:off x="-2173" y="-142145"/>
            <a:ext cx="11576001" cy="4402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endParaRPr lang="en-US" sz="2000">
              <a:latin typeface="Consolas"/>
              <a:ea typeface="Calibri"/>
              <a:cs typeface="Segoe UI"/>
            </a:endParaRPr>
          </a:p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?</a:t>
            </a:r>
          </a:p>
          <a:p>
            <a:r>
              <a:rPr lang="en-US" sz="2000" dirty="0">
                <a:ea typeface="+mn-lt"/>
                <a:cs typeface="+mn-lt"/>
              </a:rPr>
              <a:t>Imagine que </a:t>
            </a:r>
            <a:r>
              <a:rPr lang="en-US" sz="2000" dirty="0" err="1">
                <a:ea typeface="+mn-lt"/>
                <a:cs typeface="+mn-lt"/>
              </a:rPr>
              <a:t>você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quer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conectar</a:t>
            </a:r>
            <a:r>
              <a:rPr lang="en-US" sz="2000" dirty="0">
                <a:ea typeface="+mn-lt"/>
                <a:cs typeface="+mn-lt"/>
              </a:rPr>
              <a:t> a um banco de dados. Pode </a:t>
            </a:r>
            <a:r>
              <a:rPr lang="en-US" sz="2000" dirty="0" err="1">
                <a:ea typeface="+mn-lt"/>
                <a:cs typeface="+mn-lt"/>
              </a:rPr>
              <a:t>dar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errado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exemplo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senha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errada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banco </a:t>
            </a:r>
            <a:r>
              <a:rPr lang="en-US" sz="2000" dirty="0" err="1">
                <a:ea typeface="+mn-lt"/>
                <a:cs typeface="+mn-lt"/>
              </a:rPr>
              <a:t>inexistente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serviço</a:t>
            </a:r>
            <a:r>
              <a:rPr lang="en-US" sz="2000" dirty="0">
                <a:ea typeface="+mn-lt"/>
                <a:cs typeface="+mn-lt"/>
              </a:rPr>
              <a:t> fora do </a:t>
            </a:r>
            <a:r>
              <a:rPr lang="en-US" sz="2000" dirty="0" err="1">
                <a:ea typeface="+mn-lt"/>
                <a:cs typeface="+mn-lt"/>
              </a:rPr>
              <a:t>ar</a:t>
            </a:r>
            <a:endParaRPr lang="en-US" dirty="0" err="1"/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O que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Se a </a:t>
            </a:r>
            <a:r>
              <a:rPr lang="en-US" sz="2000" b="1" dirty="0" err="1">
                <a:ea typeface="+mn-lt"/>
                <a:cs typeface="+mn-lt"/>
              </a:rPr>
              <a:t>conexão</a:t>
            </a:r>
            <a:r>
              <a:rPr lang="en-US" sz="2000" b="1" dirty="0">
                <a:ea typeface="+mn-lt"/>
                <a:cs typeface="+mn-lt"/>
              </a:rPr>
              <a:t> der </a:t>
            </a:r>
            <a:r>
              <a:rPr lang="en-US" sz="2000" b="1" dirty="0" err="1">
                <a:ea typeface="+mn-lt"/>
                <a:cs typeface="+mn-lt"/>
              </a:rPr>
              <a:t>certo</a:t>
            </a:r>
            <a:r>
              <a:rPr lang="en-US" sz="2000" dirty="0">
                <a:ea typeface="+mn-lt"/>
                <a:cs typeface="+mn-lt"/>
              </a:rPr>
              <a:t>, o </a:t>
            </a:r>
            <a:r>
              <a:rPr lang="en-US" sz="2000" dirty="0" err="1">
                <a:ea typeface="+mn-lt"/>
                <a:cs typeface="+mn-lt"/>
              </a:rPr>
              <a:t>programa</a:t>
            </a:r>
            <a:r>
              <a:rPr lang="en-US" sz="2000" dirty="0">
                <a:ea typeface="+mn-lt"/>
                <a:cs typeface="+mn-lt"/>
              </a:rPr>
              <a:t> continua </a:t>
            </a:r>
            <a:r>
              <a:rPr lang="en-US" sz="2000" dirty="0" err="1">
                <a:ea typeface="+mn-lt"/>
                <a:cs typeface="+mn-lt"/>
              </a:rPr>
              <a:t>normalmente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Se der </a:t>
            </a:r>
            <a:r>
              <a:rPr lang="en-US" sz="2000" b="1" dirty="0" err="1">
                <a:ea typeface="+mn-lt"/>
                <a:cs typeface="+mn-lt"/>
              </a:rPr>
              <a:t>erro</a:t>
            </a:r>
            <a:r>
              <a:rPr lang="en-US" sz="2000" dirty="0">
                <a:ea typeface="+mn-lt"/>
                <a:cs typeface="+mn-lt"/>
              </a:rPr>
              <a:t>, o </a:t>
            </a:r>
            <a:r>
              <a:rPr lang="en-US" sz="2000" dirty="0">
                <a:latin typeface="Consolas"/>
                <a:ea typeface="Calibri" panose="020F0502020204030204"/>
                <a:cs typeface="Calibri" panose="020F0502020204030204"/>
              </a:rPr>
              <a:t>except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captura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b="1" dirty="0" err="1">
                <a:ea typeface="+mn-lt"/>
                <a:cs typeface="+mn-lt"/>
              </a:rPr>
              <a:t>mostra</a:t>
            </a:r>
            <a:r>
              <a:rPr lang="en-US" sz="2000" b="1" dirty="0">
                <a:ea typeface="+mn-lt"/>
                <a:cs typeface="+mn-lt"/>
              </a:rPr>
              <a:t> o </a:t>
            </a:r>
            <a:r>
              <a:rPr lang="en-US" sz="2000" b="1" dirty="0" err="1">
                <a:ea typeface="+mn-lt"/>
                <a:cs typeface="+mn-lt"/>
              </a:rPr>
              <a:t>erro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encerrar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programa</a:t>
            </a:r>
            <a:r>
              <a:rPr lang="en-US" sz="2000" dirty="0">
                <a:ea typeface="+mn-lt"/>
                <a:cs typeface="+mn-lt"/>
              </a:rPr>
              <a:t> de forma </a:t>
            </a:r>
            <a:r>
              <a:rPr lang="en-US" sz="2000" dirty="0" err="1">
                <a:ea typeface="+mn-lt"/>
                <a:cs typeface="+mn-lt"/>
              </a:rPr>
              <a:t>bruta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Por que usar </a:t>
            </a:r>
            <a:r>
              <a:rPr lang="en-US" dirty="0">
                <a:latin typeface="Consolas"/>
              </a:rPr>
              <a:t>try</a:t>
            </a:r>
            <a:r>
              <a:rPr lang="en-US" dirty="0"/>
              <a:t> e </a:t>
            </a:r>
            <a:r>
              <a:rPr lang="en-US" dirty="0">
                <a:latin typeface="Consolas"/>
              </a:rPr>
              <a:t>except</a:t>
            </a:r>
            <a:r>
              <a:rPr lang="en-US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Evita que o </a:t>
            </a:r>
            <a:r>
              <a:rPr lang="en-US" dirty="0" err="1">
                <a:ea typeface="+mn-lt"/>
                <a:cs typeface="+mn-lt"/>
              </a:rPr>
              <a:t>programa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trave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quebre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mensagens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erro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feias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mostrar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mensagens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mais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amigáveis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usuário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Permite </a:t>
            </a:r>
            <a:r>
              <a:rPr lang="en-US" b="1" dirty="0" err="1">
                <a:ea typeface="+mn-lt"/>
                <a:cs typeface="+mn-lt"/>
              </a:rPr>
              <a:t>tratar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cada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tipo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erro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separadamente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quiser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04019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278EE-2F98-007F-EA23-E7D73AA6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369ACC-4D40-0115-E904-5BFB30F1C010}"/>
              </a:ext>
            </a:extLst>
          </p:cNvPr>
          <p:cNvSpPr txBox="1"/>
          <p:nvPr/>
        </p:nvSpPr>
        <p:spPr>
          <a:xfrm>
            <a:off x="-2173" y="-142145"/>
            <a:ext cx="11576001" cy="4565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endParaRPr lang="en-US" sz="3600" dirty="0">
              <a:latin typeface="Consolas"/>
              <a:ea typeface="Calibri"/>
              <a:cs typeface="Segoe U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try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</a:t>
            </a:r>
            <a:r>
              <a:rPr lang="en-US" dirty="0">
                <a:latin typeface="Consolas"/>
                <a:ea typeface="+mn-lt"/>
                <a:cs typeface="+mn-lt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número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dirty="0">
                <a:latin typeface="Consolas"/>
                <a:ea typeface="+mn-lt"/>
                <a:cs typeface="+mn-lt"/>
              </a:rPr>
              <a:t>))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resultado</a:t>
            </a:r>
            <a:r>
              <a:rPr lang="en-US" dirty="0">
                <a:latin typeface="Consolas"/>
                <a:ea typeface="+mn-lt"/>
                <a:cs typeface="+mn-lt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dirty="0">
                <a:latin typeface="Consolas"/>
                <a:ea typeface="+mn-lt"/>
                <a:cs typeface="+mn-lt"/>
              </a:rPr>
              <a:t> / </a:t>
            </a:r>
            <a:r>
              <a:rPr lang="en-US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Resultado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dirty="0">
                <a:latin typeface="Consolas"/>
                <a:ea typeface="+mn-lt"/>
                <a:cs typeface="+mn-lt"/>
              </a:rPr>
              <a:t>,</a:t>
            </a:r>
            <a:r>
              <a:rPr lang="en-US" dirty="0"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resultado</a:t>
            </a:r>
            <a:r>
              <a:rPr lang="en-US" dirty="0"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ZeroDivisionError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pode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dividir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por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zero!"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ValueError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número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válido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br>
              <a:rPr lang="en-US" dirty="0"/>
            </a:br>
            <a:r>
              <a:rPr lang="en-US" sz="2000" err="1">
                <a:latin typeface="Consolas"/>
              </a:rPr>
              <a:t>ZeroDivisionError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Tentou</a:t>
            </a:r>
            <a:r>
              <a:rPr lang="en-US" sz="2000" dirty="0"/>
              <a:t> </a:t>
            </a:r>
            <a:r>
              <a:rPr lang="en-US" sz="2000" err="1"/>
              <a:t>dividir</a:t>
            </a:r>
            <a:r>
              <a:rPr lang="en-US" sz="2000" dirty="0"/>
              <a:t> </a:t>
            </a:r>
            <a:r>
              <a:rPr lang="en-US" sz="2000" err="1"/>
              <a:t>por</a:t>
            </a:r>
            <a:r>
              <a:rPr lang="en-US" sz="2000" dirty="0"/>
              <a:t> zero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latin typeface="Consolas"/>
              </a:rPr>
              <a:t>ValueError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Valor</a:t>
            </a:r>
            <a:r>
              <a:rPr lang="en-US" sz="2000" dirty="0"/>
              <a:t> </a:t>
            </a:r>
            <a:r>
              <a:rPr lang="en-US" sz="2000" dirty="0" err="1"/>
              <a:t>inválido</a:t>
            </a:r>
            <a:r>
              <a:rPr lang="en-US" sz="2000" dirty="0"/>
              <a:t> (ex: </a:t>
            </a:r>
            <a:r>
              <a:rPr lang="en-US" sz="2000" dirty="0">
                <a:latin typeface="Consolas"/>
              </a:rPr>
              <a:t>int("</a:t>
            </a:r>
            <a:r>
              <a:rPr lang="en-US" sz="2000" dirty="0" err="1">
                <a:latin typeface="Consolas"/>
              </a:rPr>
              <a:t>abc</a:t>
            </a:r>
            <a:r>
              <a:rPr lang="en-US" sz="2000" dirty="0">
                <a:latin typeface="Consolas"/>
              </a:rPr>
              <a:t>")</a:t>
            </a:r>
            <a:r>
              <a:rPr lang="en-US" sz="2000" dirty="0"/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latin typeface="Consolas"/>
              </a:rPr>
              <a:t>TypeError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/>
              <a:t>Tipo </a:t>
            </a:r>
            <a:r>
              <a:rPr lang="en-US" sz="2000" dirty="0" err="1"/>
              <a:t>errado</a:t>
            </a:r>
            <a:r>
              <a:rPr lang="en-US" sz="2000" dirty="0"/>
              <a:t> (ex: </a:t>
            </a:r>
            <a:r>
              <a:rPr lang="en-US" sz="2000" dirty="0">
                <a:latin typeface="Consolas"/>
              </a:rPr>
              <a:t>"</a:t>
            </a:r>
            <a:r>
              <a:rPr lang="en-US" sz="2000" dirty="0" err="1">
                <a:latin typeface="Consolas"/>
              </a:rPr>
              <a:t>texto</a:t>
            </a:r>
            <a:r>
              <a:rPr lang="en-US" sz="2000" dirty="0">
                <a:latin typeface="Consolas"/>
              </a:rPr>
              <a:t>" + 10</a:t>
            </a:r>
            <a:r>
              <a:rPr lang="en-US" sz="2000" dirty="0"/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latin typeface="Consolas"/>
              </a:rPr>
              <a:t>FileNotFoundError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Arquivo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encontrado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latin typeface="Consolas"/>
              </a:rPr>
              <a:t>Mariadb.Error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Algum</a:t>
            </a:r>
            <a:r>
              <a:rPr lang="en-US" sz="2000" dirty="0"/>
              <a:t> </a:t>
            </a:r>
            <a:r>
              <a:rPr lang="en-US" sz="2000" dirty="0" err="1"/>
              <a:t>erro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conexão</a:t>
            </a:r>
            <a:r>
              <a:rPr lang="en-US" sz="2000" dirty="0"/>
              <a:t> MariaDB</a:t>
            </a:r>
            <a:endParaRPr lang="en-US" sz="2000" err="1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82792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2300-E86B-A11C-77FC-EF9B2258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E5A6F88-27A4-5033-6EC7-31BC6E1612F4}"/>
              </a:ext>
            </a:extLst>
          </p:cNvPr>
          <p:cNvSpPr txBox="1"/>
          <p:nvPr/>
        </p:nvSpPr>
        <p:spPr>
          <a:xfrm>
            <a:off x="-2173" y="-142145"/>
            <a:ext cx="11576001" cy="447045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endParaRPr lang="en-US" sz="5400" dirty="0">
              <a:latin typeface="Consolas"/>
              <a:ea typeface="Calibri"/>
              <a:cs typeface="Segoe U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Tentar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inserir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(com try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aqui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try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cursor.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execute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INSERT INTO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VALUES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(?,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?, ?,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?)"</a:t>
            </a:r>
            <a:r>
              <a:rPr lang="en-US" dirty="0">
                <a:latin typeface="Consolas"/>
              </a:rPr>
              <a:t>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</a:rPr>
              <a:t>        (</a:t>
            </a:r>
            <a:r>
              <a:rPr lang="en-US" dirty="0" err="1">
                <a:latin typeface="Consolas"/>
              </a:rPr>
              <a:t>nome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idade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sobrenome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cidade</a:t>
            </a:r>
            <a:r>
              <a:rPr lang="en-US" dirty="0">
                <a:latin typeface="Consolas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/>
                <a:cs typeface="Calibri"/>
              </a:rPr>
              <a:t>    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</a:rPr>
              <a:t>    </a:t>
            </a:r>
            <a:r>
              <a:rPr lang="en-US" err="1">
                <a:latin typeface="Consolas"/>
              </a:rPr>
              <a:t>conn.commit</a:t>
            </a:r>
            <a:r>
              <a:rPr lang="en-US" dirty="0">
                <a:latin typeface="Consolas"/>
              </a:rPr>
              <a:t>()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Usuário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salvo com 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sucesso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Calibri"/>
                <a:cs typeface="Calibri"/>
              </a:rPr>
              <a:t>mariadb.</a:t>
            </a:r>
            <a:r>
              <a:rPr lang="en-US" err="1">
                <a:latin typeface="Consolas"/>
              </a:rPr>
              <a:t>Error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e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Erro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ao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inserir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dados no banco:"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e</a:t>
            </a:r>
            <a:r>
              <a:rPr lang="en-US" dirty="0">
                <a:latin typeface="Consolas"/>
              </a:rPr>
              <a:t>)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289527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A616-CEDB-AE1C-BEFA-FD09A6F13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7A9E0D-AEEA-A0B0-8D03-9FE4C0E0ECAA}"/>
              </a:ext>
            </a:extLst>
          </p:cNvPr>
          <p:cNvSpPr txBox="1"/>
          <p:nvPr/>
        </p:nvSpPr>
        <p:spPr>
          <a:xfrm>
            <a:off x="-2173" y="-142145"/>
            <a:ext cx="11576001" cy="4708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Inserção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com </a:t>
            </a:r>
            <a:r>
              <a:rPr lang="en-US" b="1" dirty="0" err="1">
                <a:solidFill>
                  <a:srgbClr val="008000"/>
                </a:solidFill>
                <a:ea typeface="+mn-lt"/>
                <a:cs typeface="+mn-lt"/>
              </a:rPr>
              <a:t>lista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(dados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ordem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Coletar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e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armazenar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uma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[]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"Nome: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Inserir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no banco</a:t>
            </a:r>
            <a:endParaRPr lang="en-US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cursor.execute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INSERT INTO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VALUES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(?, ?, ?, ?)"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&lt;-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valores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conn.commit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salvo com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sucesso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conn.close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endParaRPr lang="en-US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146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CBEA-B2F1-4F07-34E8-E6FFB30C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AB2472B-D0A5-F002-DF64-34FD692E01F2}"/>
              </a:ext>
            </a:extLst>
          </p:cNvPr>
          <p:cNvSpPr txBox="1"/>
          <p:nvPr/>
        </p:nvSpPr>
        <p:spPr>
          <a:xfrm>
            <a:off x="327341" y="267825"/>
            <a:ext cx="11576001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A função </a:t>
            </a:r>
            <a:r>
              <a:rPr lang="pt-BR" sz="3200" dirty="0">
                <a:latin typeface="Consolas"/>
                <a:ea typeface="+mn-lt"/>
                <a:cs typeface="+mn-lt"/>
              </a:rPr>
              <a:t>input()</a:t>
            </a:r>
            <a:endParaRPr lang="pt-BR" dirty="0"/>
          </a:p>
          <a:p>
            <a:endParaRPr lang="pt-BR" sz="3200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A função 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input()</a:t>
            </a:r>
            <a:r>
              <a:rPr lang="pt-BR" sz="3200" dirty="0">
                <a:ea typeface="+mn-lt"/>
                <a:cs typeface="+mn-lt"/>
              </a:rPr>
              <a:t> é usada para capturar o que o usuário digitar no teclado. Ela sempre retorna o que o usuário digitar </a:t>
            </a:r>
            <a:r>
              <a:rPr lang="pt-BR" sz="3200" b="1" dirty="0">
                <a:ea typeface="+mn-lt"/>
                <a:cs typeface="+mn-lt"/>
              </a:rPr>
              <a:t>como uma </a:t>
            </a:r>
            <a:r>
              <a:rPr lang="pt-BR" sz="3200" b="1" dirty="0" err="1">
                <a:ea typeface="+mn-lt"/>
                <a:cs typeface="+mn-lt"/>
              </a:rPr>
              <a:t>string</a:t>
            </a:r>
            <a:r>
              <a:rPr lang="pt-BR" sz="3200" dirty="0">
                <a:ea typeface="+mn-lt"/>
                <a:cs typeface="+mn-lt"/>
              </a:rPr>
              <a:t> (sequência de caracteres), independentemente de o usuário inserir números, texto ou outros tipos de dados.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nome = input("Qual o seu nome? ")</a:t>
            </a:r>
            <a:endParaRPr lang="pt-BR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f"Olá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, {nome}!")</a:t>
            </a:r>
            <a:endParaRPr lang="pt-BR" dirty="0">
              <a:highlight>
                <a:srgbClr val="FFFF00"/>
              </a:highlight>
            </a:endParaRPr>
          </a:p>
          <a:p>
            <a:endParaRPr lang="pt-BR" sz="32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input()</a:t>
            </a:r>
            <a:r>
              <a:rPr lang="pt-BR" dirty="0">
                <a:ea typeface="+mn-lt"/>
                <a:cs typeface="+mn-lt"/>
              </a:rPr>
              <a:t> exibe a mensagem 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"Qual o seu nome?"</a:t>
            </a:r>
            <a:r>
              <a:rPr lang="pt-BR" dirty="0">
                <a:ea typeface="+mn-lt"/>
                <a:cs typeface="+mn-lt"/>
              </a:rPr>
              <a:t> para o usuário, e o programa pausa até que o usuário digite algo.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que o usuário digitar será atribuído à variável 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Após a entrada do usuário, o programa continua e imprime uma saudação usando o valor digitado.</a:t>
            </a:r>
            <a:endParaRPr lang="pt-BR" sz="24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68936466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45DA6-1723-845C-0469-37C3CE31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195EC7-C257-C062-54A2-469DC1BA2858}"/>
              </a:ext>
            </a:extLst>
          </p:cNvPr>
          <p:cNvSpPr txBox="1"/>
          <p:nvPr/>
        </p:nvSpPr>
        <p:spPr>
          <a:xfrm>
            <a:off x="-2173" y="-142145"/>
            <a:ext cx="11576001" cy="4194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Mostra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listas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8000"/>
                </a:solidFill>
                <a:ea typeface="+mn-lt"/>
                <a:cs typeface="+mn-lt"/>
              </a:rPr>
              <a:t>ordenadas</a:t>
            </a:r>
            <a:endParaRPr lang="en-US" dirty="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valores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precisam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estar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8000"/>
                </a:solidFill>
                <a:ea typeface="+mn-lt"/>
                <a:cs typeface="+mn-lt"/>
              </a:rPr>
              <a:t>na</a:t>
            </a:r>
            <a:r>
              <a:rPr lang="en-US" b="1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8000"/>
                </a:solidFill>
                <a:ea typeface="+mn-lt"/>
                <a:cs typeface="+mn-lt"/>
              </a:rPr>
              <a:t>mesma</a:t>
            </a:r>
            <a:r>
              <a:rPr lang="en-US" b="1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rgbClr val="008000"/>
                </a:solidFill>
                <a:ea typeface="+mn-lt"/>
                <a:cs typeface="+mn-lt"/>
              </a:rPr>
              <a:t>ordem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das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colunas</a:t>
            </a:r>
            <a:endParaRPr lang="en-US" dirty="0" err="1"/>
          </a:p>
          <a:p>
            <a:endParaRPr lang="en-US" dirty="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032932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F134-8F2B-F86D-ADF6-C89105DC7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9B28811-EB74-8F8E-0855-0C276381E787}"/>
              </a:ext>
            </a:extLst>
          </p:cNvPr>
          <p:cNvSpPr txBox="1"/>
          <p:nvPr/>
        </p:nvSpPr>
        <p:spPr>
          <a:xfrm>
            <a:off x="-2173" y="-142145"/>
            <a:ext cx="11576001" cy="49090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r>
              <a:rPr lang="en-US" sz="2800" err="1">
                <a:solidFill>
                  <a:srgbClr val="008000"/>
                </a:solidFill>
                <a:ea typeface="+mn-lt"/>
                <a:cs typeface="+mn-lt"/>
              </a:rPr>
              <a:t>Inserção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com </a:t>
            </a:r>
            <a:r>
              <a:rPr lang="en-US" sz="2800" b="1" err="1">
                <a:solidFill>
                  <a:srgbClr val="008000"/>
                </a:solidFill>
                <a:ea typeface="+mn-lt"/>
                <a:cs typeface="+mn-lt"/>
              </a:rPr>
              <a:t>dicionário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(dados com </a:t>
            </a:r>
            <a:r>
              <a:rPr lang="en-US" sz="2800" err="1">
                <a:solidFill>
                  <a:srgbClr val="008000"/>
                </a:solidFill>
                <a:ea typeface="+mn-lt"/>
                <a:cs typeface="+mn-lt"/>
              </a:rPr>
              <a:t>chave</a:t>
            </a:r>
            <a:r>
              <a:rPr lang="en-US" sz="2800" dirty="0">
                <a:solidFill>
                  <a:srgbClr val="008000"/>
                </a:solidFill>
                <a:ea typeface="+mn-lt"/>
                <a:cs typeface="+mn-lt"/>
              </a:rPr>
              <a:t> → valor)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Coletar</a:t>
            </a:r>
            <a:r>
              <a:rPr lang="en-US" sz="14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em um dicionário</a:t>
            </a:r>
            <a:endParaRPr lang="en-US" sz="1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{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"Nome: 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451A5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4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}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Inserir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no banco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cursor.execute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INSERT INTO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) </a:t>
            </a:r>
            <a:r>
              <a:rPr lang="en-US" sz="14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VALUES</a:t>
            </a:r>
            <a:r>
              <a:rPr lang="en-US" sz="1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(?, ?, ?, ?)"</a:t>
            </a:r>
            <a:r>
              <a:rPr lang="en-US" sz="1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(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conn.commit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salvo com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sucesso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conn.close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400" dirty="0"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7853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E9DAF-317F-D018-E3BE-CE4A84ED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0759823-C44E-2950-ACB1-321E7F107877}"/>
              </a:ext>
            </a:extLst>
          </p:cNvPr>
          <p:cNvSpPr txBox="1"/>
          <p:nvPr/>
        </p:nvSpPr>
        <p:spPr>
          <a:xfrm>
            <a:off x="-2173" y="-142145"/>
            <a:ext cx="11576001" cy="470898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r>
              <a:rPr lang="en-US" err="1">
                <a:solidFill>
                  <a:srgbClr val="008000"/>
                </a:solidFill>
                <a:ea typeface="+mn-lt"/>
                <a:cs typeface="+mn-lt"/>
              </a:rPr>
              <a:t>Inserção</a:t>
            </a:r>
            <a:r>
              <a:rPr lang="en-US">
                <a:solidFill>
                  <a:srgbClr val="008000"/>
                </a:solidFill>
                <a:ea typeface="+mn-lt"/>
                <a:cs typeface="+mn-lt"/>
              </a:rPr>
              <a:t> com </a:t>
            </a:r>
            <a:r>
              <a:rPr lang="en-US" b="1" err="1">
                <a:solidFill>
                  <a:srgbClr val="008000"/>
                </a:solidFill>
                <a:ea typeface="+mn-lt"/>
                <a:cs typeface="+mn-lt"/>
              </a:rPr>
              <a:t>lista</a:t>
            </a:r>
            <a:r>
              <a:rPr lang="en-US">
                <a:solidFill>
                  <a:srgbClr val="008000"/>
                </a:solidFill>
                <a:ea typeface="+mn-lt"/>
                <a:cs typeface="+mn-lt"/>
              </a:rPr>
              <a:t> (dados </a:t>
            </a:r>
            <a:r>
              <a:rPr lang="en-US" err="1">
                <a:solidFill>
                  <a:srgbClr val="008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8000"/>
                </a:solidFill>
                <a:ea typeface="+mn-lt"/>
                <a:cs typeface="+mn-lt"/>
              </a:rPr>
              <a:t>ordem</a:t>
            </a:r>
            <a:r>
              <a:rPr lang="en-US">
                <a:solidFill>
                  <a:srgbClr val="008000"/>
                </a:solidFill>
                <a:ea typeface="+mn-lt"/>
                <a:cs typeface="+mn-lt"/>
              </a:rPr>
              <a:t>)</a:t>
            </a:r>
          </a:p>
          <a:p>
            <a:endParaRPr lang="en-US" dirty="0"/>
          </a:p>
          <a:p>
            <a:r>
              <a:rPr lang="en-US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Coletar</a:t>
            </a:r>
            <a:r>
              <a:rPr lang="en-US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e armazenar em uma lista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[]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"Nome: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Inserir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dados no banco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cursor.execute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INSERT INTO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(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idade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cidade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) </a:t>
            </a:r>
            <a:r>
              <a:rPr lang="en-US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VALUES</a:t>
            </a:r>
            <a:r>
              <a:rPr lang="en-US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(?, ?, ?, ?)"</a:t>
            </a:r>
            <a:r>
              <a:rPr lang="en-US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dados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 </a:t>
            </a:r>
            <a:r>
              <a:rPr lang="en-US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&lt;-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valores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conn.commit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salvo com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sucesso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conn.close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endParaRPr lang="en-US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93197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B228D-8F1E-6AA0-F3EE-77E4A31C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EB23A1-5D4A-C6E3-92E4-4B0D77273623}"/>
              </a:ext>
            </a:extLst>
          </p:cNvPr>
          <p:cNvSpPr txBox="1"/>
          <p:nvPr/>
        </p:nvSpPr>
        <p:spPr>
          <a:xfrm>
            <a:off x="-2173" y="-142145"/>
            <a:ext cx="11576001" cy="4261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endParaRPr lang="en-US" sz="5400" dirty="0">
              <a:latin typeface="Consolas"/>
              <a:ea typeface="Calibri"/>
              <a:cs typeface="Segoe UI"/>
            </a:endParaRPr>
          </a:p>
          <a:p>
            <a:r>
              <a:rPr lang="en-US" dirty="0"/>
              <a:t>Estrutura do </a:t>
            </a:r>
            <a:r>
              <a:rPr lang="en-US" dirty="0" err="1"/>
              <a:t>exemplo</a:t>
            </a:r>
            <a:r>
              <a:rPr lang="en-US" dirty="0"/>
              <a:t> com POO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Classe 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faz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conexão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com o banco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Classe </a:t>
            </a:r>
            <a:r>
              <a:rPr lang="en-US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representa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usuário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tem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método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inserção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Uso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final no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programa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(coleta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dados,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cria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objeto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 e </a:t>
            </a:r>
            <a:r>
              <a:rPr lang="en-US" dirty="0" err="1">
                <a:solidFill>
                  <a:srgbClr val="008000"/>
                </a:solidFill>
                <a:ea typeface="+mn-lt"/>
                <a:cs typeface="+mn-lt"/>
              </a:rPr>
              <a:t>insere</a:t>
            </a:r>
            <a:r>
              <a:rPr lang="en-US" dirty="0">
                <a:solidFill>
                  <a:srgbClr val="008000"/>
                </a:solidFill>
                <a:ea typeface="+mn-lt"/>
                <a:cs typeface="+mn-lt"/>
              </a:rPr>
              <a:t>)</a:t>
            </a: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07133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F8AD1-8139-7A4F-55B7-1F27D91E4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8E8A11-96B1-03DA-CDFE-41BB9FEBBD38}"/>
              </a:ext>
            </a:extLst>
          </p:cNvPr>
          <p:cNvSpPr txBox="1"/>
          <p:nvPr/>
        </p:nvSpPr>
        <p:spPr>
          <a:xfrm>
            <a:off x="-2173" y="-142145"/>
            <a:ext cx="11576001" cy="4781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Calibri"/>
                <a:cs typeface="Segoe UI"/>
              </a:rPr>
              <a:t>import</a:t>
            </a:r>
            <a:r>
              <a:rPr lang="en-US" sz="1600" dirty="0">
                <a:latin typeface="Consolas"/>
                <a:ea typeface="Calibri"/>
                <a:cs typeface="Segoe UI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/>
                <a:ea typeface="Calibri"/>
                <a:cs typeface="Segoe UI"/>
              </a:rPr>
              <a:t>mariadb</a:t>
            </a:r>
            <a:endParaRPr lang="en-US" sz="160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Classe que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gerencia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o banco de dados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mariadb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.connect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"root"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password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"localhost"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3306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60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database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"teste"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cursor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conn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.cursor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mariadb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.Error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"Erro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conectar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no banco:"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exit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fechar_conexao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conn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.close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57250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A1989-79F7-2BB6-3765-D43394EE3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4ED740-D0E5-266D-4049-A0A4D21CC3A1}"/>
              </a:ext>
            </a:extLst>
          </p:cNvPr>
          <p:cNvSpPr txBox="1"/>
          <p:nvPr/>
        </p:nvSpPr>
        <p:spPr>
          <a:xfrm>
            <a:off x="-2173" y="-142145"/>
            <a:ext cx="11576001" cy="4781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Classe que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representa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banco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endParaRPr lang="en-US" sz="1600" err="1">
              <a:ea typeface="Calibri"/>
              <a:cs typeface="Calibri"/>
            </a:endParaRPr>
          </a:p>
          <a:p>
            <a:br>
              <a:rPr lang="en-US" dirty="0"/>
            </a:b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inserir_no_banco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.cursor.execute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INSERT INTO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(?, ?, ?, ?)"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.conn.commit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inserido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sucesso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mariadb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.Error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"Erro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inserir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825352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027B3-24E5-A3EB-27AE-4C387426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5571C3-84EA-CEBA-F152-D29881A98915}"/>
              </a:ext>
            </a:extLst>
          </p:cNvPr>
          <p:cNvSpPr txBox="1"/>
          <p:nvPr/>
        </p:nvSpPr>
        <p:spPr>
          <a:xfrm>
            <a:off x="-2173" y="-142145"/>
            <a:ext cx="11576001" cy="4781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Classe que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representa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e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banco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init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__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endParaRPr lang="en-US" sz="1600" err="1">
              <a:ea typeface="Calibri"/>
              <a:cs typeface="Calibri"/>
            </a:endParaRPr>
          </a:p>
          <a:p>
            <a:br>
              <a:rPr lang="en-US" dirty="0"/>
            </a:b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inserir_no_banco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.cursor.execute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INSERT INTO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(?, ?, ?, ?)"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    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self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.conn.commit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inserido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sucesso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except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mariadb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.Error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"Erro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inserir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/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62396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0358-72F7-C43C-8A88-0B57B24B2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5B3CD9D-9448-5F8C-6DF9-A9CF9DCDC990}"/>
              </a:ext>
            </a:extLst>
          </p:cNvPr>
          <p:cNvSpPr txBox="1"/>
          <p:nvPr/>
        </p:nvSpPr>
        <p:spPr>
          <a:xfrm>
            <a:off x="-2173" y="-142145"/>
            <a:ext cx="11576001" cy="4913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Coleta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do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via input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"Nome: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instância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endParaRPr lang="en-US" sz="1600" dirty="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Banco()</a:t>
            </a:r>
            <a:endParaRPr lang="en-US" sz="16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objeto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Usuario com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digitados</a:t>
            </a:r>
            <a:endParaRPr lang="en-US" sz="1600" dirty="0" err="1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Usuario(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banco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usando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método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classe</a:t>
            </a:r>
            <a:endParaRPr lang="en-US" sz="1600" dirty="0" err="1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.inserir_no_banco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Fecha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endParaRPr lang="en-US" sz="1600" dirty="0" err="1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.fechar_conexao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11258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D83C-975B-B11E-A1D4-D1069284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19F550-05D8-B676-9F2E-40F987901DD1}"/>
              </a:ext>
            </a:extLst>
          </p:cNvPr>
          <p:cNvSpPr txBox="1"/>
          <p:nvPr/>
        </p:nvSpPr>
        <p:spPr>
          <a:xfrm>
            <a:off x="-2173" y="-142145"/>
            <a:ext cx="11576001" cy="4913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Coleta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do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via input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"Nome: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instância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endParaRPr lang="en-US" sz="1600" dirty="0" err="1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Banco()</a:t>
            </a:r>
            <a:endParaRPr lang="en-US" sz="16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objeto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Usuario com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digitados</a:t>
            </a:r>
            <a:endParaRPr lang="en-US" sz="1600" dirty="0" err="1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Usuario(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banco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usando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método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classe</a:t>
            </a:r>
            <a:endParaRPr lang="en-US" sz="1600" dirty="0" err="1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.inserir_no_banco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Fecha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endParaRPr lang="en-US" sz="1600" dirty="0" err="1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.fechar_conexao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26492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ADCE4-2972-7867-6E36-D8EA7EA8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2B3782-8FE9-3B9B-0F3F-47D18C36538B}"/>
              </a:ext>
            </a:extLst>
          </p:cNvPr>
          <p:cNvSpPr txBox="1"/>
          <p:nvPr/>
        </p:nvSpPr>
        <p:spPr>
          <a:xfrm>
            <a:off x="-2173" y="-142145"/>
            <a:ext cx="11576001" cy="519372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+mn-lt"/>
                <a:cs typeface="Segoe UI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mariadb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o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banco de dados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mariadb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connect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user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"root"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password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host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"localhost"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3306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database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"teste"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conn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cursor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Solicita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ID do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ser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deletado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id_usuario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ID do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que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deseja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deletar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Executa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comando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de DELETE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execute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"DELETE FROM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WHERE id = ?"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(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id_usuario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,))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Confirma a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operação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conn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commit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Verifica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se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algum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registro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foi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deletado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cursor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rowcount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&gt; 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deletado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sucesso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Nenhum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encontrado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esse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ID."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Fecha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1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conexão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conn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close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751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F1FFF-A711-804D-3583-D624DDF7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4B71D44-FC4D-E312-A789-0E1635AEBEA1}"/>
              </a:ext>
            </a:extLst>
          </p:cNvPr>
          <p:cNvSpPr txBox="1"/>
          <p:nvPr/>
        </p:nvSpPr>
        <p:spPr>
          <a:xfrm>
            <a:off x="327341" y="267825"/>
            <a:ext cx="11576001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Transformando a Entrada para Tipos Diferentes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ea typeface="+mn-lt"/>
                <a:cs typeface="+mn-lt"/>
              </a:rPr>
              <a:t>Por padrão, o 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input()</a:t>
            </a:r>
            <a:r>
              <a:rPr lang="pt-BR" sz="3200" dirty="0">
                <a:ea typeface="+mn-lt"/>
                <a:cs typeface="+mn-lt"/>
              </a:rPr>
              <a:t> sempre retorna uma </a:t>
            </a:r>
            <a:r>
              <a:rPr lang="pt-BR" sz="3200" dirty="0" err="1">
                <a:ea typeface="+mn-lt"/>
                <a:cs typeface="+mn-lt"/>
              </a:rPr>
              <a:t>string</a:t>
            </a:r>
            <a:r>
              <a:rPr lang="pt-BR" sz="3200" dirty="0">
                <a:ea typeface="+mn-lt"/>
                <a:cs typeface="+mn-lt"/>
              </a:rPr>
              <a:t>. Se você precisar de outros tipos de dados, como </a:t>
            </a:r>
            <a:r>
              <a:rPr lang="pt-BR" sz="3200" b="1" dirty="0">
                <a:ea typeface="+mn-lt"/>
                <a:cs typeface="+mn-lt"/>
              </a:rPr>
              <a:t>inteiros</a:t>
            </a:r>
            <a:r>
              <a:rPr lang="pt-BR" sz="3200" dirty="0">
                <a:ea typeface="+mn-lt"/>
                <a:cs typeface="+mn-lt"/>
              </a:rPr>
              <a:t> ou </a:t>
            </a:r>
            <a:r>
              <a:rPr lang="pt-BR" sz="3200" b="1" dirty="0">
                <a:ea typeface="+mn-lt"/>
                <a:cs typeface="+mn-lt"/>
              </a:rPr>
              <a:t>números de ponto flutuante</a:t>
            </a:r>
            <a:r>
              <a:rPr lang="pt-BR" sz="3200" dirty="0">
                <a:ea typeface="+mn-lt"/>
                <a:cs typeface="+mn-lt"/>
              </a:rPr>
              <a:t>, você deve converter a </a:t>
            </a:r>
            <a:r>
              <a:rPr lang="pt-BR" sz="3200" dirty="0" err="1">
                <a:ea typeface="+mn-lt"/>
                <a:cs typeface="+mn-lt"/>
              </a:rPr>
              <a:t>string</a:t>
            </a:r>
            <a:r>
              <a:rPr lang="pt-BR" sz="3200" dirty="0">
                <a:ea typeface="+mn-lt"/>
                <a:cs typeface="+mn-lt"/>
              </a:rPr>
              <a:t> usando funções como </a:t>
            </a:r>
            <a:r>
              <a:rPr lang="pt-BR" sz="3200" dirty="0" err="1">
                <a:latin typeface="Consolas"/>
                <a:ea typeface="Calibri" panose="020F0502020204030204"/>
                <a:cs typeface="Calibri" panose="020F0502020204030204"/>
              </a:rPr>
              <a:t>int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pt-BR" sz="3200" dirty="0">
                <a:ea typeface="+mn-lt"/>
                <a:cs typeface="+mn-lt"/>
              </a:rPr>
              <a:t>, </a:t>
            </a:r>
            <a:r>
              <a:rPr lang="pt-BR" sz="3200" dirty="0" err="1">
                <a:latin typeface="Consolas"/>
                <a:ea typeface="Calibri" panose="020F0502020204030204"/>
                <a:cs typeface="Calibri" panose="020F0502020204030204"/>
              </a:rPr>
              <a:t>float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pt-BR" sz="3200" dirty="0">
                <a:ea typeface="+mn-lt"/>
                <a:cs typeface="+mn-lt"/>
              </a:rPr>
              <a:t>, etc.</a:t>
            </a:r>
            <a:endParaRPr lang="pt-BR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idade =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int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(input("Qual a sua idade? "))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f"Sua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 idade é {idade} anos.")</a:t>
            </a:r>
            <a:endParaRPr lang="pt-BR" dirty="0">
              <a:highlight>
                <a:srgbClr val="FFFF00"/>
              </a:highlight>
            </a:endParaRPr>
          </a:p>
          <a:p>
            <a:endParaRPr lang="pt-BR" sz="3200" dirty="0"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altura = </a:t>
            </a:r>
            <a:r>
              <a:rPr lang="pt-BR" sz="3200" dirty="0" err="1">
                <a:highlight>
                  <a:srgbClr val="FFFF00"/>
                </a:highlight>
                <a:ea typeface="+mn-lt"/>
                <a:cs typeface="+mn-lt"/>
              </a:rPr>
              <a:t>float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(input("Qual a sua altura em metros? "))</a:t>
            </a:r>
            <a:endParaRPr lang="pt-BR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print(</a:t>
            </a:r>
            <a:r>
              <a:rPr lang="pt-BR" sz="3200" dirty="0" err="1">
                <a:highlight>
                  <a:srgbClr val="FFFF00"/>
                </a:highlight>
                <a:ea typeface="+mn-lt"/>
                <a:cs typeface="+mn-lt"/>
              </a:rPr>
              <a:t>f"Sua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 altura é {altura} metros.")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7016482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787EA-A0C1-3E85-24C8-1CAA5E96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C5B318-BFCF-077B-E8EB-8FB0DFCB50A9}"/>
              </a:ext>
            </a:extLst>
          </p:cNvPr>
          <p:cNvSpPr txBox="1"/>
          <p:nvPr/>
        </p:nvSpPr>
        <p:spPr>
          <a:xfrm>
            <a:off x="-2173" y="-142145"/>
            <a:ext cx="11576001" cy="4809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Coleta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do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via input</a:t>
            </a:r>
            <a:endParaRPr lang="en-US" sz="16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"Nome: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sz="1600" dirty="0">
                <a:latin typeface="Consolas"/>
                <a:ea typeface="Calibri"/>
                <a:cs typeface="Calibri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600" dirty="0"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Sobrenome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600" dirty="0"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instância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Banco()</a:t>
            </a:r>
            <a:endParaRPr lang="en-US" sz="16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objeto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Usuario com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dados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digitados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Usuario(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sobrenome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cidade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Insere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no banco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usando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método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da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classe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.inserir_no_banco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Fecha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16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conexão</a:t>
            </a:r>
            <a:endParaRPr lang="en-US" sz="1600" err="1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banco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.fechar_conexao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261978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F3801-A5FE-68C8-A67D-EC9D5820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52A0E2-6177-95D1-10B3-96BA92125891}"/>
              </a:ext>
            </a:extLst>
          </p:cNvPr>
          <p:cNvSpPr txBox="1"/>
          <p:nvPr/>
        </p:nvSpPr>
        <p:spPr>
          <a:xfrm>
            <a:off x="-2173" y="-142145"/>
            <a:ext cx="11576001" cy="490288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Segoe UI"/>
                <a:ea typeface="Calibri" panose="020F0502020204030204"/>
                <a:cs typeface="Segoe UI"/>
              </a:rPr>
              <a:t>BD E PYTHON</a:t>
            </a:r>
          </a:p>
          <a:p>
            <a:pPr algn="ctr"/>
            <a:endParaRPr lang="en-US" sz="4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Deletar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usuario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:</a:t>
            </a:r>
            <a:endParaRPr lang="en-US"/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Solicita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ser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deletado</a:t>
            </a:r>
            <a:endParaRPr lang="en-US"/>
          </a:p>
          <a:p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nome_para_deletar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1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do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para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deletar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"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Comando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SQL para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deletar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usuário</a:t>
            </a:r>
            <a:endParaRPr lang="en-US" dirty="0" err="1"/>
          </a:p>
          <a:p>
            <a:r>
              <a:rPr lang="en-US" sz="11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try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cursor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.execute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DELETE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FROM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usuario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WHERE</a:t>
            </a:r>
            <a:r>
              <a:rPr lang="en-US" sz="11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1100" err="1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=</a:t>
            </a:r>
            <a:r>
              <a:rPr lang="en-US" sz="1100" dirty="0">
                <a:solidFill>
                  <a:srgbClr val="A31515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?"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(</a:t>
            </a:r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nome_para_deletar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,)  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A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vírgula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é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importante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para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passar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como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tupla</a:t>
            </a:r>
            <a:endParaRPr lang="en-US" dirty="0" err="1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)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conn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.commit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1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cursor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.rowcount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&gt; </a:t>
            </a:r>
            <a:r>
              <a:rPr lang="en-US" sz="11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1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"Usuário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nome_para_deletar</a:t>
            </a:r>
            <a:r>
              <a:rPr lang="en-US" sz="11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deletado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com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sucesso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1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</a:t>
            </a:r>
            <a:r>
              <a:rPr lang="en-US" sz="11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"Nenhum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encontrado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com o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nome_para_deletar</a:t>
            </a:r>
            <a:r>
              <a:rPr lang="en-US" sz="11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/>
          </a:p>
          <a:p>
            <a:r>
              <a:rPr lang="en-US" sz="11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except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mariadb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.Error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as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dirty="0"/>
          </a:p>
          <a:p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1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"Erro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tentar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deletar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11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 </a:t>
            </a:r>
            <a:r>
              <a:rPr lang="en-US" sz="11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{e}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Fecha</a:t>
            </a:r>
            <a:r>
              <a:rPr lang="en-US" sz="11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11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conexão</a:t>
            </a:r>
            <a:endParaRPr lang="en-US" dirty="0" err="1"/>
          </a:p>
          <a:p>
            <a:r>
              <a:rPr lang="en-US" sz="11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conn</a:t>
            </a:r>
            <a:r>
              <a:rPr lang="en-US" sz="11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.close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70595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98491-135B-77A3-D1D4-B48363CFC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785CBD8-B5D5-E591-206D-687AB903062E}"/>
              </a:ext>
            </a:extLst>
          </p:cNvPr>
          <p:cNvSpPr txBox="1"/>
          <p:nvPr/>
        </p:nvSpPr>
        <p:spPr>
          <a:xfrm>
            <a:off x="4795785" y="2733466"/>
            <a:ext cx="6872960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ea typeface="+mn-lt"/>
                <a:cs typeface="+mn-lt"/>
              </a:rPr>
              <a:t>Interface Gráfica com </a:t>
            </a:r>
            <a:r>
              <a:rPr lang="pt-BR" sz="6600" dirty="0" err="1">
                <a:solidFill>
                  <a:schemeClr val="bg1"/>
                </a:solidFill>
                <a:ea typeface="+mn-lt"/>
                <a:cs typeface="+mn-lt"/>
              </a:rPr>
              <a:t>Tkinter</a:t>
            </a:r>
            <a:r>
              <a:rPr lang="pt-BR" sz="6600" dirty="0">
                <a:solidFill>
                  <a:schemeClr val="bg1"/>
                </a:solidFill>
                <a:ea typeface="+mn-lt"/>
                <a:cs typeface="+mn-lt"/>
              </a:rPr>
              <a:t> em Python</a:t>
            </a:r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F3CA1-576A-8281-8F1C-833CC256367F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127699962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6006-92BC-12F1-15CC-53DA7BA8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35DEC18-EAD0-E372-51D2-3CEA535D232B}"/>
              </a:ext>
            </a:extLst>
          </p:cNvPr>
          <p:cNvSpPr txBox="1"/>
          <p:nvPr/>
        </p:nvSpPr>
        <p:spPr>
          <a:xfrm>
            <a:off x="-2173" y="-142145"/>
            <a:ext cx="11576001" cy="485671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As interfaces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gráficas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do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usuário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(GUI – Graphic User Interface)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são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bastante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populares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uso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softwares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geral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, 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programadores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devem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estar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aptos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trabalhar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com a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criação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interfaces,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já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torna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uso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mais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fácil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além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aumentar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produtividade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Para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quem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trabalha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desenvolvimento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Python,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existem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diversos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frameworks e ferramentas que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permitem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criação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interfaces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gráficas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  <a:p>
            <a:endParaRPr lang="en-US" sz="1100" dirty="0">
              <a:latin typeface="Consolas"/>
              <a:ea typeface="Calibri"/>
              <a:cs typeface="Calibri"/>
            </a:endParaRPr>
          </a:p>
          <a:p>
            <a:endParaRPr lang="en-US" sz="16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sz="2800" dirty="0"/>
            </a:br>
            <a:r>
              <a:rPr lang="en-US" sz="2000" dirty="0" err="1">
                <a:solidFill>
                  <a:srgbClr val="253A44"/>
                </a:solidFill>
                <a:latin typeface="Source Serif Pro"/>
                <a:ea typeface="Source Serif Pro"/>
              </a:rPr>
              <a:t>WxWidgets</a:t>
            </a:r>
            <a:r>
              <a:rPr lang="en-US" sz="2000" dirty="0">
                <a:solidFill>
                  <a:srgbClr val="253A44"/>
                </a:solidFill>
                <a:latin typeface="Source Serif Pro"/>
                <a:ea typeface="Source Serif Pro"/>
              </a:rPr>
              <a:t>;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 err="1">
                <a:solidFill>
                  <a:srgbClr val="253A44"/>
                </a:solidFill>
                <a:latin typeface="Source Serif Pro"/>
                <a:ea typeface="Source Serif Pro"/>
              </a:rPr>
              <a:t>Tkinter</a:t>
            </a:r>
            <a:r>
              <a:rPr lang="en-US" sz="2000" dirty="0">
                <a:solidFill>
                  <a:srgbClr val="253A44"/>
                </a:solidFill>
                <a:latin typeface="Source Serif Pro"/>
                <a:ea typeface="Source Serif Pro"/>
              </a:rPr>
              <a:t>;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253A44"/>
                </a:solidFill>
                <a:latin typeface="Source Serif Pro"/>
                <a:ea typeface="Source Serif Pro"/>
              </a:rPr>
              <a:t>Kivy</a:t>
            </a:r>
            <a:r>
              <a:rPr lang="en-US" sz="2000" dirty="0">
                <a:solidFill>
                  <a:srgbClr val="253A44"/>
                </a:solidFill>
                <a:latin typeface="Source Serif Pro"/>
                <a:ea typeface="Source Serif Pro"/>
              </a:rPr>
              <a:t>;</a:t>
            </a:r>
            <a:endParaRPr lang="en-US" sz="28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253A44"/>
                </a:solidFill>
                <a:latin typeface="Source Serif Pro"/>
                <a:ea typeface="Source Serif Pro"/>
              </a:rPr>
              <a:t>PyGTK</a:t>
            </a:r>
            <a:r>
              <a:rPr lang="en-US" sz="2000" dirty="0">
                <a:solidFill>
                  <a:srgbClr val="253A44"/>
                </a:solidFill>
                <a:latin typeface="Source Serif Pro"/>
                <a:ea typeface="Source Serif Pro"/>
              </a:rPr>
              <a:t>;</a:t>
            </a:r>
            <a:endParaRPr lang="en-US" sz="28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253A44"/>
                </a:solidFill>
                <a:latin typeface="Source Serif Pro"/>
                <a:ea typeface="Source Serif Pro"/>
              </a:rPr>
              <a:t>PySide</a:t>
            </a:r>
            <a:r>
              <a:rPr lang="en-US" sz="2000" dirty="0">
                <a:solidFill>
                  <a:srgbClr val="253A44"/>
                </a:solidFill>
                <a:latin typeface="Source Serif Pro"/>
                <a:ea typeface="Source Serif Pro"/>
              </a:rPr>
              <a:t>;</a:t>
            </a:r>
            <a:endParaRPr lang="en-US" sz="28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253A44"/>
                </a:solidFill>
                <a:latin typeface="Source Serif Pro"/>
                <a:ea typeface="Source Serif Pro"/>
              </a:rPr>
              <a:t>QT.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185258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710D-24C6-1FB8-CBE7-135F9EB2D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323D101-FB3C-7427-08E9-4E7B4261D3E9}"/>
              </a:ext>
            </a:extLst>
          </p:cNvPr>
          <p:cNvSpPr txBox="1"/>
          <p:nvPr/>
        </p:nvSpPr>
        <p:spPr>
          <a:xfrm>
            <a:off x="-2173" y="-142145"/>
            <a:ext cx="11576001" cy="45073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O que é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? 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biblioteca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linguagem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Python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acompanha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instalação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padrão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permite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desenvolver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interfaces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gráficas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 Isso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significa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qualquer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computador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tenha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interpretador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Python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instalado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capaz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criar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interfaces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gráficas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usando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, com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exceção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algumas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distribuições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Linux,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exigindo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seja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feita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o download do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módulo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separadamente</a:t>
            </a:r>
            <a:endParaRPr lang="en-US">
              <a:ea typeface="Calibri"/>
              <a:cs typeface="Calibri"/>
            </a:endParaRPr>
          </a:p>
          <a:p>
            <a:endParaRPr lang="en-US" dirty="0"/>
          </a:p>
          <a:p>
            <a:endParaRPr lang="en-US" sz="1600" dirty="0">
              <a:solidFill>
                <a:srgbClr val="267F99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536808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564AA-541D-019A-78F2-729E9D599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E13EA3-6B5E-456F-EAF6-A18DF6CEE99A}"/>
              </a:ext>
            </a:extLst>
          </p:cNvPr>
          <p:cNvSpPr txBox="1"/>
          <p:nvPr/>
        </p:nvSpPr>
        <p:spPr>
          <a:xfrm>
            <a:off x="-2173" y="-142145"/>
            <a:ext cx="11576001" cy="4701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Por que usar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endParaRPr lang="en-US" sz="2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Um dos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motivos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estarmos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usando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exemplo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é a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sua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facilidade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uso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recursos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disponíveis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Outra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vantagem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é que é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nativo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linguagem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Python,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tudo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o que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precisamos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fazer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importá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-lo no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momento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uso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seja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estará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sempre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disponível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7200" dirty="0">
              <a:ea typeface="Calibri"/>
              <a:cs typeface="Calibri"/>
            </a:endParaRPr>
          </a:p>
          <a:p>
            <a:r>
              <a:rPr lang="en-US" sz="3600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import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tkinter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as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tk</a:t>
            </a:r>
            <a:endParaRPr lang="en-US" sz="36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+mn-lt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05503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0AEF-7937-FD4D-5FB9-F854BCA7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0357B9-64CE-2DA7-D954-354E972B5DF1}"/>
              </a:ext>
            </a:extLst>
          </p:cNvPr>
          <p:cNvSpPr txBox="1"/>
          <p:nvPr/>
        </p:nvSpPr>
        <p:spPr>
          <a:xfrm>
            <a:off x="-2173" y="-142145"/>
            <a:ext cx="11576001" cy="4925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Criando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Janela Principal: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tkinter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 panose="020F0502020204030204"/>
                <a:cs typeface="Calibri" panose="020F0502020204030204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tk</a:t>
            </a:r>
            <a:endParaRPr lang="en-US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Cria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a </a:t>
            </a:r>
            <a:r>
              <a:rPr lang="en-US" dirty="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janela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principal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janela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tk.Tk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en-US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Define o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título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da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janela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janela.title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"Minha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Primeira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Interface"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Define o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tamanho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da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janela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(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largura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x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altura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janela.geometry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"400x300"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Inicia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o loop da interface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janela.mainloop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98101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80DE-B652-7F02-B658-8B982CFD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F14B17D-EB33-BC80-845A-3B1D3F4CD9F1}"/>
              </a:ext>
            </a:extLst>
          </p:cNvPr>
          <p:cNvSpPr txBox="1"/>
          <p:nvPr/>
        </p:nvSpPr>
        <p:spPr>
          <a:xfrm>
            <a:off x="-2173" y="-142145"/>
            <a:ext cx="11576001" cy="4744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Adicionando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Widgets (Componentes):</a:t>
            </a: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Label (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rótulo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texto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):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tk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Label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janela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"Interface 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grafica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 com professor Ricardo!"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label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pack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</a:t>
            </a:r>
            <a:endParaRPr lang="en-US" dirty="0"/>
          </a:p>
          <a:p>
            <a:br>
              <a:rPr lang="en-US" dirty="0"/>
            </a:br>
            <a:r>
              <a:rPr lang="en-US" sz="2000" dirty="0"/>
              <a:t>O que é </a:t>
            </a:r>
            <a:r>
              <a:rPr lang="en-US" sz="2000" dirty="0">
                <a:latin typeface="Consolas"/>
              </a:rPr>
              <a:t>pack()</a:t>
            </a:r>
            <a:r>
              <a:rPr lang="en-US" sz="2000" dirty="0"/>
              <a:t>?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 </a:t>
            </a:r>
            <a:r>
              <a:rPr lang="en-US" sz="2000" dirty="0" err="1">
                <a:ea typeface="+mn-lt"/>
                <a:cs typeface="+mn-lt"/>
              </a:rPr>
              <a:t>método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</a:rPr>
              <a:t>pack()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posiciona</a:t>
            </a:r>
            <a:r>
              <a:rPr lang="en-US" sz="2000" b="1" dirty="0">
                <a:ea typeface="+mn-lt"/>
                <a:cs typeface="+mn-lt"/>
              </a:rPr>
              <a:t> um widget </a:t>
            </a:r>
            <a:r>
              <a:rPr lang="en-US" sz="2000" b="1" dirty="0" err="1">
                <a:ea typeface="+mn-lt"/>
                <a:cs typeface="+mn-lt"/>
              </a:rPr>
              <a:t>dentro</a:t>
            </a:r>
            <a:r>
              <a:rPr lang="en-US" sz="2000" b="1" dirty="0">
                <a:ea typeface="+mn-lt"/>
                <a:cs typeface="+mn-lt"/>
              </a:rPr>
              <a:t> do </a:t>
            </a:r>
            <a:r>
              <a:rPr lang="en-US" sz="2000" b="1" dirty="0" err="1">
                <a:ea typeface="+mn-lt"/>
                <a:cs typeface="+mn-lt"/>
              </a:rPr>
              <a:t>contêiner</a:t>
            </a:r>
            <a:r>
              <a:rPr lang="en-US" sz="2000" b="1" dirty="0">
                <a:ea typeface="+mn-lt"/>
                <a:cs typeface="+mn-lt"/>
              </a:rPr>
              <a:t> pai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geralmente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janela</a:t>
            </a:r>
            <a:r>
              <a:rPr lang="en-US" sz="2000" dirty="0">
                <a:ea typeface="+mn-lt"/>
                <a:cs typeface="+mn-lt"/>
              </a:rPr>
              <a:t> principal) de forma simples e </a:t>
            </a:r>
            <a:r>
              <a:rPr lang="en-US" sz="2000" dirty="0" err="1">
                <a:ea typeface="+mn-lt"/>
                <a:cs typeface="+mn-lt"/>
              </a:rPr>
              <a:t>automática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dirty="0"/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36604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A5DD-CEC7-9BEF-2D40-5C61FDA0E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3532417-DE9C-DD17-2186-57B5DA706922}"/>
              </a:ext>
            </a:extLst>
          </p:cNvPr>
          <p:cNvSpPr txBox="1"/>
          <p:nvPr/>
        </p:nvSpPr>
        <p:spPr>
          <a:xfrm>
            <a:off x="-2173" y="-142145"/>
            <a:ext cx="11576001" cy="507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Botão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 panose="020F0502020204030204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 panose="020F0502020204030204"/>
              </a:rPr>
              <a:t>clique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Botão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clicado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botao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tk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janela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"Clique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aqui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command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 panose="020F0502020204030204"/>
              </a:rPr>
              <a:t>clique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botao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pack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command=clique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 Diz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botão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"Quando for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clicado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execute 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função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clique()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".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 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Importante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coloque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command=clique()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parênteses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!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escrever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assim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função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seria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chamada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imediatamente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vez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esperar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o clique.</a:t>
            </a:r>
            <a:endParaRPr lang="en-US" sz="2400" dirty="0"/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9557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E6E9F-2A3D-D9CC-D7E7-19A1C1437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35461BF-2DE9-6D12-A35E-65B26669AEB6}"/>
              </a:ext>
            </a:extLst>
          </p:cNvPr>
          <p:cNvSpPr txBox="1"/>
          <p:nvPr/>
        </p:nvSpPr>
        <p:spPr>
          <a:xfrm>
            <a:off x="-2173" y="-142145"/>
            <a:ext cx="11576001" cy="507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Botão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 panose="020F0502020204030204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 panose="020F0502020204030204"/>
              </a:rPr>
              <a:t>clique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Botão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clicado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botao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tk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Button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janela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"Clique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aqui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 panose="020F0502020204030204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command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 panose="020F0502020204030204"/>
              </a:rPr>
              <a:t>clique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botao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pack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command=clique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 Diz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botão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"Quando for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clicado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execute 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função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clique()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".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 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Importante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coloque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command=clique()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parênteses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!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escrever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assim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função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seria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chamada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imediatamente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vez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esperar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o clique.</a:t>
            </a:r>
            <a:endParaRPr lang="en-US" sz="2400" dirty="0"/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405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7394-BF22-6DBB-58EE-82672BFE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E7775C-6B26-2EF6-8B22-FEB55BE6AAA5}"/>
              </a:ext>
            </a:extLst>
          </p:cNvPr>
          <p:cNvSpPr txBox="1"/>
          <p:nvPr/>
        </p:nvSpPr>
        <p:spPr>
          <a:xfrm>
            <a:off x="327341" y="267825"/>
            <a:ext cx="1157600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Tratamento de Erros (validação de entrada)</a:t>
            </a:r>
            <a:endParaRPr lang="pt-BR" dirty="0"/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Às vezes, o usuário pode digitar algo que não pode ser convertido para o tipo de dado esperado (como digitar texto quando se espera um número). Para evitar erros no programa, você pode usar um </a:t>
            </a:r>
            <a:r>
              <a:rPr lang="pt-BR" sz="3200" b="1" dirty="0">
                <a:ea typeface="+mn-lt"/>
                <a:cs typeface="+mn-lt"/>
              </a:rPr>
              <a:t>bloco </a:t>
            </a:r>
            <a:r>
              <a:rPr lang="pt-BR" sz="3200" b="1" dirty="0" err="1">
                <a:latin typeface="Consolas"/>
                <a:ea typeface="Calibri" panose="020F0502020204030204"/>
                <a:cs typeface="Calibri" panose="020F0502020204030204"/>
              </a:rPr>
              <a:t>try-except</a:t>
            </a:r>
            <a:r>
              <a:rPr lang="pt-BR" sz="3200" dirty="0">
                <a:ea typeface="+mn-lt"/>
                <a:cs typeface="+mn-lt"/>
              </a:rPr>
              <a:t> para capturar essas exceções e garantir que o programa continue executando corretamente.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8082316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ED79-6333-9E4E-7458-DD7E6C063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6BA079F-3563-5178-B748-C37CC93077FE}"/>
              </a:ext>
            </a:extLst>
          </p:cNvPr>
          <p:cNvSpPr txBox="1"/>
          <p:nvPr/>
        </p:nvSpPr>
        <p:spPr>
          <a:xfrm>
            <a:off x="-2173" y="-142145"/>
            <a:ext cx="11576001" cy="4870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Entrada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Texto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entrada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tk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Entry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janela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entrada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pack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Caixa de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Texto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texto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tk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/>
                <a:ea typeface="Calibri"/>
                <a:cs typeface="Calibri" panose="020F0502020204030204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janela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height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 panose="020F0502020204030204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 panose="020F0502020204030204"/>
              </a:rPr>
              <a:t>30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texto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 panose="020F0502020204030204"/>
              </a:rPr>
              <a:t>pack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()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83303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E3C48-4094-5556-81CC-A540CA754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19DFCBB-1D55-A52A-DC0D-8EF38DD71E87}"/>
              </a:ext>
            </a:extLst>
          </p:cNvPr>
          <p:cNvSpPr txBox="1"/>
          <p:nvPr/>
        </p:nvSpPr>
        <p:spPr>
          <a:xfrm>
            <a:off x="-2173" y="-142145"/>
            <a:ext cx="11576001" cy="49105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Checkbox: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</a:t>
            </a:r>
            <a:r>
              <a:rPr lang="en-US" sz="2000"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IntVar</a:t>
            </a:r>
            <a:r>
              <a:rPr lang="en-US" sz="200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check</a:t>
            </a:r>
            <a:r>
              <a:rPr lang="en-US" sz="2000"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Checkbutton</a:t>
            </a:r>
            <a:r>
              <a:rPr lang="en-US" sz="2000"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2000">
                <a:latin typeface="Consolas"/>
                <a:ea typeface="Calibri"/>
                <a:cs typeface="Calibri"/>
              </a:rPr>
              <a:t>=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Aceito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termos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2000">
                <a:latin typeface="Consolas"/>
                <a:ea typeface="Calibri"/>
                <a:cs typeface="Calibri"/>
              </a:rPr>
              <a:t>=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</a:t>
            </a:r>
            <a:r>
              <a:rPr lang="en-US" sz="2000"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check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00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r>
              <a:rPr lang="en-US" sz="2000" dirty="0">
                <a:latin typeface="Consolas"/>
              </a:rPr>
              <a:t>var = </a:t>
            </a:r>
            <a:r>
              <a:rPr lang="en-US" sz="2000" dirty="0" err="1">
                <a:latin typeface="Consolas"/>
              </a:rPr>
              <a:t>tk.IntVar</a:t>
            </a:r>
            <a:r>
              <a:rPr lang="en-US" sz="2000" dirty="0">
                <a:latin typeface="Consolas"/>
              </a:rPr>
              <a:t>()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/>
              <a:t>O que é </a:t>
            </a:r>
            <a:r>
              <a:rPr lang="en-US" sz="2000" dirty="0" err="1"/>
              <a:t>isso</a:t>
            </a:r>
            <a:r>
              <a:rPr lang="en-US" sz="2000" dirty="0"/>
              <a:t>?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Consolas"/>
              </a:rPr>
              <a:t>IntVar</a:t>
            </a:r>
            <a:r>
              <a:rPr lang="en-US" sz="2000">
                <a:latin typeface="Consolas"/>
              </a:rPr>
              <a:t>()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cria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variável</a:t>
            </a:r>
            <a:r>
              <a:rPr lang="en-US" sz="2000" b="1">
                <a:ea typeface="+mn-lt"/>
                <a:cs typeface="+mn-lt"/>
              </a:rPr>
              <a:t> especial do </a:t>
            </a:r>
            <a:r>
              <a:rPr lang="en-US" sz="2000" b="1" err="1">
                <a:ea typeface="+mn-lt"/>
                <a:cs typeface="+mn-lt"/>
              </a:rPr>
              <a:t>Tkinter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b="1" err="1">
                <a:ea typeface="+mn-lt"/>
                <a:cs typeface="+mn-lt"/>
              </a:rPr>
              <a:t>guarda</a:t>
            </a:r>
            <a:r>
              <a:rPr lang="en-US" sz="2000" b="1">
                <a:ea typeface="+mn-lt"/>
                <a:cs typeface="+mn-lt"/>
              </a:rPr>
              <a:t> um valor </a:t>
            </a:r>
            <a:r>
              <a:rPr lang="en-US" sz="2000" b="1" err="1">
                <a:ea typeface="+mn-lt"/>
                <a:cs typeface="+mn-lt"/>
              </a:rPr>
              <a:t>inteiro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pode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conectada</a:t>
            </a:r>
            <a:r>
              <a:rPr lang="en-US" sz="2000">
                <a:ea typeface="+mn-lt"/>
                <a:cs typeface="+mn-lt"/>
              </a:rPr>
              <a:t> a widgets,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latin typeface="Consolas"/>
              </a:rPr>
              <a:t>Checkbutton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latin typeface="Consolas"/>
              </a:rPr>
              <a:t>Radiobutton</a:t>
            </a:r>
            <a:r>
              <a:rPr lang="en-US" sz="2000">
                <a:ea typeface="+mn-lt"/>
                <a:cs typeface="+mn-lt"/>
              </a:rPr>
              <a:t>, etc.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Essa </a:t>
            </a:r>
            <a:r>
              <a:rPr lang="en-US" sz="2000" err="1">
                <a:ea typeface="+mn-lt"/>
                <a:cs typeface="+mn-lt"/>
              </a:rPr>
              <a:t>variável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receber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automaticamente</a:t>
            </a:r>
            <a:r>
              <a:rPr lang="en-US" sz="2000" b="1">
                <a:ea typeface="+mn-lt"/>
                <a:cs typeface="+mn-lt"/>
              </a:rPr>
              <a:t> o valor </a:t>
            </a:r>
            <a:r>
              <a:rPr lang="en-US" sz="2000" b="1">
                <a:latin typeface="Consolas"/>
              </a:rPr>
              <a:t>1</a:t>
            </a:r>
            <a:r>
              <a:rPr lang="en-US" sz="2000" b="1">
                <a:ea typeface="+mn-lt"/>
                <a:cs typeface="+mn-lt"/>
              </a:rPr>
              <a:t> (</a:t>
            </a:r>
            <a:r>
              <a:rPr lang="en-US" sz="2000" b="1" err="1">
                <a:ea typeface="+mn-lt"/>
                <a:cs typeface="+mn-lt"/>
              </a:rPr>
              <a:t>marcado</a:t>
            </a:r>
            <a:r>
              <a:rPr lang="en-US" sz="2000" b="1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latin typeface="Consolas"/>
              </a:rPr>
              <a:t>0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desmarcado</a:t>
            </a:r>
            <a:r>
              <a:rPr lang="en-US" sz="2000">
                <a:ea typeface="+mn-lt"/>
                <a:cs typeface="+mn-lt"/>
              </a:rPr>
              <a:t>), </a:t>
            </a:r>
            <a:r>
              <a:rPr lang="en-US" sz="2000" err="1">
                <a:ea typeface="+mn-lt"/>
                <a:cs typeface="+mn-lt"/>
              </a:rPr>
              <a:t>conforme</a:t>
            </a:r>
            <a:r>
              <a:rPr lang="en-US" sz="200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usuário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interage</a:t>
            </a:r>
            <a:r>
              <a:rPr lang="en-US" sz="2000">
                <a:ea typeface="+mn-lt"/>
                <a:cs typeface="+mn-lt"/>
              </a:rPr>
              <a:t> com o checkbox</a:t>
            </a:r>
            <a:endParaRPr lang="en-US" sz="2000"/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IntVar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usada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porque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o checkbox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lida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valores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inteiros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ligado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= 1,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desligado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= 0).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02522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6DB35-3799-4BAF-183F-4CF50717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072E24A-7EB4-ECA2-8154-0298A7E80AE4}"/>
              </a:ext>
            </a:extLst>
          </p:cNvPr>
          <p:cNvSpPr txBox="1"/>
          <p:nvPr/>
        </p:nvSpPr>
        <p:spPr>
          <a:xfrm>
            <a:off x="-2173" y="-142145"/>
            <a:ext cx="11576001" cy="49105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Checkbox:</a:t>
            </a:r>
            <a:endParaRPr lang="en-US" dirty="0"/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</a:t>
            </a:r>
            <a:r>
              <a:rPr lang="en-US" sz="2000"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IntVar</a:t>
            </a:r>
            <a:r>
              <a:rPr lang="en-US" sz="200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check</a:t>
            </a:r>
            <a:r>
              <a:rPr lang="en-US" sz="2000"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Checkbutton</a:t>
            </a:r>
            <a:r>
              <a:rPr lang="en-US" sz="2000"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2000">
                <a:latin typeface="Consolas"/>
                <a:ea typeface="Calibri"/>
                <a:cs typeface="Calibri"/>
              </a:rPr>
              <a:t>=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Aceito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termos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2000">
                <a:latin typeface="Consolas"/>
                <a:ea typeface="Calibri"/>
                <a:cs typeface="Calibri"/>
              </a:rPr>
              <a:t>=</a:t>
            </a:r>
            <a:r>
              <a:rPr lang="en-US" sz="20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</a:t>
            </a:r>
            <a:r>
              <a:rPr lang="en-US" sz="2000"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check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00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r>
              <a:rPr lang="en-US" sz="2000" dirty="0">
                <a:latin typeface="Consolas"/>
              </a:rPr>
              <a:t>var = </a:t>
            </a:r>
            <a:r>
              <a:rPr lang="en-US" sz="2000" dirty="0" err="1">
                <a:latin typeface="Consolas"/>
              </a:rPr>
              <a:t>tk.IntVar</a:t>
            </a:r>
            <a:r>
              <a:rPr lang="en-US" sz="2000" dirty="0">
                <a:latin typeface="Consolas"/>
              </a:rPr>
              <a:t>()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/>
              <a:t>O que é </a:t>
            </a:r>
            <a:r>
              <a:rPr lang="en-US" sz="2000" dirty="0" err="1"/>
              <a:t>isso</a:t>
            </a:r>
            <a:r>
              <a:rPr lang="en-US" sz="2000" dirty="0"/>
              <a:t>?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err="1">
                <a:latin typeface="Consolas"/>
              </a:rPr>
              <a:t>IntVar</a:t>
            </a:r>
            <a:r>
              <a:rPr lang="en-US" sz="2000">
                <a:latin typeface="Consolas"/>
              </a:rPr>
              <a:t>()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cria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variável</a:t>
            </a:r>
            <a:r>
              <a:rPr lang="en-US" sz="2000" b="1">
                <a:ea typeface="+mn-lt"/>
                <a:cs typeface="+mn-lt"/>
              </a:rPr>
              <a:t> especial do </a:t>
            </a:r>
            <a:r>
              <a:rPr lang="en-US" sz="2000" b="1" err="1">
                <a:ea typeface="+mn-lt"/>
                <a:cs typeface="+mn-lt"/>
              </a:rPr>
              <a:t>Tkinter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b="1" err="1">
                <a:ea typeface="+mn-lt"/>
                <a:cs typeface="+mn-lt"/>
              </a:rPr>
              <a:t>guarda</a:t>
            </a:r>
            <a:r>
              <a:rPr lang="en-US" sz="2000" b="1">
                <a:ea typeface="+mn-lt"/>
                <a:cs typeface="+mn-lt"/>
              </a:rPr>
              <a:t> um valor </a:t>
            </a:r>
            <a:r>
              <a:rPr lang="en-US" sz="2000" b="1" err="1">
                <a:ea typeface="+mn-lt"/>
                <a:cs typeface="+mn-lt"/>
              </a:rPr>
              <a:t>inteiro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pode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conectada</a:t>
            </a:r>
            <a:r>
              <a:rPr lang="en-US" sz="2000">
                <a:ea typeface="+mn-lt"/>
                <a:cs typeface="+mn-lt"/>
              </a:rPr>
              <a:t> a widgets,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latin typeface="Consolas"/>
              </a:rPr>
              <a:t>Checkbutton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latin typeface="Consolas"/>
              </a:rPr>
              <a:t>Radiobutton</a:t>
            </a:r>
            <a:r>
              <a:rPr lang="en-US" sz="2000">
                <a:ea typeface="+mn-lt"/>
                <a:cs typeface="+mn-lt"/>
              </a:rPr>
              <a:t>, etc.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Essa </a:t>
            </a:r>
            <a:r>
              <a:rPr lang="en-US" sz="2000" err="1">
                <a:ea typeface="+mn-lt"/>
                <a:cs typeface="+mn-lt"/>
              </a:rPr>
              <a:t>variável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receber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automaticamente</a:t>
            </a:r>
            <a:r>
              <a:rPr lang="en-US" sz="2000" b="1">
                <a:ea typeface="+mn-lt"/>
                <a:cs typeface="+mn-lt"/>
              </a:rPr>
              <a:t> o valor </a:t>
            </a:r>
            <a:r>
              <a:rPr lang="en-US" sz="2000" b="1">
                <a:latin typeface="Consolas"/>
              </a:rPr>
              <a:t>1</a:t>
            </a:r>
            <a:r>
              <a:rPr lang="en-US" sz="2000" b="1">
                <a:ea typeface="+mn-lt"/>
                <a:cs typeface="+mn-lt"/>
              </a:rPr>
              <a:t> (</a:t>
            </a:r>
            <a:r>
              <a:rPr lang="en-US" sz="2000" b="1" err="1">
                <a:ea typeface="+mn-lt"/>
                <a:cs typeface="+mn-lt"/>
              </a:rPr>
              <a:t>marcado</a:t>
            </a:r>
            <a:r>
              <a:rPr lang="en-US" sz="2000" b="1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>
                <a:latin typeface="Consolas"/>
              </a:rPr>
              <a:t>0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desmarcado</a:t>
            </a:r>
            <a:r>
              <a:rPr lang="en-US" sz="2000">
                <a:ea typeface="+mn-lt"/>
                <a:cs typeface="+mn-lt"/>
              </a:rPr>
              <a:t>), </a:t>
            </a:r>
            <a:r>
              <a:rPr lang="en-US" sz="2000" err="1">
                <a:ea typeface="+mn-lt"/>
                <a:cs typeface="+mn-lt"/>
              </a:rPr>
              <a:t>conforme</a:t>
            </a:r>
            <a:r>
              <a:rPr lang="en-US" sz="200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usuário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interage</a:t>
            </a:r>
            <a:r>
              <a:rPr lang="en-US" sz="2000">
                <a:ea typeface="+mn-lt"/>
                <a:cs typeface="+mn-lt"/>
              </a:rPr>
              <a:t> com o checkbox</a:t>
            </a:r>
            <a:endParaRPr lang="en-US" sz="2000"/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 panose="020F0502020204030204"/>
              </a:rPr>
              <a:t>IntVar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usada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porque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o checkbox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lida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com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valores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inteiros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ligado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= 1,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desligado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= 0).</a:t>
            </a:r>
            <a:endParaRPr lang="en-US"/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84894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F6C33-DB17-029B-35B6-1595CA9D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8838F92-43A3-9BAC-BB52-4A49DC796759}"/>
              </a:ext>
            </a:extLst>
          </p:cNvPr>
          <p:cNvSpPr txBox="1"/>
          <p:nvPr/>
        </p:nvSpPr>
        <p:spPr>
          <a:xfrm>
            <a:off x="-2173" y="-142145"/>
            <a:ext cx="11576001" cy="50106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import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tkinter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as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tk</a:t>
            </a:r>
            <a:br>
              <a:rPr lang="en-US" sz="2800" dirty="0"/>
            </a:br>
            <a:endParaRPr lang="en-US" sz="2800">
              <a:ea typeface="Calibri" panose="020F0502020204030204"/>
              <a:cs typeface="Calibri" panose="020F0502020204030204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def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verificar</a:t>
            </a:r>
            <a:r>
              <a:rPr lang="en-US" sz="1600" dirty="0">
                <a:latin typeface="Consolas"/>
                <a:ea typeface="+mn-lt"/>
                <a:cs typeface="+mn-lt"/>
              </a:rPr>
              <a:t>():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var</a:t>
            </a:r>
            <a:r>
              <a:rPr lang="en-US" sz="1600" err="1"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get</a:t>
            </a:r>
            <a:r>
              <a:rPr lang="en-US" sz="1600" dirty="0">
                <a:latin typeface="Consolas"/>
                <a:ea typeface="+mn-lt"/>
                <a:cs typeface="+mn-lt"/>
              </a:rPr>
              <a:t>() == </a:t>
            </a:r>
            <a:r>
              <a:rPr lang="en-US" sz="16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1600" dirty="0">
                <a:latin typeface="Consolas"/>
                <a:ea typeface="+mn-lt"/>
                <a:cs typeface="+mn-lt"/>
              </a:rPr>
              <a:t>: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"Termos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aceitos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1600" dirty="0"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        </a:t>
            </a:r>
            <a:r>
              <a:rPr lang="en-US" sz="16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1600" dirty="0">
                <a:latin typeface="Consolas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Você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precisa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aceitar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os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termos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."</a:t>
            </a:r>
            <a:r>
              <a:rPr lang="en-US" sz="1600" dirty="0">
                <a:latin typeface="Consolas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sz="1600" dirty="0">
                <a:latin typeface="Consolas"/>
                <a:ea typeface="+mn-lt"/>
                <a:cs typeface="+mn-lt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tk</a:t>
            </a:r>
            <a:r>
              <a:rPr lang="en-US" sz="1600" err="1"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Tk</a:t>
            </a:r>
            <a:r>
              <a:rPr lang="en-US" sz="1600" dirty="0"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</a:t>
            </a:r>
            <a:r>
              <a:rPr lang="en-US" sz="1600" dirty="0">
                <a:latin typeface="Consolas"/>
                <a:ea typeface="Calibri"/>
                <a:cs typeface="Calibri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IntVar</a:t>
            </a:r>
            <a:r>
              <a:rPr lang="en-US" sz="1600" dirty="0">
                <a:latin typeface="Consolas"/>
                <a:ea typeface="Calibri"/>
                <a:cs typeface="Calibri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check</a:t>
            </a:r>
            <a:r>
              <a:rPr lang="en-US" sz="1600" dirty="0">
                <a:latin typeface="Consolas"/>
                <a:ea typeface="Calibri"/>
                <a:cs typeface="Calibri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Checkbutton</a:t>
            </a:r>
            <a:r>
              <a:rPr lang="en-US" sz="1600" dirty="0">
                <a:latin typeface="Consolas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 dirty="0">
                <a:latin typeface="Consolas"/>
                <a:ea typeface="Calibri"/>
                <a:cs typeface="Calibri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600" dirty="0"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Aceito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termos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dirty="0">
                <a:latin typeface="Consolas"/>
                <a:ea typeface="Calibri"/>
                <a:cs typeface="Calibri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1600" dirty="0"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</a:t>
            </a:r>
            <a:r>
              <a:rPr lang="en-US" sz="1600" dirty="0"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check</a:t>
            </a:r>
            <a:r>
              <a:rPr lang="en-US" sz="16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600" dirty="0">
                <a:latin typeface="Consolas"/>
                <a:ea typeface="Calibri"/>
                <a:cs typeface="Calibri"/>
              </a:rPr>
              <a:t>()</a:t>
            </a:r>
            <a:br>
              <a:rPr lang="en-US" sz="2800" dirty="0"/>
            </a:br>
            <a:endParaRPr lang="en-US" sz="28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botao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latin typeface="Consolas"/>
              </a:rPr>
              <a:t>=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tk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Button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Enviar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command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verificar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botao</a:t>
            </a:r>
            <a:r>
              <a:rPr lang="en-US" sz="16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pack</a:t>
            </a:r>
            <a:r>
              <a:rPr lang="en-US" sz="1600" dirty="0">
                <a:latin typeface="Consolas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sz="1600" err="1"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mainloop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</a:t>
            </a:r>
            <a:endParaRPr lang="en-US" sz="16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95026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9C8C7-B53E-CCA3-A63D-66AB3B3AC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AAED7B-9D79-6454-074B-E6A9B58D28B7}"/>
              </a:ext>
            </a:extLst>
          </p:cNvPr>
          <p:cNvSpPr txBox="1"/>
          <p:nvPr/>
        </p:nvSpPr>
        <p:spPr>
          <a:xfrm>
            <a:off x="-2173" y="-142145"/>
            <a:ext cx="11576001" cy="512294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 dirty="0"/>
          </a:p>
          <a:p>
            <a:r>
              <a:rPr lang="en-US" sz="2800" dirty="0" err="1">
                <a:ea typeface="+mn-lt"/>
                <a:cs typeface="+mn-lt"/>
              </a:rPr>
              <a:t>RadioButton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StringVar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Opcao.set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(None)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radio1</a:t>
            </a:r>
            <a:r>
              <a:rPr lang="en-US" sz="2000" dirty="0">
                <a:latin typeface="Consolas"/>
                <a:ea typeface="Calibri"/>
                <a:cs typeface="Calibri"/>
              </a:rPr>
              <a:t> =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Radiobutton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2000" dirty="0"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1"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2000" dirty="0">
                <a:latin typeface="Consolas"/>
                <a:ea typeface="Calibri"/>
                <a:cs typeface="Calibri"/>
              </a:rPr>
              <a:t>=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value</a:t>
            </a:r>
            <a:r>
              <a:rPr lang="en-US" sz="2000" dirty="0"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"1"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radio2</a:t>
            </a:r>
            <a:r>
              <a:rPr lang="en-US" sz="2000" dirty="0"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err="1"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Radiobutton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2000" dirty="0"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2"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2000" dirty="0">
                <a:latin typeface="Consolas"/>
                <a:ea typeface="Calibri"/>
                <a:cs typeface="Calibri"/>
              </a:rPr>
              <a:t>=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value</a:t>
            </a:r>
            <a:r>
              <a:rPr lang="en-US" sz="2000" dirty="0"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"2"</a:t>
            </a:r>
            <a:r>
              <a:rPr lang="en-US" sz="2000" dirty="0"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radio1</a:t>
            </a:r>
            <a:r>
              <a:rPr lang="en-US" sz="2000" dirty="0"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radio2</a:t>
            </a:r>
            <a:r>
              <a:rPr lang="en-US" sz="2000" dirty="0"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dirty="0" err="1">
                <a:latin typeface="Consolas"/>
                <a:ea typeface="Calibri"/>
                <a:cs typeface="Calibri"/>
              </a:rPr>
              <a:t>opcao</a:t>
            </a:r>
            <a:r>
              <a:rPr lang="en-US" dirty="0">
                <a:latin typeface="Consolas"/>
                <a:ea typeface="Calibri"/>
                <a:cs typeface="Calibri"/>
              </a:rPr>
              <a:t> = </a:t>
            </a:r>
            <a:r>
              <a:rPr lang="en-US" dirty="0" err="1">
                <a:latin typeface="Consolas"/>
                <a:ea typeface="Calibri"/>
                <a:cs typeface="Calibri"/>
              </a:rPr>
              <a:t>tk.StringVar</a:t>
            </a:r>
            <a:r>
              <a:rPr lang="en-US" dirty="0">
                <a:latin typeface="Consolas"/>
                <a:ea typeface="Calibri"/>
                <a:cs typeface="Calibri"/>
              </a:rPr>
              <a:t>()</a:t>
            </a:r>
            <a:endParaRPr lang="en-US" dirty="0"/>
          </a:p>
          <a:p>
            <a:endParaRPr lang="en-US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Cria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variável</a:t>
            </a:r>
            <a:r>
              <a:rPr lang="en-US" sz="2000" b="1" dirty="0">
                <a:ea typeface="+mn-lt"/>
                <a:cs typeface="+mn-lt"/>
              </a:rPr>
              <a:t> especial do </a:t>
            </a:r>
            <a:r>
              <a:rPr lang="en-US" sz="2000" b="1" dirty="0" err="1">
                <a:ea typeface="+mn-lt"/>
                <a:cs typeface="+mn-lt"/>
              </a:rPr>
              <a:t>Tkinter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dirty="0" err="1">
                <a:ea typeface="+mn-lt"/>
                <a:cs typeface="+mn-lt"/>
              </a:rPr>
              <a:t>armazenará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b="1" dirty="0" err="1">
                <a:ea typeface="+mn-lt"/>
                <a:cs typeface="+mn-lt"/>
              </a:rPr>
              <a:t>opção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selecionada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Como as </a:t>
            </a:r>
            <a:r>
              <a:rPr lang="en-US" sz="2000" dirty="0" err="1">
                <a:ea typeface="+mn-lt"/>
                <a:cs typeface="+mn-lt"/>
              </a:rPr>
              <a:t>opções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valores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texto</a:t>
            </a:r>
            <a:r>
              <a:rPr lang="en-US" sz="2000" b="1" dirty="0">
                <a:ea typeface="+mn-lt"/>
                <a:cs typeface="+mn-lt"/>
              </a:rPr>
              <a:t> (strings)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usamos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StringVar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diferente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IntVar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Checkbutton</a:t>
            </a:r>
            <a:r>
              <a:rPr lang="en-US" sz="2000" dirty="0">
                <a:ea typeface="+mn-lt"/>
                <a:cs typeface="+mn-lt"/>
              </a:rPr>
              <a:t>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Essa </a:t>
            </a:r>
            <a:r>
              <a:rPr lang="en-US" sz="2000" dirty="0" err="1">
                <a:ea typeface="+mn-lt"/>
                <a:cs typeface="+mn-lt"/>
              </a:rPr>
              <a:t>variável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será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atualizada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automaticamente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quando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usuário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selecionar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opção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14355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DE1E8-E27A-DDA3-1DCA-B001CFCAE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1FDD2B-950E-5DA7-9288-9B9EDC6CFAE4}"/>
              </a:ext>
            </a:extLst>
          </p:cNvPr>
          <p:cNvSpPr txBox="1"/>
          <p:nvPr/>
        </p:nvSpPr>
        <p:spPr>
          <a:xfrm>
            <a:off x="-2173" y="-142145"/>
            <a:ext cx="11576001" cy="527682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tkinter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as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endParaRPr lang="en-US" sz="1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mostrar_opcao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escolheu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14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StringVar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radio1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Radiobutton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1"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value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"1"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radio2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Radiobutton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Opção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2"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variable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opcao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value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"2"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radio1</a:t>
            </a:r>
            <a:r>
              <a:rPr lang="en-US" sz="1400" dirty="0">
                <a:latin typeface="Consolas"/>
                <a:ea typeface="Calibri"/>
                <a:cs typeface="Calibri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radio2</a:t>
            </a:r>
            <a:r>
              <a:rPr lang="en-US" sz="1400" dirty="0">
                <a:latin typeface="Consolas"/>
                <a:ea typeface="Calibri"/>
                <a:cs typeface="Calibri"/>
              </a:rPr>
              <a:t>.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botao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Button</a:t>
            </a:r>
            <a:r>
              <a:rPr lang="en-US" sz="1400" dirty="0">
                <a:latin typeface="Consolas"/>
                <a:ea typeface="+mn-lt"/>
                <a:cs typeface="+mn-lt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sz="1400" dirty="0">
                <a:latin typeface="Consolas"/>
                <a:ea typeface="+mn-lt"/>
                <a:cs typeface="+mn-lt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text</a:t>
            </a:r>
            <a:r>
              <a:rPr lang="en-US" sz="1400" dirty="0">
                <a:latin typeface="Consolas"/>
                <a:ea typeface="+mn-lt"/>
                <a:cs typeface="+mn-lt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Confirmar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400" dirty="0">
                <a:latin typeface="Consolas"/>
                <a:ea typeface="+mn-lt"/>
                <a:cs typeface="+mn-lt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command</a:t>
            </a:r>
            <a:r>
              <a:rPr lang="en-US" sz="1400" dirty="0">
                <a:latin typeface="Consolas"/>
                <a:ea typeface="+mn-lt"/>
                <a:cs typeface="+mn-lt"/>
              </a:rPr>
              <a:t>=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mostrar_opcao</a:t>
            </a:r>
            <a:r>
              <a:rPr lang="en-US" sz="1400" dirty="0">
                <a:latin typeface="Consolas"/>
                <a:ea typeface="+mn-lt"/>
                <a:cs typeface="+mn-lt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botao</a:t>
            </a:r>
            <a:r>
              <a:rPr lang="en-US" sz="1400" err="1">
                <a:latin typeface="Consolas"/>
                <a:ea typeface="+mn-lt"/>
                <a:cs typeface="+mn-lt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sz="1400" err="1">
                <a:latin typeface="Consolas"/>
                <a:ea typeface="+mn-lt"/>
                <a:cs typeface="+mn-lt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mainloop</a:t>
            </a:r>
            <a:r>
              <a:rPr lang="en-US" sz="1400" dirty="0">
                <a:latin typeface="Consolas"/>
                <a:ea typeface="+mn-lt"/>
                <a:cs typeface="+mn-lt"/>
              </a:rPr>
              <a:t>()</a:t>
            </a:r>
            <a:endParaRPr lang="en-US" sz="14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78863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32E5-61E4-7134-0119-1EA1F4C10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46B8BB-20B9-BD2B-ACA5-B69AEB3C496B}"/>
              </a:ext>
            </a:extLst>
          </p:cNvPr>
          <p:cNvSpPr txBox="1"/>
          <p:nvPr/>
        </p:nvSpPr>
        <p:spPr>
          <a:xfrm>
            <a:off x="-2173" y="-142145"/>
            <a:ext cx="11576001" cy="51013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Combobox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caixa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suspensa</a:t>
            </a:r>
            <a:r>
              <a:rPr lang="en-US" sz="2800" dirty="0">
                <a:ea typeface="+mn-lt"/>
                <a:cs typeface="+mn-lt"/>
              </a:rPr>
              <a:t>):</a:t>
            </a: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import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tkinter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ttk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as</a:t>
            </a:r>
            <a:r>
              <a:rPr lang="en-US" sz="2000" dirty="0"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ttk</a:t>
            </a:r>
            <a:endParaRPr lang="en-US" sz="20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combo</a:t>
            </a:r>
            <a:r>
              <a:rPr lang="en-US" sz="2000" dirty="0">
                <a:latin typeface="Consolas"/>
                <a:ea typeface="Calibri"/>
                <a:cs typeface="Calibri"/>
              </a:rPr>
              <a:t> =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ttk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Combobox</a:t>
            </a:r>
            <a:r>
              <a:rPr lang="en-US" sz="2000" dirty="0">
                <a:latin typeface="Consolas"/>
                <a:ea typeface="Calibri"/>
                <a:cs typeface="Calibri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values</a:t>
            </a:r>
            <a:r>
              <a:rPr lang="en-US" sz="2000" dirty="0">
                <a:latin typeface="Consolas"/>
                <a:ea typeface="Calibri"/>
                <a:cs typeface="Calibri"/>
              </a:rPr>
              <a:t>=[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"Item 1"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"Item 2"</a:t>
            </a:r>
            <a:r>
              <a:rPr lang="en-US" sz="2000" dirty="0"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"Item 3"</a:t>
            </a:r>
            <a:r>
              <a:rPr lang="en-US" sz="2000" dirty="0">
                <a:latin typeface="Consolas"/>
                <a:ea typeface="Calibri"/>
                <a:cs typeface="Calibri"/>
              </a:rPr>
              <a:t>])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combo</a:t>
            </a:r>
            <a:r>
              <a:rPr lang="en-US" sz="20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000" dirty="0">
                <a:latin typeface="Consolas"/>
                <a:ea typeface="Calibri"/>
                <a:cs typeface="Calibri"/>
              </a:rPr>
              <a:t>()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69478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10CF-5205-F3F1-9070-0CE1DF3F6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B5B3ED-C186-6454-7657-64FEF1985D36}"/>
              </a:ext>
            </a:extLst>
          </p:cNvPr>
          <p:cNvSpPr txBox="1"/>
          <p:nvPr/>
        </p:nvSpPr>
        <p:spPr>
          <a:xfrm>
            <a:off x="-2173" y="-142145"/>
            <a:ext cx="11576001" cy="51968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Personalizando</a:t>
            </a:r>
            <a:r>
              <a:rPr lang="en-US" sz="2800" dirty="0">
                <a:ea typeface="+mn-lt"/>
                <a:cs typeface="+mn-lt"/>
              </a:rPr>
              <a:t> Widgets:</a:t>
            </a:r>
            <a:endParaRPr lang="en-US"/>
          </a:p>
          <a:p>
            <a:endParaRPr lang="en-US" sz="48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         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Texto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Personalizado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         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font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"Arial"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16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"bold"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  </a:t>
            </a:r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         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Fg_color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"white"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 </a:t>
            </a:r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             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Bg_color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"blue"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 </a:t>
            </a:r>
            <a:endParaRPr lang="en-US" sz="200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516988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C9F8-0B61-3D62-1A82-A04BE1AE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902A08F-2E84-584E-B449-D95007711A34}"/>
              </a:ext>
            </a:extLst>
          </p:cNvPr>
          <p:cNvSpPr txBox="1"/>
          <p:nvPr/>
        </p:nvSpPr>
        <p:spPr>
          <a:xfrm>
            <a:off x="-2173" y="-142145"/>
            <a:ext cx="11576001" cy="5316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Posicionamento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.pack() –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Posicionamento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Simples:</a:t>
            </a:r>
            <a:endParaRPr lang="en-US"/>
          </a:p>
          <a:p>
            <a:endParaRPr lang="en-US" sz="5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side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"top"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padx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side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: top, bottom, left, right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padx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/ 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espaçamento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horizontal/vertical</a:t>
            </a:r>
            <a:endParaRPr lang="en-US" dirty="0"/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4641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76521-A3F8-243D-25F1-4F0F6195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00D25F-2864-8D32-C90B-E4496B145FD3}"/>
              </a:ext>
            </a:extLst>
          </p:cNvPr>
          <p:cNvSpPr txBox="1"/>
          <p:nvPr/>
        </p:nvSpPr>
        <p:spPr>
          <a:xfrm>
            <a:off x="-2173" y="-142145"/>
            <a:ext cx="11576001" cy="512909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.grid() – Grade (</a:t>
            </a:r>
            <a:r>
              <a:rPr lang="en-US" sz="2800" dirty="0" err="1">
                <a:ea typeface="+mn-lt"/>
                <a:cs typeface="+mn-lt"/>
              </a:rPr>
              <a:t>linhas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colunas</a:t>
            </a:r>
            <a:r>
              <a:rPr lang="en-US" sz="2800" dirty="0">
                <a:ea typeface="+mn-lt"/>
                <a:cs typeface="+mn-lt"/>
              </a:rPr>
              <a:t>)</a:t>
            </a: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Para usar o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grid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lugar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do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pack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customtkinter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no 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tkinter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),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precisa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substituir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.pack()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.grid()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definir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explicitamente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linha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row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e a </a:t>
            </a:r>
            <a:r>
              <a:rPr lang="en-US" sz="2800" b="1" dirty="0" err="1">
                <a:solidFill>
                  <a:srgbClr val="000000"/>
                </a:solidFill>
                <a:ea typeface="+mn-lt"/>
                <a:cs typeface="+mn-lt"/>
              </a:rPr>
              <a:t>coluna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column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onde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cada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widget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será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+mn-lt"/>
                <a:cs typeface="+mn-lt"/>
              </a:rPr>
              <a:t>colocado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800" dirty="0"/>
          </a:p>
          <a:p>
            <a:endParaRPr lang="en-US" sz="4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ctk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CTkLabel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Usuário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grid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row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column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=(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),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padx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sticky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nsew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235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1147F-D120-004F-FC12-C38F975B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CCF86F6-0851-2FE1-EC98-0532F60B1AFC}"/>
              </a:ext>
            </a:extLst>
          </p:cNvPr>
          <p:cNvSpPr txBox="1"/>
          <p:nvPr/>
        </p:nvSpPr>
        <p:spPr>
          <a:xfrm>
            <a:off x="327341" y="267825"/>
            <a:ext cx="11576001" cy="689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err="1">
                <a:ea typeface="+mn-lt"/>
                <a:cs typeface="+mn-lt"/>
              </a:rPr>
              <a:t>while</a:t>
            </a:r>
            <a:r>
              <a:rPr lang="pt-BR" sz="3200">
                <a:ea typeface="+mn-lt"/>
                <a:cs typeface="+mn-lt"/>
              </a:rPr>
              <a:t> </a:t>
            </a:r>
            <a:r>
              <a:rPr lang="pt-BR" sz="3200" err="1">
                <a:ea typeface="+mn-lt"/>
                <a:cs typeface="+mn-lt"/>
              </a:rPr>
              <a:t>True</a:t>
            </a:r>
            <a:r>
              <a:rPr lang="pt-BR" sz="3200">
                <a:ea typeface="+mn-lt"/>
                <a:cs typeface="+mn-lt"/>
              </a:rPr>
              <a:t>:</a:t>
            </a:r>
            <a:endParaRPr lang="pt-BR"/>
          </a:p>
          <a:p>
            <a:r>
              <a:rPr lang="pt-BR" sz="3200" dirty="0">
                <a:ea typeface="+mn-lt"/>
                <a:cs typeface="+mn-lt"/>
              </a:rPr>
              <a:t>   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try</a:t>
            </a:r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:</a:t>
            </a:r>
            <a:endParaRPr lang="pt-BR">
              <a:highlight>
                <a:srgbClr val="FFFF00"/>
              </a:highlight>
            </a:endParaRPr>
          </a:p>
          <a:p>
            <a:r>
              <a:rPr lang="pt-BR" sz="3200">
                <a:ea typeface="+mn-lt"/>
                <a:cs typeface="+mn-lt"/>
              </a:rPr>
              <a:t>        idade = int(input("Qual a sua idade? "))</a:t>
            </a:r>
            <a:endParaRPr lang="pt-BR"/>
          </a:p>
          <a:p>
            <a:r>
              <a:rPr lang="pt-BR" sz="3200">
                <a:ea typeface="+mn-lt"/>
                <a:cs typeface="+mn-lt"/>
              </a:rPr>
              <a:t>        break  # Se a conversão for bem-sucedida, sai do loop</a:t>
            </a:r>
            <a:endParaRPr lang="pt-BR"/>
          </a:p>
          <a:p>
            <a:r>
              <a:rPr lang="pt-BR" sz="3200" dirty="0">
                <a:ea typeface="+mn-lt"/>
                <a:cs typeface="+mn-lt"/>
              </a:rPr>
              <a:t>   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except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ValueError</a:t>
            </a:r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:</a:t>
            </a:r>
            <a:endParaRPr lang="pt-BR">
              <a:highlight>
                <a:srgbClr val="FFFF00"/>
              </a:highlight>
            </a:endParaRPr>
          </a:p>
          <a:p>
            <a:r>
              <a:rPr lang="pt-BR" sz="3200">
                <a:ea typeface="+mn-lt"/>
                <a:cs typeface="+mn-lt"/>
              </a:rPr>
              <a:t>        print("Por favor, insira um número válido para a idade.")</a:t>
            </a:r>
            <a:endParaRPr lang="pt-BR"/>
          </a:p>
          <a:p>
            <a:r>
              <a:rPr lang="pt-BR" sz="3200" dirty="0">
                <a:ea typeface="+mn-lt"/>
                <a:cs typeface="+mn-lt"/>
              </a:rPr>
              <a:t>        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print(</a:t>
            </a:r>
            <a:r>
              <a:rPr lang="pt-BR" sz="3200" dirty="0" err="1">
                <a:ea typeface="+mn-lt"/>
                <a:cs typeface="+mn-lt"/>
              </a:rPr>
              <a:t>f"Sua</a:t>
            </a:r>
            <a:r>
              <a:rPr lang="pt-BR" sz="3200" dirty="0">
                <a:ea typeface="+mn-lt"/>
                <a:cs typeface="+mn-lt"/>
              </a:rPr>
              <a:t> idade é {idade} anos.")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b="1" dirty="0">
                <a:ea typeface="+mn-lt"/>
                <a:cs typeface="+mn-lt"/>
              </a:rPr>
              <a:t>Explicação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programa pede para o usuário digitar a idade.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Se o usuário digitar algo que não possa ser convertido para inteiro (como uma </a:t>
            </a:r>
            <a:r>
              <a:rPr lang="pt-BR" err="1">
                <a:ea typeface="+mn-lt"/>
                <a:cs typeface="+mn-lt"/>
              </a:rPr>
              <a:t>string</a:t>
            </a:r>
            <a:r>
              <a:rPr lang="pt-BR" dirty="0">
                <a:ea typeface="+mn-lt"/>
                <a:cs typeface="+mn-lt"/>
              </a:rPr>
              <a:t> de texto), o 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ValueError</a:t>
            </a:r>
            <a:r>
              <a:rPr lang="pt-BR" dirty="0">
                <a:ea typeface="+mn-lt"/>
                <a:cs typeface="+mn-lt"/>
              </a:rPr>
              <a:t> será lançado e o programa exibirá a mensagem de erro pedindo para digitar novamente.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while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True</a:t>
            </a:r>
            <a:r>
              <a:rPr lang="pt-BR" dirty="0">
                <a:ea typeface="+mn-lt"/>
                <a:cs typeface="+mn-lt"/>
              </a:rPr>
              <a:t> garante que o programa continue pedindo a entrada até que um número válido seja fornecido.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122256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A8DE-CE86-9026-213A-1D2AC91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1428D2-9CCA-84D5-5F44-2415B81FA4D1}"/>
              </a:ext>
            </a:extLst>
          </p:cNvPr>
          <p:cNvSpPr txBox="1"/>
          <p:nvPr/>
        </p:nvSpPr>
        <p:spPr>
          <a:xfrm>
            <a:off x="-2173" y="-142145"/>
            <a:ext cx="11576001" cy="53937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Consolas"/>
                <a:ea typeface="Calibri"/>
                <a:cs typeface="Calibri"/>
              </a:rPr>
              <a:t>row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>
                <a:latin typeface="Consolas"/>
                <a:ea typeface="+mn-lt"/>
                <a:cs typeface="+mn-lt"/>
              </a:rPr>
              <a:t>column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definem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posição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grade.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 err="1">
                <a:latin typeface="Consolas"/>
                <a:ea typeface="Calibri"/>
                <a:cs typeface="Calibri"/>
              </a:rPr>
              <a:t>Padx:</a:t>
            </a:r>
            <a:r>
              <a:rPr lang="en-US" sz="2800" b="1" dirty="0" err="1">
                <a:latin typeface="Consolas"/>
                <a:ea typeface="Calibri"/>
                <a:cs typeface="Calibri"/>
              </a:rPr>
              <a:t>pady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significa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"padding Y"</a:t>
            </a:r>
            <a:r>
              <a:rPr lang="en-US" sz="2800" dirty="0">
                <a:ea typeface="+mn-lt"/>
                <a:cs typeface="+mn-lt"/>
              </a:rPr>
              <a:t> —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seja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espaçamento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vertical </a:t>
            </a:r>
            <a:r>
              <a:rPr lang="en-US" sz="2800" b="1" dirty="0" err="1">
                <a:ea typeface="+mn-lt"/>
                <a:cs typeface="+mn-lt"/>
              </a:rPr>
              <a:t>externo</a:t>
            </a:r>
            <a:r>
              <a:rPr lang="en-US" sz="2800" dirty="0">
                <a:ea typeface="+mn-lt"/>
                <a:cs typeface="+mn-lt"/>
              </a:rPr>
              <a:t> (fora do widget).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Quando </a:t>
            </a:r>
            <a:r>
              <a:rPr lang="en-US" sz="2800" dirty="0" err="1">
                <a:ea typeface="+mn-lt"/>
                <a:cs typeface="+mn-lt"/>
              </a:rPr>
              <a:t>usamos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 err="1">
                <a:latin typeface="Consolas"/>
                <a:ea typeface="Calibri"/>
                <a:cs typeface="Calibri"/>
              </a:rPr>
              <a:t>pady</a:t>
            </a:r>
            <a:r>
              <a:rPr lang="en-US" sz="2800" b="1" dirty="0">
                <a:latin typeface="Consolas"/>
                <a:ea typeface="Calibri"/>
                <a:cs typeface="Calibri"/>
              </a:rPr>
              <a:t>=(10, 0)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estamos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dizendo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10 pixels de </a:t>
            </a:r>
            <a:r>
              <a:rPr lang="en-US" sz="2800" dirty="0" err="1">
                <a:ea typeface="+mn-lt"/>
                <a:cs typeface="+mn-lt"/>
              </a:rPr>
              <a:t>espaço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acima</a:t>
            </a:r>
            <a:r>
              <a:rPr lang="en-US" sz="2800" dirty="0">
                <a:ea typeface="+mn-lt"/>
                <a:cs typeface="+mn-lt"/>
              </a:rPr>
              <a:t> do widget.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0 pixels de </a:t>
            </a:r>
            <a:r>
              <a:rPr lang="en-US" sz="2800" dirty="0" err="1">
                <a:ea typeface="+mn-lt"/>
                <a:cs typeface="+mn-lt"/>
              </a:rPr>
              <a:t>espaço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abaixo</a:t>
            </a:r>
            <a:r>
              <a:rPr lang="en-US" sz="2800" dirty="0">
                <a:ea typeface="+mn-lt"/>
                <a:cs typeface="+mn-lt"/>
              </a:rPr>
              <a:t> do widget.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nsolas"/>
              <a:ea typeface="+mn-lt"/>
              <a:cs typeface="+mn-lt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449676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4445F-FF49-7629-5CD8-D9A73C752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BB1CF6-83A0-79CB-C497-720ACF782CE3}"/>
              </a:ext>
            </a:extLst>
          </p:cNvPr>
          <p:cNvSpPr txBox="1"/>
          <p:nvPr/>
        </p:nvSpPr>
        <p:spPr>
          <a:xfrm>
            <a:off x="-2173" y="-142145"/>
            <a:ext cx="11576001" cy="54368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nsolas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800" dirty="0" err="1">
                <a:latin typeface="Consolas"/>
                <a:ea typeface="Calibri" panose="020F0502020204030204"/>
                <a:cs typeface="Calibri" panose="020F0502020204030204"/>
              </a:rPr>
              <a:t>padx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sz="2800" dirty="0" err="1">
                <a:latin typeface="Consolas"/>
                <a:ea typeface="Calibri" panose="020F0502020204030204"/>
                <a:cs typeface="Calibri" panose="020F0502020204030204"/>
              </a:rPr>
              <a:t>padx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=20</a:t>
            </a:r>
          </a:p>
          <a:p>
            <a:pPr>
              <a:buFont typeface="Arial"/>
              <a:buChar char="•"/>
            </a:pPr>
            <a:r>
              <a:rPr lang="en-US" sz="2800" b="1" dirty="0" err="1">
                <a:latin typeface="Consolas"/>
                <a:ea typeface="Calibri" panose="020F0502020204030204"/>
                <a:cs typeface="Calibri" panose="020F0502020204030204"/>
              </a:rPr>
              <a:t>padx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significa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"padding X"</a:t>
            </a:r>
            <a:r>
              <a:rPr lang="en-US" sz="2800" dirty="0">
                <a:ea typeface="+mn-lt"/>
                <a:cs typeface="+mn-lt"/>
              </a:rPr>
              <a:t> — </a:t>
            </a:r>
            <a:r>
              <a:rPr lang="en-US" sz="2800" dirty="0" err="1">
                <a:ea typeface="+mn-lt"/>
                <a:cs typeface="+mn-lt"/>
              </a:rPr>
              <a:t>espaçamento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horizontal </a:t>
            </a:r>
            <a:r>
              <a:rPr lang="en-US" sz="2800" b="1" dirty="0" err="1">
                <a:ea typeface="+mn-lt"/>
                <a:cs typeface="+mn-lt"/>
              </a:rPr>
              <a:t>externo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b="1" dirty="0" err="1">
                <a:latin typeface="Consolas"/>
                <a:ea typeface="Calibri" panose="020F0502020204030204"/>
                <a:cs typeface="Calibri" panose="020F0502020204030204"/>
              </a:rPr>
              <a:t>padx</a:t>
            </a:r>
            <a:r>
              <a:rPr lang="en-US" sz="2800" b="1" dirty="0">
                <a:latin typeface="Consolas"/>
                <a:ea typeface="Calibri" panose="020F0502020204030204"/>
                <a:cs typeface="Calibri" panose="020F0502020204030204"/>
              </a:rPr>
              <a:t>=20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adiciona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20 pixels de </a:t>
            </a:r>
            <a:r>
              <a:rPr lang="en-US" sz="2800" b="1" dirty="0" err="1">
                <a:ea typeface="+mn-lt"/>
                <a:cs typeface="+mn-lt"/>
              </a:rPr>
              <a:t>espaço</a:t>
            </a:r>
            <a:r>
              <a:rPr lang="en-US" sz="2800" b="1" dirty="0">
                <a:ea typeface="+mn-lt"/>
                <a:cs typeface="+mn-lt"/>
              </a:rPr>
              <a:t> à </a:t>
            </a:r>
            <a:r>
              <a:rPr lang="en-US" sz="2800" b="1" dirty="0" err="1">
                <a:ea typeface="+mn-lt"/>
                <a:cs typeface="+mn-lt"/>
              </a:rPr>
              <a:t>esquerda</a:t>
            </a:r>
            <a:r>
              <a:rPr lang="en-US" sz="2800" b="1" dirty="0">
                <a:ea typeface="+mn-lt"/>
                <a:cs typeface="+mn-lt"/>
              </a:rPr>
              <a:t> e à </a:t>
            </a:r>
            <a:r>
              <a:rPr lang="en-US" sz="2800" b="1" dirty="0" err="1">
                <a:ea typeface="+mn-lt"/>
                <a:cs typeface="+mn-lt"/>
              </a:rPr>
              <a:t>direita</a:t>
            </a:r>
            <a:r>
              <a:rPr lang="en-US" sz="2800" dirty="0">
                <a:ea typeface="+mn-lt"/>
                <a:cs typeface="+mn-lt"/>
              </a:rPr>
              <a:t> do widget.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Aqui </a:t>
            </a:r>
            <a:r>
              <a:rPr lang="en-US" sz="2800" dirty="0" err="1">
                <a:ea typeface="+mn-lt"/>
                <a:cs typeface="+mn-lt"/>
              </a:rPr>
              <a:t>está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sendo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usado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simetricamente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igual</a:t>
            </a:r>
            <a:r>
              <a:rPr lang="en-US" sz="2800" dirty="0">
                <a:ea typeface="+mn-lt"/>
                <a:cs typeface="+mn-lt"/>
              </a:rPr>
              <a:t> dos </a:t>
            </a:r>
            <a:r>
              <a:rPr lang="en-US" sz="2800" dirty="0" err="1">
                <a:ea typeface="+mn-lt"/>
                <a:cs typeface="+mn-lt"/>
              </a:rPr>
              <a:t>dois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lados</a:t>
            </a:r>
            <a:r>
              <a:rPr lang="en-US" sz="2800" dirty="0">
                <a:ea typeface="+mn-lt"/>
                <a:cs typeface="+mn-lt"/>
              </a:rPr>
              <a:t>), mas </a:t>
            </a:r>
            <a:r>
              <a:rPr lang="en-US" sz="2800" dirty="0" err="1">
                <a:ea typeface="+mn-lt"/>
                <a:cs typeface="+mn-lt"/>
              </a:rPr>
              <a:t>você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também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poderia</a:t>
            </a:r>
            <a:r>
              <a:rPr lang="en-US" sz="2800" dirty="0">
                <a:ea typeface="+mn-lt"/>
                <a:cs typeface="+mn-lt"/>
              </a:rPr>
              <a:t> usar </a:t>
            </a:r>
            <a:r>
              <a:rPr lang="en-US" sz="2800" dirty="0" err="1">
                <a:ea typeface="+mn-lt"/>
                <a:cs typeface="+mn-lt"/>
              </a:rPr>
              <a:t>uma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tupla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latin typeface="Consolas"/>
                <a:ea typeface="Calibri" panose="020F0502020204030204"/>
                <a:cs typeface="Calibri" panose="020F0502020204030204"/>
              </a:rPr>
              <a:t>padx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=(5, 15)</a:t>
            </a:r>
            <a:r>
              <a:rPr lang="en-US" sz="2800" dirty="0">
                <a:ea typeface="+mn-lt"/>
                <a:cs typeface="+mn-lt"/>
              </a:rPr>
              <a:t>, se </a:t>
            </a:r>
            <a:r>
              <a:rPr lang="en-US" sz="2800" dirty="0" err="1">
                <a:ea typeface="+mn-lt"/>
                <a:cs typeface="+mn-lt"/>
              </a:rPr>
              <a:t>quiser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espaçamentos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diferentes</a:t>
            </a:r>
            <a:r>
              <a:rPr lang="en-US" sz="2800" dirty="0">
                <a:ea typeface="+mn-lt"/>
                <a:cs typeface="+mn-lt"/>
              </a:rPr>
              <a:t> à </a:t>
            </a:r>
            <a:r>
              <a:rPr lang="en-US" sz="2800" dirty="0" err="1">
                <a:ea typeface="+mn-lt"/>
                <a:cs typeface="+mn-lt"/>
              </a:rPr>
              <a:t>esquerda</a:t>
            </a:r>
            <a:r>
              <a:rPr lang="en-US" sz="2800" dirty="0">
                <a:ea typeface="+mn-lt"/>
                <a:cs typeface="+mn-lt"/>
              </a:rPr>
              <a:t> e à </a:t>
            </a:r>
            <a:r>
              <a:rPr lang="en-US" sz="2800" dirty="0" err="1">
                <a:ea typeface="+mn-lt"/>
                <a:cs typeface="+mn-lt"/>
              </a:rPr>
              <a:t>direita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sticky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: define o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alinhamento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dentro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da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célula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da grade. 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"w"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é para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alinhar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à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esquerda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; 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800" dirty="0" err="1">
                <a:latin typeface="Consolas"/>
                <a:ea typeface="Calibri" panose="020F0502020204030204"/>
                <a:cs typeface="Calibri" panose="020F0502020204030204"/>
              </a:rPr>
              <a:t>ew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faz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o widget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expandir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horizontalmente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dirty="0" err="1">
                <a:latin typeface="Consolas"/>
                <a:ea typeface="Calibri" panose="020F0502020204030204"/>
                <a:cs typeface="Calibri" panose="020F0502020204030204"/>
              </a:rPr>
              <a:t>grid_columnconfigure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(0, weight=1)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permite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que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os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elementos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na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coluna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 0 se </a:t>
            </a:r>
            <a:r>
              <a:rPr lang="en-US" sz="2800" dirty="0" err="1">
                <a:ea typeface="Calibri" panose="020F0502020204030204"/>
                <a:cs typeface="Calibri" panose="020F0502020204030204"/>
              </a:rPr>
              <a:t>expandam</a:t>
            </a:r>
            <a:r>
              <a:rPr lang="en-US" sz="2800" dirty="0">
                <a:ea typeface="Calibri" panose="020F0502020204030204"/>
                <a:cs typeface="Calibri" panose="020F0502020204030204"/>
              </a:rPr>
              <a:t>.</a:t>
            </a: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nsolas"/>
              <a:ea typeface="+mn-lt"/>
              <a:cs typeface="+mn-lt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97024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6D29B-60EC-197B-7B21-FA819DA1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AAD6D7-2CC1-660B-2324-6046ADA24F0D}"/>
              </a:ext>
            </a:extLst>
          </p:cNvPr>
          <p:cNvSpPr txBox="1"/>
          <p:nvPr/>
        </p:nvSpPr>
        <p:spPr>
          <a:xfrm>
            <a:off x="-2173" y="-142145"/>
            <a:ext cx="11576001" cy="556613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Consolas"/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Sticky:</a:t>
            </a:r>
            <a:endParaRPr lang="en-US" sz="28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800" b="1" dirty="0">
                <a:latin typeface="Consolas"/>
                <a:ea typeface="+mn-lt"/>
                <a:cs typeface="+mn-lt"/>
              </a:rPr>
              <a:t>sticky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determina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>
                <a:ea typeface="+mn-lt"/>
                <a:cs typeface="+mn-lt"/>
              </a:rPr>
              <a:t>o </a:t>
            </a:r>
            <a:r>
              <a:rPr lang="en-US" sz="2800" b="1" dirty="0" err="1">
                <a:ea typeface="+mn-lt"/>
                <a:cs typeface="+mn-lt"/>
              </a:rPr>
              <a:t>alinhamento</a:t>
            </a:r>
            <a:r>
              <a:rPr lang="en-US" sz="2800" b="1" dirty="0">
                <a:ea typeface="+mn-lt"/>
                <a:cs typeface="+mn-lt"/>
              </a:rPr>
              <a:t> do widget </a:t>
            </a:r>
            <a:r>
              <a:rPr lang="en-US" sz="2800" b="1" dirty="0" err="1">
                <a:ea typeface="+mn-lt"/>
                <a:cs typeface="+mn-lt"/>
              </a:rPr>
              <a:t>dentro</a:t>
            </a:r>
            <a:r>
              <a:rPr lang="en-US" sz="2800" b="1" dirty="0">
                <a:ea typeface="+mn-lt"/>
                <a:cs typeface="+mn-lt"/>
              </a:rPr>
              <a:t> da </a:t>
            </a:r>
            <a:r>
              <a:rPr lang="en-US" sz="2800" b="1" dirty="0" err="1">
                <a:ea typeface="+mn-lt"/>
                <a:cs typeface="+mn-lt"/>
              </a:rPr>
              <a:t>célula</a:t>
            </a:r>
            <a:r>
              <a:rPr lang="en-US" sz="2800" b="1" dirty="0">
                <a:ea typeface="+mn-lt"/>
                <a:cs typeface="+mn-lt"/>
              </a:rPr>
              <a:t> do grid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"w"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vem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b="1" dirty="0">
                <a:ea typeface="+mn-lt"/>
                <a:cs typeface="+mn-lt"/>
              </a:rPr>
              <a:t>west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oeste</a:t>
            </a:r>
            <a:r>
              <a:rPr lang="en-US" sz="2800" dirty="0">
                <a:ea typeface="+mn-lt"/>
                <a:cs typeface="+mn-lt"/>
              </a:rPr>
              <a:t>),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seja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b="1" dirty="0" err="1">
                <a:ea typeface="+mn-lt"/>
                <a:cs typeface="+mn-lt"/>
              </a:rPr>
              <a:t>alinha</a:t>
            </a:r>
            <a:r>
              <a:rPr lang="en-US" sz="2800" b="1" dirty="0">
                <a:ea typeface="+mn-lt"/>
                <a:cs typeface="+mn-lt"/>
              </a:rPr>
              <a:t> o widget à </a:t>
            </a:r>
            <a:r>
              <a:rPr lang="en-US" sz="2800" b="1" dirty="0" err="1">
                <a:ea typeface="+mn-lt"/>
                <a:cs typeface="+mn-lt"/>
              </a:rPr>
              <a:t>esquerda</a:t>
            </a:r>
            <a:r>
              <a:rPr lang="en-US" sz="2800" dirty="0">
                <a:ea typeface="+mn-lt"/>
                <a:cs typeface="+mn-lt"/>
              </a:rPr>
              <a:t> da </a:t>
            </a:r>
            <a:r>
              <a:rPr lang="en-US" sz="2800" dirty="0" err="1">
                <a:ea typeface="+mn-lt"/>
                <a:cs typeface="+mn-lt"/>
              </a:rPr>
              <a:t>célula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ea typeface="+mn-lt"/>
                <a:cs typeface="+mn-lt"/>
              </a:rPr>
              <a:t>Outros </a:t>
            </a:r>
            <a:r>
              <a:rPr lang="en-US" sz="2800" dirty="0" err="1">
                <a:ea typeface="+mn-lt"/>
                <a:cs typeface="+mn-lt"/>
              </a:rPr>
              <a:t>valores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possíveis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"n"</a:t>
            </a:r>
            <a:r>
              <a:rPr lang="en-US" sz="2800" dirty="0">
                <a:ea typeface="+mn-lt"/>
                <a:cs typeface="+mn-lt"/>
              </a:rPr>
              <a:t> (north) → topo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"s"</a:t>
            </a:r>
            <a:r>
              <a:rPr lang="en-US" sz="2800" dirty="0">
                <a:ea typeface="+mn-lt"/>
                <a:cs typeface="+mn-lt"/>
              </a:rPr>
              <a:t> (south) → </a:t>
            </a:r>
            <a:r>
              <a:rPr lang="en-US" sz="2800" dirty="0" err="1">
                <a:ea typeface="+mn-lt"/>
                <a:cs typeface="+mn-lt"/>
              </a:rPr>
              <a:t>fundo</a:t>
            </a:r>
            <a:endParaRPr lang="en-US" err="1">
              <a:ea typeface="Calibri" panose="020F0502020204030204"/>
              <a:cs typeface="Calibri" panose="020F0502020204030204"/>
            </a:endParaRPr>
          </a:p>
          <a:p>
            <a:r>
              <a:rPr lang="en-US" sz="2800" dirty="0">
                <a:latin typeface="Consolas"/>
                <a:ea typeface="+mn-lt"/>
                <a:cs typeface="+mn-lt"/>
              </a:rPr>
              <a:t>"e"</a:t>
            </a:r>
            <a:r>
              <a:rPr lang="en-US" sz="2800" dirty="0">
                <a:ea typeface="+mn-lt"/>
                <a:cs typeface="+mn-lt"/>
              </a:rPr>
              <a:t> (east) → </a:t>
            </a:r>
            <a:r>
              <a:rPr lang="en-US" sz="2800" dirty="0" err="1">
                <a:ea typeface="+mn-lt"/>
                <a:cs typeface="+mn-lt"/>
              </a:rPr>
              <a:t>direita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r>
              <a:rPr lang="en-US" sz="2800" dirty="0" err="1">
                <a:ea typeface="+mn-lt"/>
                <a:cs typeface="+mn-lt"/>
              </a:rPr>
              <a:t>Combinações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800" dirty="0">
                <a:latin typeface="Consolas"/>
                <a:ea typeface="+mn-lt"/>
                <a:cs typeface="+mn-lt"/>
              </a:rPr>
              <a:t>"we"</a:t>
            </a:r>
            <a:r>
              <a:rPr lang="en-US" sz="2800" dirty="0">
                <a:ea typeface="+mn-lt"/>
                <a:cs typeface="+mn-lt"/>
              </a:rPr>
              <a:t> → </a:t>
            </a:r>
            <a:r>
              <a:rPr lang="en-US" sz="2800" dirty="0" err="1">
                <a:ea typeface="+mn-lt"/>
                <a:cs typeface="+mn-lt"/>
              </a:rPr>
              <a:t>estica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horizontal (</a:t>
            </a:r>
            <a:r>
              <a:rPr lang="en-US" sz="2800" dirty="0" err="1">
                <a:ea typeface="+mn-lt"/>
                <a:cs typeface="+mn-lt"/>
              </a:rPr>
              <a:t>esquerda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direita</a:t>
            </a:r>
            <a:r>
              <a:rPr lang="en-US" sz="2800" dirty="0">
                <a:ea typeface="+mn-lt"/>
                <a:cs typeface="+mn-lt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800" dirty="0">
                <a:latin typeface="Consolas"/>
                <a:ea typeface="+mn-lt"/>
                <a:cs typeface="+mn-lt"/>
              </a:rPr>
              <a:t>"ns"</a:t>
            </a:r>
            <a:r>
              <a:rPr lang="en-US" sz="2800" dirty="0">
                <a:ea typeface="+mn-lt"/>
                <a:cs typeface="+mn-lt"/>
              </a:rPr>
              <a:t> → </a:t>
            </a:r>
            <a:r>
              <a:rPr lang="en-US" sz="2800" dirty="0" err="1">
                <a:ea typeface="+mn-lt"/>
                <a:cs typeface="+mn-lt"/>
              </a:rPr>
              <a:t>estica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vertical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800" dirty="0">
                <a:latin typeface="Consolas"/>
                <a:ea typeface="+mn-lt"/>
                <a:cs typeface="+mn-lt"/>
              </a:rPr>
              <a:t>"</a:t>
            </a:r>
            <a:r>
              <a:rPr lang="en-US" sz="2800" dirty="0" err="1">
                <a:latin typeface="Consolas"/>
                <a:ea typeface="+mn-lt"/>
                <a:cs typeface="+mn-lt"/>
              </a:rPr>
              <a:t>nsew</a:t>
            </a:r>
            <a:r>
              <a:rPr lang="en-US" sz="2800" dirty="0">
                <a:latin typeface="Consolas"/>
                <a:ea typeface="+mn-lt"/>
                <a:cs typeface="+mn-lt"/>
              </a:rPr>
              <a:t>"</a:t>
            </a:r>
            <a:r>
              <a:rPr lang="en-US" sz="2800" dirty="0">
                <a:ea typeface="+mn-lt"/>
                <a:cs typeface="+mn-lt"/>
              </a:rPr>
              <a:t> → </a:t>
            </a:r>
            <a:r>
              <a:rPr lang="en-US" sz="2800" dirty="0" err="1">
                <a:ea typeface="+mn-lt"/>
                <a:cs typeface="+mn-lt"/>
              </a:rPr>
              <a:t>preenche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toda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célula</a:t>
            </a:r>
            <a:endParaRPr lang="en-US" dirty="0" err="1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alibri"/>
              <a:ea typeface="+mn-lt"/>
              <a:cs typeface="+mn-lt"/>
            </a:endParaRPr>
          </a:p>
          <a:p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3347965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0D70D-5D06-23DA-544B-62875168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B9F4F7C-D7C6-CBEC-17B9-3050DF9D1A84}"/>
              </a:ext>
            </a:extLst>
          </p:cNvPr>
          <p:cNvSpPr txBox="1"/>
          <p:nvPr/>
        </p:nvSpPr>
        <p:spPr>
          <a:xfrm>
            <a:off x="-2173" y="-142145"/>
            <a:ext cx="11576001" cy="53445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Tamanhos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Redimensionamento</a:t>
            </a:r>
            <a:endParaRPr lang="en-US" dirty="0" err="1"/>
          </a:p>
          <a:p>
            <a:endParaRPr lang="en-US" sz="44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title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Exemplo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com grid()"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Define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tamanho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fixo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geometry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"1920x1200"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sz="3200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Impede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redimensionamento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resizable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45516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1037-EBCA-C24F-355C-854ECFC9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1C421F-79A6-D460-DBC1-279468D1F15B}"/>
              </a:ext>
            </a:extLst>
          </p:cNvPr>
          <p:cNvSpPr txBox="1"/>
          <p:nvPr/>
        </p:nvSpPr>
        <p:spPr>
          <a:xfrm>
            <a:off x="-2173" y="-142145"/>
            <a:ext cx="11576001" cy="53383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 err="1">
                <a:ea typeface="+mn-lt"/>
                <a:cs typeface="+mn-lt"/>
              </a:rPr>
              <a:t>Mensagens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dirty="0" err="1">
                <a:ea typeface="+mn-lt"/>
                <a:cs typeface="+mn-lt"/>
              </a:rPr>
              <a:t>Caixas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Diálogo</a:t>
            </a:r>
            <a:endParaRPr lang="en-US" dirty="0" err="1"/>
          </a:p>
          <a:p>
            <a:br>
              <a:rPr lang="en-US" dirty="0"/>
            </a:br>
            <a:endParaRPr lang="en-US" dirty="0"/>
          </a:p>
          <a:p>
            <a:endParaRPr lang="en-US" sz="4400" dirty="0">
              <a:solidFill>
                <a:srgbClr val="00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AF00DB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7F99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tkinter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dirty="0">
                <a:solidFill>
                  <a:srgbClr val="AF00DB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import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267F99"/>
                </a:solidFill>
                <a:highlight>
                  <a:srgbClr val="FFFF00"/>
                </a:highlight>
                <a:latin typeface="Consolas"/>
                <a:ea typeface="Calibri"/>
                <a:cs typeface="Calibri"/>
              </a:rPr>
              <a:t>messagebox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alerta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messagebox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showinfo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"Aviso"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clicou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no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botão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botao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tk.Button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Mostrar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Alerta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command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alerta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botao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.pack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06792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8D4C7-EA06-0092-035D-41CDD868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CF5ACA-C4B6-52E8-EC55-8DDE1FCBAEA2}"/>
              </a:ext>
            </a:extLst>
          </p:cNvPr>
          <p:cNvSpPr txBox="1"/>
          <p:nvPr/>
        </p:nvSpPr>
        <p:spPr>
          <a:xfrm>
            <a:off x="-2173" y="-692988"/>
            <a:ext cx="11576001" cy="56800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import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tkinter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as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endParaRPr lang="en-US" sz="1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def</a:t>
            </a:r>
            <a:r>
              <a:rPr lang="en-US" sz="1400" dirty="0">
                <a:latin typeface="Consolas"/>
                <a:ea typeface="Calibri"/>
                <a:cs typeface="Calibri"/>
              </a:rPr>
              <a:t> </a:t>
            </a:r>
            <a:r>
              <a:rPr lang="en-US" sz="14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enviar</a:t>
            </a:r>
            <a:r>
              <a:rPr lang="en-US" sz="1400" dirty="0">
                <a:latin typeface="Consolas"/>
                <a:ea typeface="Calibri"/>
                <a:cs typeface="Calibri"/>
              </a:rPr>
              <a:t>():</a:t>
            </a:r>
            <a:endParaRPr lang="en-US" sz="1400" dirty="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entrada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get</a:t>
            </a:r>
            <a:r>
              <a:rPr lang="en-US" sz="1400" dirty="0"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>
                <a:latin typeface="Consolas"/>
                <a:ea typeface="Calibri"/>
                <a:cs typeface="Calibri"/>
              </a:rPr>
              <a:t>    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label_resultado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config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err="1">
                <a:latin typeface="Consolas"/>
                <a:ea typeface="Calibri"/>
                <a:cs typeface="Calibri"/>
              </a:rPr>
              <a:t>f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"Olá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{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!"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dirty="0"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title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Formulário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Simples"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geometry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"300x200"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label_nome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Digite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seu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:"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label_nome</a:t>
            </a:r>
            <a:r>
              <a:rPr lang="en-US" sz="14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br>
              <a:rPr lang="en-US" sz="2400" dirty="0"/>
            </a:b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entrada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Entry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entrada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br>
              <a:rPr lang="en-US" sz="2400" dirty="0"/>
            </a:br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botao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Button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Enviar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command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enviar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botao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label_resultado</a:t>
            </a:r>
            <a:r>
              <a:rPr lang="en-US" sz="1400" dirty="0">
                <a:latin typeface="Consolas"/>
                <a:ea typeface="Calibri"/>
                <a:cs typeface="Calibri"/>
              </a:rPr>
              <a:t> = 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dirty="0">
                <a:latin typeface="Consolas"/>
                <a:ea typeface="Calibri"/>
                <a:cs typeface="Calibri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""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label_resultado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400" dirty="0">
                <a:latin typeface="Consolas"/>
                <a:ea typeface="Calibri"/>
                <a:cs typeface="Calibri"/>
              </a:rPr>
              <a:t>(</a:t>
            </a:r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1400" dirty="0">
                <a:latin typeface="Consolas"/>
                <a:ea typeface="Calibri"/>
                <a:cs typeface="Calibri"/>
              </a:rPr>
              <a:t>=</a:t>
            </a:r>
            <a:r>
              <a:rPr lang="en-US" sz="1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1400" dirty="0">
                <a:latin typeface="Consolas"/>
                <a:ea typeface="Calibri"/>
                <a:cs typeface="Calibri"/>
              </a:rPr>
              <a:t>)</a:t>
            </a:r>
            <a:endParaRPr lang="en-US" sz="14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r>
              <a:rPr lang="en-US" sz="1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400" err="1">
                <a:latin typeface="Consolas"/>
                <a:ea typeface="Calibri"/>
                <a:cs typeface="Calibri"/>
              </a:rPr>
              <a:t>.</a:t>
            </a:r>
            <a:r>
              <a:rPr lang="en-US" sz="1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mainloop</a:t>
            </a:r>
            <a:r>
              <a:rPr lang="en-US" sz="1400" dirty="0">
                <a:latin typeface="Consolas"/>
                <a:ea typeface="Calibri"/>
                <a:cs typeface="Calibri"/>
              </a:rPr>
              <a:t>()</a:t>
            </a:r>
            <a:endParaRPr lang="en-US" sz="140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                                                                    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94022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1420-824D-F938-43A6-A06819B6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0D87D01-A646-E940-1D30-25C0D30F5037}"/>
              </a:ext>
            </a:extLst>
          </p:cNvPr>
          <p:cNvSpPr txBox="1"/>
          <p:nvPr/>
        </p:nvSpPr>
        <p:spPr>
          <a:xfrm>
            <a:off x="-2173" y="-142145"/>
            <a:ext cx="11576001" cy="555844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80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Cores </a:t>
            </a:r>
            <a:r>
              <a:rPr lang="en-US" sz="2800" dirty="0" err="1">
                <a:ea typeface="+mn-lt"/>
                <a:cs typeface="+mn-lt"/>
              </a:rPr>
              <a:t>em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>
                <a:ea typeface="+mn-lt"/>
                <a:cs typeface="+mn-lt"/>
              </a:rPr>
              <a:t>Tkinter:</a:t>
            </a:r>
            <a:endParaRPr lang="en-US"/>
          </a:p>
          <a:p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1600">
                <a:latin typeface="Consolas"/>
                <a:ea typeface="Calibri"/>
                <a:cs typeface="Calibri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1600">
                <a:latin typeface="Consolas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>
                <a:latin typeface="Consolas"/>
                <a:ea typeface="Calibri"/>
                <a:cs typeface="Calibri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600">
                <a:latin typeface="Consolas"/>
                <a:ea typeface="Calibri"/>
                <a:cs typeface="Calibri"/>
              </a:rPr>
              <a:t>=</a:t>
            </a:r>
            <a:r>
              <a:rPr lang="en-US" sz="16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"Cor HEX"</a:t>
            </a:r>
            <a:r>
              <a:rPr lang="en-US" sz="1600">
                <a:latin typeface="Consolas"/>
                <a:ea typeface="Calibri"/>
                <a:cs typeface="Calibri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bg</a:t>
            </a:r>
            <a:r>
              <a:rPr lang="en-US" sz="1600">
                <a:latin typeface="Consolas"/>
                <a:ea typeface="Calibri"/>
                <a:cs typeface="Calibri"/>
              </a:rPr>
              <a:t>=</a:t>
            </a:r>
            <a:r>
              <a:rPr lang="en-US" sz="16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"#FF5733"</a:t>
            </a:r>
            <a:r>
              <a:rPr lang="en-US" sz="1600">
                <a:latin typeface="Consolas"/>
                <a:ea typeface="Calibri"/>
                <a:cs typeface="Calibri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fg</a:t>
            </a:r>
            <a:r>
              <a:rPr lang="en-US" sz="1600">
                <a:latin typeface="Consolas"/>
                <a:ea typeface="Calibri"/>
                <a:cs typeface="Calibri"/>
              </a:rPr>
              <a:t>=</a:t>
            </a:r>
            <a:r>
              <a:rPr lang="en-US" sz="16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"#FFFFFF"</a:t>
            </a:r>
            <a:r>
              <a:rPr lang="en-US" sz="1600">
                <a:latin typeface="Consolas"/>
                <a:ea typeface="Calibri"/>
                <a:cs typeface="Calibri"/>
              </a:rPr>
              <a:t>)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2800">
                <a:ea typeface="Calibri"/>
                <a:cs typeface="Calibri"/>
              </a:rPr>
              <a:t>Exemplo: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16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import</a:t>
            </a:r>
            <a:r>
              <a:rPr lang="en-US" sz="1600" dirty="0">
                <a:latin typeface="Consolas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tkinter</a:t>
            </a:r>
            <a:r>
              <a:rPr lang="en-US" sz="1600" dirty="0">
                <a:latin typeface="Consolas"/>
                <a:ea typeface="Calibri"/>
                <a:cs typeface="Calibri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as</a:t>
            </a:r>
            <a:r>
              <a:rPr lang="en-US" sz="1600" dirty="0">
                <a:latin typeface="Consolas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>
                <a:latin typeface="Consolas"/>
                <a:ea typeface="Calibri"/>
                <a:cs typeface="Calibri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600">
                <a:latin typeface="Consolas"/>
                <a:ea typeface="Calibri"/>
                <a:cs typeface="Calibri"/>
              </a:rPr>
              <a:t>()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title</a:t>
            </a:r>
            <a:r>
              <a:rPr lang="en-US" sz="1600">
                <a:latin typeface="Consolas"/>
                <a:ea typeface="Calibri"/>
                <a:cs typeface="Calibri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Formulário</a:t>
            </a:r>
            <a:r>
              <a:rPr lang="en-US" sz="16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Simples"</a:t>
            </a:r>
            <a:r>
              <a:rPr lang="en-US" sz="1600">
                <a:latin typeface="Consolas"/>
                <a:ea typeface="Calibri"/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geometry</a:t>
            </a:r>
            <a:r>
              <a:rPr lang="en-US" sz="1600" dirty="0">
                <a:latin typeface="Consolas"/>
                <a:ea typeface="Calibri"/>
                <a:cs typeface="Calibri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"300x200"</a:t>
            </a:r>
            <a:r>
              <a:rPr lang="en-US" sz="1600" dirty="0">
                <a:latin typeface="Consolas"/>
                <a:ea typeface="Calibri"/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label_nome</a:t>
            </a:r>
            <a:r>
              <a:rPr lang="en-US" sz="1600" dirty="0">
                <a:latin typeface="Consolas"/>
                <a:ea typeface="Calibri"/>
                <a:cs typeface="Calibri"/>
              </a:rPr>
              <a:t> = </a:t>
            </a:r>
            <a:r>
              <a:rPr lang="en-US" sz="16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tk</a:t>
            </a:r>
            <a:r>
              <a:rPr lang="en-US" sz="16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Label</a:t>
            </a:r>
            <a:r>
              <a:rPr lang="en-US" sz="1600" dirty="0">
                <a:latin typeface="Consolas"/>
                <a:ea typeface="Calibri"/>
                <a:cs typeface="Calibri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 dirty="0">
                <a:latin typeface="Consolas"/>
                <a:ea typeface="Calibri"/>
                <a:cs typeface="Calibri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text</a:t>
            </a:r>
            <a:r>
              <a:rPr lang="en-US" sz="1600" dirty="0"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"Cor HEX"</a:t>
            </a:r>
            <a:r>
              <a:rPr lang="en-US" sz="1600" dirty="0">
                <a:latin typeface="Consolas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bg</a:t>
            </a:r>
            <a:r>
              <a:rPr lang="en-US" sz="1600" dirty="0"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"#FF5733"</a:t>
            </a:r>
            <a:r>
              <a:rPr lang="en-US" sz="1600" dirty="0">
                <a:latin typeface="Consolas"/>
                <a:ea typeface="Calibri"/>
                <a:cs typeface="Calibri"/>
              </a:rPr>
              <a:t>, 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fg</a:t>
            </a:r>
            <a:r>
              <a:rPr lang="en-US" sz="1600" dirty="0"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"#FFFFFF"</a:t>
            </a:r>
            <a:r>
              <a:rPr lang="en-US" sz="1600" dirty="0">
                <a:latin typeface="Consolas"/>
                <a:ea typeface="Calibri"/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label_nome</a:t>
            </a:r>
            <a:r>
              <a:rPr lang="en-US" sz="16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pack</a:t>
            </a:r>
            <a:r>
              <a:rPr lang="en-US" sz="1600" dirty="0">
                <a:latin typeface="Consolas"/>
                <a:ea typeface="Calibri"/>
                <a:cs typeface="Calibri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pady</a:t>
            </a:r>
            <a:r>
              <a:rPr lang="en-US" sz="1600" dirty="0">
                <a:latin typeface="Consolas"/>
                <a:ea typeface="Calibri"/>
                <a:cs typeface="Calibri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1600" dirty="0">
                <a:latin typeface="Consolas"/>
                <a:ea typeface="Calibri"/>
                <a:cs typeface="Calibri"/>
              </a:rPr>
              <a:t>)</a:t>
            </a:r>
            <a:endParaRPr lang="en-US" sz="16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 dirty="0"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 dirty="0" err="1">
                <a:latin typeface="Consolas"/>
                <a:ea typeface="Calibri"/>
                <a:cs typeface="Calibri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mainloop</a:t>
            </a:r>
            <a:r>
              <a:rPr lang="en-US" sz="1600" dirty="0">
                <a:latin typeface="Consolas"/>
                <a:ea typeface="Calibri"/>
                <a:cs typeface="Calibri"/>
              </a:rPr>
              <a:t>()</a:t>
            </a:r>
            <a:endParaRPr lang="en-US" sz="16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30571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48AA7-9725-DA1F-DAF2-86F4B703F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26D5DF-E1C2-75AA-97F0-633E70C3ED8E}"/>
              </a:ext>
            </a:extLst>
          </p:cNvPr>
          <p:cNvSpPr txBox="1"/>
          <p:nvPr/>
        </p:nvSpPr>
        <p:spPr>
          <a:xfrm>
            <a:off x="-2173" y="-142145"/>
            <a:ext cx="11576001" cy="537223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Calibri"/>
                <a:ea typeface="Calibri" panose="020F0502020204030204"/>
                <a:cs typeface="Calibri"/>
              </a:rPr>
              <a:t>GUI</a:t>
            </a:r>
            <a:endParaRPr lang="pt-BR" sz="4400">
              <a:ea typeface="Calibri"/>
              <a:cs typeface="Calibri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Imagens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CTkinter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1</a:t>
            </a:r>
            <a:r>
              <a:rPr lang="en-US" sz="2400" dirty="0"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Instale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biblioteca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Pillow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se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ainda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a typeface="+mn-lt"/>
                <a:cs typeface="+mn-lt"/>
              </a:rPr>
              <a:t>tiver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):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pip install pillow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sz="2400" dirty="0"/>
            </a:br>
            <a:r>
              <a:rPr lang="en-US" sz="2400" dirty="0"/>
              <a:t>2. </a:t>
            </a:r>
            <a:r>
              <a:rPr lang="en-US" sz="2400" b="1" dirty="0" err="1"/>
              <a:t>Tenha</a:t>
            </a:r>
            <a:r>
              <a:rPr lang="en-US" sz="2400" b="1" dirty="0"/>
              <a:t> </a:t>
            </a:r>
            <a:r>
              <a:rPr lang="en-US" sz="2400" b="1" dirty="0" err="1"/>
              <a:t>sua</a:t>
            </a:r>
            <a:r>
              <a:rPr lang="en-US" sz="2400" b="1" dirty="0"/>
              <a:t> </a:t>
            </a:r>
            <a:r>
              <a:rPr lang="en-US" sz="2400" b="1" dirty="0" err="1"/>
              <a:t>imagem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um </a:t>
            </a:r>
            <a:r>
              <a:rPr lang="en-US" sz="2400" b="1" dirty="0" err="1"/>
              <a:t>arquivo</a:t>
            </a:r>
            <a:r>
              <a:rPr lang="en-US" sz="2400" b="1" dirty="0"/>
              <a:t> (</a:t>
            </a:r>
            <a:r>
              <a:rPr lang="en-US" sz="2400" b="1" dirty="0" err="1"/>
              <a:t>por</a:t>
            </a:r>
            <a:r>
              <a:rPr lang="en-US" sz="2400" b="1" dirty="0"/>
              <a:t> </a:t>
            </a:r>
            <a:r>
              <a:rPr lang="en-US" sz="2400" b="1" dirty="0" err="1"/>
              <a:t>exemplo</a:t>
            </a:r>
            <a:r>
              <a:rPr lang="en-US" sz="2400" b="1" dirty="0"/>
              <a:t>: </a:t>
            </a:r>
            <a:r>
              <a:rPr lang="en-US" sz="2400" b="1" dirty="0">
                <a:latin typeface="Consolas"/>
              </a:rPr>
              <a:t>logo.png</a:t>
            </a:r>
            <a:r>
              <a:rPr lang="en-US" sz="2400" b="1" dirty="0"/>
              <a:t>) no </a:t>
            </a:r>
            <a:r>
              <a:rPr lang="en-US" sz="2400" b="1" dirty="0" err="1"/>
              <a:t>mesmo</a:t>
            </a:r>
            <a:r>
              <a:rPr lang="en-US" sz="2400" b="1" dirty="0"/>
              <a:t> </a:t>
            </a:r>
            <a:r>
              <a:rPr lang="en-US" sz="2400" b="1" dirty="0" err="1"/>
              <a:t>diretório</a:t>
            </a:r>
            <a:r>
              <a:rPr lang="en-US" sz="2400" b="1" dirty="0"/>
              <a:t> do </a:t>
            </a:r>
            <a:r>
              <a:rPr lang="en-US" sz="2400" b="1" dirty="0" err="1"/>
              <a:t>seu</a:t>
            </a:r>
            <a:r>
              <a:rPr lang="en-US" sz="2400" b="1" dirty="0"/>
              <a:t> script</a:t>
            </a:r>
            <a:endParaRPr lang="en-US" sz="2400" b="1" dirty="0">
              <a:ea typeface="Calibri"/>
              <a:cs typeface="Calibri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r>
              <a:rPr lang="en-US" sz="2400" dirty="0"/>
              <a:t>3. </a:t>
            </a:r>
            <a:r>
              <a:rPr lang="en-US" sz="2400" b="1" dirty="0"/>
              <a:t>Use </a:t>
            </a:r>
            <a:r>
              <a:rPr lang="en-US" sz="2400" b="1" dirty="0" err="1">
                <a:latin typeface="Consolas"/>
              </a:rPr>
              <a:t>CTkImage</a:t>
            </a:r>
            <a:r>
              <a:rPr lang="en-US" sz="2400" b="1" dirty="0"/>
              <a:t> para </a:t>
            </a:r>
            <a:r>
              <a:rPr lang="en-US" sz="2400" b="1" dirty="0" err="1"/>
              <a:t>carregar</a:t>
            </a:r>
            <a:r>
              <a:rPr lang="en-US" sz="2400" b="1" dirty="0"/>
              <a:t> e </a:t>
            </a:r>
            <a:r>
              <a:rPr lang="en-US" sz="2400" b="1" dirty="0" err="1"/>
              <a:t>exibir</a:t>
            </a:r>
            <a:r>
              <a:rPr lang="en-US" sz="2400" b="1" dirty="0"/>
              <a:t> a </a:t>
            </a:r>
            <a:r>
              <a:rPr lang="en-US" sz="2400" b="1" dirty="0" err="1"/>
              <a:t>imagem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um </a:t>
            </a:r>
            <a:r>
              <a:rPr lang="en-US" sz="2400" b="1" dirty="0" err="1">
                <a:latin typeface="Consolas"/>
              </a:rPr>
              <a:t>CTkLabel</a:t>
            </a:r>
            <a:r>
              <a:rPr lang="en-US" sz="2400" b="1" dirty="0"/>
              <a:t>:</a:t>
            </a:r>
            <a:endParaRPr lang="en-US" sz="2400" dirty="0"/>
          </a:p>
          <a:p>
            <a:endParaRPr lang="en-US" sz="2400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084495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2276-B3A8-90DD-C61D-3BB4C793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6379D6-F04D-34CA-6D0C-06292EA36FCA}"/>
              </a:ext>
            </a:extLst>
          </p:cNvPr>
          <p:cNvSpPr txBox="1"/>
          <p:nvPr/>
        </p:nvSpPr>
        <p:spPr>
          <a:xfrm>
            <a:off x="-2173" y="-142145"/>
            <a:ext cx="11576001" cy="56153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Calibri"/>
                <a:ea typeface="Calibri" panose="020F0502020204030204"/>
                <a:cs typeface="Calibri"/>
              </a:rPr>
              <a:t>GUI</a:t>
            </a:r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r>
              <a:rPr lang="en-US" sz="160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import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customtkinter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as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ctk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from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PIL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import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Image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ctk</a:t>
            </a:r>
            <a:r>
              <a:rPr lang="en-US" sz="1600" err="1"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set_appearance_mode</a:t>
            </a:r>
            <a:r>
              <a:rPr lang="en-US" sz="16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"dark"</a:t>
            </a:r>
            <a:r>
              <a:rPr lang="en-US" sz="16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sz="1600">
                <a:latin typeface="Consolas"/>
                <a:ea typeface="Calibri"/>
                <a:cs typeface="Calibri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ctk</a:t>
            </a:r>
            <a:r>
              <a:rPr lang="en-US" sz="1600" err="1">
                <a:latin typeface="Consolas"/>
                <a:ea typeface="Calibri"/>
                <a:cs typeface="Calibri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CTk</a:t>
            </a:r>
            <a:r>
              <a:rPr lang="en-US" sz="1600">
                <a:latin typeface="Consolas"/>
                <a:ea typeface="Calibri"/>
                <a:cs typeface="Calibri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sz="1600" err="1">
                <a:latin typeface="Consolas"/>
                <a:ea typeface="+mn-lt"/>
                <a:cs typeface="+mn-lt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geometry</a:t>
            </a:r>
            <a:r>
              <a:rPr lang="en-US" sz="1600">
                <a:latin typeface="Consolas"/>
                <a:ea typeface="+mn-lt"/>
                <a:cs typeface="+mn-lt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"600x400"</a:t>
            </a:r>
            <a:r>
              <a:rPr lang="en-US" sz="1600">
                <a:latin typeface="Consolas"/>
                <a:ea typeface="+mn-lt"/>
                <a:cs typeface="+mn-lt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janela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"App com Logo"</a:t>
            </a:r>
            <a:r>
              <a:rPr lang="en-US" sz="1600">
                <a:latin typeface="Consolas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Carregar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a imagem (ajuste o caminho e tamanho conforme necessário)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imagem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Image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open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"logo.png"</a:t>
            </a:r>
            <a:r>
              <a:rPr lang="en-US" sz="1600">
                <a:latin typeface="Consolas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imagem_ctk</a:t>
            </a:r>
            <a:r>
              <a:rPr lang="en-US" sz="1600">
                <a:latin typeface="Consolas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ctk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CTkImage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light_image</a:t>
            </a:r>
            <a:r>
              <a:rPr lang="en-US" sz="1600">
                <a:latin typeface="Consolas"/>
              </a:rPr>
              <a:t>=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imagem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dark_image</a:t>
            </a:r>
            <a:r>
              <a:rPr lang="en-US" sz="1600">
                <a:latin typeface="Consolas"/>
              </a:rPr>
              <a:t>=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imagem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600">
                <a:latin typeface="Consolas"/>
              </a:rPr>
              <a:t>=(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600">
                <a:latin typeface="Consolas"/>
              </a:rPr>
              <a:t>))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Inserir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a imagem em um CTkLabel</a:t>
            </a:r>
            <a:endParaRPr lang="en-US" sz="1600">
              <a:solidFill>
                <a:srgbClr val="008000"/>
              </a:solidFill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label_imagem</a:t>
            </a:r>
            <a:r>
              <a:rPr lang="en-US" sz="1600" dirty="0">
                <a:latin typeface="Consolas"/>
              </a:rPr>
              <a:t> = 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ctk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267F99"/>
                </a:solidFill>
                <a:latin typeface="Consolas"/>
              </a:rPr>
              <a:t>CTkLabel</a:t>
            </a:r>
            <a:r>
              <a:rPr lang="en-US" sz="1600" dirty="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janela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</a:rPr>
              <a:t>image</a:t>
            </a:r>
            <a:r>
              <a:rPr lang="en-US" sz="1600" dirty="0">
                <a:latin typeface="Consolas"/>
              </a:rPr>
              <a:t>=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imagem_ctk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600" dirty="0"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600" dirty="0">
                <a:latin typeface="Consolas"/>
              </a:rPr>
              <a:t>) 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 text=""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oculta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texto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padrão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label_imagem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grid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/>
              </a:rPr>
              <a:t>row</a:t>
            </a:r>
            <a:r>
              <a:rPr lang="en-US" sz="1600" dirty="0">
                <a:latin typeface="Consolas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/>
              </a:rPr>
              <a:t>column</a:t>
            </a:r>
            <a:r>
              <a:rPr lang="en-US" sz="1600" dirty="0">
                <a:latin typeface="Consolas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pady</a:t>
            </a:r>
            <a:r>
              <a:rPr lang="en-US" sz="1600" dirty="0">
                <a:latin typeface="Consolas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padx</a:t>
            </a:r>
            <a:r>
              <a:rPr lang="en-US" sz="1600" dirty="0">
                <a:latin typeface="Consolas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)</a:t>
            </a:r>
            <a:endParaRPr lang="en-US" sz="160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janela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mainloop</a:t>
            </a:r>
            <a:r>
              <a:rPr lang="en-US" sz="1600" dirty="0">
                <a:latin typeface="Consolas"/>
              </a:rPr>
              <a:t>()</a:t>
            </a:r>
            <a:endParaRPr lang="en-US" sz="160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49107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DAD42-ADFB-A103-B830-34B0864DF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6470E38-3055-323B-EACB-2D0BAF1143F4}"/>
              </a:ext>
            </a:extLst>
          </p:cNvPr>
          <p:cNvSpPr txBox="1"/>
          <p:nvPr/>
        </p:nvSpPr>
        <p:spPr>
          <a:xfrm>
            <a:off x="-2173" y="-142145"/>
            <a:ext cx="11576001" cy="55722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Calibri"/>
                <a:ea typeface="Calibri" panose="020F0502020204030204"/>
                <a:cs typeface="Calibri"/>
              </a:rPr>
              <a:t>GUI</a:t>
            </a:r>
            <a:endParaRPr lang="en-US">
              <a:latin typeface="Calibri"/>
              <a:ea typeface="Calibri" panose="020F0502020204030204"/>
              <a:cs typeface="Calibri"/>
            </a:endParaRPr>
          </a:p>
          <a:p>
            <a:br>
              <a:rPr lang="en-US" dirty="0"/>
            </a:b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frame1</a:t>
            </a: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Calibri"/>
                <a:cs typeface="Calibri"/>
              </a:rPr>
              <a:t>= 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ctk</a:t>
            </a:r>
            <a:r>
              <a:rPr lang="en-US" dirty="0" err="1">
                <a:latin typeface="Consolas"/>
                <a:ea typeface="Calibri"/>
                <a:cs typeface="Calibri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CTkFrame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master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=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janela</a:t>
            </a:r>
            <a:r>
              <a:rPr lang="en-US" dirty="0">
                <a:latin typeface="Consolas"/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corner_radius</a:t>
            </a:r>
            <a:r>
              <a:rPr lang="en-US" dirty="0">
                <a:latin typeface="Consolas"/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frame1</a:t>
            </a:r>
            <a:r>
              <a:rPr lang="en-US">
                <a:latin typeface="Consolas"/>
              </a:rPr>
              <a:t>.</a:t>
            </a:r>
            <a:r>
              <a:rPr lang="en-US">
                <a:solidFill>
                  <a:srgbClr val="795E26"/>
                </a:solidFill>
                <a:latin typeface="Consolas"/>
              </a:rPr>
              <a:t>grid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row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column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padx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10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pady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10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sticky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nsew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botao1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ctk</a:t>
            </a:r>
            <a:r>
              <a:rPr lang="en-US" err="1">
                <a:latin typeface="Consolas"/>
              </a:rPr>
              <a:t>.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CTkButton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master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01080"/>
                </a:solidFill>
                <a:latin typeface="Consolas"/>
              </a:rPr>
              <a:t>frame1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Botão</a:t>
            </a:r>
            <a:r>
              <a:rPr lang="en-US">
                <a:solidFill>
                  <a:srgbClr val="A31515"/>
                </a:solidFill>
                <a:latin typeface="Consolas"/>
              </a:rPr>
              <a:t> 1"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command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795E26"/>
                </a:solidFill>
                <a:latin typeface="Consolas"/>
              </a:rPr>
              <a:t>botao1_clique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botao1</a:t>
            </a:r>
            <a:r>
              <a:rPr lang="en-US">
                <a:solidFill>
                  <a:srgbClr val="000000"/>
                </a:solidFill>
                <a:latin typeface="Consolas"/>
              </a:rPr>
              <a:t>.</a:t>
            </a:r>
            <a:r>
              <a:rPr lang="en-US">
                <a:solidFill>
                  <a:srgbClr val="795E26"/>
                </a:solidFill>
                <a:latin typeface="Consolas"/>
              </a:rPr>
              <a:t>pack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padx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20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pady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20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br>
              <a:rPr lang="en-US" dirty="0"/>
            </a:br>
            <a:endParaRPr lang="en-US" sz="3200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frame2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>
                <a:latin typeface="Consolas"/>
              </a:rPr>
              <a:t>=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ctk</a:t>
            </a:r>
            <a:r>
              <a:rPr lang="en-US" err="1">
                <a:latin typeface="Consolas"/>
              </a:rPr>
              <a:t>.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CTkFrame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master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janela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corner_radius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10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frame2</a:t>
            </a:r>
            <a:r>
              <a:rPr lang="en-US">
                <a:latin typeface="Consolas"/>
              </a:rPr>
              <a:t>.</a:t>
            </a:r>
            <a:r>
              <a:rPr lang="en-US">
                <a:solidFill>
                  <a:srgbClr val="795E26"/>
                </a:solidFill>
                <a:latin typeface="Consolas"/>
              </a:rPr>
              <a:t>grid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row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column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padx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10</a:t>
            </a:r>
            <a:r>
              <a:rPr lang="en-US"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pady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10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sticky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nsew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botao2</a:t>
            </a:r>
            <a:r>
              <a:rPr lang="en-US">
                <a:solidFill>
                  <a:srgbClr val="000000"/>
                </a:solidFill>
                <a:latin typeface="Consolas"/>
              </a:rPr>
              <a:t> =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ctk</a:t>
            </a:r>
            <a:r>
              <a:rPr lang="en-US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CTkButton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master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01080"/>
                </a:solidFill>
                <a:latin typeface="Consolas"/>
              </a:rPr>
              <a:t>frame2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text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A31515"/>
                </a:solidFill>
                <a:latin typeface="Consolas"/>
              </a:rPr>
              <a:t>"</a:t>
            </a:r>
            <a:r>
              <a:rPr lang="en-US" err="1">
                <a:solidFill>
                  <a:srgbClr val="A31515"/>
                </a:solidFill>
                <a:latin typeface="Consolas"/>
              </a:rPr>
              <a:t>Botão</a:t>
            </a:r>
            <a:r>
              <a:rPr lang="en-US">
                <a:solidFill>
                  <a:srgbClr val="A31515"/>
                </a:solidFill>
                <a:latin typeface="Consolas"/>
              </a:rPr>
              <a:t> 2"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command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795E26"/>
                </a:solidFill>
                <a:latin typeface="Consolas"/>
              </a:rPr>
              <a:t>botao2_clique</a:t>
            </a:r>
            <a:r>
              <a:rPr lang="en-US">
                <a:solidFill>
                  <a:srgbClr val="000000"/>
                </a:solidFill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001080"/>
                </a:solidFill>
                <a:latin typeface="Consolas"/>
              </a:rPr>
              <a:t>botao2</a:t>
            </a:r>
            <a:r>
              <a:rPr lang="en-US">
                <a:solidFill>
                  <a:srgbClr val="000000"/>
                </a:solidFill>
                <a:latin typeface="Consolas"/>
              </a:rPr>
              <a:t>.</a:t>
            </a:r>
            <a:r>
              <a:rPr lang="en-US">
                <a:solidFill>
                  <a:srgbClr val="795E26"/>
                </a:solidFill>
                <a:latin typeface="Consolas"/>
              </a:rPr>
              <a:t>pack</a:t>
            </a:r>
            <a:r>
              <a:rPr lang="en-US">
                <a:solidFill>
                  <a:srgbClr val="000000"/>
                </a:solidFill>
                <a:latin typeface="Consolas"/>
              </a:rPr>
              <a:t>(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padx</a:t>
            </a:r>
            <a:r>
              <a:rPr lang="en-US"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20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pady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20</a:t>
            </a:r>
            <a:r>
              <a:rPr lang="en-US"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3200">
              <a:ea typeface="Calibri" panose="020F0502020204030204"/>
              <a:cs typeface="Calibri" panose="020F0502020204030204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janela</a:t>
            </a:r>
            <a:r>
              <a:rPr lang="en-US" err="1">
                <a:latin typeface="Consolas"/>
                <a:ea typeface="Calibri"/>
                <a:cs typeface="Calibr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grid_rowconfigure</a:t>
            </a:r>
            <a:r>
              <a:rPr lang="en-US">
                <a:latin typeface="Consolas"/>
                <a:ea typeface="Calibri"/>
                <a:cs typeface="Calibri"/>
              </a:rPr>
              <a:t>((</a:t>
            </a:r>
            <a:r>
              <a:rPr lang="en-US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>
                <a:latin typeface="Consolas"/>
                <a:ea typeface="Calibri"/>
                <a:cs typeface="Calibri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>
                <a:latin typeface="Consolas"/>
                <a:ea typeface="Calibri"/>
                <a:cs typeface="Calibri"/>
              </a:rPr>
              <a:t>), </a:t>
            </a:r>
            <a:r>
              <a:rPr lang="en-US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weight</a:t>
            </a:r>
            <a:r>
              <a:rPr lang="en-US">
                <a:latin typeface="Consolas"/>
                <a:ea typeface="Calibri"/>
                <a:cs typeface="Calibri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>
                <a:latin typeface="Consolas"/>
                <a:ea typeface="Calibri"/>
                <a:cs typeface="Calibri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</a:rPr>
              <a:t>janela</a:t>
            </a:r>
            <a:r>
              <a:rPr lang="en-US" err="1">
                <a:latin typeface="Consolas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grid_columnconfigure</a:t>
            </a:r>
            <a:r>
              <a:rPr lang="en-US">
                <a:solidFill>
                  <a:srgbClr val="000000"/>
                </a:solidFill>
                <a:latin typeface="Consolas"/>
              </a:rPr>
              <a:t>((</a:t>
            </a:r>
            <a:r>
              <a:rPr lang="en-US">
                <a:solidFill>
                  <a:srgbClr val="098658"/>
                </a:solidFill>
                <a:latin typeface="Consolas"/>
              </a:rPr>
              <a:t>0</a:t>
            </a:r>
            <a:r>
              <a:rPr lang="en-US">
                <a:solidFill>
                  <a:srgbClr val="000000"/>
                </a:solidFill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solidFill>
                  <a:srgbClr val="000000"/>
                </a:solidFill>
                <a:latin typeface="Consolas"/>
              </a:rPr>
              <a:t>), </a:t>
            </a:r>
            <a:r>
              <a:rPr lang="en-US">
                <a:solidFill>
                  <a:srgbClr val="001080"/>
                </a:solidFill>
                <a:latin typeface="Consolas"/>
              </a:rPr>
              <a:t>weight</a:t>
            </a:r>
            <a:r>
              <a:rPr lang="en-US">
                <a:solidFill>
                  <a:srgbClr val="000000"/>
                </a:solidFill>
                <a:latin typeface="Consolas"/>
              </a:rPr>
              <a:t>=</a:t>
            </a:r>
            <a:r>
              <a:rPr lang="en-US">
                <a:solidFill>
                  <a:srgbClr val="098658"/>
                </a:solidFill>
                <a:latin typeface="Consolas"/>
              </a:rPr>
              <a:t>1</a:t>
            </a:r>
            <a:r>
              <a:rPr lang="en-US">
                <a:latin typeface="Consolas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endParaRPr lang="en-US" sz="1400" dirty="0">
              <a:solidFill>
                <a:srgbClr val="267F99"/>
              </a:solidFill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en-US" sz="1600" dirty="0">
              <a:solidFill>
                <a:srgbClr val="267F99"/>
              </a:solidFill>
              <a:latin typeface="Consolas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1400" dirty="0">
              <a:solidFill>
                <a:srgbClr val="AF00DB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16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5400" dirty="0">
              <a:latin typeface="Segoe UI"/>
              <a:ea typeface="Calibri"/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endParaRPr lang="en-US" sz="2800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pPr lvl="1"/>
            <a:endParaRPr lang="en-US" b="1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sz="2000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pt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pt" sz="2100" dirty="0">
              <a:solidFill>
                <a:srgbClr val="1F1F1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795E26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b="1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 panose="020F0502020204030204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098658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98658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90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4FB1-C16E-1A19-3711-D41F098D8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B3618B-4096-EBB5-8A68-A30CBE2823AD}"/>
              </a:ext>
            </a:extLst>
          </p:cNvPr>
          <p:cNvSpPr txBox="1"/>
          <p:nvPr/>
        </p:nvSpPr>
        <p:spPr>
          <a:xfrm>
            <a:off x="327341" y="267825"/>
            <a:ext cx="11576001" cy="689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err="1">
                <a:ea typeface="+mn-lt"/>
                <a:cs typeface="+mn-lt"/>
              </a:rPr>
              <a:t>while</a:t>
            </a:r>
            <a:r>
              <a:rPr lang="pt-BR" sz="3200">
                <a:ea typeface="+mn-lt"/>
                <a:cs typeface="+mn-lt"/>
              </a:rPr>
              <a:t> </a:t>
            </a:r>
            <a:r>
              <a:rPr lang="pt-BR" sz="3200" err="1">
                <a:ea typeface="+mn-lt"/>
                <a:cs typeface="+mn-lt"/>
              </a:rPr>
              <a:t>True</a:t>
            </a:r>
            <a:r>
              <a:rPr lang="pt-BR" sz="3200">
                <a:ea typeface="+mn-lt"/>
                <a:cs typeface="+mn-lt"/>
              </a:rPr>
              <a:t>:</a:t>
            </a:r>
            <a:endParaRPr lang="pt-BR"/>
          </a:p>
          <a:p>
            <a:r>
              <a:rPr lang="pt-BR" sz="3200" dirty="0">
                <a:ea typeface="+mn-lt"/>
                <a:cs typeface="+mn-lt"/>
              </a:rPr>
              <a:t>   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try</a:t>
            </a:r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:</a:t>
            </a:r>
            <a:endParaRPr lang="pt-BR">
              <a:highlight>
                <a:srgbClr val="FFFF00"/>
              </a:highlight>
            </a:endParaRPr>
          </a:p>
          <a:p>
            <a:r>
              <a:rPr lang="pt-BR" sz="3200">
                <a:ea typeface="+mn-lt"/>
                <a:cs typeface="+mn-lt"/>
              </a:rPr>
              <a:t>        idade = int(input("Qual a sua idade? "))</a:t>
            </a:r>
            <a:endParaRPr lang="pt-BR"/>
          </a:p>
          <a:p>
            <a:r>
              <a:rPr lang="pt-BR" sz="3200">
                <a:ea typeface="+mn-lt"/>
                <a:cs typeface="+mn-lt"/>
              </a:rPr>
              <a:t>        break  # Se a conversão for bem-sucedida, sai do loop</a:t>
            </a:r>
            <a:endParaRPr lang="pt-BR"/>
          </a:p>
          <a:p>
            <a:r>
              <a:rPr lang="pt-BR" sz="3200" dirty="0">
                <a:ea typeface="+mn-lt"/>
                <a:cs typeface="+mn-lt"/>
              </a:rPr>
              <a:t>   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except</a:t>
            </a:r>
            <a:r>
              <a:rPr lang="pt-BR" sz="3200" dirty="0"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ValueError</a:t>
            </a:r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:</a:t>
            </a:r>
            <a:endParaRPr lang="pt-BR">
              <a:highlight>
                <a:srgbClr val="FFFF00"/>
              </a:highlight>
            </a:endParaRPr>
          </a:p>
          <a:p>
            <a:r>
              <a:rPr lang="pt-BR" sz="3200">
                <a:ea typeface="+mn-lt"/>
                <a:cs typeface="+mn-lt"/>
              </a:rPr>
              <a:t>        print("Por favor, insira um número válido para a idade.")</a:t>
            </a:r>
            <a:endParaRPr lang="pt-BR"/>
          </a:p>
          <a:p>
            <a:r>
              <a:rPr lang="pt-BR" sz="3200" dirty="0">
                <a:ea typeface="+mn-lt"/>
                <a:cs typeface="+mn-lt"/>
              </a:rPr>
              <a:t>        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print(</a:t>
            </a:r>
            <a:r>
              <a:rPr lang="pt-BR" sz="3200" dirty="0" err="1">
                <a:ea typeface="+mn-lt"/>
                <a:cs typeface="+mn-lt"/>
              </a:rPr>
              <a:t>f"Sua</a:t>
            </a:r>
            <a:r>
              <a:rPr lang="pt-BR" sz="3200" dirty="0">
                <a:ea typeface="+mn-lt"/>
                <a:cs typeface="+mn-lt"/>
              </a:rPr>
              <a:t> idade é {idade} anos.")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b="1" dirty="0">
                <a:ea typeface="+mn-lt"/>
                <a:cs typeface="+mn-lt"/>
              </a:rPr>
              <a:t>Explicação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programa pede para o usuário digitar a idade.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Se o usuário digitar algo que não possa ser convertido para inteiro (como uma </a:t>
            </a:r>
            <a:r>
              <a:rPr lang="pt-BR" err="1">
                <a:ea typeface="+mn-lt"/>
                <a:cs typeface="+mn-lt"/>
              </a:rPr>
              <a:t>string</a:t>
            </a:r>
            <a:r>
              <a:rPr lang="pt-BR" dirty="0">
                <a:ea typeface="+mn-lt"/>
                <a:cs typeface="+mn-lt"/>
              </a:rPr>
              <a:t> de texto), o 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ValueError</a:t>
            </a:r>
            <a:r>
              <a:rPr lang="pt-BR" dirty="0">
                <a:ea typeface="+mn-lt"/>
                <a:cs typeface="+mn-lt"/>
              </a:rPr>
              <a:t> será lançado e o programa exibirá a mensagem de erro pedindo para digitar novamente.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O 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while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True</a:t>
            </a:r>
            <a:r>
              <a:rPr lang="pt-BR" dirty="0">
                <a:ea typeface="+mn-lt"/>
                <a:cs typeface="+mn-lt"/>
              </a:rPr>
              <a:t> garante que o programa continue pedindo a entrada até que um número válido seja fornecido.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3082750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77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7E3F-28C1-3341-EB2F-2BC111163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5CC6DC4-2800-88B2-9934-CE915E4B3200}"/>
              </a:ext>
            </a:extLst>
          </p:cNvPr>
          <p:cNvSpPr txBox="1"/>
          <p:nvPr/>
        </p:nvSpPr>
        <p:spPr>
          <a:xfrm>
            <a:off x="327341" y="267825"/>
            <a:ext cx="11576001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Entrada de múltiplos dados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Se você precisar de várias entradas em uma única linha, pode pedir que o usuário digite vários valores separados por espaços e depois usá-los em seu programa.</a:t>
            </a: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nome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pt-BR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pt-BR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input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"Digite seu nome e idade, separados por espaço: "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).</a:t>
            </a:r>
            <a:r>
              <a:rPr lang="pt-BR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split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pt-BR">
              <a:ea typeface="Calibri"/>
              <a:cs typeface="Calibri"/>
            </a:endParaRPr>
          </a:p>
          <a:p>
            <a:r>
              <a:rPr lang="pt-BR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pt-BR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int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idade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)  </a:t>
            </a:r>
            <a:r>
              <a:rPr lang="pt-BR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Converte a idade para inteiro</a:t>
            </a:r>
            <a:endParaRPr lang="pt-BR">
              <a:ea typeface="Calibri"/>
              <a:cs typeface="Calibri"/>
            </a:endParaRPr>
          </a:p>
          <a:p>
            <a:r>
              <a:rPr lang="pt-BR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err="1">
                <a:latin typeface="Consolas"/>
                <a:ea typeface="Calibri" panose="020F0502020204030204"/>
                <a:cs typeface="Calibri" panose="020F0502020204030204"/>
              </a:rPr>
              <a:t>f</a:t>
            </a:r>
            <a:r>
              <a:rPr lang="pt-BR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"Olá</a:t>
            </a:r>
            <a:r>
              <a:rPr lang="pt-BR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pt-BR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{nome}</a:t>
            </a:r>
            <a:r>
              <a:rPr lang="pt-BR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! Você tem </a:t>
            </a:r>
            <a:r>
              <a:rPr lang="pt-BR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{idade}</a:t>
            </a:r>
            <a:r>
              <a:rPr lang="pt-BR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anos."</a:t>
            </a:r>
            <a:r>
              <a:rPr lang="pt-BR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093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3937D-D723-DA37-46E0-292D5D2F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4D36996-AE09-8081-54E2-DFEAEB44D826}"/>
              </a:ext>
            </a:extLst>
          </p:cNvPr>
          <p:cNvSpPr txBox="1"/>
          <p:nvPr/>
        </p:nvSpPr>
        <p:spPr>
          <a:xfrm>
            <a:off x="327341" y="267825"/>
            <a:ext cx="11576001" cy="8186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rgbClr val="008000"/>
                </a:solidFill>
                <a:latin typeface="Consolas"/>
              </a:rPr>
              <a:t>#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Solicita o primeiro número</a:t>
            </a:r>
            <a:endParaRPr lang="pt-BR" sz="2400" dirty="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numero1</a:t>
            </a:r>
            <a:r>
              <a:rPr lang="pt-BR" sz="2400" dirty="0">
                <a:latin typeface="Consolas"/>
                <a:ea typeface="+mn-lt"/>
                <a:cs typeface="+mn-lt"/>
              </a:rPr>
              <a:t> = </a:t>
            </a:r>
            <a:r>
              <a:rPr lang="pt-BR" sz="2400" dirty="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float</a:t>
            </a:r>
            <a:r>
              <a:rPr lang="pt-BR" sz="2400" dirty="0">
                <a:latin typeface="Consolas"/>
                <a:ea typeface="+mn-lt"/>
                <a:cs typeface="+mn-lt"/>
              </a:rPr>
              <a:t>(</a:t>
            </a:r>
            <a:r>
              <a:rPr lang="pt-BR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pt-BR" sz="2400" dirty="0">
                <a:latin typeface="Consolas"/>
                <a:ea typeface="+mn-lt"/>
                <a:cs typeface="+mn-lt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"Digite o primeiro número: "</a:t>
            </a:r>
            <a:r>
              <a:rPr lang="pt-BR" sz="2400" dirty="0">
                <a:latin typeface="Consolas"/>
                <a:ea typeface="+mn-lt"/>
                <a:cs typeface="+mn-lt"/>
              </a:rPr>
              <a:t>))</a:t>
            </a:r>
            <a:endParaRPr lang="pt-BR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Solicita o segundo número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numero2</a:t>
            </a:r>
            <a:r>
              <a:rPr lang="pt-BR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</a:t>
            </a:r>
            <a:r>
              <a:rPr lang="pt-BR" sz="2400" dirty="0">
                <a:latin typeface="Consolas"/>
                <a:ea typeface="Calibri" panose="020F0502020204030204"/>
                <a:cs typeface="Calibri" panose="020F0502020204030204"/>
              </a:rPr>
              <a:t>= </a:t>
            </a:r>
            <a:r>
              <a:rPr lang="pt-BR" sz="2400" dirty="0" err="1">
                <a:solidFill>
                  <a:srgbClr val="267F99"/>
                </a:solidFill>
                <a:latin typeface="Consolas"/>
                <a:ea typeface="Calibri" panose="020F0502020204030204"/>
                <a:cs typeface="Calibri" panose="020F0502020204030204"/>
              </a:rPr>
              <a:t>float</a:t>
            </a:r>
            <a:r>
              <a:rPr lang="pt-BR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4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input</a:t>
            </a:r>
            <a:r>
              <a:rPr lang="pt-BR" sz="24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"Digite o segundo número: "</a:t>
            </a:r>
            <a:r>
              <a:rPr lang="pt-BR" sz="2400" dirty="0">
                <a:latin typeface="Consolas"/>
                <a:ea typeface="Calibri" panose="020F0502020204030204"/>
                <a:cs typeface="Calibri" panose="020F0502020204030204"/>
              </a:rPr>
              <a:t>))</a:t>
            </a:r>
            <a:endParaRPr lang="pt-BR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Realiza a soma dos dois números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soma</a:t>
            </a:r>
            <a:r>
              <a:rPr lang="pt-BR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numero1</a:t>
            </a:r>
            <a:r>
              <a:rPr lang="pt-BR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+ </a:t>
            </a:r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numero2</a:t>
            </a:r>
            <a:endParaRPr lang="pt-BR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Exibe o resultado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24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400" dirty="0" err="1">
                <a:latin typeface="Consolas"/>
                <a:ea typeface="Calibri" panose="020F0502020204030204"/>
                <a:cs typeface="Calibri" panose="020F0502020204030204"/>
              </a:rPr>
              <a:t>f</a:t>
            </a:r>
            <a:r>
              <a:rPr lang="pt-BR" sz="2400" dirty="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"A</a:t>
            </a:r>
            <a:r>
              <a:rPr lang="pt-BR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soma de </a:t>
            </a:r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{numero1}</a:t>
            </a:r>
            <a:r>
              <a:rPr lang="pt-BR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e </a:t>
            </a:r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{numero2}</a:t>
            </a:r>
            <a:r>
              <a:rPr lang="pt-BR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 é </a:t>
            </a:r>
            <a:r>
              <a:rPr lang="pt-BR" sz="24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{soma}</a:t>
            </a:r>
            <a:r>
              <a:rPr lang="pt-BR" sz="2400" dirty="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."</a:t>
            </a:r>
            <a:r>
              <a:rPr lang="pt-BR" sz="24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411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BDD814-7D22-C0D7-1E26-70F2B271EA28}"/>
              </a:ext>
            </a:extLst>
          </p:cNvPr>
          <p:cNvSpPr txBox="1"/>
          <p:nvPr/>
        </p:nvSpPr>
        <p:spPr>
          <a:xfrm>
            <a:off x="327341" y="267825"/>
            <a:ext cx="1157600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Python é uma linguagem de programação poderosa, versátil e fácil de aprender. Criada por </a:t>
            </a:r>
            <a:r>
              <a:rPr lang="pt-BR" sz="3200" b="1" dirty="0">
                <a:ea typeface="+mn-lt"/>
                <a:cs typeface="+mn-lt"/>
              </a:rPr>
              <a:t>Guido van </a:t>
            </a:r>
            <a:r>
              <a:rPr lang="pt-BR" sz="3200" b="1" err="1">
                <a:ea typeface="+mn-lt"/>
                <a:cs typeface="+mn-lt"/>
              </a:rPr>
              <a:t>Rossum</a:t>
            </a:r>
            <a:r>
              <a:rPr lang="pt-BR" sz="3200" dirty="0">
                <a:ea typeface="+mn-lt"/>
                <a:cs typeface="+mn-lt"/>
              </a:rPr>
              <a:t> e lançada em </a:t>
            </a:r>
            <a:r>
              <a:rPr lang="pt-BR" sz="3200" b="1" dirty="0">
                <a:ea typeface="+mn-lt"/>
                <a:cs typeface="+mn-lt"/>
              </a:rPr>
              <a:t>1991</a:t>
            </a:r>
            <a:r>
              <a:rPr lang="pt-BR" sz="3200" dirty="0">
                <a:ea typeface="+mn-lt"/>
                <a:cs typeface="+mn-lt"/>
              </a:rPr>
              <a:t>, Python se tornou uma das linguagens mais populares do mundo, sendo amplamente utilizada em áreas como </a:t>
            </a:r>
            <a:r>
              <a:rPr lang="pt-BR" sz="3200" b="1" dirty="0">
                <a:ea typeface="+mn-lt"/>
                <a:cs typeface="+mn-lt"/>
              </a:rPr>
              <a:t>desenvolvimento web, ciência de dados, inteligência artificial, automação, jogos e segurança da informação</a:t>
            </a:r>
            <a:r>
              <a:rPr lang="pt-BR" sz="3200" dirty="0">
                <a:ea typeface="+mn-lt"/>
                <a:cs typeface="+mn-lt"/>
              </a:rPr>
              <a:t>.</a:t>
            </a: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125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12AD-7243-4952-667A-6C175B8F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BCC9C8-55A8-2EBB-213E-F6F26CFC9A96}"/>
              </a:ext>
            </a:extLst>
          </p:cNvPr>
          <p:cNvSpPr txBox="1"/>
          <p:nvPr/>
        </p:nvSpPr>
        <p:spPr>
          <a:xfrm>
            <a:off x="327341" y="267825"/>
            <a:ext cx="11576001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</a:rPr>
              <a:t>No Python, </a:t>
            </a:r>
            <a:r>
              <a:rPr lang="pt-BR" sz="2400" b="1" dirty="0">
                <a:ea typeface="+mn-lt"/>
                <a:cs typeface="+mn-lt"/>
              </a:rPr>
              <a:t>palavras reservadas</a:t>
            </a:r>
            <a:r>
              <a:rPr lang="pt-BR" sz="2400" dirty="0">
                <a:ea typeface="+mn-lt"/>
                <a:cs typeface="+mn-lt"/>
              </a:rPr>
              <a:t> (também conhecidas como </a:t>
            </a:r>
            <a:r>
              <a:rPr lang="pt-BR" sz="2400" b="1" err="1">
                <a:ea typeface="+mn-lt"/>
                <a:cs typeface="+mn-lt"/>
              </a:rPr>
              <a:t>keywords</a:t>
            </a:r>
            <a:r>
              <a:rPr lang="pt-BR" sz="2400" dirty="0">
                <a:ea typeface="+mn-lt"/>
                <a:cs typeface="+mn-lt"/>
              </a:rPr>
              <a:t>) são palavras que têm um significado especial para o interpretador Python e não podem ser usadas como identificadores (como nomes de variáveis, funções, etc.). Essas palavras têm um papel específico no funcionamento do código e são parte da </a:t>
            </a:r>
            <a:r>
              <a:rPr lang="pt-BR" sz="2400" b="1" dirty="0">
                <a:ea typeface="+mn-lt"/>
                <a:cs typeface="+mn-lt"/>
              </a:rPr>
              <a:t>sintaxe</a:t>
            </a:r>
            <a:r>
              <a:rPr lang="pt-BR" sz="2400" dirty="0">
                <a:ea typeface="+mn-lt"/>
                <a:cs typeface="+mn-lt"/>
              </a:rPr>
              <a:t> da linguagem.</a:t>
            </a:r>
            <a:endParaRPr lang="pt-BR" dirty="0"/>
          </a:p>
          <a:p>
            <a:endParaRPr lang="pt-BR" sz="2400" dirty="0">
              <a:solidFill>
                <a:srgbClr val="008000"/>
              </a:solidFill>
              <a:ea typeface="Calibri" panose="020F0502020204030204"/>
              <a:cs typeface="Calibri" panose="020F0502020204030204"/>
            </a:endParaRPr>
          </a:p>
          <a:p>
            <a:pPr lvl="5"/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False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await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else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import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pass</a:t>
            </a:r>
            <a:endParaRPr lang="pt-BR" sz="3200">
              <a:ea typeface="Calibri"/>
              <a:cs typeface="Calibri"/>
            </a:endParaRPr>
          </a:p>
          <a:p>
            <a:pPr lvl="5"/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None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 break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except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 in 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raise</a:t>
            </a:r>
            <a:endParaRPr lang="pt-BR" sz="3200">
              <a:ea typeface="Calibri"/>
              <a:cs typeface="Calibri"/>
            </a:endParaRPr>
          </a:p>
          <a:p>
            <a:pPr lvl="5"/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True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class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finally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is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return</a:t>
            </a:r>
            <a:endParaRPr lang="pt-BR" sz="3200">
              <a:ea typeface="Calibri"/>
              <a:cs typeface="Calibri"/>
            </a:endParaRPr>
          </a:p>
          <a:p>
            <a:pPr lvl="5"/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and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 continue   for        lambda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try</a:t>
            </a:r>
            <a:endParaRPr lang="pt-BR" sz="3200">
              <a:ea typeface="Calibri"/>
              <a:cs typeface="Calibri"/>
            </a:endParaRPr>
          </a:p>
          <a:p>
            <a:pPr lvl="5"/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as 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def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from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nonlocal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while</a:t>
            </a:r>
            <a:endParaRPr lang="pt-BR" sz="3200">
              <a:ea typeface="Calibri"/>
              <a:cs typeface="Calibri"/>
            </a:endParaRPr>
          </a:p>
          <a:p>
            <a:pPr lvl="5"/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assert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del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 global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not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with</a:t>
            </a:r>
            <a:endParaRPr lang="pt-BR" sz="3200">
              <a:ea typeface="Calibri"/>
              <a:cs typeface="Calibri"/>
            </a:endParaRPr>
          </a:p>
          <a:p>
            <a:pPr lvl="5"/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async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elif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if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or</a:t>
            </a:r>
            <a:r>
              <a:rPr lang="pt-BR" sz="3200" dirty="0">
                <a:solidFill>
                  <a:srgbClr val="008000"/>
                </a:solidFill>
                <a:ea typeface="+mn-lt"/>
                <a:cs typeface="+mn-lt"/>
              </a:rPr>
              <a:t>         </a:t>
            </a:r>
            <a:r>
              <a:rPr lang="pt-BR" sz="3200" err="1">
                <a:solidFill>
                  <a:srgbClr val="008000"/>
                </a:solidFill>
                <a:ea typeface="+mn-lt"/>
                <a:cs typeface="+mn-lt"/>
              </a:rPr>
              <a:t>yield</a:t>
            </a:r>
            <a:endParaRPr lang="pt-BR" sz="3200" err="1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809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3ADF-E184-A9BB-5591-7D490DB95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555475B-314F-7A2D-58FB-07843C4F2753}"/>
              </a:ext>
            </a:extLst>
          </p:cNvPr>
          <p:cNvSpPr txBox="1"/>
          <p:nvPr/>
        </p:nvSpPr>
        <p:spPr>
          <a:xfrm>
            <a:off x="327341" y="267825"/>
            <a:ext cx="11576001" cy="8279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/>
              <a:t>Funções para Manipulação de Tipos de Dados</a:t>
            </a:r>
            <a:endParaRPr lang="pt-BR" sz="2800" dirty="0">
              <a:ea typeface="Calibri"/>
              <a:cs typeface="Calibri"/>
            </a:endParaRPr>
          </a:p>
          <a:p>
            <a:endParaRPr lang="pt-BR" sz="2800" b="1" dirty="0">
              <a:latin typeface="Calibri"/>
              <a:ea typeface="+mn-lt"/>
              <a:cs typeface="+mn-lt"/>
            </a:endParaRPr>
          </a:p>
          <a:p>
            <a:r>
              <a:rPr lang="pt-BR" sz="2800" b="1" err="1">
                <a:latin typeface="Consolas"/>
                <a:ea typeface="+mn-lt"/>
                <a:cs typeface="+mn-lt"/>
              </a:rPr>
              <a:t>int</a:t>
            </a:r>
            <a:r>
              <a:rPr lang="pt-BR" sz="2800" b="1" dirty="0">
                <a:latin typeface="Consolas"/>
                <a:ea typeface="+mn-lt"/>
                <a:cs typeface="+mn-lt"/>
              </a:rPr>
              <a:t>()</a:t>
            </a:r>
            <a:r>
              <a:rPr lang="pt-BR" sz="2800" dirty="0">
                <a:ea typeface="+mn-lt"/>
                <a:cs typeface="+mn-lt"/>
              </a:rPr>
              <a:t>: Converte uma </a:t>
            </a:r>
            <a:r>
              <a:rPr lang="pt-BR" sz="2800" err="1">
                <a:ea typeface="+mn-lt"/>
                <a:cs typeface="+mn-lt"/>
              </a:rPr>
              <a:t>string</a:t>
            </a:r>
            <a:r>
              <a:rPr lang="pt-BR" sz="2800">
                <a:ea typeface="+mn-lt"/>
                <a:cs typeface="+mn-lt"/>
              </a:rPr>
              <a:t> ou outro tipo de dado em um número inteiro.</a:t>
            </a:r>
          </a:p>
          <a:p>
            <a:r>
              <a:rPr lang="pt-BR" sz="2800" dirty="0">
                <a:latin typeface="Consolas"/>
                <a:ea typeface="+mn-lt"/>
                <a:cs typeface="+mn-lt"/>
              </a:rPr>
              <a:t>numero = int("10")
print(numero)  # Saída: 10
</a:t>
            </a:r>
            <a:endParaRPr lang="pt-BR" sz="2800" dirty="0">
              <a:latin typeface="Consolas"/>
              <a:ea typeface="Calibri"/>
              <a:cs typeface="Calibri"/>
            </a:endParaRPr>
          </a:p>
          <a:p>
            <a:endParaRPr lang="pt-BR" sz="2800" dirty="0">
              <a:latin typeface="Consolas"/>
              <a:ea typeface="Calibri"/>
              <a:cs typeface="Calibri"/>
            </a:endParaRPr>
          </a:p>
          <a:p>
            <a:r>
              <a:rPr lang="pt-BR" sz="2800" b="1" err="1">
                <a:latin typeface="Consolas"/>
                <a:ea typeface="Calibri"/>
                <a:cs typeface="Calibri"/>
              </a:rPr>
              <a:t>float</a:t>
            </a:r>
            <a:r>
              <a:rPr lang="pt-BR" sz="2800" b="1">
                <a:latin typeface="Consolas"/>
                <a:ea typeface="Calibri"/>
                <a:cs typeface="Calibri"/>
              </a:rPr>
              <a:t>()</a:t>
            </a:r>
            <a:r>
              <a:rPr lang="pt-BR" sz="2800">
                <a:ea typeface="+mn-lt"/>
                <a:cs typeface="+mn-lt"/>
              </a:rPr>
              <a:t>: Converte uma </a:t>
            </a:r>
            <a:r>
              <a:rPr lang="pt-BR" sz="2800" err="1">
                <a:ea typeface="+mn-lt"/>
                <a:cs typeface="+mn-lt"/>
              </a:rPr>
              <a:t>string</a:t>
            </a:r>
            <a:r>
              <a:rPr lang="pt-BR" sz="2800">
                <a:ea typeface="+mn-lt"/>
                <a:cs typeface="+mn-lt"/>
              </a:rPr>
              <a:t> ou outro tipo de dado em um número de ponto flutuante (decimal).</a:t>
            </a:r>
            <a:endParaRPr lang="pt-BR" sz="2800">
              <a:ea typeface="Calibri"/>
              <a:cs typeface="Calibri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numero = float("3.14")
</a:t>
            </a:r>
            <a:r>
              <a:rPr lang="pt-BR" sz="2800">
                <a:latin typeface="Consolas"/>
                <a:ea typeface="Calibri" panose="020F0502020204030204"/>
                <a:cs typeface="Calibri" panose="020F0502020204030204"/>
              </a:rPr>
              <a:t>print(numero)  # Saída: 3.14</a:t>
            </a:r>
            <a:endParaRPr lang="pt-BR" sz="2800"/>
          </a:p>
          <a:p>
            <a:endParaRPr lang="pt-BR" sz="3200" dirty="0">
              <a:latin typeface="Segoe UI"/>
              <a:ea typeface="Calibri"/>
              <a:cs typeface="Segoe U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8666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C141-11F3-1F7C-0038-F27CABEB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30B6E5-3F96-89B1-823B-B52EE971471C}"/>
              </a:ext>
            </a:extLst>
          </p:cNvPr>
          <p:cNvSpPr txBox="1"/>
          <p:nvPr/>
        </p:nvSpPr>
        <p:spPr>
          <a:xfrm>
            <a:off x="327341" y="267825"/>
            <a:ext cx="115760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b="1" err="1">
                <a:latin typeface="Consolas"/>
              </a:rPr>
              <a:t>str</a:t>
            </a:r>
            <a:r>
              <a:rPr lang="pt-BR" sz="2800" b="1" dirty="0">
                <a:latin typeface="Consolas"/>
                <a:ea typeface="+mn-lt"/>
                <a:cs typeface="+mn-lt"/>
              </a:rPr>
              <a:t>()</a:t>
            </a:r>
            <a:r>
              <a:rPr lang="pt-BR" sz="2800" dirty="0">
                <a:ea typeface="+mn-lt"/>
                <a:cs typeface="+mn-lt"/>
              </a:rPr>
              <a:t>: Converte um valor para uma </a:t>
            </a:r>
            <a:r>
              <a:rPr lang="pt-BR" sz="2800" err="1">
                <a:ea typeface="+mn-lt"/>
                <a:cs typeface="+mn-lt"/>
              </a:rPr>
              <a:t>string</a:t>
            </a:r>
            <a:r>
              <a:rPr lang="pt-BR" sz="2800">
                <a:ea typeface="+mn-lt"/>
                <a:cs typeface="+mn-lt"/>
              </a:rPr>
              <a:t>.</a:t>
            </a:r>
            <a:endParaRPr lang="pt-BR">
              <a:ea typeface="+mn-lt"/>
              <a:cs typeface="+mn-lt"/>
            </a:endParaRPr>
          </a:p>
          <a:p>
            <a:r>
              <a:rPr lang="pt-BR" sz="2800" dirty="0">
                <a:latin typeface="Consolas"/>
                <a:ea typeface="+mn-lt"/>
                <a:cs typeface="+mn-lt"/>
              </a:rPr>
              <a:t>texto = str(123)
</a:t>
            </a:r>
            <a:r>
              <a:rPr lang="pt-BR" sz="2800">
                <a:latin typeface="Consolas"/>
                <a:ea typeface="+mn-lt"/>
                <a:cs typeface="+mn-lt"/>
              </a:rPr>
              <a:t>print(texto)  # Saída: "123"</a:t>
            </a:r>
            <a:endParaRPr lang="pt-BR">
              <a:latin typeface="Calibri" panose="020F0502020204030204"/>
              <a:ea typeface="+mn-lt"/>
              <a:cs typeface="+mn-lt"/>
            </a:endParaRPr>
          </a:p>
          <a:p>
            <a:r>
              <a:rPr lang="pt-BR" sz="2800" dirty="0">
                <a:latin typeface="Consolas"/>
                <a:ea typeface="+mn-lt"/>
                <a:cs typeface="+mn-lt"/>
              </a:rPr>
              <a:t>
</a:t>
            </a:r>
            <a:endParaRPr lang="pt-BR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b="1" err="1">
                <a:latin typeface="Consolas"/>
                <a:ea typeface="Calibri"/>
                <a:cs typeface="Calibri"/>
              </a:rPr>
              <a:t>bool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Converte um valor em um valor booleano (</a:t>
            </a:r>
            <a:r>
              <a:rPr lang="pt-BR" sz="2800" err="1">
                <a:latin typeface="Consolas"/>
                <a:ea typeface="+mn-lt"/>
                <a:cs typeface="+mn-lt"/>
              </a:rPr>
              <a:t>True</a:t>
            </a:r>
            <a:r>
              <a:rPr lang="pt-BR" sz="2800" dirty="0">
                <a:ea typeface="+mn-lt"/>
                <a:cs typeface="+mn-lt"/>
              </a:rPr>
              <a:t> ou </a:t>
            </a:r>
            <a:r>
              <a:rPr lang="pt-BR" sz="2800">
                <a:latin typeface="Consolas"/>
                <a:ea typeface="+mn-lt"/>
                <a:cs typeface="+mn-lt"/>
              </a:rPr>
              <a:t>False</a:t>
            </a:r>
            <a:r>
              <a:rPr lang="pt-BR" sz="2800">
                <a:ea typeface="+mn-lt"/>
                <a:cs typeface="+mn-lt"/>
              </a:rPr>
              <a:t>).</a:t>
            </a:r>
            <a:endParaRPr lang="pt-BR">
              <a:latin typeface="Calibri" panose="020F0502020204030204"/>
              <a:ea typeface="Calibri"/>
              <a:cs typeface="Calibri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valor = bool(0)
</a:t>
            </a:r>
            <a:r>
              <a:rPr lang="pt-BR" sz="2800">
                <a:latin typeface="Consolas"/>
                <a:ea typeface="Calibri" panose="020F0502020204030204"/>
                <a:cs typeface="Calibri" panose="020F0502020204030204"/>
              </a:rPr>
              <a:t>print(valor)  # Saída: False</a:t>
            </a:r>
            <a:endParaRPr lang="pt-BR"/>
          </a:p>
          <a:p>
            <a:endParaRPr lang="pt-BR" sz="2800" b="1" dirty="0">
              <a:ea typeface="Calibri"/>
              <a:cs typeface="Calibri"/>
            </a:endParaRPr>
          </a:p>
          <a:p>
            <a:endParaRPr lang="pt-BR" sz="3200" dirty="0">
              <a:latin typeface="Segoe UI"/>
              <a:ea typeface="Calibri"/>
              <a:cs typeface="Segoe U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5356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0A907-7825-6FDC-306D-38B44F11D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7CFC224-46BE-D647-B9FE-2DEF76086BB1}"/>
              </a:ext>
            </a:extLst>
          </p:cNvPr>
          <p:cNvSpPr txBox="1"/>
          <p:nvPr/>
        </p:nvSpPr>
        <p:spPr>
          <a:xfrm>
            <a:off x="327341" y="267825"/>
            <a:ext cx="11576001" cy="741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800" b="1" dirty="0" err="1">
                <a:latin typeface="Consolas"/>
                <a:ea typeface="Calibri"/>
                <a:cs typeface="Calibri"/>
              </a:rPr>
              <a:t>type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Retorna o tipo de dado de um objeto.</a:t>
            </a:r>
            <a:endParaRPr lang="pt-BR" dirty="0"/>
          </a:p>
          <a:p>
            <a:r>
              <a:rPr lang="pt-BR" sz="2800" dirty="0">
                <a:latin typeface="Consolas"/>
                <a:ea typeface="Calibri"/>
                <a:cs typeface="Calibri"/>
              </a:rPr>
              <a:t>print(type(10))   # &lt;class 'int'&gt;
print(</a:t>
            </a:r>
            <a:r>
              <a:rPr lang="pt-BR" sz="2800" dirty="0" err="1">
                <a:latin typeface="Consolas"/>
                <a:ea typeface="Calibri"/>
                <a:cs typeface="Calibri"/>
              </a:rPr>
              <a:t>type</a:t>
            </a:r>
            <a:r>
              <a:rPr lang="pt-BR" sz="2800" dirty="0">
                <a:latin typeface="Consolas"/>
                <a:ea typeface="Calibri"/>
                <a:cs typeface="Calibri"/>
              </a:rPr>
              <a:t>("abc"))  # &lt;</a:t>
            </a:r>
            <a:r>
              <a:rPr lang="pt-BR" sz="2800" dirty="0" err="1">
                <a:latin typeface="Consolas"/>
                <a:ea typeface="Calibri"/>
                <a:cs typeface="Calibri"/>
              </a:rPr>
              <a:t>class</a:t>
            </a:r>
            <a:r>
              <a:rPr lang="pt-BR" sz="2800" dirty="0">
                <a:latin typeface="Consolas"/>
                <a:ea typeface="Calibri"/>
                <a:cs typeface="Calibri"/>
              </a:rPr>
              <a:t> '</a:t>
            </a:r>
            <a:r>
              <a:rPr lang="pt-BR" sz="2800" dirty="0" err="1">
                <a:latin typeface="Consolas"/>
                <a:ea typeface="Calibri"/>
                <a:cs typeface="Calibri"/>
              </a:rPr>
              <a:t>str</a:t>
            </a:r>
            <a:r>
              <a:rPr lang="pt-BR" sz="2800" dirty="0">
                <a:latin typeface="Consolas"/>
                <a:ea typeface="Calibri"/>
                <a:cs typeface="Calibri"/>
              </a:rPr>
              <a:t>'&gt;
</a:t>
            </a:r>
          </a:p>
          <a:p>
            <a:endParaRPr lang="pt-BR" sz="2800" dirty="0"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b="1" dirty="0" err="1">
                <a:latin typeface="Consolas"/>
                <a:ea typeface="Calibri"/>
                <a:cs typeface="Calibri"/>
              </a:rPr>
              <a:t>len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Retorna o comprimento de um objeto (como uma lista, </a:t>
            </a:r>
            <a:r>
              <a:rPr lang="pt-BR" sz="2800" dirty="0" err="1">
                <a:ea typeface="+mn-lt"/>
                <a:cs typeface="+mn-lt"/>
              </a:rPr>
              <a:t>string</a:t>
            </a:r>
            <a:r>
              <a:rPr lang="pt-BR" sz="2800" dirty="0">
                <a:ea typeface="+mn-lt"/>
                <a:cs typeface="+mn-lt"/>
              </a:rPr>
              <a:t>, etc.).</a:t>
            </a:r>
            <a:endParaRPr lang="pt-BR" dirty="0"/>
          </a:p>
          <a:p>
            <a:r>
              <a:rPr lang="pt-BR" sz="2800" dirty="0">
                <a:latin typeface="Consolas"/>
                <a:ea typeface="Calibri"/>
                <a:cs typeface="Calibri"/>
              </a:rPr>
              <a:t>lista = [1, 2, 3, 4]
print(</a:t>
            </a:r>
            <a:r>
              <a:rPr lang="pt-BR" sz="2800" dirty="0" err="1">
                <a:latin typeface="Consolas"/>
                <a:ea typeface="Calibri"/>
                <a:cs typeface="Calibri"/>
              </a:rPr>
              <a:t>len</a:t>
            </a:r>
            <a:r>
              <a:rPr lang="pt-BR" sz="2800" dirty="0">
                <a:latin typeface="Consolas"/>
                <a:ea typeface="Calibri"/>
                <a:cs typeface="Calibri"/>
              </a:rPr>
              <a:t>(lista))  # Saída: 4</a:t>
            </a:r>
            <a:endParaRPr lang="pt-BR" dirty="0"/>
          </a:p>
          <a:p>
            <a:pPr>
              <a:buFont typeface="Arial"/>
            </a:pPr>
            <a:endParaRPr lang="pt-BR" sz="2800" dirty="0">
              <a:ea typeface="Calibri"/>
              <a:cs typeface="Calibri"/>
            </a:endParaRPr>
          </a:p>
          <a:p>
            <a:endParaRPr lang="pt-BR" sz="3200" dirty="0">
              <a:latin typeface="Segoe UI"/>
              <a:ea typeface="Calibri"/>
              <a:cs typeface="Segoe U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9232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322C-A8C3-C64A-F2DA-B5944FC5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13C19AD-72F8-4479-E29F-B22E0828EBAB}"/>
              </a:ext>
            </a:extLst>
          </p:cNvPr>
          <p:cNvSpPr txBox="1"/>
          <p:nvPr/>
        </p:nvSpPr>
        <p:spPr>
          <a:xfrm>
            <a:off x="327341" y="267825"/>
            <a:ext cx="11576001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800" b="1" dirty="0"/>
              <a:t>Funções de Estruturas de Controle e Iteração</a:t>
            </a:r>
            <a:endParaRPr lang="pt-BR" sz="2800" dirty="0">
              <a:latin typeface="Calibri" panose="020F0502020204030204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800" b="1" dirty="0">
                <a:latin typeface="Consolas"/>
                <a:ea typeface="Calibri"/>
                <a:cs typeface="Calibri"/>
              </a:rPr>
              <a:t>range()</a:t>
            </a:r>
            <a:r>
              <a:rPr lang="pt-BR" sz="2800" dirty="0">
                <a:ea typeface="+mn-lt"/>
                <a:cs typeface="+mn-lt"/>
              </a:rPr>
              <a:t>: Cria um intervalo de números, útil para loops </a:t>
            </a:r>
            <a:r>
              <a:rPr lang="pt-BR" sz="2800" dirty="0">
                <a:latin typeface="Consolas"/>
                <a:ea typeface="+mn-lt"/>
                <a:cs typeface="+mn-lt"/>
              </a:rPr>
              <a:t>for</a:t>
            </a:r>
            <a:endParaRPr lang="pt-BR" sz="28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pt-BR" sz="2800" dirty="0">
              <a:latin typeface="Consolas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for i in range(5):</a:t>
            </a:r>
            <a:endParaRPr lang="pt-BR" sz="2800" dirty="0">
              <a:latin typeface="Consolas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    print(i)  # Saída: 0, 1, 2, 3, 4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2800" dirty="0">
              <a:latin typeface="Calibri" panose="020F0502020204030204"/>
              <a:ea typeface="Calibri"/>
              <a:cs typeface="Calibri"/>
            </a:endParaRPr>
          </a:p>
          <a:p>
            <a:pPr>
              <a:buFont typeface="Arial"/>
            </a:pPr>
            <a:endParaRPr lang="pt-BR" sz="2800" dirty="0">
              <a:latin typeface="Calibri" panose="020F0502020204030204"/>
              <a:ea typeface="Calibri"/>
              <a:cs typeface="Calibri"/>
            </a:endParaRPr>
          </a:p>
          <a:p>
            <a:r>
              <a:rPr lang="pt-BR" sz="2800" b="1" dirty="0">
                <a:latin typeface="Consolas"/>
                <a:ea typeface="Calibri"/>
                <a:cs typeface="Calibri"/>
              </a:rPr>
              <a:t>sum()</a:t>
            </a:r>
            <a:r>
              <a:rPr lang="pt-BR" sz="2800" dirty="0">
                <a:ea typeface="+mn-lt"/>
                <a:cs typeface="+mn-lt"/>
              </a:rPr>
              <a:t>: Retorna a soma de todos os elementos de um iterável (como uma lista ou tupla).</a:t>
            </a:r>
            <a:endParaRPr lang="pt-BR" dirty="0"/>
          </a:p>
          <a:p>
            <a:endParaRPr lang="pt-BR" sz="2800" dirty="0">
              <a:latin typeface="Calibri"/>
              <a:ea typeface="Calibri"/>
              <a:cs typeface="Calibri"/>
            </a:endParaRPr>
          </a:p>
          <a:p>
            <a:r>
              <a:rPr lang="pt-BR" sz="2800" dirty="0">
                <a:ea typeface="+mn-lt"/>
                <a:cs typeface="+mn-lt"/>
              </a:rPr>
              <a:t>lista = [1, 2, 3]</a:t>
            </a:r>
            <a:endParaRPr lang="pt-BR" dirty="0">
              <a:ea typeface="+mn-lt"/>
              <a:cs typeface="+mn-lt"/>
            </a:endParaRPr>
          </a:p>
          <a:p>
            <a:r>
              <a:rPr lang="pt-BR" sz="2800" dirty="0">
                <a:ea typeface="+mn-lt"/>
                <a:cs typeface="+mn-lt"/>
              </a:rPr>
              <a:t>print(sum(lista))  # Saída: 6</a:t>
            </a:r>
            <a:endParaRPr lang="pt-BR" dirty="0">
              <a:ea typeface="+mn-lt"/>
              <a:cs typeface="+mn-lt"/>
            </a:endParaRPr>
          </a:p>
          <a:p>
            <a:endParaRPr lang="pt-BR" sz="3200" dirty="0">
              <a:latin typeface="Segoe UI"/>
              <a:ea typeface="Calibri"/>
              <a:cs typeface="Segoe U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91728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B72C2-0328-53AE-36DF-5A820ED2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08F6CB-884D-3DE8-123C-5BEA79F4B656}"/>
              </a:ext>
            </a:extLst>
          </p:cNvPr>
          <p:cNvSpPr txBox="1"/>
          <p:nvPr/>
        </p:nvSpPr>
        <p:spPr>
          <a:xfrm>
            <a:off x="327341" y="267825"/>
            <a:ext cx="11576001" cy="8279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800" b="1" dirty="0">
                <a:latin typeface="Consolas"/>
              </a:rPr>
              <a:t>min</a:t>
            </a:r>
            <a:r>
              <a:rPr lang="pt-BR" sz="2800" b="1" dirty="0">
                <a:latin typeface="Consolas"/>
                <a:ea typeface="+mn-lt"/>
                <a:cs typeface="+mn-lt"/>
              </a:rPr>
              <a:t>()</a:t>
            </a:r>
            <a:r>
              <a:rPr lang="pt-BR" sz="2800" b="1" dirty="0">
                <a:ea typeface="+mn-lt"/>
                <a:cs typeface="+mn-lt"/>
              </a:rPr>
              <a:t> e </a:t>
            </a:r>
            <a:r>
              <a:rPr lang="pt-BR" sz="2800" b="1" dirty="0" err="1">
                <a:latin typeface="Consolas"/>
              </a:rPr>
              <a:t>max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Retornam o menor e o maior valor de um iterável, respectivamente.</a:t>
            </a:r>
          </a:p>
          <a:p>
            <a:pPr>
              <a:buFont typeface="Arial"/>
              <a:buChar char="•"/>
            </a:pPr>
            <a:endParaRPr lang="pt-BR" sz="2800" dirty="0">
              <a:latin typeface="Calibri" panose="020F0502020204030204"/>
              <a:ea typeface="Calibri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lista = [10, 20, 5, 30]</a:t>
            </a:r>
            <a:endParaRPr lang="pt-BR" sz="2800" dirty="0">
              <a:latin typeface="Calibri" panose="020F0502020204030204"/>
              <a:ea typeface="Calibri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print(min(lista))  # Saída: 5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</a:t>
            </a:r>
            <a:r>
              <a:rPr lang="pt-BR" sz="2800" dirty="0" err="1">
                <a:ea typeface="+mn-lt"/>
                <a:cs typeface="+mn-lt"/>
              </a:rPr>
              <a:t>max</a:t>
            </a:r>
            <a:r>
              <a:rPr lang="pt-BR" sz="2800" dirty="0">
                <a:ea typeface="+mn-lt"/>
                <a:cs typeface="+mn-lt"/>
              </a:rPr>
              <a:t>(lista))  # Saída: 30</a:t>
            </a:r>
            <a:endParaRPr lang="pt-BR" dirty="0"/>
          </a:p>
          <a:p>
            <a:pPr>
              <a:buFont typeface="Arial"/>
              <a:buChar char="•"/>
            </a:pPr>
            <a:endParaRPr lang="pt-BR" sz="28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800" b="1" dirty="0" err="1">
                <a:latin typeface="Consolas"/>
                <a:ea typeface="Calibri" panose="020F0502020204030204"/>
                <a:cs typeface="Calibri" panose="020F0502020204030204"/>
              </a:rPr>
              <a:t>sorted</a:t>
            </a:r>
            <a:r>
              <a:rPr lang="pt-BR" sz="2800" b="1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r>
              <a:rPr lang="pt-BR" sz="2800" dirty="0">
                <a:ea typeface="+mn-lt"/>
                <a:cs typeface="+mn-lt"/>
              </a:rPr>
              <a:t>: Retorna uma lista ordenada (por padrão em ordem crescente).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pt-BR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lista = [3, 1, 2]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</a:t>
            </a:r>
            <a:r>
              <a:rPr lang="pt-BR" sz="2800" dirty="0" err="1">
                <a:ea typeface="+mn-lt"/>
                <a:cs typeface="+mn-lt"/>
              </a:rPr>
              <a:t>sorted</a:t>
            </a:r>
            <a:r>
              <a:rPr lang="pt-BR" sz="2800" dirty="0">
                <a:ea typeface="+mn-lt"/>
                <a:cs typeface="+mn-lt"/>
              </a:rPr>
              <a:t>(lista))  # Saída: [1, 2, 3]</a:t>
            </a:r>
            <a:endParaRPr lang="pt-BR" dirty="0"/>
          </a:p>
          <a:p>
            <a:endParaRPr lang="pt-BR" sz="3200" dirty="0">
              <a:latin typeface="Segoe UI"/>
              <a:ea typeface="Calibri" panose="020F0502020204030204"/>
              <a:cs typeface="Segoe U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9377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D8FF3-CAE8-1767-9A97-2A998623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DD6C0E2-475A-62C2-1326-F9645F09B9AF}"/>
              </a:ext>
            </a:extLst>
          </p:cNvPr>
          <p:cNvSpPr txBox="1"/>
          <p:nvPr/>
        </p:nvSpPr>
        <p:spPr>
          <a:xfrm>
            <a:off x="327341" y="267825"/>
            <a:ext cx="11576001" cy="7971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800" b="1" dirty="0" err="1">
                <a:latin typeface="Consolas"/>
              </a:rPr>
              <a:t>reversed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Retorna um </a:t>
            </a:r>
            <a:r>
              <a:rPr lang="pt-BR" sz="2800" dirty="0" err="1">
                <a:ea typeface="+mn-lt"/>
                <a:cs typeface="+mn-lt"/>
              </a:rPr>
              <a:t>iterador</a:t>
            </a:r>
            <a:r>
              <a:rPr lang="pt-BR" sz="2800" dirty="0">
                <a:ea typeface="+mn-lt"/>
                <a:cs typeface="+mn-lt"/>
              </a:rPr>
              <a:t> que acessa os elementos de um iterável de trás para frente</a:t>
            </a:r>
            <a:endParaRPr lang="pt-BR" dirty="0"/>
          </a:p>
          <a:p>
            <a:pPr>
              <a:buFont typeface="Arial"/>
              <a:buChar char="•"/>
            </a:pPr>
            <a:endParaRPr lang="pt-BR" sz="2800" dirty="0">
              <a:latin typeface="Calibri"/>
              <a:ea typeface="Calibri" panose="020F0502020204030204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lista = [1, 2, 3]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</a:t>
            </a:r>
            <a:r>
              <a:rPr lang="pt-BR" sz="2800" dirty="0" err="1">
                <a:ea typeface="+mn-lt"/>
                <a:cs typeface="+mn-lt"/>
              </a:rPr>
              <a:t>list</a:t>
            </a:r>
            <a:r>
              <a:rPr lang="pt-BR" sz="2800" dirty="0">
                <a:ea typeface="+mn-lt"/>
                <a:cs typeface="+mn-lt"/>
              </a:rPr>
              <a:t>(</a:t>
            </a:r>
            <a:r>
              <a:rPr lang="pt-BR" sz="2800" dirty="0" err="1">
                <a:ea typeface="+mn-lt"/>
                <a:cs typeface="+mn-lt"/>
              </a:rPr>
              <a:t>reversed</a:t>
            </a:r>
            <a:r>
              <a:rPr lang="pt-BR" sz="2800" dirty="0">
                <a:ea typeface="+mn-lt"/>
                <a:cs typeface="+mn-lt"/>
              </a:rPr>
              <a:t>(lista)))  # Saída: [3, 2, 1]</a:t>
            </a:r>
            <a:endParaRPr lang="pt-BR" dirty="0"/>
          </a:p>
          <a:p>
            <a:pPr>
              <a:buFont typeface="Arial"/>
              <a:buChar char="•"/>
            </a:pPr>
            <a:endParaRPr lang="pt-BR" sz="2800" dirty="0">
              <a:latin typeface="Calibri"/>
              <a:ea typeface="Calibri" panose="020F0502020204030204"/>
              <a:cs typeface="Calibri"/>
            </a:endParaRPr>
          </a:p>
          <a:p>
            <a:pPr>
              <a:buFont typeface="Arial"/>
              <a:buChar char="•"/>
            </a:pPr>
            <a:endParaRPr lang="pt-BR" sz="2800" dirty="0">
              <a:latin typeface="Calibri"/>
              <a:ea typeface="Calibri" panose="020F0502020204030204"/>
              <a:cs typeface="Calibri"/>
            </a:endParaRPr>
          </a:p>
          <a:p>
            <a:pPr>
              <a:buFont typeface="Arial"/>
              <a:buChar char="•"/>
            </a:pPr>
            <a:r>
              <a:rPr lang="pt-BR" sz="2800" b="1" dirty="0" err="1">
                <a:latin typeface="Consolas"/>
                <a:ea typeface="Calibri" panose="020F0502020204030204"/>
                <a:cs typeface="Calibri"/>
              </a:rPr>
              <a:t>insert</a:t>
            </a:r>
            <a:r>
              <a:rPr lang="pt-BR" sz="2800" b="1" dirty="0">
                <a:latin typeface="Consolas"/>
                <a:ea typeface="Calibri" panose="020F0502020204030204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Insere um item em uma posição específica na lista.</a:t>
            </a:r>
            <a:endParaRPr lang="pt-BR" sz="2800" dirty="0">
              <a:latin typeface="Calibri"/>
              <a:ea typeface="Calibri" panose="020F0502020204030204"/>
              <a:cs typeface="Calibri"/>
            </a:endParaRPr>
          </a:p>
          <a:p>
            <a:endParaRPr lang="pt-BR" sz="3200" dirty="0">
              <a:latin typeface="Segoe UI"/>
              <a:ea typeface="Calibri" panose="020F0502020204030204"/>
              <a:cs typeface="Segoe UI"/>
            </a:endParaRPr>
          </a:p>
          <a:p>
            <a:r>
              <a:rPr lang="pt-BR" sz="3200" dirty="0">
                <a:ea typeface="+mn-lt"/>
                <a:cs typeface="+mn-lt"/>
              </a:rPr>
              <a:t>lista = [1, 3]</a:t>
            </a:r>
            <a:endParaRPr lang="pt-BR" dirty="0"/>
          </a:p>
          <a:p>
            <a:r>
              <a:rPr lang="pt-BR" sz="3200" dirty="0" err="1">
                <a:ea typeface="+mn-lt"/>
                <a:cs typeface="+mn-lt"/>
              </a:rPr>
              <a:t>lista.insert</a:t>
            </a:r>
            <a:r>
              <a:rPr lang="pt-BR" sz="3200" dirty="0">
                <a:ea typeface="+mn-lt"/>
                <a:cs typeface="+mn-lt"/>
              </a:rPr>
              <a:t>(1, 2)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print(lista)  # Saída: [1, 2, 3]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4092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AEE9-8E2F-D2D9-B67C-EF319217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263B8F4-C05B-6B45-C0C7-277D5FC67DF5}"/>
              </a:ext>
            </a:extLst>
          </p:cNvPr>
          <p:cNvSpPr txBox="1"/>
          <p:nvPr/>
        </p:nvSpPr>
        <p:spPr>
          <a:xfrm>
            <a:off x="327341" y="267825"/>
            <a:ext cx="11576001" cy="7725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800" b="1" dirty="0">
                <a:latin typeface="Consolas"/>
              </a:rPr>
              <a:t>remove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Remove a primeira ocorrência de um valor na lista.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lista = [1, 2, 3, 2]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 err="1">
                <a:ea typeface="+mn-lt"/>
                <a:cs typeface="+mn-lt"/>
              </a:rPr>
              <a:t>lista.remove</a:t>
            </a:r>
            <a:r>
              <a:rPr lang="pt-BR" sz="2800" dirty="0">
                <a:ea typeface="+mn-lt"/>
                <a:cs typeface="+mn-lt"/>
              </a:rPr>
              <a:t>(2)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print(lista)  # Saída: [1, 3, 2]</a:t>
            </a:r>
            <a:endParaRPr lang="pt-BR" dirty="0"/>
          </a:p>
          <a:p>
            <a:pPr>
              <a:buFont typeface="Arial"/>
              <a:buChar char="•"/>
            </a:pP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b="1" dirty="0">
                <a:latin typeface="Consolas"/>
                <a:ea typeface="Calibri" panose="020F0502020204030204"/>
                <a:cs typeface="Calibri" panose="020F0502020204030204"/>
              </a:rPr>
              <a:t>pop()</a:t>
            </a:r>
            <a:r>
              <a:rPr lang="pt-BR" sz="2800" dirty="0">
                <a:ea typeface="+mn-lt"/>
                <a:cs typeface="+mn-lt"/>
              </a:rPr>
              <a:t>: Remove e retorna o item da lista na posição especificada.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lista = [10, 20, 30]</a:t>
            </a: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item = </a:t>
            </a:r>
            <a:r>
              <a:rPr lang="pt-BR" sz="2800" dirty="0" err="1">
                <a:ea typeface="+mn-lt"/>
                <a:cs typeface="+mn-lt"/>
              </a:rPr>
              <a:t>lista.pop</a:t>
            </a:r>
            <a:r>
              <a:rPr lang="pt-BR" sz="2800" dirty="0">
                <a:ea typeface="+mn-lt"/>
                <a:cs typeface="+mn-lt"/>
              </a:rPr>
              <a:t>(1)</a:t>
            </a:r>
            <a:endParaRPr lang="pt-BR"/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print(item)  # Saída: 20</a:t>
            </a:r>
            <a:endParaRPr lang="pt-BR" dirty="0"/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print(lista)  # Saída: [10, 30]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1067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BFE05-0A82-7BC3-C7C7-1593B2B6C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D99B921-0EF7-A933-58D3-F2226018E088}"/>
              </a:ext>
            </a:extLst>
          </p:cNvPr>
          <p:cNvSpPr txBox="1"/>
          <p:nvPr/>
        </p:nvSpPr>
        <p:spPr>
          <a:xfrm>
            <a:off x="327341" y="267825"/>
            <a:ext cx="11576001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pt-BR" sz="2800" b="1" dirty="0" err="1">
                <a:latin typeface="Consolas"/>
              </a:rPr>
              <a:t>count</a:t>
            </a:r>
            <a:r>
              <a:rPr lang="pt-BR" sz="2800" b="1" dirty="0">
                <a:latin typeface="Consolas"/>
                <a:ea typeface="Calibri"/>
                <a:cs typeface="Calibri"/>
              </a:rPr>
              <a:t>()</a:t>
            </a:r>
            <a:r>
              <a:rPr lang="pt-BR" sz="2800" dirty="0">
                <a:ea typeface="+mn-lt"/>
                <a:cs typeface="+mn-lt"/>
              </a:rPr>
              <a:t>: Conta quantas vezes um valor ocorre em uma lista.</a:t>
            </a:r>
            <a:endParaRPr lang="pt-BR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pt-BR" sz="2800">
                <a:ea typeface="+mn-lt"/>
                <a:cs typeface="+mn-lt"/>
              </a:rPr>
              <a:t>lista = [1, 2, 2, 3, 2]</a:t>
            </a:r>
            <a:endParaRPr lang="pt-BR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800" dirty="0">
                <a:ea typeface="+mn-lt"/>
                <a:cs typeface="+mn-lt"/>
              </a:rPr>
              <a:t>print(</a:t>
            </a:r>
            <a:r>
              <a:rPr lang="pt-BR" sz="2800" dirty="0" err="1">
                <a:ea typeface="+mn-lt"/>
                <a:cs typeface="+mn-lt"/>
              </a:rPr>
              <a:t>lista.count</a:t>
            </a:r>
            <a:r>
              <a:rPr lang="pt-BR" sz="2800" dirty="0">
                <a:ea typeface="+mn-lt"/>
                <a:cs typeface="+mn-lt"/>
              </a:rPr>
              <a:t>(2))  # Saída: 3</a:t>
            </a:r>
            <a:endParaRPr lang="pt-BR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5098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1DF2-5FA0-952E-A258-DCE59B00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6DD12C-1593-DD71-2B98-B523AE2A82FD}"/>
              </a:ext>
            </a:extLst>
          </p:cNvPr>
          <p:cNvSpPr txBox="1"/>
          <p:nvPr/>
        </p:nvSpPr>
        <p:spPr>
          <a:xfrm>
            <a:off x="327341" y="267825"/>
            <a:ext cx="11576001" cy="81560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Segoe UI"/>
                <a:ea typeface="+mn-lt"/>
                <a:cs typeface="Segoe UI"/>
              </a:rPr>
              <a:t>Comentários Python</a:t>
            </a:r>
            <a:endParaRPr lang="pt-BR" dirty="0">
              <a:latin typeface="Segoe UI"/>
              <a:cs typeface="Segoe UI"/>
            </a:endParaRPr>
          </a:p>
          <a:p>
            <a:endParaRPr lang="pt-BR" sz="32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pt-BR" sz="3200" dirty="0">
                <a:solidFill>
                  <a:srgbClr val="000000"/>
                </a:solidFill>
                <a:ea typeface="+mn-lt"/>
                <a:cs typeface="+mn-lt"/>
              </a:rPr>
              <a:t>Comentários podem ser usados para explicar o código Python.</a:t>
            </a:r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sz="3200" dirty="0">
                <a:solidFill>
                  <a:srgbClr val="000000"/>
                </a:solidFill>
                <a:ea typeface="+mn-lt"/>
                <a:cs typeface="+mn-lt"/>
              </a:rPr>
              <a:t>Comentários podem ser usados para tornar o código mais legível.</a:t>
            </a:r>
            <a:endParaRPr lang="pt-BR" dirty="0">
              <a:ea typeface="Calibri"/>
              <a:cs typeface="Calibri"/>
            </a:endParaRP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sz="3200" dirty="0">
                <a:solidFill>
                  <a:srgbClr val="000000"/>
                </a:solidFill>
                <a:ea typeface="+mn-lt"/>
                <a:cs typeface="+mn-lt"/>
              </a:rPr>
              <a:t>Comentários podem ser usados para impedir a execução ao testar código.</a:t>
            </a:r>
            <a:endParaRPr lang="pt-BR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r>
              <a:rPr lang="pt-BR" sz="3600" dirty="0">
                <a:solidFill>
                  <a:srgbClr val="708090"/>
                </a:solidFill>
                <a:latin typeface="Consolas"/>
                <a:ea typeface="Calibri" panose="020F0502020204030204"/>
                <a:cs typeface="Calibri" panose="020F0502020204030204"/>
              </a:rPr>
              <a:t>#meu comentário para aula</a:t>
            </a:r>
            <a:br>
              <a:rPr lang="pt-BR" sz="36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3600" dirty="0">
                <a:solidFill>
                  <a:srgbClr val="708090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36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36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pt-BR" sz="3600" dirty="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Hello</a:t>
            </a:r>
            <a:r>
              <a:rPr lang="pt-BR" sz="36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, World!"</a:t>
            </a:r>
            <a:r>
              <a:rPr lang="pt-BR" sz="3600" dirty="0"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pt-BR" sz="36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DD6C-C900-D58D-8573-5A22D5BE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5A1BDC-0C6D-7AAD-624F-6E8ED2CC431D}"/>
              </a:ext>
            </a:extLst>
          </p:cNvPr>
          <p:cNvSpPr txBox="1"/>
          <p:nvPr/>
        </p:nvSpPr>
        <p:spPr>
          <a:xfrm>
            <a:off x="327341" y="267825"/>
            <a:ext cx="1157600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Por que aprender Python?</a:t>
            </a:r>
            <a:endParaRPr lang="pt-BR" sz="3200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🔹 </a:t>
            </a:r>
            <a:r>
              <a:rPr lang="pt-BR" sz="3200" b="1" dirty="0">
                <a:ea typeface="+mn-lt"/>
                <a:cs typeface="+mn-lt"/>
              </a:rPr>
              <a:t>Sintaxe Simples e Clara</a:t>
            </a:r>
            <a:r>
              <a:rPr lang="pt-BR" sz="3200" dirty="0">
                <a:ea typeface="+mn-lt"/>
                <a:cs typeface="+mn-lt"/>
              </a:rPr>
              <a:t> – Ideal para iniciantes e projetos complexos.</a:t>
            </a:r>
            <a:br>
              <a:rPr lang="pt-BR" sz="3200" dirty="0">
                <a:ea typeface="+mn-lt"/>
                <a:cs typeface="+mn-lt"/>
              </a:rPr>
            </a:br>
            <a:r>
              <a:rPr lang="pt-BR" sz="3200" dirty="0">
                <a:ea typeface="+mn-lt"/>
                <a:cs typeface="+mn-lt"/>
              </a:rPr>
              <a:t> 🔹 </a:t>
            </a:r>
            <a:r>
              <a:rPr lang="pt-BR" sz="3200" b="1" err="1">
                <a:ea typeface="+mn-lt"/>
                <a:cs typeface="+mn-lt"/>
              </a:rPr>
              <a:t>Multiparadigma</a:t>
            </a:r>
            <a:r>
              <a:rPr lang="pt-BR" sz="3200" dirty="0">
                <a:ea typeface="+mn-lt"/>
                <a:cs typeface="+mn-lt"/>
              </a:rPr>
              <a:t> – Suporta programação procedural, orientada a objetos e funcional.</a:t>
            </a:r>
            <a:br>
              <a:rPr lang="pt-BR" sz="3200" dirty="0">
                <a:ea typeface="+mn-lt"/>
                <a:cs typeface="+mn-lt"/>
              </a:rPr>
            </a:br>
            <a:r>
              <a:rPr lang="pt-BR" sz="3200" dirty="0">
                <a:ea typeface="+mn-lt"/>
                <a:cs typeface="+mn-lt"/>
              </a:rPr>
              <a:t> 🔹 </a:t>
            </a:r>
            <a:r>
              <a:rPr lang="pt-BR" sz="3200" b="1" dirty="0">
                <a:ea typeface="+mn-lt"/>
                <a:cs typeface="+mn-lt"/>
              </a:rPr>
              <a:t>Bibliotecas e Frameworks</a:t>
            </a:r>
            <a:r>
              <a:rPr lang="pt-BR" sz="3200" dirty="0">
                <a:ea typeface="+mn-lt"/>
                <a:cs typeface="+mn-lt"/>
              </a:rPr>
              <a:t> – Conta com bibliotecas poderosas como </a:t>
            </a:r>
            <a:r>
              <a:rPr lang="pt-BR" sz="3200" b="1" err="1">
                <a:ea typeface="+mn-lt"/>
                <a:cs typeface="+mn-lt"/>
              </a:rPr>
              <a:t>NumPy</a:t>
            </a:r>
            <a:r>
              <a:rPr lang="pt-BR" sz="3200" b="1" dirty="0">
                <a:ea typeface="+mn-lt"/>
                <a:cs typeface="+mn-lt"/>
              </a:rPr>
              <a:t>, Pandas, </a:t>
            </a:r>
            <a:r>
              <a:rPr lang="pt-BR" sz="3200" b="1" err="1">
                <a:ea typeface="+mn-lt"/>
                <a:cs typeface="+mn-lt"/>
              </a:rPr>
              <a:t>TensorFlow</a:t>
            </a:r>
            <a:r>
              <a:rPr lang="pt-BR" sz="3200" b="1" dirty="0">
                <a:ea typeface="+mn-lt"/>
                <a:cs typeface="+mn-lt"/>
              </a:rPr>
              <a:t>, </a:t>
            </a:r>
            <a:r>
              <a:rPr lang="pt-BR" sz="3200" b="1" err="1">
                <a:ea typeface="+mn-lt"/>
                <a:cs typeface="+mn-lt"/>
              </a:rPr>
              <a:t>Flask</a:t>
            </a:r>
            <a:r>
              <a:rPr lang="pt-BR" sz="3200" b="1" dirty="0">
                <a:ea typeface="+mn-lt"/>
                <a:cs typeface="+mn-lt"/>
              </a:rPr>
              <a:t> e Django</a:t>
            </a:r>
            <a:r>
              <a:rPr lang="pt-BR" sz="3200" dirty="0">
                <a:ea typeface="+mn-lt"/>
                <a:cs typeface="+mn-lt"/>
              </a:rPr>
              <a:t>.</a:t>
            </a:r>
            <a:br>
              <a:rPr lang="pt-BR" sz="3200" dirty="0">
                <a:ea typeface="+mn-lt"/>
                <a:cs typeface="+mn-lt"/>
              </a:rPr>
            </a:br>
            <a:r>
              <a:rPr lang="pt-BR" sz="3200" dirty="0">
                <a:ea typeface="+mn-lt"/>
                <a:cs typeface="+mn-lt"/>
              </a:rPr>
              <a:t> 🔹 </a:t>
            </a:r>
            <a:r>
              <a:rPr lang="pt-BR" sz="3200" b="1" dirty="0">
                <a:ea typeface="+mn-lt"/>
                <a:cs typeface="+mn-lt"/>
              </a:rPr>
              <a:t>Portabilidade</a:t>
            </a:r>
            <a:r>
              <a:rPr lang="pt-BR" sz="3200" dirty="0">
                <a:ea typeface="+mn-lt"/>
                <a:cs typeface="+mn-lt"/>
              </a:rPr>
              <a:t> – Funciona em Windows, </a:t>
            </a:r>
            <a:r>
              <a:rPr lang="pt-BR" sz="3200" err="1">
                <a:ea typeface="+mn-lt"/>
                <a:cs typeface="+mn-lt"/>
              </a:rPr>
              <a:t>macOS</a:t>
            </a:r>
            <a:r>
              <a:rPr lang="pt-BR" sz="3200" dirty="0">
                <a:ea typeface="+mn-lt"/>
                <a:cs typeface="+mn-lt"/>
              </a:rPr>
              <a:t> e Linux sem grandes adaptações.</a:t>
            </a:r>
            <a:br>
              <a:rPr lang="pt-BR" sz="3200" dirty="0">
                <a:ea typeface="+mn-lt"/>
                <a:cs typeface="+mn-lt"/>
              </a:rPr>
            </a:br>
            <a:r>
              <a:rPr lang="pt-BR" sz="3200" dirty="0">
                <a:ea typeface="+mn-lt"/>
                <a:cs typeface="+mn-lt"/>
              </a:rPr>
              <a:t> 🔹 </a:t>
            </a:r>
            <a:r>
              <a:rPr lang="pt-BR" sz="3200" b="1" dirty="0">
                <a:ea typeface="+mn-lt"/>
                <a:cs typeface="+mn-lt"/>
              </a:rPr>
              <a:t>Grande Comunidade</a:t>
            </a:r>
            <a:r>
              <a:rPr lang="pt-BR" sz="3200" dirty="0">
                <a:ea typeface="+mn-lt"/>
                <a:cs typeface="+mn-lt"/>
              </a:rPr>
              <a:t> – Milhares de desenvolvedores e fóruns ajudam a resolver dúvidas.</a:t>
            </a: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2167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F6B79-1E04-5669-13B2-784E5D168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2FA6CDF-8309-BFBA-688D-4B8D701644E8}"/>
              </a:ext>
            </a:extLst>
          </p:cNvPr>
          <p:cNvSpPr txBox="1"/>
          <p:nvPr/>
        </p:nvSpPr>
        <p:spPr>
          <a:xfrm>
            <a:off x="327341" y="267825"/>
            <a:ext cx="11576001" cy="92948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Variáveis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Variáveis são contêineres para armazenar valores de dados.</a:t>
            </a:r>
            <a:endParaRPr lang="pt-BR" dirty="0">
              <a:ea typeface="+mn-lt"/>
              <a:cs typeface="+mn-lt"/>
            </a:endParaRPr>
          </a:p>
          <a:p>
            <a:endParaRPr lang="pt-BR"/>
          </a:p>
          <a:p>
            <a:r>
              <a:rPr lang="pt-BR" sz="3200" dirty="0">
                <a:ea typeface="+mn-lt"/>
                <a:cs typeface="+mn-lt"/>
              </a:rPr>
              <a:t>Criando Variáveis</a:t>
            </a:r>
            <a:endParaRPr lang="pt-BR" dirty="0"/>
          </a:p>
          <a:p>
            <a:r>
              <a:rPr lang="pt-BR" sz="3200" dirty="0">
                <a:ea typeface="+mn-lt"/>
                <a:cs typeface="+mn-lt"/>
              </a:rPr>
              <a:t>Python não tem comando para declarar uma variável.</a:t>
            </a:r>
            <a:endParaRPr lang="pt-BR" dirty="0">
              <a:ea typeface="+mn-lt"/>
              <a:cs typeface="+mn-lt"/>
            </a:endParaRPr>
          </a:p>
          <a:p>
            <a:endParaRPr lang="pt-BR"/>
          </a:p>
          <a:p>
            <a:r>
              <a:rPr lang="pt-BR" sz="3200" dirty="0">
                <a:ea typeface="+mn-lt"/>
                <a:cs typeface="+mn-lt"/>
              </a:rPr>
              <a:t>Uma variável é criada no momento em que você atribui um valor a ela pela primeira vez.</a:t>
            </a:r>
            <a:endParaRPr lang="pt-BR" dirty="0">
              <a:ea typeface="+mn-lt"/>
              <a:cs typeface="+mn-lt"/>
            </a:endParaRPr>
          </a:p>
          <a:p>
            <a:endParaRPr lang="pt-BR" sz="6600" dirty="0">
              <a:ea typeface="Calibri" panose="020F0502020204030204"/>
              <a:cs typeface="Calibri" panose="020F0502020204030204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5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y = 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"GABRIEL"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(x)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print(y)</a:t>
            </a:r>
            <a:endParaRPr lang="pt-BR" sz="28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103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814B5-04C6-CB13-0919-7CFF55012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65B846-7135-4FFF-50C4-C8D9C1B6CAFE}"/>
              </a:ext>
            </a:extLst>
          </p:cNvPr>
          <p:cNvSpPr txBox="1"/>
          <p:nvPr/>
        </p:nvSpPr>
        <p:spPr>
          <a:xfrm>
            <a:off x="327341" y="267825"/>
            <a:ext cx="11576001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QUAL VAI SER A SAÍDA?</a:t>
            </a:r>
            <a:endParaRPr lang="pt-BR" dirty="0">
              <a:ea typeface="+mn-lt"/>
              <a:cs typeface="+mn-lt"/>
            </a:endParaRPr>
          </a:p>
          <a:p>
            <a:endParaRPr lang="pt-BR" sz="3200" dirty="0"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4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       </a:t>
            </a:r>
            <a:b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3200" dirty="0">
                <a:solidFill>
                  <a:srgbClr val="708090"/>
                </a:solidFill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"MARÇAL"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 </a:t>
            </a:r>
            <a:b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3200" dirty="0">
                <a:solidFill>
                  <a:srgbClr val="708090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(x)</a:t>
            </a:r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3124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F6C8-90F9-21B6-5606-989BBC98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FF0DFB0-1841-334D-6F9D-B27DAD93DCE0}"/>
              </a:ext>
            </a:extLst>
          </p:cNvPr>
          <p:cNvSpPr txBox="1"/>
          <p:nvPr/>
        </p:nvSpPr>
        <p:spPr>
          <a:xfrm>
            <a:off x="327341" y="267825"/>
            <a:ext cx="11576001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ea typeface="+mn-lt"/>
                <a:cs typeface="+mn-lt"/>
              </a:rPr>
              <a:t>Fundição</a:t>
            </a:r>
            <a:endParaRPr lang="pt-BR" dirty="0"/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dirty="0">
                <a:ea typeface="+mn-lt"/>
                <a:cs typeface="+mn-lt"/>
              </a:rPr>
              <a:t>Se você quiser especificar o tipo de dados de uma variável, isso pode ser feito com conversão.</a:t>
            </a:r>
            <a:endParaRPr lang="pt-BR">
              <a:ea typeface="Calibri" panose="020F0502020204030204"/>
              <a:cs typeface="Calibri" panose="020F0502020204030204"/>
            </a:endParaRPr>
          </a:p>
          <a:p>
            <a:endParaRPr lang="pt-BR" sz="6600" dirty="0">
              <a:ea typeface="Calibri" panose="020F0502020204030204"/>
              <a:cs typeface="Calibri" panose="020F0502020204030204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2800" dirty="0" err="1">
                <a:solidFill>
                  <a:srgbClr val="005CC5"/>
                </a:solidFill>
                <a:latin typeface="Consolas"/>
                <a:ea typeface="Calibri" panose="020F0502020204030204"/>
                <a:cs typeface="Calibri" panose="020F0502020204030204"/>
              </a:rPr>
              <a:t>str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3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)    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708090"/>
                </a:solidFill>
                <a:latin typeface="Consolas"/>
                <a:ea typeface="Calibri" panose="020F0502020204030204"/>
                <a:cs typeface="Calibri" panose="020F0502020204030204"/>
              </a:rPr>
              <a:t>y = </a:t>
            </a:r>
            <a:r>
              <a:rPr lang="pt-BR" sz="2800" dirty="0" err="1">
                <a:solidFill>
                  <a:srgbClr val="005CC5"/>
                </a:solidFill>
                <a:latin typeface="Consolas"/>
                <a:ea typeface="Calibri" panose="020F0502020204030204"/>
                <a:cs typeface="Calibri" panose="020F0502020204030204"/>
              </a:rPr>
              <a:t>int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3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)    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708090"/>
                </a:solidFill>
                <a:latin typeface="Consolas"/>
                <a:ea typeface="Calibri" panose="020F0502020204030204"/>
                <a:cs typeface="Calibri" panose="020F0502020204030204"/>
              </a:rPr>
              <a:t>z = </a:t>
            </a:r>
            <a:r>
              <a:rPr lang="pt-BR" sz="2800" dirty="0" err="1">
                <a:solidFill>
                  <a:srgbClr val="005CC5"/>
                </a:solidFill>
                <a:latin typeface="Consolas"/>
                <a:ea typeface="Calibri" panose="020F0502020204030204"/>
                <a:cs typeface="Calibri" panose="020F0502020204030204"/>
              </a:rPr>
              <a:t>float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3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)  </a:t>
            </a:r>
            <a:endParaRPr lang="pt-BR" sz="2800" dirty="0">
              <a:solidFill>
                <a:srgbClr val="708090"/>
              </a:solidFill>
              <a:latin typeface="Consolas"/>
              <a:ea typeface="Calibri"/>
              <a:cs typeface="Calibri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0485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041B3-8C2B-FFA7-3E13-46BF9826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6E4061-DBEB-BFD9-276B-43E582A884CF}"/>
              </a:ext>
            </a:extLst>
          </p:cNvPr>
          <p:cNvSpPr txBox="1"/>
          <p:nvPr/>
        </p:nvSpPr>
        <p:spPr>
          <a:xfrm>
            <a:off x="327341" y="267825"/>
            <a:ext cx="11576001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Segoe UI"/>
                <a:ea typeface="+mn-lt"/>
                <a:cs typeface="Segoe UI"/>
              </a:rPr>
              <a:t>Obtenha</a:t>
            </a:r>
            <a:r>
              <a:rPr lang="pt-BR" sz="3200" dirty="0">
                <a:latin typeface="Segoe UI"/>
                <a:ea typeface="Calibri"/>
                <a:cs typeface="Segoe UI"/>
              </a:rPr>
              <a:t> o tipo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latin typeface="Verdana"/>
                <a:ea typeface="Verdana"/>
                <a:cs typeface="+mn-lt"/>
              </a:rPr>
              <a:t>Você pode obter o tipo de dados de uma variável com a </a:t>
            </a:r>
            <a:r>
              <a:rPr lang="pt-BR" sz="3200" err="1">
                <a:solidFill>
                  <a:srgbClr val="DC143C"/>
                </a:solidFill>
                <a:latin typeface="Consolas"/>
                <a:ea typeface="Calibri"/>
                <a:cs typeface="+mn-lt"/>
              </a:rPr>
              <a:t>type</a:t>
            </a:r>
            <a:r>
              <a:rPr lang="pt-BR" sz="3200" dirty="0">
                <a:solidFill>
                  <a:srgbClr val="DC143C"/>
                </a:solidFill>
                <a:latin typeface="Consolas"/>
                <a:ea typeface="Calibri"/>
                <a:cs typeface="+mn-lt"/>
              </a:rPr>
              <a:t>()</a:t>
            </a:r>
            <a:r>
              <a:rPr lang="pt-BR" sz="3200" dirty="0">
                <a:latin typeface="Verdana"/>
                <a:ea typeface="Verdana"/>
                <a:cs typeface="+mn-lt"/>
              </a:rPr>
              <a:t>função.</a:t>
            </a:r>
            <a:endParaRPr lang="pt-BR" sz="3200" dirty="0">
              <a:latin typeface="Verdana"/>
              <a:ea typeface="Verdana"/>
            </a:endParaRPr>
          </a:p>
          <a:p>
            <a:endParaRPr lang="pt-BR" sz="3200" dirty="0">
              <a:solidFill>
                <a:srgbClr val="000000"/>
              </a:solidFill>
              <a:latin typeface="Verdana"/>
              <a:ea typeface="Verdana"/>
              <a:cs typeface="Calibri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x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Calibri"/>
                <a:cs typeface="Calibri"/>
              </a:rPr>
              <a:t>5</a:t>
            </a:r>
            <a:br>
              <a:rPr lang="pt-BR" sz="3200" dirty="0">
                <a:latin typeface="Consolas"/>
                <a:ea typeface="Calibri"/>
                <a:cs typeface="Calibri"/>
              </a:rPr>
            </a:br>
            <a:r>
              <a:rPr lang="pt-BR" sz="3200" dirty="0">
                <a:solidFill>
                  <a:srgbClr val="990055"/>
                </a:solidFill>
                <a:latin typeface="Consolas"/>
                <a:ea typeface="Calibri"/>
                <a:cs typeface="Calibri"/>
              </a:rPr>
              <a:t>y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"ISAAC"</a:t>
            </a:r>
            <a:br>
              <a:rPr lang="pt-BR" sz="3200" dirty="0">
                <a:latin typeface="Consolas"/>
                <a:ea typeface="Calibri"/>
                <a:cs typeface="Calibr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pt-BR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pt-BR" sz="3200" dirty="0" err="1">
                <a:solidFill>
                  <a:srgbClr val="005CC5"/>
                </a:solidFill>
                <a:latin typeface="Consolas"/>
                <a:ea typeface="Calibri"/>
                <a:cs typeface="Calibri"/>
              </a:rPr>
              <a:t>type</a:t>
            </a:r>
            <a:r>
              <a:rPr lang="pt-BR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(x))</a:t>
            </a:r>
            <a:br>
              <a:rPr lang="pt-BR" sz="3200" dirty="0">
                <a:latin typeface="Consolas"/>
                <a:ea typeface="Calibri"/>
                <a:cs typeface="Calibri"/>
              </a:rPr>
            </a:br>
            <a:r>
              <a:rPr lang="pt-BR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print(</a:t>
            </a:r>
            <a:r>
              <a:rPr lang="pt-BR" sz="3200" dirty="0" err="1">
                <a:solidFill>
                  <a:srgbClr val="005CC5"/>
                </a:solidFill>
                <a:latin typeface="Consolas"/>
                <a:ea typeface="Calibri"/>
                <a:cs typeface="Calibri"/>
              </a:rPr>
              <a:t>type</a:t>
            </a:r>
            <a:r>
              <a:rPr lang="pt-BR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(y))</a:t>
            </a:r>
            <a:endParaRPr lang="pt-BR" sz="3200" dirty="0"/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0329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557DC-E695-FD1C-6D28-E79165AE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E95BF37-947E-1AB1-26F1-DA3B950C88EB}"/>
              </a:ext>
            </a:extLst>
          </p:cNvPr>
          <p:cNvSpPr txBox="1"/>
          <p:nvPr/>
        </p:nvSpPr>
        <p:spPr>
          <a:xfrm>
            <a:off x="-2173" y="95"/>
            <a:ext cx="11576001" cy="8340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Segoe UI"/>
                <a:ea typeface="+mn-lt"/>
                <a:cs typeface="Segoe UI"/>
              </a:rPr>
              <a:t>Aspas</a:t>
            </a:r>
            <a:r>
              <a:rPr lang="pt-BR" sz="3200" dirty="0">
                <a:latin typeface="Segoe UI"/>
                <a:ea typeface="Verdana"/>
                <a:cs typeface="Segoe UI"/>
              </a:rPr>
              <a:t> simples ou duplas?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latin typeface="Verdana"/>
                <a:ea typeface="Verdana"/>
                <a:cs typeface="+mn-lt"/>
              </a:rPr>
              <a:t>Variáveis de </a:t>
            </a:r>
            <a:r>
              <a:rPr lang="pt-BR" sz="3200" err="1">
                <a:latin typeface="Verdana"/>
                <a:ea typeface="Verdana"/>
                <a:cs typeface="+mn-lt"/>
              </a:rPr>
              <a:t>string</a:t>
            </a:r>
            <a:r>
              <a:rPr lang="pt-BR" sz="3200" dirty="0">
                <a:latin typeface="Verdana"/>
                <a:ea typeface="Verdana"/>
                <a:cs typeface="+mn-lt"/>
              </a:rPr>
              <a:t> podem </a:t>
            </a:r>
            <a:r>
              <a:rPr lang="pt-BR" sz="3200" dirty="0">
                <a:latin typeface="Verdana"/>
                <a:ea typeface="Verdana"/>
                <a:cs typeface="Calibri"/>
              </a:rPr>
              <a:t>ser declaradas usando aspas simples ou duplas:</a:t>
            </a:r>
          </a:p>
          <a:p>
            <a:endParaRPr lang="pt-BR" sz="3200" dirty="0">
              <a:latin typeface="Verdana"/>
              <a:ea typeface="Verdana"/>
              <a:cs typeface="Calibri"/>
            </a:endParaRPr>
          </a:p>
          <a:p>
            <a: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"ROGER"</a:t>
            </a:r>
            <a:br>
              <a:rPr lang="pt-BR" sz="32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x = 'ROGER'</a:t>
            </a:r>
            <a:endParaRPr lang="pt-BR" sz="32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pt-BR" sz="3200" dirty="0">
                <a:latin typeface="Segoe UI"/>
                <a:ea typeface="Calibri"/>
                <a:cs typeface="Segoe UI"/>
              </a:rPr>
              <a:t>Maiúsculas e minúsculas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solidFill>
                  <a:srgbClr val="008000"/>
                </a:solidFill>
                <a:latin typeface="Verdana"/>
                <a:ea typeface="Verdana"/>
                <a:cs typeface="Calibri"/>
              </a:rPr>
              <a:t>Os nomes de variáveis diferenciam maiúsculas de minúsculas.</a:t>
            </a:r>
            <a:endParaRPr lang="pt-BR" sz="3200" dirty="0"/>
          </a:p>
          <a:p>
            <a:endParaRPr lang="pt-BR" sz="3200" dirty="0">
              <a:solidFill>
                <a:srgbClr val="008000"/>
              </a:solidFill>
              <a:latin typeface="Verdana"/>
              <a:ea typeface="Verdana"/>
              <a:cs typeface="Calibri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Calibri"/>
                <a:cs typeface="Calibri"/>
              </a:rPr>
              <a:t>4</a:t>
            </a:r>
            <a:br>
              <a:rPr lang="pt-BR" sz="3200" dirty="0">
                <a:latin typeface="Consolas"/>
                <a:ea typeface="Calibri"/>
                <a:cs typeface="Calibri"/>
              </a:rPr>
            </a:br>
            <a:r>
              <a:rPr lang="pt-BR" sz="3200" dirty="0">
                <a:solidFill>
                  <a:srgbClr val="990055"/>
                </a:solidFill>
                <a:latin typeface="Consolas"/>
                <a:ea typeface="Calibri"/>
                <a:cs typeface="Calibri"/>
              </a:rPr>
              <a:t>A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"HENRIQUE"</a:t>
            </a:r>
            <a:endParaRPr lang="pt-BR" sz="3200" dirty="0"/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9392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33EED-BE7F-5639-7345-83AF66504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8F88B6A-C607-228C-FFC1-FF60808556B8}"/>
              </a:ext>
            </a:extLst>
          </p:cNvPr>
          <p:cNvSpPr txBox="1"/>
          <p:nvPr/>
        </p:nvSpPr>
        <p:spPr>
          <a:xfrm>
            <a:off x="-2173" y="95"/>
            <a:ext cx="11576001" cy="88947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Segoe UI"/>
                <a:ea typeface="+mn-lt"/>
                <a:cs typeface="Segoe UI"/>
              </a:rPr>
              <a:t>Nomes </a:t>
            </a:r>
            <a:r>
              <a:rPr lang="pt-BR" sz="2800" dirty="0">
                <a:latin typeface="Segoe UI"/>
                <a:ea typeface="Verdana"/>
                <a:cs typeface="Segoe UI"/>
              </a:rPr>
              <a:t>de Variáveis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latin typeface="Segoe UI"/>
              <a:ea typeface="Verdana"/>
              <a:cs typeface="Segoe UI"/>
            </a:endParaRPr>
          </a:p>
          <a:p>
            <a:r>
              <a:rPr lang="pt-BR" sz="2800" dirty="0">
                <a:latin typeface="Verdana"/>
                <a:ea typeface="Verdana"/>
                <a:cs typeface="+mn-lt"/>
              </a:rPr>
              <a:t>Uma variável pode ter um nome curto (como x e y) </a:t>
            </a:r>
            <a:r>
              <a:rPr lang="pt-BR" sz="2800" dirty="0">
                <a:latin typeface="Verdana"/>
                <a:ea typeface="Verdana"/>
                <a:cs typeface="Calibri"/>
              </a:rPr>
              <a:t>ou um nome mais descritivo (idade, nome do carro, </a:t>
            </a:r>
            <a:r>
              <a:rPr lang="pt-BR" sz="2800" err="1">
                <a:latin typeface="Verdana"/>
                <a:ea typeface="Verdana"/>
                <a:cs typeface="Calibri"/>
              </a:rPr>
              <a:t>volume_total</a:t>
            </a:r>
            <a:r>
              <a:rPr lang="pt-BR" sz="2800" dirty="0">
                <a:latin typeface="Verdana"/>
                <a:ea typeface="Verdana"/>
                <a:cs typeface="Calibri"/>
              </a:rPr>
              <a:t>).</a:t>
            </a:r>
            <a:endParaRPr lang="pt-BR" sz="2800">
              <a:ea typeface="Calibri"/>
              <a:cs typeface="Calibri"/>
            </a:endParaRPr>
          </a:p>
          <a:p>
            <a:r>
              <a:rPr lang="pt-BR" sz="2800" dirty="0">
                <a:latin typeface="Verdana"/>
                <a:ea typeface="Verdana"/>
                <a:cs typeface="Calibri"/>
              </a:rPr>
              <a:t>Regras para variáveis Python:</a:t>
            </a:r>
            <a:endParaRPr lang="pt-BR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Verdana"/>
                <a:ea typeface="Verdana"/>
                <a:cs typeface="Calibri"/>
              </a:rPr>
              <a:t>Um nome de variável deve começar com uma letra ou o caractere sublinhado</a:t>
            </a:r>
            <a:endParaRPr lang="pt-BR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Verdana"/>
                <a:ea typeface="Verdana"/>
                <a:cs typeface="Calibri" panose="020F0502020204030204"/>
              </a:rPr>
              <a:t>Um nome de variável não pode começar com um número</a:t>
            </a:r>
            <a:endParaRPr lang="pt-BR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Verdana"/>
                <a:ea typeface="Verdana"/>
                <a:cs typeface="Segoe UI"/>
              </a:rPr>
              <a:t>Um nome de variável pode conter apenas caracteres alfanuméricos e sublinhados (Az, 0-9 e _)</a:t>
            </a:r>
            <a:endParaRPr lang="pt-BR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Verdana"/>
                <a:ea typeface="Verdana"/>
                <a:cs typeface="Calibri"/>
              </a:rPr>
              <a:t>Os nomes das variáveis diferenciam maiúsculas de minúsculas (idade, Idade e IDADE são três variáveis diferentes)</a:t>
            </a:r>
            <a:endParaRPr lang="pt-BR" sz="28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2800" dirty="0">
                <a:latin typeface="Verdana"/>
                <a:ea typeface="Verdana"/>
                <a:cs typeface="Calibri"/>
              </a:rPr>
              <a:t>Um nome de variável não pode ser nenhuma das </a:t>
            </a:r>
            <a:r>
              <a:rPr lang="pt-BR" sz="2800" dirty="0">
                <a:latin typeface="Verdana"/>
                <a:ea typeface="Verdana"/>
                <a:cs typeface="Calibri"/>
                <a:hlinkClick r:id="rId2"/>
              </a:rPr>
              <a:t>palavras-chave do Python</a:t>
            </a:r>
            <a:r>
              <a:rPr lang="pt-BR" sz="2800" dirty="0">
                <a:latin typeface="Verdana"/>
                <a:ea typeface="Verdana"/>
                <a:cs typeface="Calibri"/>
              </a:rPr>
              <a:t> .</a:t>
            </a:r>
            <a:endParaRPr lang="pt-BR" sz="2800" dirty="0"/>
          </a:p>
          <a:p>
            <a:endParaRPr lang="pt-BR" sz="3200" dirty="0">
              <a:latin typeface="Segoe UI"/>
              <a:ea typeface="Verdana"/>
              <a:cs typeface="Segoe UI"/>
            </a:endParaRPr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1455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D9CC3-C5FC-E5B9-0E3E-B9751A5D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B3C82BE-A757-2694-8B64-C7954FFEA71A}"/>
              </a:ext>
            </a:extLst>
          </p:cNvPr>
          <p:cNvSpPr txBox="1"/>
          <p:nvPr/>
        </p:nvSpPr>
        <p:spPr>
          <a:xfrm>
            <a:off x="-2173" y="95"/>
            <a:ext cx="11576001" cy="63094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Verdana"/>
                <a:ea typeface="Verdana"/>
                <a:cs typeface="Segoe UI"/>
              </a:rPr>
              <a:t>Nomes de </a:t>
            </a:r>
            <a:r>
              <a:rPr lang="pt-BR" sz="3200" dirty="0">
                <a:latin typeface="Verdana"/>
                <a:ea typeface="Verdana"/>
                <a:cs typeface="Calibri"/>
              </a:rPr>
              <a:t>variáveis legais: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 dirty="0" err="1">
                <a:latin typeface="Consolas"/>
                <a:ea typeface="Verdana"/>
                <a:cs typeface="Calibri"/>
              </a:rPr>
              <a:t>myvar</a:t>
            </a:r>
            <a:r>
              <a:rPr lang="pt-BR" sz="3200" dirty="0">
                <a:latin typeface="Consolas"/>
                <a:ea typeface="Verdana"/>
                <a:cs typeface="Calibri"/>
              </a:rPr>
              <a:t>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"Rafael"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my_var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= "Rafael"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_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my_var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= "Rafael"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myVar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= "Rafael"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MYVAR = "Rafael"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myvar2 = "Rafael"</a:t>
            </a:r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2800" dirty="0">
              <a:latin typeface="Segoe UI"/>
              <a:ea typeface="Verdana"/>
              <a:cs typeface="Segoe UI"/>
            </a:endParaRPr>
          </a:p>
          <a:p>
            <a:endParaRPr lang="pt-BR" sz="3200" dirty="0">
              <a:latin typeface="Segoe UI"/>
              <a:ea typeface="Verdana"/>
              <a:cs typeface="Segoe UI"/>
            </a:endParaRPr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6986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00E0-A14A-E55E-0C2C-C1C769E63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6079247-6101-663B-9F3C-2DC5371E2CC4}"/>
              </a:ext>
            </a:extLst>
          </p:cNvPr>
          <p:cNvSpPr txBox="1"/>
          <p:nvPr/>
        </p:nvSpPr>
        <p:spPr>
          <a:xfrm>
            <a:off x="-2173" y="95"/>
            <a:ext cx="115760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Verdana"/>
                <a:ea typeface="Verdana"/>
                <a:cs typeface="Segoe UI"/>
              </a:rPr>
              <a:t>Nomes de </a:t>
            </a:r>
            <a:r>
              <a:rPr lang="pt-BR" sz="3200" dirty="0">
                <a:latin typeface="Verdana"/>
                <a:ea typeface="Verdana"/>
                <a:cs typeface="Calibri"/>
              </a:rPr>
              <a:t>variáveis ilegais: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/>
                <a:ea typeface="Verdana"/>
                <a:cs typeface="Calibri"/>
              </a:rPr>
              <a:t>2myvar </a:t>
            </a:r>
            <a:r>
              <a:rPr lang="pt-BR" sz="3200" dirty="0">
                <a:latin typeface="Consolas"/>
                <a:ea typeface="Verdana"/>
                <a:cs typeface="Calibri"/>
              </a:rPr>
              <a:t>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"Rafael"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-var = "Deivid"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my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var = "Gabriel"</a:t>
            </a:r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endParaRPr lang="pt-BR" sz="2800" dirty="0">
              <a:latin typeface="Segoe UI"/>
              <a:ea typeface="Verdana"/>
              <a:cs typeface="Segoe UI"/>
            </a:endParaRPr>
          </a:p>
          <a:p>
            <a:endParaRPr lang="pt-BR" sz="3200" dirty="0">
              <a:latin typeface="Segoe UI"/>
              <a:ea typeface="Verdana"/>
              <a:cs typeface="Segoe UI"/>
            </a:endParaRPr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5903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5E594-AB1C-AA8A-79BE-77A4EE8A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DBA317-7514-5010-828B-DD390A6D0AA9}"/>
              </a:ext>
            </a:extLst>
          </p:cNvPr>
          <p:cNvSpPr txBox="1"/>
          <p:nvPr/>
        </p:nvSpPr>
        <p:spPr>
          <a:xfrm>
            <a:off x="-2173" y="95"/>
            <a:ext cx="11576001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Segoe UI"/>
                <a:ea typeface="Verdana"/>
                <a:cs typeface="Segoe UI"/>
              </a:rPr>
              <a:t>Muitos valores para múltiplas variáveis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latin typeface="Verdana"/>
                <a:ea typeface="Verdana"/>
                <a:cs typeface="Segoe UI"/>
              </a:rPr>
              <a:t>Python </a:t>
            </a:r>
            <a:r>
              <a:rPr lang="pt-BR" sz="3200" dirty="0">
                <a:latin typeface="Verdana"/>
                <a:ea typeface="Verdana"/>
                <a:cs typeface="Calibri"/>
              </a:rPr>
              <a:t>permite que você atribua valores a várias variáveis em uma linha: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x, y, z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"Matheus"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,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"Rafael"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,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"Isaac"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print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(x)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print(y)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print(z)</a:t>
            </a:r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endParaRPr lang="pt-BR" sz="3200" dirty="0">
              <a:latin typeface="Segoe UI"/>
              <a:ea typeface="Verdana"/>
              <a:cs typeface="Segoe UI"/>
            </a:endParaRPr>
          </a:p>
          <a:p>
            <a:r>
              <a:rPr lang="pt-BR" sz="3200" b="1" dirty="0">
                <a:latin typeface="Verdana"/>
                <a:ea typeface="Verdana"/>
                <a:cs typeface="Segoe UI"/>
              </a:rPr>
              <a:t>Observação:</a:t>
            </a:r>
            <a:r>
              <a:rPr lang="pt-BR" sz="3200" dirty="0">
                <a:latin typeface="Verdana"/>
                <a:ea typeface="Verdana"/>
                <a:cs typeface="Segoe UI"/>
              </a:rPr>
              <a:t> certifique-se de que o número de variáveis corresponde ao número de valores, caso contrário, você receberá um erro.</a:t>
            </a:r>
            <a:endParaRPr lang="pt-BR" sz="3200" dirty="0"/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97780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03BC-BE2E-CE01-CA32-C7ADC8200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B5058F-D9DE-B739-9D86-36345FA8CB79}"/>
              </a:ext>
            </a:extLst>
          </p:cNvPr>
          <p:cNvSpPr txBox="1"/>
          <p:nvPr/>
        </p:nvSpPr>
        <p:spPr>
          <a:xfrm>
            <a:off x="-2173" y="95"/>
            <a:ext cx="11576001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Segoe UI"/>
                <a:ea typeface="Verdana"/>
                <a:cs typeface="Segoe UI"/>
              </a:rPr>
              <a:t>Um valor para múltiplas variáveis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latin typeface="Verdana"/>
                <a:ea typeface="Verdana"/>
                <a:cs typeface="Segoe UI"/>
              </a:rPr>
              <a:t>E </a:t>
            </a:r>
            <a:r>
              <a:rPr lang="pt-BR" sz="3200" dirty="0">
                <a:latin typeface="Verdana"/>
                <a:ea typeface="Verdana"/>
                <a:cs typeface="Calibri"/>
              </a:rPr>
              <a:t>você pode atribuir o </a:t>
            </a:r>
            <a:r>
              <a:rPr lang="pt-BR" sz="3200" i="1" dirty="0">
                <a:latin typeface="Verdana"/>
                <a:ea typeface="Verdana"/>
                <a:cs typeface="Calibri"/>
              </a:rPr>
              <a:t>mesmo</a:t>
            </a:r>
            <a:r>
              <a:rPr lang="pt-BR" sz="3200" dirty="0">
                <a:latin typeface="Verdana"/>
                <a:ea typeface="Verdana"/>
                <a:cs typeface="Calibri"/>
              </a:rPr>
              <a:t> valor</a:t>
            </a:r>
            <a:r>
              <a:rPr lang="pt-BR" sz="3200" dirty="0">
                <a:latin typeface="Verdana"/>
                <a:ea typeface="Verdana"/>
                <a:cs typeface="Segoe UI"/>
              </a:rPr>
              <a:t> </a:t>
            </a:r>
            <a:r>
              <a:rPr lang="pt-BR" sz="3200" dirty="0">
                <a:latin typeface="Verdana"/>
                <a:ea typeface="Verdana"/>
                <a:cs typeface="Calibri"/>
              </a:rPr>
              <a:t>a várias variáveis em uma linha:</a:t>
            </a:r>
            <a:endParaRPr lang="pt-BR" sz="3200" dirty="0">
              <a:ea typeface="Calibri"/>
              <a:cs typeface="Calibri"/>
            </a:endParaRPr>
          </a:p>
          <a:p>
            <a:endParaRPr lang="pt-BR" sz="3200" dirty="0">
              <a:latin typeface="Segoe UI"/>
              <a:ea typeface="Verdana"/>
              <a:cs typeface="Segoe UI"/>
            </a:endParaRPr>
          </a:p>
          <a:p>
            <a:r>
              <a:rPr lang="pt-BR" sz="3200" dirty="0">
                <a:solidFill>
                  <a:srgbClr val="000000"/>
                </a:solidFill>
                <a:latin typeface="Consolas"/>
                <a:ea typeface="Verdana"/>
                <a:cs typeface="Segoe UI"/>
              </a:rPr>
              <a:t>x = y = z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Segoe UI"/>
              </a:rPr>
              <a:t>"Laranja"</a:t>
            </a:r>
            <a:br>
              <a:rPr lang="pt-BR" sz="3200" dirty="0">
                <a:latin typeface="Consolas"/>
                <a:ea typeface="Verdana"/>
                <a:cs typeface="Segoe U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Segoe UI"/>
              </a:rPr>
              <a:t>print</a:t>
            </a:r>
            <a:r>
              <a:rPr lang="pt-BR" sz="3200" dirty="0">
                <a:solidFill>
                  <a:srgbClr val="000000"/>
                </a:solidFill>
                <a:latin typeface="Consolas"/>
                <a:ea typeface="Verdana"/>
                <a:cs typeface="Segoe UI"/>
              </a:rPr>
              <a:t>(x)</a:t>
            </a:r>
            <a:br>
              <a:rPr lang="pt-BR" sz="3200" dirty="0">
                <a:latin typeface="Consolas"/>
                <a:ea typeface="Verdana"/>
                <a:cs typeface="Segoe UI"/>
              </a:rPr>
            </a:br>
            <a:r>
              <a:rPr lang="pt-BR" sz="3200" dirty="0">
                <a:solidFill>
                  <a:srgbClr val="000000"/>
                </a:solidFill>
                <a:latin typeface="Consolas"/>
                <a:ea typeface="Verdana"/>
                <a:cs typeface="Segoe UI"/>
              </a:rPr>
              <a:t>print(y)</a:t>
            </a:r>
            <a:br>
              <a:rPr lang="pt-BR" sz="3200" dirty="0">
                <a:latin typeface="Consolas"/>
                <a:ea typeface="Verdana"/>
                <a:cs typeface="Segoe UI"/>
              </a:rPr>
            </a:br>
            <a:r>
              <a:rPr lang="pt-BR" sz="3200" dirty="0">
                <a:solidFill>
                  <a:srgbClr val="000000"/>
                </a:solidFill>
                <a:latin typeface="Consolas"/>
                <a:ea typeface="Verdana"/>
                <a:cs typeface="Segoe UI"/>
              </a:rPr>
              <a:t>print(z)</a:t>
            </a:r>
            <a:endParaRPr lang="pt-BR" sz="3200" dirty="0">
              <a:ea typeface="Calibri"/>
              <a:cs typeface="Calibri"/>
            </a:endParaRPr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0C1A-6302-01B1-CAA8-A76D0DE63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987E8FE-97A2-DABD-C580-1D52754355FA}"/>
              </a:ext>
            </a:extLst>
          </p:cNvPr>
          <p:cNvSpPr txBox="1"/>
          <p:nvPr/>
        </p:nvSpPr>
        <p:spPr>
          <a:xfrm>
            <a:off x="327341" y="267825"/>
            <a:ext cx="11576001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/>
              <a:t>Passo a Passo para Instalar o Python</a:t>
            </a:r>
            <a:r>
              <a:rPr lang="pt-BR" sz="3200" dirty="0"/>
              <a:t> 🐍</a:t>
            </a: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A instalação do Python é simples e pode ser feita em </a:t>
            </a:r>
            <a:r>
              <a:rPr lang="pt-BR" sz="3200" b="1" dirty="0">
                <a:ea typeface="+mn-lt"/>
                <a:cs typeface="+mn-lt"/>
              </a:rPr>
              <a:t>Windows, </a:t>
            </a:r>
            <a:r>
              <a:rPr lang="pt-BR" sz="3200" b="1" dirty="0" err="1">
                <a:ea typeface="+mn-lt"/>
                <a:cs typeface="+mn-lt"/>
              </a:rPr>
              <a:t>macOS</a:t>
            </a:r>
            <a:r>
              <a:rPr lang="pt-BR" sz="3200" b="1" dirty="0">
                <a:ea typeface="+mn-lt"/>
                <a:cs typeface="+mn-lt"/>
              </a:rPr>
              <a:t> e Linux</a:t>
            </a:r>
            <a:r>
              <a:rPr lang="pt-BR" sz="3200" dirty="0">
                <a:ea typeface="+mn-lt"/>
                <a:cs typeface="+mn-lt"/>
              </a:rPr>
              <a:t>.</a:t>
            </a:r>
          </a:p>
          <a:p>
            <a:endParaRPr lang="pt-BR" sz="3200" dirty="0">
              <a:ea typeface="+mn-lt"/>
              <a:cs typeface="+mn-lt"/>
            </a:endParaRPr>
          </a:p>
          <a:p>
            <a:r>
              <a:rPr lang="pt-BR" sz="3200" b="1" dirty="0"/>
              <a:t>📌 1. Baixar o Instalador do Python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Acesse o site oficial: 👉 </a:t>
            </a:r>
            <a:r>
              <a:rPr lang="pt-BR" sz="3200" dirty="0">
                <a:ea typeface="+mn-lt"/>
                <a:cs typeface="+mn-lt"/>
                <a:hlinkClick r:id="rId2"/>
              </a:rPr>
              <a:t>https://www.python.org/downloads/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O site detecta automaticamente o seu sistema operacional.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Clique no botão </a:t>
            </a:r>
            <a:r>
              <a:rPr lang="pt-BR" sz="3200" b="1" dirty="0">
                <a:ea typeface="+mn-lt"/>
                <a:cs typeface="+mn-lt"/>
              </a:rPr>
              <a:t>"Download Python X.X.X"</a:t>
            </a:r>
            <a:r>
              <a:rPr lang="pt-BR" sz="3200" dirty="0">
                <a:ea typeface="+mn-lt"/>
                <a:cs typeface="+mn-lt"/>
              </a:rPr>
              <a:t> (a versão mais recente será sugerida).</a:t>
            </a:r>
            <a:endParaRPr lang="pt-BR" dirty="0"/>
          </a:p>
          <a:p>
            <a:endParaRPr lang="pt-BR" sz="3200" dirty="0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80258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2D020-8B76-9FFE-AA59-389AC6541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1ED64C9-8D9F-E75A-6F18-BC7FD6297490}"/>
              </a:ext>
            </a:extLst>
          </p:cNvPr>
          <p:cNvSpPr txBox="1"/>
          <p:nvPr/>
        </p:nvSpPr>
        <p:spPr>
          <a:xfrm>
            <a:off x="-2173" y="95"/>
            <a:ext cx="11576001" cy="7540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Verdana"/>
                <a:ea typeface="Verdana"/>
                <a:cs typeface="Segoe UI"/>
              </a:rPr>
              <a:t>Na</a:t>
            </a:r>
            <a:r>
              <a:rPr lang="pt-BR" sz="2800" dirty="0">
                <a:latin typeface="Verdana"/>
                <a:ea typeface="Verdana"/>
                <a:cs typeface="Calibri"/>
              </a:rPr>
              <a:t>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print()</a:t>
            </a:r>
            <a:r>
              <a:rPr lang="pt-BR" sz="2800" dirty="0">
                <a:latin typeface="Verdana"/>
                <a:ea typeface="Verdana"/>
                <a:cs typeface="Calibri"/>
              </a:rPr>
              <a:t>função, você gera diversas variáveis, separadas por uma vírgula:</a:t>
            </a:r>
          </a:p>
          <a:p>
            <a:endParaRPr lang="pt-BR" sz="2800" dirty="0">
              <a:solidFill>
                <a:srgbClr val="000000"/>
              </a:solidFill>
              <a:latin typeface="Verdana"/>
              <a:ea typeface="Verdana"/>
              <a:cs typeface="Calibri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  <a:ea typeface="Verdana"/>
                <a:cs typeface="Calibri"/>
              </a:rPr>
              <a:t>x = 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"MEU"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y = "NOME É"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z = "RICARDO"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/>
                <a:ea typeface="Verdana"/>
                <a:cs typeface="Calibri"/>
              </a:rPr>
              <a:t>(x, y, z)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pt-BR" sz="2800" dirty="0">
                <a:solidFill>
                  <a:srgbClr val="008000"/>
                </a:solidFill>
                <a:latin typeface="Verdana"/>
                <a:ea typeface="Verdana"/>
                <a:cs typeface="Calibri"/>
              </a:rPr>
              <a:t>Você também pode usar o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Calibri"/>
                <a:cs typeface="Calibri"/>
              </a:rPr>
              <a:t>+</a:t>
            </a:r>
            <a:r>
              <a:rPr lang="pt-BR" sz="2800" dirty="0">
                <a:solidFill>
                  <a:srgbClr val="008000"/>
                </a:solidFill>
                <a:latin typeface="Verdana"/>
                <a:ea typeface="Verdana"/>
                <a:cs typeface="Calibri"/>
              </a:rPr>
              <a:t>operador para gerar múltiplas variáveis: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solidFill>
                <a:srgbClr val="008000"/>
              </a:solidFill>
              <a:latin typeface="Verdana"/>
              <a:ea typeface="Verdana"/>
              <a:cs typeface="Calibri" panose="020F0502020204030204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"Python 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y = "</a:t>
            </a:r>
            <a:r>
              <a:rPr lang="pt-BR" sz="28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is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 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z = "</a:t>
            </a:r>
            <a:r>
              <a:rPr lang="pt-BR" sz="28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awesome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(x + y + z)</a:t>
            </a:r>
            <a:endParaRPr lang="pt-BR" sz="28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99235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8B444-5EF6-DC2F-9097-2D0D70160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5D3EDE-3694-2159-92E7-A7AB0A7A3C66}"/>
              </a:ext>
            </a:extLst>
          </p:cNvPr>
          <p:cNvSpPr txBox="1"/>
          <p:nvPr/>
        </p:nvSpPr>
        <p:spPr>
          <a:xfrm>
            <a:off x="-2173" y="95"/>
            <a:ext cx="11576001" cy="7540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Verdana"/>
                <a:ea typeface="Verdana"/>
                <a:cs typeface="Segoe UI"/>
              </a:rPr>
              <a:t>Na</a:t>
            </a:r>
            <a:r>
              <a:rPr lang="pt-BR" sz="2800" dirty="0">
                <a:latin typeface="Verdana"/>
                <a:ea typeface="Verdana"/>
                <a:cs typeface="Calibri"/>
              </a:rPr>
              <a:t>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print()</a:t>
            </a:r>
            <a:r>
              <a:rPr lang="pt-BR" sz="2800" dirty="0">
                <a:latin typeface="Verdana"/>
                <a:ea typeface="Verdana"/>
                <a:cs typeface="Calibri"/>
              </a:rPr>
              <a:t>função, você gera diversas variáveis, separadas por uma vírgula:</a:t>
            </a:r>
          </a:p>
          <a:p>
            <a:endParaRPr lang="pt-BR" sz="2800" dirty="0">
              <a:solidFill>
                <a:srgbClr val="000000"/>
              </a:solidFill>
              <a:latin typeface="Verdana"/>
              <a:ea typeface="Verdana"/>
              <a:cs typeface="Calibri"/>
            </a:endParaRPr>
          </a:p>
          <a:p>
            <a:r>
              <a:rPr lang="pt-BR" sz="2800" dirty="0">
                <a:solidFill>
                  <a:srgbClr val="000000"/>
                </a:solidFill>
                <a:latin typeface="Consolas"/>
                <a:ea typeface="Verdana"/>
                <a:cs typeface="Calibri"/>
              </a:rPr>
              <a:t>x = 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"MEU"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y = "NOME É"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z = "RICARDO"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2800" dirty="0">
                <a:solidFill>
                  <a:srgbClr val="000000"/>
                </a:solidFill>
                <a:latin typeface="Consolas"/>
                <a:ea typeface="Verdana"/>
                <a:cs typeface="Calibri"/>
              </a:rPr>
              <a:t>(x, y, z)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pt-BR" sz="2800" dirty="0">
                <a:solidFill>
                  <a:srgbClr val="008000"/>
                </a:solidFill>
                <a:latin typeface="Verdana"/>
                <a:ea typeface="Verdana"/>
                <a:cs typeface="Calibri"/>
              </a:rPr>
              <a:t>Você também pode usar o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Calibri"/>
                <a:cs typeface="Calibri"/>
              </a:rPr>
              <a:t>+</a:t>
            </a:r>
            <a:r>
              <a:rPr lang="pt-BR" sz="2800" dirty="0">
                <a:solidFill>
                  <a:srgbClr val="008000"/>
                </a:solidFill>
                <a:latin typeface="Verdana"/>
                <a:ea typeface="Verdana"/>
                <a:cs typeface="Calibri"/>
              </a:rPr>
              <a:t>operador para gerar múltiplas variáveis: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solidFill>
                <a:srgbClr val="008000"/>
              </a:solidFill>
              <a:latin typeface="Verdana"/>
              <a:ea typeface="Verdana"/>
              <a:cs typeface="Calibri" panose="020F0502020204030204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"MEU 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y = "NOME É 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z = "RICARDO"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(x + y + z)</a:t>
            </a:r>
            <a:endParaRPr lang="pt-BR" sz="28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02340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AF7F-64A1-151B-E628-2D9524A1B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AC8A4E1-5ACB-D09A-E5B5-10D895B0EA61}"/>
              </a:ext>
            </a:extLst>
          </p:cNvPr>
          <p:cNvSpPr txBox="1"/>
          <p:nvPr/>
        </p:nvSpPr>
        <p:spPr>
          <a:xfrm>
            <a:off x="-2173" y="95"/>
            <a:ext cx="11576001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Verdana"/>
                <a:ea typeface="Verdana"/>
                <a:cs typeface="Segoe UI"/>
              </a:rPr>
              <a:t>Para</a:t>
            </a:r>
            <a:r>
              <a:rPr lang="pt-BR" sz="2800" dirty="0">
                <a:latin typeface="Verdana"/>
                <a:ea typeface="Verdana"/>
                <a:cs typeface="Calibri" panose="020F0502020204030204"/>
              </a:rPr>
              <a:t> números, o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Calibri"/>
                <a:cs typeface="Calibri"/>
              </a:rPr>
              <a:t>+ </a:t>
            </a:r>
            <a:r>
              <a:rPr lang="pt-BR" sz="2800" dirty="0">
                <a:latin typeface="Verdana"/>
                <a:ea typeface="Verdana"/>
                <a:cs typeface="Calibri"/>
              </a:rPr>
              <a:t>caractere funciona como um operador matemático:</a:t>
            </a:r>
            <a:endParaRPr lang="pt-BR" sz="2800">
              <a:latin typeface="Verdana"/>
              <a:ea typeface="Verdana"/>
              <a:cs typeface="Calibri"/>
            </a:endParaRPr>
          </a:p>
          <a:p>
            <a:r>
              <a:rPr lang="pt-BR" sz="2800" dirty="0">
                <a:latin typeface="Consolas"/>
                <a:ea typeface="Verdana"/>
                <a:cs typeface="Calibri" panose="020F0502020204030204"/>
              </a:rPr>
              <a:t>x = 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5</a:t>
            </a:r>
            <a:br>
              <a:rPr lang="pt-BR" sz="2800" dirty="0">
                <a:latin typeface="Consolas"/>
                <a:ea typeface="Verdana"/>
                <a:cs typeface="Calibri" panose="020F0502020204030204"/>
              </a:rPr>
            </a:b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y = 10</a:t>
            </a:r>
            <a:br>
              <a:rPr lang="pt-BR" sz="2800" dirty="0">
                <a:latin typeface="Consolas"/>
                <a:ea typeface="Verdana"/>
                <a:cs typeface="Calibri" panose="020F0502020204030204"/>
              </a:rPr>
            </a:b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print</a:t>
            </a:r>
            <a:r>
              <a:rPr lang="pt-BR" sz="2800" dirty="0">
                <a:latin typeface="Consolas"/>
                <a:ea typeface="Verdana"/>
                <a:cs typeface="Calibri" panose="020F0502020204030204"/>
              </a:rPr>
              <a:t>(x + y)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ea typeface="Calibri" panose="020F0502020204030204"/>
              <a:cs typeface="Calibri" panose="020F0502020204030204"/>
            </a:endParaRPr>
          </a:p>
          <a:p>
            <a:r>
              <a:rPr lang="pt-BR" sz="2800" dirty="0">
                <a:latin typeface="Verdana"/>
                <a:ea typeface="Verdana"/>
                <a:cs typeface="Calibri" panose="020F0502020204030204"/>
              </a:rPr>
              <a:t>Na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Calibri" panose="020F0502020204030204"/>
                <a:cs typeface="Calibri" panose="020F0502020204030204"/>
              </a:rPr>
              <a:t>print()</a:t>
            </a:r>
            <a:r>
              <a:rPr lang="pt-BR" sz="2800" dirty="0">
                <a:latin typeface="Verdana"/>
                <a:ea typeface="Verdana"/>
                <a:cs typeface="Calibri" panose="020F0502020204030204"/>
              </a:rPr>
              <a:t>função, quando você tenta combinar uma </a:t>
            </a:r>
            <a:r>
              <a:rPr lang="pt-BR" sz="2800" err="1">
                <a:latin typeface="Verdana"/>
                <a:ea typeface="Verdana"/>
                <a:cs typeface="Calibri" panose="020F0502020204030204"/>
              </a:rPr>
              <a:t>string</a:t>
            </a:r>
            <a:r>
              <a:rPr lang="pt-BR" sz="2800" dirty="0">
                <a:latin typeface="Verdana"/>
                <a:ea typeface="Verdana"/>
                <a:cs typeface="Calibri" panose="020F0502020204030204"/>
              </a:rPr>
              <a:t> e um número com o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Calibri" panose="020F0502020204030204"/>
                <a:cs typeface="Calibri" panose="020F0502020204030204"/>
              </a:rPr>
              <a:t>+</a:t>
            </a:r>
            <a:r>
              <a:rPr lang="pt-BR" sz="2800" dirty="0">
                <a:latin typeface="Verdana"/>
                <a:ea typeface="Verdana"/>
                <a:cs typeface="Calibri" panose="020F0502020204030204"/>
              </a:rPr>
              <a:t> operador, o Python apresentará um erro:</a:t>
            </a:r>
          </a:p>
          <a:p>
            <a:endParaRPr lang="pt-BR" sz="2800" dirty="0">
              <a:latin typeface="Verdana"/>
              <a:ea typeface="Verdana"/>
              <a:cs typeface="Calibri" panose="020F0502020204030204"/>
            </a:endParaRPr>
          </a:p>
          <a:p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x = 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5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990055"/>
                </a:solidFill>
                <a:latin typeface="Consolas"/>
                <a:ea typeface="Calibri" panose="020F0502020204030204"/>
                <a:cs typeface="Calibri" panose="020F0502020204030204"/>
              </a:rPr>
              <a:t>y = </a:t>
            </a: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"Gabriel"</a:t>
            </a:r>
            <a:b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</a:br>
            <a:r>
              <a:rPr lang="pt-BR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pt-BR" sz="2800" dirty="0">
                <a:latin typeface="Consolas"/>
                <a:ea typeface="Calibri" panose="020F0502020204030204"/>
                <a:cs typeface="Calibri" panose="020F0502020204030204"/>
              </a:rPr>
              <a:t>(x + y)</a:t>
            </a:r>
            <a:endParaRPr lang="pt-BR" sz="28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4233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287E5-2560-26A1-9DDF-9C467D64B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D5FCC1-D55F-87B4-5CCA-8E77D8A2454B}"/>
              </a:ext>
            </a:extLst>
          </p:cNvPr>
          <p:cNvSpPr txBox="1"/>
          <p:nvPr/>
        </p:nvSpPr>
        <p:spPr>
          <a:xfrm>
            <a:off x="-2173" y="95"/>
            <a:ext cx="1157600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Verdana"/>
                <a:ea typeface="Verdana"/>
                <a:cs typeface="Segoe UI"/>
              </a:rPr>
              <a:t>A</a:t>
            </a:r>
            <a:r>
              <a:rPr lang="pt-BR" sz="3200" dirty="0">
                <a:latin typeface="Verdana"/>
                <a:ea typeface="Verdana"/>
                <a:cs typeface="Calibri" panose="020F0502020204030204"/>
              </a:rPr>
              <a:t> melhor maneira de gerar múltiplas variáveis na </a:t>
            </a:r>
            <a:r>
              <a:rPr lang="pt-BR" sz="3200" dirty="0">
                <a:solidFill>
                  <a:srgbClr val="DC143C"/>
                </a:solidFill>
                <a:latin typeface="Consolas"/>
                <a:ea typeface="Calibri" panose="020F0502020204030204"/>
                <a:cs typeface="Calibri" panose="020F0502020204030204"/>
              </a:rPr>
              <a:t>print()</a:t>
            </a:r>
            <a:r>
              <a:rPr lang="pt-BR" sz="3200" dirty="0">
                <a:latin typeface="Verdana"/>
                <a:ea typeface="Verdana"/>
                <a:cs typeface="Calibri" panose="020F0502020204030204"/>
              </a:rPr>
              <a:t>função é separá-las com vírgulas, o que suporta até mesmo diferentes tipos de dados:</a:t>
            </a:r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x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5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y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"PREFEITO AURELIO"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print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(x, y)</a:t>
            </a:r>
            <a:endParaRPr lang="pt-BR" sz="32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7310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B38BC-0E45-3B6C-5763-313D72592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5CDA5C9-AF49-9EAB-DD14-EF58B366BF77}"/>
              </a:ext>
            </a:extLst>
          </p:cNvPr>
          <p:cNvSpPr txBox="1"/>
          <p:nvPr/>
        </p:nvSpPr>
        <p:spPr>
          <a:xfrm>
            <a:off x="-2173" y="95"/>
            <a:ext cx="1157600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Segoe UI"/>
                <a:ea typeface="Verdana"/>
                <a:cs typeface="Segoe UI"/>
              </a:rPr>
              <a:t>Tipos de dados integrados</a:t>
            </a:r>
            <a:endParaRPr lang="pt-BR" dirty="0"/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86790BE-F81E-EEDF-C857-106ABF39C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91145"/>
              </p:ext>
            </p:extLst>
          </p:nvPr>
        </p:nvGraphicFramePr>
        <p:xfrm>
          <a:off x="20594" y="422189"/>
          <a:ext cx="10752199" cy="57541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0349">
                  <a:extLst>
                    <a:ext uri="{9D8B030D-6E8A-4147-A177-3AD203B41FA5}">
                      <a16:colId xmlns:a16="http://schemas.microsoft.com/office/drawing/2014/main" val="3874754472"/>
                    </a:ext>
                  </a:extLst>
                </a:gridCol>
                <a:gridCol w="9001850">
                  <a:extLst>
                    <a:ext uri="{9D8B030D-6E8A-4147-A177-3AD203B41FA5}">
                      <a16:colId xmlns:a16="http://schemas.microsoft.com/office/drawing/2014/main" val="4207444602"/>
                    </a:ext>
                  </a:extLst>
                </a:gridCol>
              </a:tblGrid>
              <a:tr h="439554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 de texto: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str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844669"/>
                  </a:ext>
                </a:extLst>
              </a:tr>
              <a:tr h="719271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Tipos Numéricos: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int</a:t>
                      </a:r>
                      <a:r>
                        <a:rPr lang="pt-BR" dirty="0">
                          <a:effectLst/>
                        </a:rPr>
                        <a:t>, </a:t>
                      </a:r>
                      <a:r>
                        <a:rPr lang="pt-BR" dirty="0" err="1">
                          <a:effectLst/>
                        </a:rPr>
                        <a:t>float</a:t>
                      </a:r>
                      <a:r>
                        <a:rPr lang="pt-BR" dirty="0">
                          <a:effectLst/>
                        </a:rPr>
                        <a:t>, </a:t>
                      </a:r>
                      <a:r>
                        <a:rPr lang="pt-BR" dirty="0" err="1">
                          <a:effectLst/>
                        </a:rPr>
                        <a:t>complex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32496"/>
                  </a:ext>
                </a:extLst>
              </a:tr>
              <a:tr h="719271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Tipos de sequência: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list</a:t>
                      </a:r>
                      <a:r>
                        <a:rPr lang="pt-BR" dirty="0">
                          <a:effectLst/>
                        </a:rPr>
                        <a:t>, </a:t>
                      </a:r>
                      <a:r>
                        <a:rPr lang="pt-BR" dirty="0" err="1">
                          <a:effectLst/>
                        </a:rPr>
                        <a:t>tuple</a:t>
                      </a:r>
                      <a:r>
                        <a:rPr lang="pt-BR" dirty="0">
                          <a:effectLst/>
                        </a:rPr>
                        <a:t>, range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29384"/>
                  </a:ext>
                </a:extLst>
              </a:tr>
              <a:tr h="998988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 de mapeamento: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dict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89625"/>
                  </a:ext>
                </a:extLst>
              </a:tr>
              <a:tr h="719271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Tipos de conjuntos: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set,frozenset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8924"/>
                  </a:ext>
                </a:extLst>
              </a:tr>
              <a:tr h="719271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 Booleano: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bool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13860"/>
                  </a:ext>
                </a:extLst>
              </a:tr>
              <a:tr h="719271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Tipos binários: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bytes, </a:t>
                      </a:r>
                      <a:r>
                        <a:rPr lang="pt-BR" dirty="0" err="1">
                          <a:effectLst/>
                        </a:rPr>
                        <a:t>bytearray</a:t>
                      </a:r>
                      <a:r>
                        <a:rPr lang="pt-BR" dirty="0">
                          <a:effectLst/>
                        </a:rPr>
                        <a:t>, </a:t>
                      </a:r>
                      <a:r>
                        <a:rPr lang="pt-BR" dirty="0" err="1">
                          <a:effectLst/>
                        </a:rPr>
                        <a:t>memoryview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4271"/>
                  </a:ext>
                </a:extLst>
              </a:tr>
              <a:tr h="719271"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Nenhum Tipo:</a:t>
                      </a:r>
                    </a:p>
                  </a:txBody>
                  <a:tcPr marL="1524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 err="1">
                          <a:effectLst/>
                        </a:rPr>
                        <a:t>NoneType</a:t>
                      </a:r>
                    </a:p>
                  </a:txBody>
                  <a:tcPr marL="76200" marR="76200" marT="76200" marB="7620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6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15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62D12-328C-C450-48A7-F5FEB088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AE546A3-E578-A1DB-0133-26BF223675BC}"/>
              </a:ext>
            </a:extLst>
          </p:cNvPr>
          <p:cNvSpPr txBox="1"/>
          <p:nvPr/>
        </p:nvSpPr>
        <p:spPr>
          <a:xfrm>
            <a:off x="-2173" y="95"/>
            <a:ext cx="1157600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Verdana"/>
                <a:ea typeface="Verdana"/>
                <a:cs typeface="Segoe UI"/>
              </a:rPr>
              <a:t>A</a:t>
            </a:r>
            <a:r>
              <a:rPr lang="pt-BR" sz="3200" dirty="0">
                <a:latin typeface="Verdana"/>
                <a:ea typeface="Verdana"/>
                <a:cs typeface="Calibri" panose="020F0502020204030204"/>
              </a:rPr>
              <a:t> melhor maneira de gerar múltiplas variáveis na </a:t>
            </a:r>
            <a:r>
              <a:rPr lang="pt-BR" sz="3200" dirty="0">
                <a:solidFill>
                  <a:srgbClr val="DC143C"/>
                </a:solidFill>
                <a:latin typeface="Consolas"/>
                <a:ea typeface="Calibri" panose="020F0502020204030204"/>
                <a:cs typeface="Calibri" panose="020F0502020204030204"/>
              </a:rPr>
              <a:t>print()</a:t>
            </a:r>
            <a:r>
              <a:rPr lang="pt-BR" sz="3200" dirty="0">
                <a:latin typeface="Verdana"/>
                <a:ea typeface="Verdana"/>
                <a:cs typeface="Calibri" panose="020F0502020204030204"/>
              </a:rPr>
              <a:t>função é separá-las com vírgulas, o que suporta até mesmo diferentes tipos de dados:</a:t>
            </a:r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x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5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y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"PREFEITO AURELIO"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 panose="020F0502020204030204"/>
              </a:rPr>
              <a:t>print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(x, y)</a:t>
            </a:r>
            <a:endParaRPr lang="pt-BR" sz="3200" dirty="0"/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0693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CE9D9-26B9-4BDB-05AD-8145FFFA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33F572B-7EBD-8E8E-325D-62F667A187A7}"/>
              </a:ext>
            </a:extLst>
          </p:cNvPr>
          <p:cNvSpPr txBox="1"/>
          <p:nvPr/>
        </p:nvSpPr>
        <p:spPr>
          <a:xfrm>
            <a:off x="-2173" y="95"/>
            <a:ext cx="11576001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latin typeface="Segoe UI"/>
                <a:ea typeface="Verdana"/>
                <a:cs typeface="Segoe UI"/>
              </a:rPr>
              <a:t>Números Python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>
                <a:latin typeface="Verdana"/>
                <a:ea typeface="Verdana"/>
                <a:cs typeface="Calibri" panose="020F0502020204030204"/>
              </a:rPr>
              <a:t>Existem três tipos numéricos em Python:</a:t>
            </a:r>
            <a:endParaRPr lang="pt-BR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err="1">
                <a:solidFill>
                  <a:srgbClr val="DC143C"/>
                </a:solidFill>
                <a:latin typeface="Consolas"/>
                <a:ea typeface="Verdana"/>
                <a:cs typeface="Calibri" panose="020F0502020204030204"/>
              </a:rPr>
              <a:t>int</a:t>
            </a:r>
            <a:endParaRPr lang="pt-BR" sz="320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err="1">
                <a:solidFill>
                  <a:srgbClr val="DC143C"/>
                </a:solidFill>
                <a:latin typeface="Consolas"/>
                <a:ea typeface="Verdana"/>
                <a:cs typeface="Calibri" panose="020F0502020204030204"/>
              </a:rPr>
              <a:t>float</a:t>
            </a:r>
            <a:endParaRPr lang="pt-BR" sz="320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solidFill>
                  <a:srgbClr val="DC143C"/>
                </a:solidFill>
                <a:latin typeface="Consolas"/>
                <a:ea typeface="Verdana"/>
                <a:cs typeface="Calibri" panose="020F0502020204030204"/>
              </a:rPr>
              <a:t>Complex</a:t>
            </a:r>
            <a:endParaRPr lang="pt-BR" sz="3200" dirty="0" err="1">
              <a:solidFill>
                <a:srgbClr val="000000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endParaRPr lang="pt-BR" sz="3200" dirty="0">
              <a:solidFill>
                <a:srgbClr val="DC143C"/>
              </a:solidFill>
              <a:latin typeface="Consolas"/>
              <a:ea typeface="Verdana"/>
              <a:cs typeface="Calibri"/>
            </a:endParaRPr>
          </a:p>
          <a:p>
            <a:r>
              <a:rPr lang="pt-BR" sz="3200">
                <a:latin typeface="Verdana"/>
                <a:ea typeface="Verdana"/>
                <a:cs typeface="Calibri" panose="020F0502020204030204"/>
              </a:rPr>
              <a:t>Variáveis de tipos numéricos são criadas quando você atribui um valor a elas:</a:t>
            </a:r>
            <a:endParaRPr lang="pt-BR" sz="3200">
              <a:ea typeface="Calibri"/>
              <a:cs typeface="Calibri"/>
            </a:endParaRPr>
          </a:p>
          <a:p>
            <a:endParaRPr lang="pt-BR" sz="3200" dirty="0">
              <a:latin typeface="Verdana"/>
              <a:ea typeface="Verdana"/>
              <a:cs typeface="Calibri" panose="020F0502020204030204"/>
            </a:endParaRPr>
          </a:p>
          <a:p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x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1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    </a:t>
            </a:r>
            <a:r>
              <a:rPr lang="pt-BR" sz="3200" dirty="0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# </a:t>
            </a:r>
            <a:r>
              <a:rPr lang="pt-BR" sz="3200" err="1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int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y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 panose="020F0502020204030204"/>
              </a:rPr>
              <a:t>2.8</a:t>
            </a:r>
            <a:r>
              <a:rPr lang="pt-BR" sz="3200" dirty="0">
                <a:latin typeface="Consolas"/>
                <a:ea typeface="Verdana"/>
                <a:cs typeface="Calibri" panose="020F0502020204030204"/>
              </a:rPr>
              <a:t>  </a:t>
            </a:r>
            <a:r>
              <a:rPr lang="pt-BR" sz="3200" dirty="0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# </a:t>
            </a:r>
            <a:r>
              <a:rPr lang="pt-BR" sz="3200" err="1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float</a:t>
            </a:r>
            <a:br>
              <a:rPr lang="pt-BR" sz="3200" dirty="0">
                <a:latin typeface="Consolas"/>
                <a:ea typeface="Verdana"/>
                <a:cs typeface="Calibri" panose="020F0502020204030204"/>
              </a:rPr>
            </a:br>
            <a:r>
              <a:rPr lang="pt-BR" sz="3200" dirty="0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z = 1j   # </a:t>
            </a:r>
            <a:r>
              <a:rPr lang="pt-BR" sz="3200" err="1">
                <a:solidFill>
                  <a:srgbClr val="708090"/>
                </a:solidFill>
                <a:latin typeface="Consolas"/>
                <a:ea typeface="Verdana"/>
                <a:cs typeface="Calibri" panose="020F0502020204030204"/>
              </a:rPr>
              <a:t>complex</a:t>
            </a:r>
            <a:endParaRPr lang="pt-BR" sz="3200" err="1"/>
          </a:p>
        </p:txBody>
      </p:sp>
    </p:spTree>
    <p:extLst>
      <p:ext uri="{BB962C8B-B14F-4D97-AF65-F5344CB8AC3E}">
        <p14:creationId xmlns:p14="http://schemas.microsoft.com/office/powerpoint/2010/main" val="2095484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7843-DBD7-CFE4-8924-4B8F78E45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0F6B75-3358-4155-D5E8-7ABC3155FD7C}"/>
              </a:ext>
            </a:extLst>
          </p:cNvPr>
          <p:cNvSpPr txBox="1"/>
          <p:nvPr/>
        </p:nvSpPr>
        <p:spPr>
          <a:xfrm>
            <a:off x="-2173" y="95"/>
            <a:ext cx="1157600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Verdana"/>
                <a:ea typeface="Verdana"/>
                <a:cs typeface="Segoe UI"/>
              </a:rPr>
              <a:t>Para</a:t>
            </a:r>
            <a:r>
              <a:rPr lang="pt-BR" sz="3200" dirty="0">
                <a:latin typeface="Verdana"/>
                <a:ea typeface="Verdana"/>
                <a:cs typeface="Calibri" panose="020F0502020204030204"/>
              </a:rPr>
              <a:t> verificar o tipo de qualquer objeto em Python, use a </a:t>
            </a:r>
            <a:r>
              <a:rPr lang="pt-BR" sz="3200" err="1">
                <a:solidFill>
                  <a:srgbClr val="DC143C"/>
                </a:solidFill>
                <a:latin typeface="Consolas"/>
                <a:ea typeface="Verdana"/>
                <a:cs typeface="Calibri" panose="020F0502020204030204"/>
              </a:rPr>
              <a:t>type</a:t>
            </a:r>
            <a:r>
              <a:rPr lang="pt-BR" sz="3200" dirty="0">
                <a:solidFill>
                  <a:srgbClr val="DC143C"/>
                </a:solidFill>
                <a:latin typeface="Consolas"/>
                <a:ea typeface="Verdana"/>
                <a:cs typeface="Calibri" panose="020F0502020204030204"/>
              </a:rPr>
              <a:t>()</a:t>
            </a:r>
            <a:r>
              <a:rPr lang="pt-BR" sz="3200" dirty="0">
                <a:latin typeface="Verdana"/>
                <a:ea typeface="Verdana"/>
                <a:cs typeface="Calibri" panose="020F0502020204030204"/>
              </a:rPr>
              <a:t>função:</a:t>
            </a:r>
            <a:endParaRPr lang="pt-BR" sz="3200">
              <a:latin typeface="Verdana"/>
              <a:ea typeface="Verdana"/>
              <a:cs typeface="Calibri" panose="020F0502020204030204"/>
            </a:endParaRPr>
          </a:p>
          <a:p>
            <a:endParaRPr lang="pt-BR" sz="3200" dirty="0">
              <a:latin typeface="Verdana"/>
              <a:ea typeface="Verdana"/>
              <a:cs typeface="Calibri"/>
            </a:endParaRPr>
          </a:p>
          <a:p>
            <a:r>
              <a:rPr lang="pt-BR" sz="3200" dirty="0">
                <a:solidFill>
                  <a:srgbClr val="005CC5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3200" dirty="0">
                <a:latin typeface="Consolas"/>
                <a:ea typeface="Verdana"/>
                <a:cs typeface="Calibri"/>
              </a:rPr>
              <a:t>(</a:t>
            </a:r>
            <a:r>
              <a:rPr lang="pt-BR" sz="3200" err="1">
                <a:solidFill>
                  <a:srgbClr val="005CC5"/>
                </a:solidFill>
                <a:latin typeface="Consolas"/>
                <a:ea typeface="Verdana"/>
                <a:cs typeface="Calibri"/>
              </a:rPr>
              <a:t>type</a:t>
            </a:r>
            <a:r>
              <a:rPr lang="pt-BR" sz="3200" dirty="0">
                <a:latin typeface="Consolas"/>
                <a:ea typeface="Verdana"/>
                <a:cs typeface="Calibri"/>
              </a:rPr>
              <a:t>(x))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latin typeface="Consolas"/>
                <a:ea typeface="Verdana"/>
                <a:cs typeface="Calibri"/>
              </a:rPr>
              <a:t>print(</a:t>
            </a:r>
            <a:r>
              <a:rPr lang="pt-BR" sz="3200" err="1">
                <a:solidFill>
                  <a:srgbClr val="005CC5"/>
                </a:solidFill>
                <a:latin typeface="Consolas"/>
                <a:ea typeface="Verdana"/>
                <a:cs typeface="Calibri"/>
              </a:rPr>
              <a:t>type</a:t>
            </a:r>
            <a:r>
              <a:rPr lang="pt-BR" sz="3200" dirty="0">
                <a:latin typeface="Consolas"/>
                <a:ea typeface="Verdana"/>
                <a:cs typeface="Calibri"/>
              </a:rPr>
              <a:t>(y))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latin typeface="Consolas"/>
                <a:ea typeface="Verdana"/>
                <a:cs typeface="Calibri"/>
              </a:rPr>
              <a:t>print(</a:t>
            </a:r>
            <a:r>
              <a:rPr lang="pt-BR" sz="3200" err="1">
                <a:solidFill>
                  <a:srgbClr val="005CC5"/>
                </a:solidFill>
                <a:latin typeface="Consolas"/>
                <a:ea typeface="Verdana"/>
                <a:cs typeface="Calibri"/>
              </a:rPr>
              <a:t>type</a:t>
            </a:r>
            <a:r>
              <a:rPr lang="pt-BR" sz="3200" dirty="0">
                <a:latin typeface="Consolas"/>
                <a:ea typeface="Verdana"/>
                <a:cs typeface="Calibri"/>
              </a:rPr>
              <a:t>(z))</a:t>
            </a:r>
          </a:p>
          <a:p>
            <a:endParaRPr lang="pt-BR" sz="3200" dirty="0">
              <a:latin typeface="Consolas"/>
              <a:ea typeface="Verdana"/>
              <a:cs typeface="Calibri"/>
            </a:endParaRPr>
          </a:p>
          <a:p>
            <a:r>
              <a:rPr lang="pt-BR" sz="3200">
                <a:latin typeface="Segoe UI"/>
                <a:ea typeface="Verdana"/>
                <a:cs typeface="Segoe UI"/>
              </a:rPr>
              <a:t>Complexo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>
                <a:latin typeface="Verdana"/>
                <a:ea typeface="Verdana"/>
                <a:cs typeface="Calibri"/>
              </a:rPr>
              <a:t>Números complexos são escritos com um "j" como parte imaginária: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 dirty="0">
                <a:latin typeface="Consolas"/>
                <a:ea typeface="Verdana"/>
                <a:cs typeface="Calibri"/>
              </a:rPr>
              <a:t>x = </a:t>
            </a:r>
            <a:r>
              <a:rPr lang="pt-BR" sz="32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3</a:t>
            </a:r>
            <a:r>
              <a:rPr lang="pt-BR" sz="3200" dirty="0">
                <a:latin typeface="Consolas"/>
                <a:ea typeface="Verdana"/>
                <a:cs typeface="Calibri"/>
              </a:rPr>
              <a:t>+5j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latin typeface="Consolas"/>
                <a:ea typeface="Verdana"/>
                <a:cs typeface="Calibri"/>
              </a:rPr>
              <a:t>y = 5j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latin typeface="Consolas"/>
                <a:ea typeface="Verdana"/>
                <a:cs typeface="Calibri"/>
              </a:rPr>
              <a:t>z = -5j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 dirty="0">
              <a:latin typeface="Consolas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142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0044B-0F78-5C9D-6FDD-F164C8CD8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922C80-0A4B-3CC7-2767-EB8E0E8BA300}"/>
              </a:ext>
            </a:extLst>
          </p:cNvPr>
          <p:cNvSpPr txBox="1"/>
          <p:nvPr/>
        </p:nvSpPr>
        <p:spPr>
          <a:xfrm>
            <a:off x="-2173" y="95"/>
            <a:ext cx="11576001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err="1">
                <a:latin typeface="Segoe UI"/>
                <a:ea typeface="Verdana"/>
                <a:cs typeface="Segoe UI"/>
              </a:rPr>
              <a:t>Strings</a:t>
            </a:r>
            <a:r>
              <a:rPr lang="pt-BR" sz="3200">
                <a:latin typeface="Segoe UI"/>
                <a:ea typeface="Verdana"/>
                <a:cs typeface="Segoe UI"/>
              </a:rPr>
              <a:t> multilinha</a:t>
            </a:r>
            <a:endParaRPr lang="pt-BR" sz="3200">
              <a:ea typeface="Calibri"/>
              <a:cs typeface="Calibri"/>
            </a:endParaRPr>
          </a:p>
          <a:p>
            <a:r>
              <a:rPr lang="pt-BR" sz="3200" dirty="0">
                <a:latin typeface="Verdana"/>
                <a:ea typeface="Verdana"/>
                <a:cs typeface="Calibri"/>
              </a:rPr>
              <a:t>Você pode atribuir uma </a:t>
            </a:r>
            <a:r>
              <a:rPr lang="pt-BR" sz="3200" dirty="0" err="1">
                <a:latin typeface="Verdana"/>
                <a:ea typeface="Verdana"/>
                <a:cs typeface="Calibri"/>
              </a:rPr>
              <a:t>string</a:t>
            </a:r>
            <a:r>
              <a:rPr lang="pt-BR" sz="3200" dirty="0">
                <a:latin typeface="Verdana"/>
                <a:ea typeface="Verdana"/>
                <a:cs typeface="Calibri"/>
              </a:rPr>
              <a:t> multilinha a uma variável usando três aspas:</a:t>
            </a:r>
            <a:endParaRPr lang="pt-BR" sz="3200" dirty="0">
              <a:ea typeface="Calibri"/>
              <a:cs typeface="Calibri"/>
            </a:endParaRPr>
          </a:p>
          <a:p>
            <a:endParaRPr lang="pt-BR" sz="3200" dirty="0">
              <a:latin typeface="Verdana"/>
              <a:ea typeface="Verdana"/>
              <a:cs typeface="Calibri"/>
            </a:endParaRPr>
          </a:p>
          <a:p>
            <a:endParaRPr lang="pt-BR" sz="3200" dirty="0">
              <a:latin typeface="Verdana"/>
              <a:ea typeface="Verdana"/>
              <a:cs typeface="Calibri"/>
            </a:endParaRPr>
          </a:p>
          <a:p>
            <a:r>
              <a:rPr lang="pt-BR" sz="3200" dirty="0">
                <a:latin typeface="Consolas"/>
                <a:ea typeface="Verdana"/>
                <a:cs typeface="Calibri"/>
              </a:rPr>
              <a:t>a = 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"""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Lorem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ipsum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dolor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sit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amet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,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consectetur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adipiscing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elit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,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sed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do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eiusmod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tempor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incididunt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ut labore et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dolore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 magna </a:t>
            </a:r>
            <a:r>
              <a:rPr lang="pt-BR" sz="3200" dirty="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aliqua</a:t>
            </a: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."""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r>
              <a:rPr lang="pt-BR" sz="32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3200" dirty="0">
                <a:latin typeface="Consolas"/>
                <a:ea typeface="Verdana"/>
                <a:cs typeface="Calibri"/>
              </a:rPr>
              <a:t>(a)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193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D832-874B-8B7A-726E-06C17F2B1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83C318D-9DFC-C09A-3301-845BF18A9139}"/>
              </a:ext>
            </a:extLst>
          </p:cNvPr>
          <p:cNvSpPr txBox="1"/>
          <p:nvPr/>
        </p:nvSpPr>
        <p:spPr>
          <a:xfrm>
            <a:off x="-2173" y="95"/>
            <a:ext cx="11576001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Segoe UI"/>
                <a:ea typeface="Verdana"/>
                <a:cs typeface="Segoe UI"/>
              </a:rPr>
              <a:t>Concatenação de </a:t>
            </a:r>
            <a:r>
              <a:rPr lang="pt-BR" sz="2400" err="1">
                <a:latin typeface="Segoe UI"/>
                <a:ea typeface="Verdana"/>
                <a:cs typeface="Segoe UI"/>
              </a:rPr>
              <a:t>Strings</a:t>
            </a:r>
            <a:endParaRPr lang="pt-BR" sz="2400">
              <a:ea typeface="Calibri"/>
              <a:cs typeface="Calibri"/>
            </a:endParaRPr>
          </a:p>
          <a:p>
            <a:endParaRPr lang="pt-BR" sz="2400" dirty="0">
              <a:latin typeface="Segoe UI"/>
              <a:ea typeface="Verdana"/>
              <a:cs typeface="Segoe U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Para concatenar ou combinar duas </a:t>
            </a:r>
            <a:r>
              <a:rPr lang="pt-BR" sz="2400" err="1">
                <a:latin typeface="Verdana"/>
                <a:ea typeface="Verdana"/>
                <a:cs typeface="Calibri"/>
              </a:rPr>
              <a:t>strings</a:t>
            </a:r>
            <a:r>
              <a:rPr lang="pt-BR" sz="2400" dirty="0">
                <a:latin typeface="Verdana"/>
                <a:ea typeface="Verdana"/>
                <a:cs typeface="Calibri"/>
              </a:rPr>
              <a:t>, você pode usar o operador +.</a:t>
            </a:r>
            <a:endParaRPr lang="pt-BR" sz="2400">
              <a:ea typeface="Calibri"/>
              <a:cs typeface="Calibri"/>
            </a:endParaRPr>
          </a:p>
          <a:p>
            <a:endParaRPr lang="pt-BR" sz="2400" dirty="0">
              <a:latin typeface="Consolas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Mesclar variável </a:t>
            </a:r>
            <a:r>
              <a:rPr lang="pt-BR" sz="2400" err="1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a</a:t>
            </a:r>
            <a:r>
              <a:rPr lang="pt-BR" sz="2400" err="1">
                <a:latin typeface="Verdana"/>
                <a:ea typeface="Verdana"/>
                <a:cs typeface="Calibri"/>
              </a:rPr>
              <a:t>com</a:t>
            </a:r>
            <a:r>
              <a:rPr lang="pt-BR" sz="2400" dirty="0">
                <a:latin typeface="Verdana"/>
                <a:ea typeface="Verdana"/>
                <a:cs typeface="Calibri"/>
              </a:rPr>
              <a:t> variável </a:t>
            </a:r>
            <a:r>
              <a:rPr lang="pt-BR" sz="24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b</a:t>
            </a:r>
            <a:r>
              <a:rPr lang="pt-BR" sz="2400">
                <a:latin typeface="Verdana"/>
                <a:ea typeface="Verdana"/>
                <a:cs typeface="Calibri"/>
              </a:rPr>
              <a:t>em variável </a:t>
            </a:r>
            <a:r>
              <a:rPr lang="pt-BR" sz="240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c</a:t>
            </a:r>
            <a:r>
              <a:rPr lang="pt-BR" sz="2400">
                <a:latin typeface="Verdana"/>
                <a:ea typeface="Verdana"/>
                <a:cs typeface="Calibri"/>
              </a:rPr>
              <a:t>: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 dirty="0">
                <a:latin typeface="Consolas"/>
                <a:ea typeface="Verdana"/>
                <a:cs typeface="Calibri"/>
              </a:rPr>
              <a:t>a = 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r>
              <a:rPr lang="pt-BR" sz="240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Hello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b = "World"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c = a + b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2400">
                <a:latin typeface="Consolas"/>
                <a:ea typeface="Verdana"/>
                <a:cs typeface="Calibri"/>
              </a:rPr>
              <a:t>(c)</a:t>
            </a:r>
            <a:endParaRPr lang="pt-BR" sz="2400" dirty="0">
              <a:latin typeface="Consolas"/>
              <a:ea typeface="Verdana"/>
              <a:cs typeface="Calibri"/>
            </a:endParaRPr>
          </a:p>
          <a:p>
            <a:endParaRPr lang="pt-BR" sz="2400" dirty="0">
              <a:latin typeface="Consolas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Para adicionar um espaço entre eles, adicione </a:t>
            </a:r>
            <a:r>
              <a:rPr lang="pt-BR" sz="24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" "</a:t>
            </a:r>
            <a:r>
              <a:rPr lang="pt-BR" sz="2400" dirty="0">
                <a:latin typeface="Verdana"/>
                <a:ea typeface="Verdana"/>
                <a:cs typeface="Calibri"/>
              </a:rPr>
              <a:t>: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dirty="0">
                <a:latin typeface="Consolas"/>
                <a:ea typeface="Verdana"/>
                <a:cs typeface="Calibri"/>
              </a:rPr>
              <a:t>a = 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r>
              <a:rPr lang="pt-BR" sz="240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Hello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b = "World"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c = a + " "</a:t>
            </a:r>
            <a:r>
              <a:rPr lang="pt-BR" sz="2400" dirty="0">
                <a:latin typeface="Consolas"/>
                <a:ea typeface="Verdana"/>
                <a:cs typeface="Calibri"/>
              </a:rPr>
              <a:t> + b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latin typeface="Consolas"/>
                <a:ea typeface="Verdana"/>
                <a:cs typeface="Calibri"/>
              </a:rPr>
              <a:t>print(c)</a:t>
            </a:r>
            <a:endParaRPr lang="pt-BR" sz="2400" dirty="0"/>
          </a:p>
          <a:p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536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AA69-A6D8-A2F5-6E47-48F2F614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47459DE-BCFE-7F8F-3423-846DA305068D}"/>
              </a:ext>
            </a:extLst>
          </p:cNvPr>
          <p:cNvSpPr txBox="1"/>
          <p:nvPr/>
        </p:nvSpPr>
        <p:spPr>
          <a:xfrm>
            <a:off x="327341" y="267825"/>
            <a:ext cx="11576001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pt-BR" sz="3200" b="1" dirty="0"/>
          </a:p>
          <a:p>
            <a:r>
              <a:rPr lang="pt-BR" sz="3200" b="1" dirty="0"/>
              <a:t>📌 2. Instalar o Python no Windows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 dirty="0">
                <a:ea typeface="+mn-lt"/>
                <a:cs typeface="+mn-lt"/>
              </a:rPr>
              <a:t>Abra o arquivo baixado</a:t>
            </a:r>
            <a:r>
              <a:rPr lang="pt-BR" sz="3200" dirty="0">
                <a:ea typeface="+mn-lt"/>
                <a:cs typeface="+mn-lt"/>
              </a:rPr>
              <a:t> (</a:t>
            </a:r>
            <a:r>
              <a:rPr lang="pt-BR" sz="3200" dirty="0">
                <a:latin typeface="Consolas"/>
                <a:ea typeface="+mn-lt"/>
                <a:cs typeface="+mn-lt"/>
              </a:rPr>
              <a:t>python-XX.X.X.exe</a:t>
            </a:r>
            <a:r>
              <a:rPr lang="pt-BR" sz="3200" dirty="0">
                <a:ea typeface="+mn-lt"/>
                <a:cs typeface="+mn-lt"/>
              </a:rPr>
              <a:t>).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 dirty="0">
                <a:ea typeface="+mn-lt"/>
                <a:cs typeface="+mn-lt"/>
              </a:rPr>
              <a:t>Marque a opção "</a:t>
            </a:r>
            <a:r>
              <a:rPr lang="pt-BR" sz="3200" b="1" err="1">
                <a:ea typeface="+mn-lt"/>
                <a:cs typeface="+mn-lt"/>
              </a:rPr>
              <a:t>Add</a:t>
            </a:r>
            <a:r>
              <a:rPr lang="pt-BR" sz="3200" b="1" dirty="0">
                <a:ea typeface="+mn-lt"/>
                <a:cs typeface="+mn-lt"/>
              </a:rPr>
              <a:t> Python </a:t>
            </a:r>
            <a:r>
              <a:rPr lang="pt-BR" sz="3200" b="1" err="1">
                <a:ea typeface="+mn-lt"/>
                <a:cs typeface="+mn-lt"/>
              </a:rPr>
              <a:t>to</a:t>
            </a:r>
            <a:r>
              <a:rPr lang="pt-BR" sz="3200" b="1" dirty="0">
                <a:ea typeface="+mn-lt"/>
                <a:cs typeface="+mn-lt"/>
              </a:rPr>
              <a:t> PATH"</a:t>
            </a:r>
            <a:r>
              <a:rPr lang="pt-BR" sz="3200" dirty="0">
                <a:ea typeface="+mn-lt"/>
                <a:cs typeface="+mn-lt"/>
              </a:rPr>
              <a:t> (muito importante para usar no terminal!).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Clique em </a:t>
            </a:r>
            <a:r>
              <a:rPr lang="pt-BR" sz="3200" b="1" dirty="0">
                <a:ea typeface="+mn-lt"/>
                <a:cs typeface="+mn-lt"/>
              </a:rPr>
              <a:t>"</a:t>
            </a:r>
            <a:r>
              <a:rPr lang="pt-BR" sz="3200" b="1" err="1">
                <a:ea typeface="+mn-lt"/>
                <a:cs typeface="+mn-lt"/>
              </a:rPr>
              <a:t>Install</a:t>
            </a:r>
            <a:r>
              <a:rPr lang="pt-BR" sz="3200" b="1" dirty="0">
                <a:ea typeface="+mn-lt"/>
                <a:cs typeface="+mn-lt"/>
              </a:rPr>
              <a:t> </a:t>
            </a:r>
            <a:r>
              <a:rPr lang="pt-BR" sz="3200" b="1" err="1">
                <a:ea typeface="+mn-lt"/>
                <a:cs typeface="+mn-lt"/>
              </a:rPr>
              <a:t>Now</a:t>
            </a:r>
            <a:r>
              <a:rPr lang="pt-BR" sz="3200" b="1" dirty="0">
                <a:ea typeface="+mn-lt"/>
                <a:cs typeface="+mn-lt"/>
              </a:rPr>
              <a:t>"</a:t>
            </a:r>
            <a:r>
              <a:rPr lang="pt-BR" sz="3200" dirty="0">
                <a:ea typeface="+mn-lt"/>
                <a:cs typeface="+mn-lt"/>
              </a:rPr>
              <a:t> e aguarde a instalação.</a:t>
            </a:r>
            <a:endParaRPr lang="pt-BR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Após a instalação, clique em </a:t>
            </a:r>
            <a:r>
              <a:rPr lang="pt-BR" sz="3200" b="1" dirty="0">
                <a:ea typeface="+mn-lt"/>
                <a:cs typeface="+mn-lt"/>
              </a:rPr>
              <a:t>"Close"</a:t>
            </a:r>
            <a:r>
              <a:rPr lang="pt-BR" sz="3200" dirty="0">
                <a:ea typeface="+mn-lt"/>
                <a:cs typeface="+mn-lt"/>
              </a:rPr>
              <a:t>.</a:t>
            </a:r>
            <a:endParaRPr lang="pt-BR" dirty="0"/>
          </a:p>
          <a:p>
            <a:endParaRPr lang="pt-BR" sz="3200" dirty="0">
              <a:ea typeface="Calibri"/>
              <a:cs typeface="Calibri"/>
            </a:endParaRPr>
          </a:p>
          <a:p>
            <a:endParaRPr lang="pt-BR" sz="3200" dirty="0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4015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C23DF-D4F8-346B-FDE5-9F25E3EE2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FFFB38-DA2F-1676-861E-A11944EE0E55}"/>
              </a:ext>
            </a:extLst>
          </p:cNvPr>
          <p:cNvSpPr txBox="1"/>
          <p:nvPr/>
        </p:nvSpPr>
        <p:spPr>
          <a:xfrm>
            <a:off x="-2173" y="95"/>
            <a:ext cx="11576001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Segoe UI"/>
                <a:ea typeface="Verdana"/>
                <a:cs typeface="Segoe UI"/>
              </a:rPr>
              <a:t>Concatenação de </a:t>
            </a:r>
            <a:r>
              <a:rPr lang="pt-BR" sz="2400" err="1">
                <a:latin typeface="Segoe UI"/>
                <a:ea typeface="Verdana"/>
                <a:cs typeface="Segoe UI"/>
              </a:rPr>
              <a:t>Strings</a:t>
            </a:r>
            <a:endParaRPr lang="pt-BR" sz="2400">
              <a:ea typeface="Calibri"/>
              <a:cs typeface="Calibri"/>
            </a:endParaRPr>
          </a:p>
          <a:p>
            <a:endParaRPr lang="pt-BR" sz="2400" dirty="0">
              <a:latin typeface="Segoe UI"/>
              <a:ea typeface="Verdana"/>
              <a:cs typeface="Segoe U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Para concatenar ou combinar duas </a:t>
            </a:r>
            <a:r>
              <a:rPr lang="pt-BR" sz="2400" err="1">
                <a:latin typeface="Verdana"/>
                <a:ea typeface="Verdana"/>
                <a:cs typeface="Calibri"/>
              </a:rPr>
              <a:t>strings</a:t>
            </a:r>
            <a:r>
              <a:rPr lang="pt-BR" sz="2400" dirty="0">
                <a:latin typeface="Verdana"/>
                <a:ea typeface="Verdana"/>
                <a:cs typeface="Calibri"/>
              </a:rPr>
              <a:t>, você pode usar o operador +.</a:t>
            </a:r>
            <a:endParaRPr lang="pt-BR" sz="2400">
              <a:ea typeface="Calibri"/>
              <a:cs typeface="Calibri"/>
            </a:endParaRPr>
          </a:p>
          <a:p>
            <a:endParaRPr lang="pt-BR" sz="2400" dirty="0">
              <a:latin typeface="Consolas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Mesclar variável </a:t>
            </a:r>
            <a:r>
              <a:rPr lang="pt-BR" sz="2400" err="1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a</a:t>
            </a:r>
            <a:r>
              <a:rPr lang="pt-BR" sz="2400" err="1">
                <a:latin typeface="Verdana"/>
                <a:ea typeface="Verdana"/>
                <a:cs typeface="Calibri"/>
              </a:rPr>
              <a:t>com</a:t>
            </a:r>
            <a:r>
              <a:rPr lang="pt-BR" sz="2400" dirty="0">
                <a:latin typeface="Verdana"/>
                <a:ea typeface="Verdana"/>
                <a:cs typeface="Calibri"/>
              </a:rPr>
              <a:t> variável </a:t>
            </a:r>
            <a:r>
              <a:rPr lang="pt-BR" sz="24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b</a:t>
            </a:r>
            <a:r>
              <a:rPr lang="pt-BR" sz="2400">
                <a:latin typeface="Verdana"/>
                <a:ea typeface="Verdana"/>
                <a:cs typeface="Calibri"/>
              </a:rPr>
              <a:t>em variável </a:t>
            </a:r>
            <a:r>
              <a:rPr lang="pt-BR" sz="240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c</a:t>
            </a:r>
            <a:r>
              <a:rPr lang="pt-BR" sz="2400">
                <a:latin typeface="Verdana"/>
                <a:ea typeface="Verdana"/>
                <a:cs typeface="Calibri"/>
              </a:rPr>
              <a:t>: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endParaRPr lang="pt-BR" sz="2400" dirty="0">
              <a:latin typeface="Verdana"/>
              <a:ea typeface="Verdana"/>
              <a:cs typeface="Calibri"/>
            </a:endParaRPr>
          </a:p>
          <a:p>
            <a:r>
              <a:rPr lang="pt-BR" sz="2400" dirty="0">
                <a:latin typeface="Consolas"/>
                <a:ea typeface="Verdana"/>
                <a:cs typeface="Calibri"/>
              </a:rPr>
              <a:t>a = 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r>
              <a:rPr lang="pt-BR" sz="240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Hello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b = "World"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c = a + b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2400">
                <a:latin typeface="Consolas"/>
                <a:ea typeface="Verdana"/>
                <a:cs typeface="Calibri"/>
              </a:rPr>
              <a:t>(c)</a:t>
            </a:r>
            <a:endParaRPr lang="pt-BR" sz="2400" dirty="0">
              <a:latin typeface="Consolas"/>
              <a:ea typeface="Verdana"/>
              <a:cs typeface="Calibri"/>
            </a:endParaRPr>
          </a:p>
          <a:p>
            <a:endParaRPr lang="pt-BR" sz="2400" dirty="0">
              <a:latin typeface="Consolas"/>
              <a:ea typeface="Verdana"/>
              <a:cs typeface="Calibri"/>
            </a:endParaRPr>
          </a:p>
          <a:p>
            <a:r>
              <a:rPr lang="pt-BR" sz="2400" dirty="0">
                <a:latin typeface="Verdana"/>
                <a:ea typeface="Verdana"/>
                <a:cs typeface="Calibri"/>
              </a:rPr>
              <a:t>Para adicionar um espaço entre eles, adicione </a:t>
            </a:r>
            <a:r>
              <a:rPr lang="pt-BR" sz="24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" "</a:t>
            </a:r>
            <a:r>
              <a:rPr lang="pt-BR" sz="2400" dirty="0">
                <a:latin typeface="Verdana"/>
                <a:ea typeface="Verdana"/>
                <a:cs typeface="Calibri"/>
              </a:rPr>
              <a:t>:</a:t>
            </a:r>
            <a:endParaRPr lang="pt-BR" sz="2400">
              <a:ea typeface="Calibri"/>
              <a:cs typeface="Calibri"/>
            </a:endParaRPr>
          </a:p>
          <a:p>
            <a:r>
              <a:rPr lang="pt-BR" sz="2400" dirty="0">
                <a:latin typeface="Consolas"/>
                <a:ea typeface="Verdana"/>
                <a:cs typeface="Calibri"/>
              </a:rPr>
              <a:t>a = 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r>
              <a:rPr lang="pt-BR" sz="2400" err="1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Hello</a:t>
            </a: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b = "World"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solidFill>
                  <a:srgbClr val="008000"/>
                </a:solidFill>
                <a:latin typeface="Consolas"/>
                <a:ea typeface="Verdana"/>
                <a:cs typeface="Calibri"/>
              </a:rPr>
              <a:t>c = a + " "</a:t>
            </a:r>
            <a:r>
              <a:rPr lang="pt-BR" sz="2400" dirty="0">
                <a:latin typeface="Consolas"/>
                <a:ea typeface="Verdana"/>
                <a:cs typeface="Calibri"/>
              </a:rPr>
              <a:t> + b</a:t>
            </a:r>
            <a:br>
              <a:rPr lang="pt-BR" sz="2400" dirty="0">
                <a:latin typeface="Consolas"/>
                <a:ea typeface="Verdana"/>
                <a:cs typeface="Calibri"/>
              </a:rPr>
            </a:br>
            <a:r>
              <a:rPr lang="pt-BR" sz="2400" dirty="0">
                <a:latin typeface="Consolas"/>
                <a:ea typeface="Verdana"/>
                <a:cs typeface="Calibri"/>
              </a:rPr>
              <a:t>print(c)</a:t>
            </a:r>
            <a:endParaRPr lang="pt-BR" sz="2400" dirty="0"/>
          </a:p>
          <a:p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957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85B0-8E51-10DB-BBE8-20C20DA82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124C5A-D754-F452-6B14-18C523592176}"/>
              </a:ext>
            </a:extLst>
          </p:cNvPr>
          <p:cNvSpPr txBox="1"/>
          <p:nvPr/>
        </p:nvSpPr>
        <p:spPr>
          <a:xfrm>
            <a:off x="-2173" y="95"/>
            <a:ext cx="11576001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latin typeface="Verdana"/>
                <a:ea typeface="Verdana"/>
                <a:cs typeface="Segoe UI"/>
              </a:rPr>
              <a:t>Os booleanos representam um de dois valores: </a:t>
            </a:r>
            <a:r>
              <a:rPr lang="pt-BR" sz="2800" dirty="0" err="1">
                <a:solidFill>
                  <a:srgbClr val="DC143C"/>
                </a:solidFill>
                <a:latin typeface="Consolas"/>
                <a:ea typeface="Verdana"/>
                <a:cs typeface="Segoe UI"/>
              </a:rPr>
              <a:t>True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Segoe UI"/>
              </a:rPr>
              <a:t> </a:t>
            </a:r>
            <a:r>
              <a:rPr lang="pt-BR" sz="2800" dirty="0">
                <a:latin typeface="Verdana"/>
                <a:ea typeface="Verdana"/>
                <a:cs typeface="Segoe UI"/>
              </a:rPr>
              <a:t>ou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Segoe UI"/>
              </a:rPr>
              <a:t>False</a:t>
            </a:r>
            <a:r>
              <a:rPr lang="pt-BR" sz="2800" dirty="0">
                <a:latin typeface="Verdana"/>
                <a:ea typeface="Verdana"/>
                <a:cs typeface="Segoe UI"/>
              </a:rPr>
              <a:t>.</a:t>
            </a:r>
            <a:br>
              <a:rPr lang="en-US" sz="2800" dirty="0"/>
            </a:br>
            <a:endParaRPr lang="en-US" sz="2800">
              <a:ea typeface="Calibri"/>
              <a:cs typeface="Calibri"/>
            </a:endParaRPr>
          </a:p>
          <a:p>
            <a:r>
              <a:rPr lang="pt-BR" sz="2800" dirty="0">
                <a:latin typeface="Segoe UI"/>
                <a:ea typeface="Verdana"/>
                <a:cs typeface="Segoe UI"/>
              </a:rPr>
              <a:t>Valores Booleanos</a:t>
            </a:r>
            <a:endParaRPr lang="pt-BR" sz="2800">
              <a:ea typeface="Calibri"/>
              <a:cs typeface="Calibri"/>
            </a:endParaRPr>
          </a:p>
          <a:p>
            <a:r>
              <a:rPr lang="pt-BR" sz="2800" dirty="0">
                <a:latin typeface="Verdana"/>
                <a:ea typeface="Verdana"/>
                <a:cs typeface="Calibri"/>
              </a:rPr>
              <a:t>Na programação, muitas vezes você precisa saber se uma expressão é </a:t>
            </a:r>
            <a:r>
              <a:rPr lang="pt-BR" sz="2800" dirty="0" err="1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True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 </a:t>
            </a:r>
            <a:r>
              <a:rPr lang="pt-BR" sz="2800" dirty="0">
                <a:latin typeface="Verdana"/>
                <a:ea typeface="Verdana"/>
                <a:cs typeface="Calibri"/>
              </a:rPr>
              <a:t>ou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False</a:t>
            </a:r>
            <a:r>
              <a:rPr lang="pt-BR" sz="2800" dirty="0">
                <a:latin typeface="Verdana"/>
                <a:ea typeface="Verdana"/>
                <a:cs typeface="Calibri"/>
              </a:rPr>
              <a:t>.</a:t>
            </a:r>
            <a:endParaRPr lang="pt-BR" sz="2800">
              <a:ea typeface="Calibri"/>
              <a:cs typeface="Calibri"/>
            </a:endParaRPr>
          </a:p>
          <a:p>
            <a:r>
              <a:rPr lang="pt-BR" sz="2800" dirty="0">
                <a:latin typeface="Verdana"/>
                <a:ea typeface="Verdana"/>
                <a:cs typeface="Calibri"/>
              </a:rPr>
              <a:t>Você pode avaliar qualquer expressão em Python e obter uma de duas respostas, </a:t>
            </a:r>
            <a:r>
              <a:rPr lang="pt-BR" sz="2800" err="1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True</a:t>
            </a:r>
            <a:r>
              <a:rPr lang="pt-BR" sz="2800" err="1">
                <a:latin typeface="Verdana"/>
                <a:ea typeface="Verdana"/>
                <a:cs typeface="Calibri"/>
              </a:rPr>
              <a:t>ou</a:t>
            </a:r>
            <a:r>
              <a:rPr lang="pt-BR" sz="2800" dirty="0">
                <a:latin typeface="Verdana"/>
                <a:ea typeface="Verdana"/>
                <a:cs typeface="Calibri"/>
              </a:rPr>
              <a:t> </a:t>
            </a:r>
            <a:r>
              <a:rPr lang="pt-BR" sz="2800" dirty="0">
                <a:solidFill>
                  <a:srgbClr val="DC143C"/>
                </a:solidFill>
                <a:latin typeface="Consolas"/>
                <a:ea typeface="Verdana"/>
                <a:cs typeface="Calibri"/>
              </a:rPr>
              <a:t>False</a:t>
            </a:r>
            <a:r>
              <a:rPr lang="pt-BR" sz="2800" dirty="0">
                <a:latin typeface="Verdana"/>
                <a:ea typeface="Verdana"/>
                <a:cs typeface="Calibri"/>
              </a:rPr>
              <a:t>.</a:t>
            </a:r>
            <a:endParaRPr lang="pt-BR" sz="2800">
              <a:ea typeface="Calibri"/>
              <a:cs typeface="Calibri"/>
            </a:endParaRPr>
          </a:p>
          <a:p>
            <a:r>
              <a:rPr lang="pt-BR" sz="2800" dirty="0">
                <a:latin typeface="Verdana"/>
                <a:ea typeface="Verdana"/>
                <a:cs typeface="Calibri"/>
              </a:rPr>
              <a:t>Quando você compara dois valores, a expressão é avaliada e o Python retorna a resposta booleana:</a:t>
            </a:r>
            <a:endParaRPr lang="pt-BR" sz="2800">
              <a:ea typeface="Calibri"/>
              <a:cs typeface="Calibri"/>
            </a:endParaRPr>
          </a:p>
          <a:p>
            <a:endParaRPr lang="pt-BR" sz="2800" dirty="0">
              <a:latin typeface="Segoe UI"/>
              <a:ea typeface="Verdana"/>
              <a:cs typeface="Segoe UI"/>
            </a:endParaRPr>
          </a:p>
          <a:p>
            <a:r>
              <a:rPr lang="pt-BR" sz="2800" dirty="0">
                <a:solidFill>
                  <a:srgbClr val="005CC5"/>
                </a:solidFill>
                <a:latin typeface="Consolas"/>
                <a:ea typeface="Verdana"/>
                <a:cs typeface="Calibri"/>
              </a:rPr>
              <a:t>print</a:t>
            </a:r>
            <a:r>
              <a:rPr lang="pt-BR" sz="2800" dirty="0">
                <a:latin typeface="Consolas"/>
                <a:ea typeface="Verdana"/>
                <a:cs typeface="Calibri"/>
              </a:rPr>
              <a:t>(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10</a:t>
            </a:r>
            <a:r>
              <a:rPr lang="pt-BR" sz="2800" dirty="0">
                <a:latin typeface="Consolas"/>
                <a:ea typeface="Verdana"/>
                <a:cs typeface="Calibri"/>
              </a:rPr>
              <a:t> &gt; 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9</a:t>
            </a:r>
            <a:r>
              <a:rPr lang="pt-BR" sz="2800" dirty="0">
                <a:latin typeface="Consolas"/>
                <a:ea typeface="Verdana"/>
                <a:cs typeface="Calibri"/>
              </a:rPr>
              <a:t>)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latin typeface="Consolas"/>
                <a:ea typeface="Verdana"/>
                <a:cs typeface="Calibri"/>
              </a:rPr>
              <a:t>print(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10</a:t>
            </a:r>
            <a:r>
              <a:rPr lang="pt-BR" sz="2800" dirty="0">
                <a:latin typeface="Consolas"/>
                <a:ea typeface="Verdana"/>
                <a:cs typeface="Calibri"/>
              </a:rPr>
              <a:t> == 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9</a:t>
            </a:r>
            <a:r>
              <a:rPr lang="pt-BR" sz="2800" dirty="0">
                <a:latin typeface="Consolas"/>
                <a:ea typeface="Verdana"/>
                <a:cs typeface="Calibri"/>
              </a:rPr>
              <a:t>)</a:t>
            </a:r>
            <a:br>
              <a:rPr lang="pt-BR" sz="2800" dirty="0">
                <a:latin typeface="Consolas"/>
                <a:ea typeface="Verdana"/>
                <a:cs typeface="Calibri"/>
              </a:rPr>
            </a:br>
            <a:r>
              <a:rPr lang="pt-BR" sz="2800" dirty="0">
                <a:latin typeface="Consolas"/>
                <a:ea typeface="Verdana"/>
                <a:cs typeface="Calibri"/>
              </a:rPr>
              <a:t>print(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10</a:t>
            </a:r>
            <a:r>
              <a:rPr lang="pt-BR" sz="2800" dirty="0">
                <a:latin typeface="Consolas"/>
                <a:ea typeface="Verdana"/>
                <a:cs typeface="Calibri"/>
              </a:rPr>
              <a:t> &lt; </a:t>
            </a:r>
            <a:r>
              <a:rPr lang="pt-BR" sz="2800" dirty="0">
                <a:solidFill>
                  <a:srgbClr val="990055"/>
                </a:solidFill>
                <a:latin typeface="Consolas"/>
                <a:ea typeface="Verdana"/>
                <a:cs typeface="Calibri"/>
              </a:rPr>
              <a:t>9</a:t>
            </a:r>
            <a:r>
              <a:rPr lang="pt-BR" sz="2800" dirty="0">
                <a:latin typeface="Consolas"/>
                <a:ea typeface="Verdana"/>
                <a:cs typeface="Calibri"/>
              </a:rPr>
              <a:t>)</a:t>
            </a:r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148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81D63-C563-E716-5A9D-9D6FB2076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2943DA-EF5F-D25B-51AD-A48814625D87}"/>
              </a:ext>
            </a:extLst>
          </p:cNvPr>
          <p:cNvSpPr txBox="1"/>
          <p:nvPr/>
        </p:nvSpPr>
        <p:spPr>
          <a:xfrm>
            <a:off x="-2173" y="95"/>
            <a:ext cx="1157600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296BE61A-F584-311B-FA73-F10C28E4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77" y="817189"/>
            <a:ext cx="10517280" cy="38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27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7E65-DEE7-50FF-C1BC-8B8662418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B15256-53E7-5233-7BB9-792F2BC0A561}"/>
              </a:ext>
            </a:extLst>
          </p:cNvPr>
          <p:cNvSpPr txBox="1"/>
          <p:nvPr/>
        </p:nvSpPr>
        <p:spPr>
          <a:xfrm>
            <a:off x="-2173" y="95"/>
            <a:ext cx="1157600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BE76A8-81A4-68A1-973C-870DB6DDE6ED}"/>
              </a:ext>
            </a:extLst>
          </p:cNvPr>
          <p:cNvSpPr txBox="1"/>
          <p:nvPr/>
        </p:nvSpPr>
        <p:spPr>
          <a:xfrm>
            <a:off x="966063" y="70004"/>
            <a:ext cx="108087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Operadores de Atribuição</a:t>
            </a:r>
            <a:r>
              <a:rPr lang="pt-BR" sz="2000" dirty="0">
                <a:ea typeface="+mn-lt"/>
                <a:cs typeface="+mn-lt"/>
              </a:rPr>
              <a:t> (Atribuem valores às variáveis)</a:t>
            </a:r>
            <a:endParaRPr lang="pt-BR" sz="2000" dirty="0"/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934E2551-D906-45B1-77AD-D9691AF3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1" y="911826"/>
            <a:ext cx="11571194" cy="47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40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E644B-775B-7362-7D8D-655516D3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C4664C6-E196-BBD1-55C3-4509080E3ADB}"/>
              </a:ext>
            </a:extLst>
          </p:cNvPr>
          <p:cNvSpPr txBox="1"/>
          <p:nvPr/>
        </p:nvSpPr>
        <p:spPr>
          <a:xfrm>
            <a:off x="-2173" y="95"/>
            <a:ext cx="1157600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D0E63C-60B6-830C-801A-B3CCAFFD2BDF}"/>
              </a:ext>
            </a:extLst>
          </p:cNvPr>
          <p:cNvSpPr txBox="1"/>
          <p:nvPr/>
        </p:nvSpPr>
        <p:spPr>
          <a:xfrm>
            <a:off x="966063" y="70004"/>
            <a:ext cx="108087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Operadores de Comparação</a:t>
            </a:r>
            <a:r>
              <a:rPr lang="pt-BR" sz="2000" dirty="0">
                <a:ea typeface="+mn-lt"/>
                <a:cs typeface="+mn-lt"/>
              </a:rPr>
              <a:t> (Retornam </a:t>
            </a:r>
            <a:r>
              <a:rPr lang="pt-BR" sz="2000" dirty="0" err="1">
                <a:latin typeface="Consolas"/>
                <a:ea typeface="+mn-lt"/>
                <a:cs typeface="+mn-lt"/>
              </a:rPr>
              <a:t>True</a:t>
            </a:r>
            <a:r>
              <a:rPr lang="pt-BR" sz="2000" dirty="0">
                <a:ea typeface="+mn-lt"/>
                <a:cs typeface="+mn-lt"/>
              </a:rPr>
              <a:t> ou </a:t>
            </a:r>
            <a:r>
              <a:rPr lang="pt-BR" sz="2000" dirty="0">
                <a:latin typeface="Consolas"/>
                <a:ea typeface="+mn-lt"/>
                <a:cs typeface="+mn-lt"/>
              </a:rPr>
              <a:t>False</a:t>
            </a:r>
            <a:r>
              <a:rPr lang="pt-BR" sz="2000" dirty="0">
                <a:ea typeface="+mn-lt"/>
                <a:cs typeface="+mn-lt"/>
              </a:rPr>
              <a:t>)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0C14E090-1FBF-048E-DC9C-C86A3047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" y="1081087"/>
            <a:ext cx="12100111" cy="43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8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03432-249A-5167-D570-DCD5B674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5842CE8-048E-D6F6-DA10-3016AA4D8BBC}"/>
              </a:ext>
            </a:extLst>
          </p:cNvPr>
          <p:cNvSpPr txBox="1"/>
          <p:nvPr/>
        </p:nvSpPr>
        <p:spPr>
          <a:xfrm>
            <a:off x="-2173" y="95"/>
            <a:ext cx="1157600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pt-BR" sz="3200" dirty="0">
                <a:latin typeface="Consolas"/>
                <a:ea typeface="Verdana"/>
                <a:cs typeface="Calibri"/>
              </a:rPr>
            </a:br>
            <a:endParaRPr lang="pt-BR" sz="3200">
              <a:latin typeface="Consolas"/>
              <a:ea typeface="Verdana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466123-ABB3-AAC6-0CF4-F6465BB4DD99}"/>
              </a:ext>
            </a:extLst>
          </p:cNvPr>
          <p:cNvSpPr txBox="1"/>
          <p:nvPr/>
        </p:nvSpPr>
        <p:spPr>
          <a:xfrm>
            <a:off x="966063" y="70004"/>
            <a:ext cx="108087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ea typeface="+mn-lt"/>
                <a:cs typeface="+mn-lt"/>
              </a:rPr>
              <a:t>Operadores Lógicos</a:t>
            </a:r>
            <a:r>
              <a:rPr lang="pt-BR" sz="2000" dirty="0">
                <a:ea typeface="+mn-lt"/>
                <a:cs typeface="+mn-lt"/>
              </a:rPr>
              <a:t> (Utilizados para operações booleanas)</a:t>
            </a:r>
            <a:endParaRPr lang="pt-BR" dirty="0">
              <a:ea typeface="+mn-lt"/>
              <a:cs typeface="+mn-lt"/>
            </a:endParaRPr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38FBAF3B-00FE-4042-1A07-A551512B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95" y="1921852"/>
            <a:ext cx="12202990" cy="24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92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0C80-717A-0B2B-9809-1608354F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7873869-9E25-4185-13DA-21E70AC30FA1}"/>
              </a:ext>
            </a:extLst>
          </p:cNvPr>
          <p:cNvSpPr txBox="1"/>
          <p:nvPr/>
        </p:nvSpPr>
        <p:spPr>
          <a:xfrm>
            <a:off x="4795785" y="2733466"/>
            <a:ext cx="6872960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600" b="1" dirty="0">
                <a:solidFill>
                  <a:schemeClr val="bg1"/>
                </a:solidFill>
                <a:ea typeface="+mn-lt"/>
                <a:cs typeface="+mn-lt"/>
              </a:rPr>
              <a:t>ESTRUTURA DE DADOS</a:t>
            </a:r>
          </a:p>
          <a:p>
            <a:pPr algn="ctr"/>
            <a:r>
              <a:rPr lang="nb-NO" sz="7200" b="1" dirty="0">
                <a:solidFill>
                  <a:schemeClr val="bg1"/>
                </a:solidFill>
                <a:ea typeface="+mn-lt"/>
                <a:cs typeface="+mn-lt"/>
              </a:rPr>
              <a:t>🐍</a:t>
            </a:r>
            <a:endParaRPr lang="pt-BR" sz="6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6229D6-F6B0-3B1F-DCCA-6936BEFBA8E4}"/>
              </a:ext>
            </a:extLst>
          </p:cNvPr>
          <p:cNvSpPr txBox="1"/>
          <p:nvPr/>
        </p:nvSpPr>
        <p:spPr>
          <a:xfrm>
            <a:off x="4907844" y="2333356"/>
            <a:ext cx="687296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2000" dirty="0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Professor Ricardo </a:t>
            </a:r>
            <a:r>
              <a:rPr lang="nb-NO" sz="2000" dirty="0" err="1">
                <a:solidFill>
                  <a:schemeClr val="bg1"/>
                </a:solidFill>
                <a:latin typeface="+mj-lt"/>
                <a:ea typeface="Calibri Light"/>
                <a:cs typeface="Calibri Light"/>
              </a:rPr>
              <a:t>Mamede</a:t>
            </a:r>
          </a:p>
        </p:txBody>
      </p:sp>
    </p:spTree>
    <p:extLst>
      <p:ext uri="{BB962C8B-B14F-4D97-AF65-F5344CB8AC3E}">
        <p14:creationId xmlns:p14="http://schemas.microsoft.com/office/powerpoint/2010/main" val="1699501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0B247-690E-8A7D-D4C1-CFBE63DAC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F70B57-EE99-DD63-AEDA-A6B7A98CEF75}"/>
              </a:ext>
            </a:extLst>
          </p:cNvPr>
          <p:cNvSpPr txBox="1"/>
          <p:nvPr/>
        </p:nvSpPr>
        <p:spPr>
          <a:xfrm>
            <a:off x="-2173" y="95"/>
            <a:ext cx="11576001" cy="692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Estrutura de Dados</a:t>
            </a:r>
            <a:r>
              <a:rPr lang="en-US" sz="2800" dirty="0">
                <a:ea typeface="+mn-lt"/>
                <a:cs typeface="+mn-lt"/>
              </a:rPr>
              <a:t> é um </a:t>
            </a:r>
            <a:r>
              <a:rPr lang="en-US" sz="2800" err="1">
                <a:ea typeface="+mn-lt"/>
                <a:cs typeface="+mn-lt"/>
              </a:rPr>
              <a:t>conceito</a:t>
            </a:r>
            <a:r>
              <a:rPr lang="en-US" sz="2800" dirty="0">
                <a:ea typeface="+mn-lt"/>
                <a:cs typeface="+mn-lt"/>
              </a:rPr>
              <a:t> fundamental </a:t>
            </a:r>
            <a:r>
              <a:rPr lang="en-US" sz="2800" err="1">
                <a:ea typeface="+mn-lt"/>
                <a:cs typeface="+mn-lt"/>
              </a:rPr>
              <a:t>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ciência</a:t>
            </a:r>
            <a:r>
              <a:rPr lang="en-US" sz="2800" dirty="0">
                <a:ea typeface="+mn-lt"/>
                <a:cs typeface="+mn-lt"/>
              </a:rPr>
              <a:t> da </a:t>
            </a:r>
            <a:r>
              <a:rPr lang="en-US" sz="2800" err="1">
                <a:ea typeface="+mn-lt"/>
                <a:cs typeface="+mn-lt"/>
              </a:rPr>
              <a:t>computação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err="1">
                <a:ea typeface="+mn-lt"/>
                <a:cs typeface="+mn-lt"/>
              </a:rPr>
              <a:t>refere</a:t>
            </a:r>
            <a:r>
              <a:rPr lang="en-US" sz="2800" dirty="0">
                <a:ea typeface="+mn-lt"/>
                <a:cs typeface="+mn-lt"/>
              </a:rPr>
              <a:t>-se a </a:t>
            </a:r>
            <a:r>
              <a:rPr lang="en-US" sz="2800" err="1">
                <a:ea typeface="+mn-lt"/>
                <a:cs typeface="+mn-lt"/>
              </a:rPr>
              <a:t>uma</a:t>
            </a:r>
            <a:r>
              <a:rPr lang="en-US" sz="2800" dirty="0">
                <a:ea typeface="+mn-lt"/>
                <a:cs typeface="+mn-lt"/>
              </a:rPr>
              <a:t> forma de </a:t>
            </a:r>
            <a:r>
              <a:rPr lang="en-US" sz="2800" err="1">
                <a:ea typeface="+mn-lt"/>
                <a:cs typeface="+mn-lt"/>
              </a:rPr>
              <a:t>organizar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armazenar</a:t>
            </a:r>
            <a:r>
              <a:rPr lang="en-US" sz="2800" dirty="0">
                <a:ea typeface="+mn-lt"/>
                <a:cs typeface="+mn-lt"/>
              </a:rPr>
              <a:t> e manipular dados de </a:t>
            </a:r>
            <a:r>
              <a:rPr lang="en-US" sz="2800" err="1">
                <a:ea typeface="+mn-lt"/>
                <a:cs typeface="+mn-lt"/>
              </a:rPr>
              <a:t>maneira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eficiente</a:t>
            </a:r>
            <a:r>
              <a:rPr lang="en-US" sz="2800" dirty="0">
                <a:ea typeface="+mn-lt"/>
                <a:cs typeface="+mn-lt"/>
              </a:rPr>
              <a:t> para que as </a:t>
            </a:r>
            <a:r>
              <a:rPr lang="en-US" sz="2800" err="1">
                <a:ea typeface="+mn-lt"/>
                <a:cs typeface="+mn-lt"/>
              </a:rPr>
              <a:t>operações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realizadas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sobre</a:t>
            </a:r>
            <a:r>
              <a:rPr lang="en-US" sz="2800" dirty="0">
                <a:ea typeface="+mn-lt"/>
                <a:cs typeface="+mn-lt"/>
              </a:rPr>
              <a:t> esses dados </a:t>
            </a:r>
            <a:r>
              <a:rPr lang="en-US" sz="2800" err="1">
                <a:ea typeface="+mn-lt"/>
                <a:cs typeface="+mn-lt"/>
              </a:rPr>
              <a:t>sejam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rápidas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err="1">
                <a:ea typeface="+mn-lt"/>
                <a:cs typeface="+mn-lt"/>
              </a:rPr>
              <a:t>otimizadas</a:t>
            </a:r>
            <a:r>
              <a:rPr lang="en-US" sz="2800" dirty="0">
                <a:ea typeface="+mn-lt"/>
                <a:cs typeface="+mn-lt"/>
              </a:rPr>
              <a:t>. Em </a:t>
            </a:r>
            <a:r>
              <a:rPr lang="en-US" sz="2800" err="1">
                <a:ea typeface="+mn-lt"/>
                <a:cs typeface="+mn-lt"/>
              </a:rPr>
              <a:t>outras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palavras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estruturas</a:t>
            </a:r>
            <a:r>
              <a:rPr lang="en-US" sz="2800" dirty="0">
                <a:ea typeface="+mn-lt"/>
                <a:cs typeface="+mn-lt"/>
              </a:rPr>
              <a:t> de dados </a:t>
            </a:r>
            <a:r>
              <a:rPr lang="en-US" sz="2800" err="1">
                <a:ea typeface="+mn-lt"/>
                <a:cs typeface="+mn-lt"/>
              </a:rPr>
              <a:t>são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maneiras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err="1">
                <a:ea typeface="+mn-lt"/>
                <a:cs typeface="+mn-lt"/>
              </a:rPr>
              <a:t>organizar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err="1">
                <a:ea typeface="+mn-lt"/>
                <a:cs typeface="+mn-lt"/>
              </a:rPr>
              <a:t>gerenciar</a:t>
            </a:r>
            <a:r>
              <a:rPr lang="en-US" sz="2800" dirty="0">
                <a:ea typeface="+mn-lt"/>
                <a:cs typeface="+mn-lt"/>
              </a:rPr>
              <a:t> dados para que </a:t>
            </a:r>
            <a:r>
              <a:rPr lang="en-US" sz="2800" err="1">
                <a:ea typeface="+mn-lt"/>
                <a:cs typeface="+mn-lt"/>
              </a:rPr>
              <a:t>possamos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realizar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operações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inserção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remoção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busca</a:t>
            </a:r>
            <a:r>
              <a:rPr lang="en-US" sz="2800" dirty="0">
                <a:ea typeface="+mn-lt"/>
                <a:cs typeface="+mn-lt"/>
              </a:rPr>
              <a:t> e </a:t>
            </a:r>
            <a:r>
              <a:rPr lang="en-US" sz="2800" err="1">
                <a:ea typeface="+mn-lt"/>
                <a:cs typeface="+mn-lt"/>
              </a:rPr>
              <a:t>modificação</a:t>
            </a:r>
            <a:r>
              <a:rPr lang="en-US" sz="2800" dirty="0">
                <a:ea typeface="+mn-lt"/>
                <a:cs typeface="+mn-lt"/>
              </a:rPr>
              <a:t> de forma </a:t>
            </a:r>
            <a:r>
              <a:rPr lang="en-US" sz="2800" err="1">
                <a:ea typeface="+mn-lt"/>
                <a:cs typeface="+mn-lt"/>
              </a:rPr>
              <a:t>eficaz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Organização</a:t>
            </a:r>
            <a:r>
              <a:rPr lang="en-US" sz="2000" b="1">
                <a:ea typeface="+mn-lt"/>
                <a:cs typeface="+mn-lt"/>
              </a:rPr>
              <a:t> e </a:t>
            </a:r>
            <a:r>
              <a:rPr lang="en-US" sz="2000" b="1" err="1">
                <a:ea typeface="+mn-lt"/>
                <a:cs typeface="+mn-lt"/>
              </a:rPr>
              <a:t>Armazenamento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As </a:t>
            </a:r>
            <a:r>
              <a:rPr lang="en-US" sz="2000" err="1">
                <a:ea typeface="+mn-lt"/>
                <a:cs typeface="+mn-lt"/>
              </a:rPr>
              <a:t>estruturas</a:t>
            </a:r>
            <a:r>
              <a:rPr lang="en-US" sz="2000">
                <a:ea typeface="+mn-lt"/>
                <a:cs typeface="+mn-lt"/>
              </a:rPr>
              <a:t> de dados determinam como os dados serão organizados na memória, como serão acessados e manipulados.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 </a:t>
            </a:r>
            <a:r>
              <a:rPr lang="en-US" sz="2000" err="1">
                <a:ea typeface="+mn-lt"/>
                <a:cs typeface="+mn-lt"/>
              </a:rPr>
              <a:t>objetivo</a:t>
            </a:r>
            <a:r>
              <a:rPr lang="en-US" sz="2000">
                <a:ea typeface="+mn-lt"/>
                <a:cs typeface="+mn-lt"/>
              </a:rPr>
              <a:t> é </a:t>
            </a:r>
            <a:r>
              <a:rPr lang="en-US" sz="2000" err="1">
                <a:ea typeface="+mn-lt"/>
                <a:cs typeface="+mn-lt"/>
              </a:rPr>
              <a:t>tornar</a:t>
            </a:r>
            <a:r>
              <a:rPr lang="en-US" sz="200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processo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manipulação</a:t>
            </a:r>
            <a:r>
              <a:rPr lang="en-US" sz="2000">
                <a:ea typeface="+mn-lt"/>
                <a:cs typeface="+mn-lt"/>
              </a:rPr>
              <a:t> de dados </a:t>
            </a:r>
            <a:r>
              <a:rPr lang="en-US" sz="2000" err="1">
                <a:ea typeface="+mn-lt"/>
                <a:cs typeface="+mn-lt"/>
              </a:rPr>
              <a:t>mais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eficiente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reduzindo</a:t>
            </a:r>
            <a:r>
              <a:rPr lang="en-US" sz="2000">
                <a:ea typeface="+mn-lt"/>
                <a:cs typeface="+mn-lt"/>
              </a:rPr>
              <a:t> o tempo e o </a:t>
            </a:r>
            <a:r>
              <a:rPr lang="en-US" sz="2000" err="1">
                <a:ea typeface="+mn-lt"/>
                <a:cs typeface="+mn-lt"/>
              </a:rPr>
              <a:t>uso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recursos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Operações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Básicas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Inserção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Adicionar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novos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elementos</a:t>
            </a:r>
            <a:r>
              <a:rPr lang="en-US" sz="2000">
                <a:ea typeface="+mn-lt"/>
                <a:cs typeface="+mn-lt"/>
              </a:rPr>
              <a:t> à </a:t>
            </a:r>
            <a:r>
              <a:rPr lang="en-US" sz="2000" err="1">
                <a:ea typeface="+mn-lt"/>
                <a:cs typeface="+mn-lt"/>
              </a:rPr>
              <a:t>estrutura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Remoção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Retirar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elementos</a:t>
            </a:r>
            <a:r>
              <a:rPr lang="en-US" sz="200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estrutura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Busca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Localizar</a:t>
            </a:r>
            <a:r>
              <a:rPr lang="en-US" sz="200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elemento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estrutura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ea typeface="+mn-lt"/>
                <a:cs typeface="+mn-lt"/>
              </a:rPr>
              <a:t>Atualização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Modificar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elementos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existentes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11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AEE5F-4620-21A3-6C89-B6C286B1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0707B13-2261-07AF-05A8-A7BCFA37D207}"/>
              </a:ext>
            </a:extLst>
          </p:cNvPr>
          <p:cNvSpPr txBox="1"/>
          <p:nvPr/>
        </p:nvSpPr>
        <p:spPr>
          <a:xfrm>
            <a:off x="-2173" y="95"/>
            <a:ext cx="11576001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ea typeface="+mn-lt"/>
                <a:cs typeface="+mn-lt"/>
              </a:rPr>
              <a:t>Tipos</a:t>
            </a:r>
            <a:r>
              <a:rPr lang="en-US" sz="2800" b="1" dirty="0">
                <a:ea typeface="+mn-lt"/>
                <a:cs typeface="+mn-lt"/>
              </a:rPr>
              <a:t> de </a:t>
            </a:r>
            <a:r>
              <a:rPr lang="en-US" sz="2800" b="1" dirty="0" err="1">
                <a:ea typeface="+mn-lt"/>
                <a:cs typeface="+mn-lt"/>
              </a:rPr>
              <a:t>Estruturas</a:t>
            </a:r>
            <a:r>
              <a:rPr lang="en-US" sz="2800" b="1" dirty="0">
                <a:ea typeface="+mn-lt"/>
                <a:cs typeface="+mn-lt"/>
              </a:rPr>
              <a:t> de Dados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pt-BR" dirty="0"/>
          </a:p>
          <a:p>
            <a:endParaRPr lang="en-US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Estruturas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Lineares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armazenados</a:t>
            </a:r>
            <a:r>
              <a:rPr lang="en-US" sz="2800" dirty="0">
                <a:ea typeface="+mn-lt"/>
                <a:cs typeface="+mn-lt"/>
              </a:rPr>
              <a:t> de forma </a:t>
            </a:r>
            <a:r>
              <a:rPr lang="en-US" sz="2800" dirty="0" err="1">
                <a:ea typeface="+mn-lt"/>
                <a:cs typeface="+mn-lt"/>
              </a:rPr>
              <a:t>sequencial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Exemplo</a:t>
            </a:r>
            <a:r>
              <a:rPr lang="en-US" sz="2800" dirty="0">
                <a:ea typeface="+mn-lt"/>
                <a:cs typeface="+mn-lt"/>
              </a:rPr>
              <a:t>: Lista, Fila, </a:t>
            </a:r>
            <a:r>
              <a:rPr lang="en-US" sz="2800" dirty="0" err="1">
                <a:ea typeface="+mn-lt"/>
                <a:cs typeface="+mn-lt"/>
              </a:rPr>
              <a:t>Pilha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Estruturas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Não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Lineares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armazenados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sequencialmente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Exemplo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Árvores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Grafos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Estruturas</a:t>
            </a:r>
            <a:r>
              <a:rPr lang="en-US" sz="2800" b="1" dirty="0">
                <a:ea typeface="+mn-lt"/>
                <a:cs typeface="+mn-lt"/>
              </a:rPr>
              <a:t> de Dados </a:t>
            </a:r>
            <a:r>
              <a:rPr lang="en-US" sz="2800" b="1" dirty="0" err="1">
                <a:ea typeface="+mn-lt"/>
                <a:cs typeface="+mn-lt"/>
              </a:rPr>
              <a:t>Dinâmicas</a:t>
            </a:r>
            <a:r>
              <a:rPr lang="en-US" sz="2800" dirty="0">
                <a:ea typeface="+mn-lt"/>
                <a:cs typeface="+mn-lt"/>
              </a:rPr>
              <a:t>: A </a:t>
            </a:r>
            <a:r>
              <a:rPr lang="en-US" sz="2800" dirty="0" err="1">
                <a:ea typeface="+mn-lt"/>
                <a:cs typeface="+mn-lt"/>
              </a:rPr>
              <a:t>quantidade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memória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usada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crescer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diminuir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durante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execução</a:t>
            </a:r>
            <a:r>
              <a:rPr lang="en-US" sz="2800" dirty="0">
                <a:ea typeface="+mn-lt"/>
                <a:cs typeface="+mn-lt"/>
              </a:rPr>
              <a:t> do </a:t>
            </a:r>
            <a:r>
              <a:rPr lang="en-US" sz="2800" dirty="0" err="1">
                <a:ea typeface="+mn-lt"/>
                <a:cs typeface="+mn-lt"/>
              </a:rPr>
              <a:t>programa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Exemplo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Listas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encadeadas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800" b="1" dirty="0" err="1">
                <a:ea typeface="+mn-lt"/>
                <a:cs typeface="+mn-lt"/>
              </a:rPr>
              <a:t>Estruturas</a:t>
            </a:r>
            <a:r>
              <a:rPr lang="en-US" sz="2800" b="1" dirty="0">
                <a:ea typeface="+mn-lt"/>
                <a:cs typeface="+mn-lt"/>
              </a:rPr>
              <a:t> de Dados </a:t>
            </a:r>
            <a:r>
              <a:rPr lang="en-US" sz="2800" b="1" dirty="0" err="1">
                <a:ea typeface="+mn-lt"/>
                <a:cs typeface="+mn-lt"/>
              </a:rPr>
              <a:t>Estáticas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Têm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tamanho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fixo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definido</a:t>
            </a:r>
            <a:r>
              <a:rPr lang="en-US" sz="2800" dirty="0">
                <a:ea typeface="+mn-lt"/>
                <a:cs typeface="+mn-lt"/>
              </a:rPr>
              <a:t> no </a:t>
            </a:r>
            <a:r>
              <a:rPr lang="en-US" sz="2800" dirty="0" err="1">
                <a:ea typeface="+mn-lt"/>
                <a:cs typeface="+mn-lt"/>
              </a:rPr>
              <a:t>momento</a:t>
            </a:r>
            <a:r>
              <a:rPr lang="en-US" sz="2800" dirty="0">
                <a:ea typeface="+mn-lt"/>
                <a:cs typeface="+mn-lt"/>
              </a:rPr>
              <a:t> da </a:t>
            </a:r>
            <a:r>
              <a:rPr lang="en-US" sz="2800" dirty="0" err="1">
                <a:ea typeface="+mn-lt"/>
                <a:cs typeface="+mn-lt"/>
              </a:rPr>
              <a:t>criação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>
                <a:ea typeface="+mn-lt"/>
                <a:cs typeface="+mn-lt"/>
              </a:rPr>
              <a:t>Exemplo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dirty="0" err="1">
                <a:ea typeface="+mn-lt"/>
                <a:cs typeface="+mn-lt"/>
              </a:rPr>
              <a:t>Vetores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3312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4763-D7FC-833E-859B-3B4138DF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C4E2F9A-94D0-E624-358E-DFE8E1AA14AB}"/>
              </a:ext>
            </a:extLst>
          </p:cNvPr>
          <p:cNvSpPr txBox="1"/>
          <p:nvPr/>
        </p:nvSpPr>
        <p:spPr>
          <a:xfrm>
            <a:off x="-2173" y="95"/>
            <a:ext cx="11576001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Tipos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Comuns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err="1">
                <a:ea typeface="+mn-lt"/>
                <a:cs typeface="+mn-lt"/>
              </a:rPr>
              <a:t>Estruturas</a:t>
            </a:r>
            <a:r>
              <a:rPr lang="en-US" sz="2400" b="1" dirty="0">
                <a:ea typeface="+mn-lt"/>
                <a:cs typeface="+mn-lt"/>
              </a:rPr>
              <a:t> de Dados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pt-BR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Array (</a:t>
            </a:r>
            <a:r>
              <a:rPr lang="en-US" sz="2400" b="1" err="1">
                <a:ea typeface="+mn-lt"/>
                <a:cs typeface="+mn-lt"/>
              </a:rPr>
              <a:t>ou</a:t>
            </a:r>
            <a:r>
              <a:rPr lang="en-US" sz="2400" b="1" dirty="0">
                <a:ea typeface="+mn-lt"/>
                <a:cs typeface="+mn-lt"/>
              </a:rPr>
              <a:t> Vetor)</a:t>
            </a:r>
            <a:r>
              <a:rPr lang="en-US" sz="2400" dirty="0">
                <a:ea typeface="+mn-lt"/>
                <a:cs typeface="+mn-lt"/>
              </a:rPr>
              <a:t>: Estrutura de dados linear que </a:t>
            </a:r>
            <a:r>
              <a:rPr lang="en-US" sz="2400" err="1">
                <a:ea typeface="+mn-lt"/>
                <a:cs typeface="+mn-lt"/>
              </a:rPr>
              <a:t>armazena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maneira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contígua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memória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Lista</a:t>
            </a:r>
            <a:r>
              <a:rPr lang="en-US" sz="2400" dirty="0">
                <a:ea typeface="+mn-lt"/>
                <a:cs typeface="+mn-lt"/>
              </a:rPr>
              <a:t>: Estrutura que </a:t>
            </a:r>
            <a:r>
              <a:rPr lang="en-US" sz="2400" err="1">
                <a:ea typeface="+mn-lt"/>
                <a:cs typeface="+mn-lt"/>
              </a:rPr>
              <a:t>armazena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sequencialmente</a:t>
            </a:r>
            <a:r>
              <a:rPr lang="en-US" sz="2400" dirty="0">
                <a:ea typeface="+mn-lt"/>
                <a:cs typeface="+mn-lt"/>
              </a:rPr>
              <a:t>, mas </a:t>
            </a:r>
            <a:r>
              <a:rPr lang="en-US" sz="240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tamanho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dinâmico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suportar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operações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inserção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remoção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qualquer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ponto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Pilha</a:t>
            </a:r>
            <a:r>
              <a:rPr lang="en-US" sz="2400" dirty="0">
                <a:ea typeface="+mn-lt"/>
                <a:cs typeface="+mn-lt"/>
              </a:rPr>
              <a:t>: Estrutura de dados </a:t>
            </a:r>
            <a:r>
              <a:rPr lang="en-US" sz="2400" err="1">
                <a:ea typeface="+mn-lt"/>
                <a:cs typeface="+mn-lt"/>
              </a:rPr>
              <a:t>onde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err="1">
                <a:ea typeface="+mn-lt"/>
                <a:cs typeface="+mn-lt"/>
              </a:rPr>
              <a:t>último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elemento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inserido</a:t>
            </a:r>
            <a:r>
              <a:rPr lang="en-US" sz="2400" dirty="0">
                <a:ea typeface="+mn-lt"/>
                <a:cs typeface="+mn-lt"/>
              </a:rPr>
              <a:t> é o </a:t>
            </a:r>
            <a:r>
              <a:rPr lang="en-US" sz="2400" err="1">
                <a:ea typeface="+mn-lt"/>
                <a:cs typeface="+mn-lt"/>
              </a:rPr>
              <a:t>primeiro</a:t>
            </a:r>
            <a:r>
              <a:rPr lang="en-US" sz="2400" dirty="0">
                <a:ea typeface="+mn-lt"/>
                <a:cs typeface="+mn-lt"/>
              </a:rPr>
              <a:t> a ser </a:t>
            </a:r>
            <a:r>
              <a:rPr lang="en-US" sz="2400" err="1">
                <a:ea typeface="+mn-lt"/>
                <a:cs typeface="+mn-lt"/>
              </a:rPr>
              <a:t>removido</a:t>
            </a:r>
            <a:r>
              <a:rPr lang="en-US" sz="2400" dirty="0">
                <a:ea typeface="+mn-lt"/>
                <a:cs typeface="+mn-lt"/>
              </a:rPr>
              <a:t> (LIFO - Last In, First Out).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Fila</a:t>
            </a:r>
            <a:r>
              <a:rPr lang="en-US" sz="2400" dirty="0">
                <a:ea typeface="+mn-lt"/>
                <a:cs typeface="+mn-lt"/>
              </a:rPr>
              <a:t>: Estrutura </a:t>
            </a:r>
            <a:r>
              <a:rPr lang="en-US" sz="2400" err="1">
                <a:ea typeface="+mn-lt"/>
                <a:cs typeface="+mn-lt"/>
              </a:rPr>
              <a:t>onde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err="1">
                <a:ea typeface="+mn-lt"/>
                <a:cs typeface="+mn-lt"/>
              </a:rPr>
              <a:t>primeiro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elemento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inserido</a:t>
            </a:r>
            <a:r>
              <a:rPr lang="en-US" sz="2400" dirty="0">
                <a:ea typeface="+mn-lt"/>
                <a:cs typeface="+mn-lt"/>
              </a:rPr>
              <a:t> é o </a:t>
            </a:r>
            <a:r>
              <a:rPr lang="en-US" sz="2400" err="1">
                <a:ea typeface="+mn-lt"/>
                <a:cs typeface="+mn-lt"/>
              </a:rPr>
              <a:t>primeiro</a:t>
            </a:r>
            <a:r>
              <a:rPr lang="en-US" sz="2400" dirty="0">
                <a:ea typeface="+mn-lt"/>
                <a:cs typeface="+mn-lt"/>
              </a:rPr>
              <a:t> a ser </a:t>
            </a:r>
            <a:r>
              <a:rPr lang="en-US" sz="2400" err="1">
                <a:ea typeface="+mn-lt"/>
                <a:cs typeface="+mn-lt"/>
              </a:rPr>
              <a:t>removido</a:t>
            </a:r>
            <a:r>
              <a:rPr lang="en-US" sz="2400" dirty="0">
                <a:ea typeface="+mn-lt"/>
                <a:cs typeface="+mn-lt"/>
              </a:rPr>
              <a:t> (FIFO - First In, First Out).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Árvore</a:t>
            </a:r>
            <a:r>
              <a:rPr lang="en-US" sz="2400" dirty="0">
                <a:ea typeface="+mn-lt"/>
                <a:cs typeface="+mn-lt"/>
              </a:rPr>
              <a:t>: Estrutura </a:t>
            </a:r>
            <a:r>
              <a:rPr lang="en-US" sz="2400" err="1">
                <a:ea typeface="+mn-lt"/>
                <a:cs typeface="+mn-lt"/>
              </a:rPr>
              <a:t>hierárquica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onde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armazenados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nós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err="1">
                <a:ea typeface="+mn-lt"/>
                <a:cs typeface="+mn-lt"/>
              </a:rPr>
              <a:t>conectados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arestas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Grafo</a:t>
            </a:r>
            <a:r>
              <a:rPr lang="en-US" sz="2400" dirty="0">
                <a:ea typeface="+mn-lt"/>
                <a:cs typeface="+mn-lt"/>
              </a:rPr>
              <a:t>: Conjunto de </a:t>
            </a:r>
            <a:r>
              <a:rPr lang="en-US" sz="2400" err="1">
                <a:ea typeface="+mn-lt"/>
                <a:cs typeface="+mn-lt"/>
              </a:rPr>
              <a:t>nós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conectados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arestas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podendo</a:t>
            </a:r>
            <a:r>
              <a:rPr lang="en-US" sz="2400" dirty="0">
                <a:ea typeface="+mn-lt"/>
                <a:cs typeface="+mn-lt"/>
              </a:rPr>
              <a:t> ser </a:t>
            </a:r>
            <a:r>
              <a:rPr lang="en-US" sz="2400" err="1">
                <a:ea typeface="+mn-lt"/>
                <a:cs typeface="+mn-lt"/>
              </a:rPr>
              <a:t>direcionado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não</a:t>
            </a:r>
            <a:r>
              <a:rPr lang="en-US" sz="2400" dirty="0">
                <a:ea typeface="+mn-lt"/>
                <a:cs typeface="+mn-lt"/>
              </a:rPr>
              <a:t>, e </a:t>
            </a:r>
            <a:r>
              <a:rPr lang="en-US" sz="2400" err="1">
                <a:ea typeface="+mn-lt"/>
                <a:cs typeface="+mn-lt"/>
              </a:rPr>
              <a:t>usado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modelar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relações</a:t>
            </a:r>
            <a:r>
              <a:rPr lang="en-US" sz="2400" dirty="0">
                <a:ea typeface="+mn-lt"/>
                <a:cs typeface="+mn-lt"/>
              </a:rPr>
              <a:t> entre </a:t>
            </a:r>
            <a:r>
              <a:rPr lang="en-US" sz="240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err="1">
                <a:ea typeface="+mn-lt"/>
                <a:cs typeface="+mn-lt"/>
              </a:rPr>
              <a:t>Tabela</a:t>
            </a:r>
            <a:r>
              <a:rPr lang="en-US" sz="2400" b="1" dirty="0">
                <a:ea typeface="+mn-lt"/>
                <a:cs typeface="+mn-lt"/>
              </a:rPr>
              <a:t> Hash</a:t>
            </a:r>
            <a:r>
              <a:rPr lang="en-US" sz="2400" dirty="0">
                <a:ea typeface="+mn-lt"/>
                <a:cs typeface="+mn-lt"/>
              </a:rPr>
              <a:t>: Estrutura de dados </a:t>
            </a:r>
            <a:r>
              <a:rPr lang="en-US" sz="2400" err="1">
                <a:ea typeface="+mn-lt"/>
                <a:cs typeface="+mn-lt"/>
              </a:rPr>
              <a:t>usada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err="1">
                <a:ea typeface="+mn-lt"/>
                <a:cs typeface="+mn-lt"/>
              </a:rPr>
              <a:t>mapear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chaves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valores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oferecendo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acesso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rápido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4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98DC-A9A5-5D53-E551-A9D82EA75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FBCAB57-75A2-FC90-2E59-BBFC4D1DF458}"/>
              </a:ext>
            </a:extLst>
          </p:cNvPr>
          <p:cNvSpPr txBox="1"/>
          <p:nvPr/>
        </p:nvSpPr>
        <p:spPr>
          <a:xfrm>
            <a:off x="327341" y="267825"/>
            <a:ext cx="11576001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Testando a instalação: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sz="3200" dirty="0">
                <a:ea typeface="+mn-lt"/>
                <a:cs typeface="+mn-lt"/>
              </a:rPr>
              <a:t>Abra o </a:t>
            </a:r>
            <a:r>
              <a:rPr lang="pt-BR" sz="3200" b="1" dirty="0">
                <a:ea typeface="+mn-lt"/>
                <a:cs typeface="+mn-lt"/>
              </a:rPr>
              <a:t>Prompt de Comando (CMD)</a:t>
            </a:r>
            <a:r>
              <a:rPr lang="pt-BR" sz="3200" dirty="0">
                <a:ea typeface="+mn-lt"/>
                <a:cs typeface="+mn-lt"/>
              </a:rPr>
              <a:t> e digite:</a:t>
            </a:r>
            <a:endParaRPr lang="pt-BR" dirty="0"/>
          </a:p>
          <a:p>
            <a:endParaRPr lang="pt-BR" sz="3200" b="1" dirty="0">
              <a:ea typeface="Calibri"/>
              <a:cs typeface="Calibri"/>
            </a:endParaRPr>
          </a:p>
          <a:p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python</a:t>
            </a:r>
            <a:r>
              <a:rPr lang="pt-BR" sz="3200">
                <a:highlight>
                  <a:srgbClr val="FFFF00"/>
                </a:highlight>
                <a:ea typeface="+mn-lt"/>
                <a:cs typeface="+mn-lt"/>
              </a:rPr>
              <a:t> --</a:t>
            </a:r>
            <a:r>
              <a:rPr lang="pt-BR" sz="3200" err="1">
                <a:highlight>
                  <a:srgbClr val="FFFF00"/>
                </a:highlight>
                <a:ea typeface="+mn-lt"/>
                <a:cs typeface="+mn-lt"/>
              </a:rPr>
              <a:t>version</a:t>
            </a:r>
            <a:endParaRPr lang="pt-BR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pt-BR" sz="32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pt-BR" sz="3200" dirty="0">
              <a:ea typeface="Calibri"/>
              <a:cs typeface="Calibri"/>
            </a:endParaRPr>
          </a:p>
          <a:p>
            <a:r>
              <a:rPr lang="pt-BR" sz="3200" dirty="0">
                <a:ea typeface="+mn-lt"/>
                <a:cs typeface="+mn-lt"/>
              </a:rPr>
              <a:t>Se aparecer algo como </a:t>
            </a:r>
            <a:r>
              <a:rPr lang="pt-BR" sz="3200" dirty="0">
                <a:latin typeface="Consolas"/>
                <a:ea typeface="Calibri"/>
                <a:cs typeface="Calibri"/>
              </a:rPr>
              <a:t>Python 3.X.X</a:t>
            </a:r>
            <a:r>
              <a:rPr lang="pt-BR" sz="3200" dirty="0">
                <a:ea typeface="+mn-lt"/>
                <a:cs typeface="+mn-lt"/>
              </a:rPr>
              <a:t>, a instalação foi bem-sucedida! 🎉</a:t>
            </a:r>
            <a:endParaRPr lang="pt-BR" dirty="0"/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09166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CAD9-9FA7-35F6-54C9-521C9827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9BB81F7-868E-B49E-4E77-F0F1B25EAA82}"/>
              </a:ext>
            </a:extLst>
          </p:cNvPr>
          <p:cNvSpPr txBox="1"/>
          <p:nvPr/>
        </p:nvSpPr>
        <p:spPr>
          <a:xfrm>
            <a:off x="-2173" y="95"/>
            <a:ext cx="115760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Imagine que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alunos</a:t>
            </a:r>
            <a:r>
              <a:rPr lang="en-US" sz="2400" dirty="0">
                <a:ea typeface="+mn-lt"/>
                <a:cs typeface="+mn-lt"/>
              </a:rPr>
              <a:t> e </a:t>
            </a:r>
            <a:r>
              <a:rPr lang="en-US" sz="2400" dirty="0" err="1">
                <a:ea typeface="+mn-lt"/>
                <a:cs typeface="+mn-lt"/>
              </a:rPr>
              <a:t>precisa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buscar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rapidamente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nome</a:t>
            </a:r>
            <a:r>
              <a:rPr lang="en-US" sz="2400" dirty="0">
                <a:ea typeface="+mn-lt"/>
                <a:cs typeface="+mn-lt"/>
              </a:rPr>
              <a:t> de um </a:t>
            </a:r>
            <a:r>
              <a:rPr lang="en-US" sz="2400" dirty="0" err="1">
                <a:ea typeface="+mn-lt"/>
                <a:cs typeface="+mn-lt"/>
              </a:rPr>
              <a:t>aluno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específico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Dependendo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dirty="0" err="1">
                <a:ea typeface="+mn-lt"/>
                <a:cs typeface="+mn-lt"/>
              </a:rPr>
              <a:t>estrutura</a:t>
            </a:r>
            <a:r>
              <a:rPr lang="en-US" sz="2400" dirty="0">
                <a:ea typeface="+mn-lt"/>
                <a:cs typeface="+mn-lt"/>
              </a:rPr>
              <a:t> de dados que </a:t>
            </a:r>
            <a:r>
              <a:rPr lang="en-US" sz="2400" dirty="0" err="1">
                <a:ea typeface="+mn-lt"/>
                <a:cs typeface="+mn-lt"/>
              </a:rPr>
              <a:t>você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escolher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dicionário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tabela</a:t>
            </a:r>
            <a:r>
              <a:rPr lang="en-US" sz="2400" dirty="0">
                <a:ea typeface="+mn-lt"/>
                <a:cs typeface="+mn-lt"/>
              </a:rPr>
              <a:t> hash), o tempo que </a:t>
            </a:r>
            <a:r>
              <a:rPr lang="en-US" sz="2400" dirty="0" err="1">
                <a:ea typeface="+mn-lt"/>
                <a:cs typeface="+mn-lt"/>
              </a:rPr>
              <a:t>levará</a:t>
            </a:r>
            <a:r>
              <a:rPr lang="en-US" sz="2400" dirty="0">
                <a:ea typeface="+mn-lt"/>
                <a:cs typeface="+mn-lt"/>
              </a:rPr>
              <a:t> para </a:t>
            </a:r>
            <a:r>
              <a:rPr lang="en-US" sz="2400" dirty="0" err="1">
                <a:ea typeface="+mn-lt"/>
                <a:cs typeface="+mn-lt"/>
              </a:rPr>
              <a:t>encontrar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esse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aluno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pode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variar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bastante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pt-BR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3067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1E0D9-EBF4-1BBF-E485-FFA8E4EC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C196DCD-642F-8F6F-11D0-B92C3DC54B65}"/>
              </a:ext>
            </a:extLst>
          </p:cNvPr>
          <p:cNvSpPr txBox="1"/>
          <p:nvPr/>
        </p:nvSpPr>
        <p:spPr>
          <a:xfrm>
            <a:off x="-2173" y="95"/>
            <a:ext cx="11576001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err="1">
                <a:ea typeface="+mn-lt"/>
                <a:cs typeface="+mn-lt"/>
              </a:rPr>
              <a:t>Criando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lista</a:t>
            </a:r>
            <a:r>
              <a:rPr lang="en-US" sz="2400" dirty="0"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Criando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lista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alguns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elementos</a:t>
            </a: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frutas</a:t>
            </a:r>
            <a:r>
              <a:rPr lang="en-US" sz="2400" dirty="0">
                <a:latin typeface="Consolas"/>
                <a:ea typeface="+mn-lt"/>
                <a:cs typeface="+mn-lt"/>
              </a:rPr>
              <a:t> = 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maçã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"banana"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laranja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"uva"</a:t>
            </a:r>
            <a:r>
              <a:rPr lang="en-US" sz="2400" dirty="0">
                <a:latin typeface="Consolas"/>
                <a:ea typeface="+mn-lt"/>
                <a:cs typeface="+mn-lt"/>
              </a:rPr>
              <a:t>]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40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Exibindo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lista</a:t>
            </a:r>
            <a:endParaRPr lang="en-US" sz="24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latin typeface="Consolas"/>
                <a:ea typeface="+mn-lt"/>
                <a:cs typeface="+mn-lt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frutas</a:t>
            </a:r>
            <a:r>
              <a:rPr lang="en-US" sz="2400" dirty="0">
                <a:latin typeface="Consolas"/>
                <a:ea typeface="+mn-lt"/>
                <a:cs typeface="+mn-lt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470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57487-D0EC-0311-CCA9-FFF703D00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B3DE2F-2C4C-8743-36C2-84C2F63AA3F1}"/>
              </a:ext>
            </a:extLst>
          </p:cNvPr>
          <p:cNvSpPr txBox="1"/>
          <p:nvPr/>
        </p:nvSpPr>
        <p:spPr>
          <a:xfrm>
            <a:off x="-2173" y="95"/>
            <a:ext cx="11576001" cy="7171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Segoe UI"/>
                <a:ea typeface="+mn-lt"/>
                <a:cs typeface="Segoe UI"/>
              </a:rPr>
              <a:t>                                                        Lista</a:t>
            </a:r>
            <a:endParaRPr lang="pt-BR" sz="2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Uma </a:t>
            </a:r>
            <a:r>
              <a:rPr lang="en-US" sz="2800" b="1" dirty="0" err="1">
                <a:ea typeface="+mn-lt"/>
                <a:cs typeface="+mn-lt"/>
              </a:rPr>
              <a:t>lista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em</a:t>
            </a:r>
            <a:r>
              <a:rPr lang="en-US" sz="2800" dirty="0">
                <a:ea typeface="+mn-lt"/>
                <a:cs typeface="+mn-lt"/>
              </a:rPr>
              <a:t> Python é </a:t>
            </a:r>
            <a:r>
              <a:rPr lang="en-US" sz="2800" dirty="0" err="1">
                <a:ea typeface="+mn-lt"/>
                <a:cs typeface="+mn-lt"/>
              </a:rPr>
              <a:t>uma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estrutura</a:t>
            </a:r>
            <a:r>
              <a:rPr lang="en-US" sz="2800" b="1" dirty="0">
                <a:ea typeface="+mn-lt"/>
                <a:cs typeface="+mn-lt"/>
              </a:rPr>
              <a:t> de dados</a:t>
            </a:r>
            <a:r>
              <a:rPr lang="en-US" sz="2800" dirty="0">
                <a:ea typeface="+mn-lt"/>
                <a:cs typeface="+mn-lt"/>
              </a:rPr>
              <a:t> que </a:t>
            </a:r>
            <a:r>
              <a:rPr lang="en-US" sz="2800" dirty="0" err="1">
                <a:ea typeface="+mn-lt"/>
                <a:cs typeface="+mn-lt"/>
              </a:rPr>
              <a:t>armazena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coleção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ordenada</a:t>
            </a:r>
            <a:r>
              <a:rPr lang="en-US" sz="2800" dirty="0">
                <a:ea typeface="+mn-lt"/>
                <a:cs typeface="+mn-lt"/>
              </a:rPr>
              <a:t> de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. Ela </a:t>
            </a:r>
            <a:r>
              <a:rPr lang="en-US" sz="2800" dirty="0" err="1">
                <a:ea typeface="+mn-lt"/>
                <a:cs typeface="+mn-lt"/>
              </a:rPr>
              <a:t>pode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conter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elementos</a:t>
            </a:r>
            <a:r>
              <a:rPr lang="en-US" sz="2800" b="1" dirty="0">
                <a:ea typeface="+mn-lt"/>
                <a:cs typeface="+mn-lt"/>
              </a:rPr>
              <a:t> de </a:t>
            </a:r>
            <a:r>
              <a:rPr lang="en-US" sz="2800" b="1" dirty="0" err="1">
                <a:ea typeface="+mn-lt"/>
                <a:cs typeface="+mn-lt"/>
              </a:rPr>
              <a:t>diferentes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tipos</a:t>
            </a:r>
            <a:r>
              <a:rPr lang="en-US" sz="2800" dirty="0">
                <a:ea typeface="+mn-lt"/>
                <a:cs typeface="+mn-lt"/>
              </a:rPr>
              <a:t> (</a:t>
            </a:r>
            <a:r>
              <a:rPr lang="en-US" sz="2800" dirty="0" err="1">
                <a:ea typeface="+mn-lt"/>
                <a:cs typeface="+mn-lt"/>
              </a:rPr>
              <a:t>como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números</a:t>
            </a:r>
            <a:r>
              <a:rPr lang="en-US" sz="2800" dirty="0">
                <a:ea typeface="+mn-lt"/>
                <a:cs typeface="+mn-lt"/>
              </a:rPr>
              <a:t>, strings, </a:t>
            </a:r>
            <a:r>
              <a:rPr lang="en-US" sz="2800" dirty="0" err="1">
                <a:ea typeface="+mn-lt"/>
                <a:cs typeface="+mn-lt"/>
              </a:rPr>
              <a:t>objetos</a:t>
            </a:r>
            <a:r>
              <a:rPr lang="en-US" sz="2800" dirty="0">
                <a:ea typeface="+mn-lt"/>
                <a:cs typeface="+mn-lt"/>
              </a:rPr>
              <a:t>, etc.) e </a:t>
            </a:r>
            <a:r>
              <a:rPr lang="en-US" sz="2800" dirty="0" err="1">
                <a:ea typeface="+mn-lt"/>
                <a:cs typeface="+mn-lt"/>
              </a:rPr>
              <a:t>tem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característica</a:t>
            </a:r>
            <a:r>
              <a:rPr lang="en-US" sz="2800" dirty="0">
                <a:ea typeface="+mn-lt"/>
                <a:cs typeface="+mn-lt"/>
              </a:rPr>
              <a:t> de ser </a:t>
            </a:r>
            <a:r>
              <a:rPr lang="en-US" sz="2800" b="1" dirty="0" err="1">
                <a:ea typeface="+mn-lt"/>
                <a:cs typeface="+mn-lt"/>
              </a:rPr>
              <a:t>mutável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seja</a:t>
            </a:r>
            <a:r>
              <a:rPr lang="en-US" sz="2800" dirty="0">
                <a:ea typeface="+mn-lt"/>
                <a:cs typeface="+mn-lt"/>
              </a:rPr>
              <a:t>, é </a:t>
            </a:r>
            <a:r>
              <a:rPr lang="en-US" sz="2800" dirty="0" err="1">
                <a:ea typeface="+mn-lt"/>
                <a:cs typeface="+mn-lt"/>
              </a:rPr>
              <a:t>possível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modificar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adicionar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ou</a:t>
            </a:r>
            <a:r>
              <a:rPr lang="en-US" sz="2800" dirty="0">
                <a:ea typeface="+mn-lt"/>
                <a:cs typeface="+mn-lt"/>
              </a:rPr>
              <a:t> remover </a:t>
            </a:r>
            <a:r>
              <a:rPr lang="en-US" sz="2800" dirty="0" err="1">
                <a:ea typeface="+mn-lt"/>
                <a:cs typeface="+mn-lt"/>
              </a:rPr>
              <a:t>elementos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após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sua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criação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 err="1"/>
              <a:t>Características</a:t>
            </a:r>
            <a:r>
              <a:rPr lang="en-US" dirty="0"/>
              <a:t> das </a:t>
            </a:r>
            <a:r>
              <a:rPr lang="en-US" dirty="0" err="1"/>
              <a:t>Listas</a:t>
            </a:r>
            <a:r>
              <a:rPr lang="en-US" dirty="0"/>
              <a:t>: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Ordenação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mantêm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ordem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foram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inseridos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significa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primeiro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será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primeiro</a:t>
            </a:r>
            <a:r>
              <a:rPr lang="en-US" dirty="0">
                <a:ea typeface="+mn-lt"/>
                <a:cs typeface="+mn-lt"/>
              </a:rPr>
              <a:t> a ser </a:t>
            </a:r>
            <a:r>
              <a:rPr lang="en-US" dirty="0" err="1">
                <a:ea typeface="+mn-lt"/>
                <a:cs typeface="+mn-lt"/>
              </a:rPr>
              <a:t>acessado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segundo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será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segundo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diante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Mutabilidade</a:t>
            </a:r>
            <a:r>
              <a:rPr lang="en-US" dirty="0">
                <a:ea typeface="+mn-lt"/>
                <a:cs typeface="+mn-lt"/>
              </a:rPr>
              <a:t>: Ao </a:t>
            </a:r>
            <a:r>
              <a:rPr lang="en-US" dirty="0" err="1">
                <a:ea typeface="+mn-lt"/>
                <a:cs typeface="+mn-lt"/>
              </a:rPr>
              <a:t>contrário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tuplas</a:t>
            </a:r>
            <a:r>
              <a:rPr lang="en-US" dirty="0">
                <a:ea typeface="+mn-lt"/>
                <a:cs typeface="+mn-lt"/>
              </a:rPr>
              <a:t>, as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alteradas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depois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criadas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adicionar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remover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qualquer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momento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Acessibilidade</a:t>
            </a:r>
            <a:r>
              <a:rPr lang="en-US" dirty="0">
                <a:ea typeface="+mn-lt"/>
                <a:cs typeface="+mn-lt"/>
              </a:rPr>
              <a:t>: Cada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começa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acesso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Elementos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Tipos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: Uma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inteiros</a:t>
            </a:r>
            <a:r>
              <a:rPr lang="en-US" dirty="0">
                <a:ea typeface="+mn-lt"/>
                <a:cs typeface="+mn-lt"/>
              </a:rPr>
              <a:t>, strings, floats, </a:t>
            </a:r>
            <a:r>
              <a:rPr lang="en-US" dirty="0" err="1">
                <a:ea typeface="+mn-lt"/>
                <a:cs typeface="+mn-lt"/>
              </a:rPr>
              <a:t>objetos</a:t>
            </a:r>
            <a:r>
              <a:rPr lang="en-US" dirty="0">
                <a:ea typeface="+mn-lt"/>
                <a:cs typeface="+mn-lt"/>
              </a:rPr>
              <a:t>, etc.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25227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997BB-5A83-4FD9-C557-815078A47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8DAF088-0E44-5EF4-EE8A-BDE12B688B01}"/>
              </a:ext>
            </a:extLst>
          </p:cNvPr>
          <p:cNvSpPr txBox="1"/>
          <p:nvPr/>
        </p:nvSpPr>
        <p:spPr>
          <a:xfrm>
            <a:off x="-2173" y="95"/>
            <a:ext cx="11576001" cy="72019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Segoe UI"/>
                <a:ea typeface="+mn-lt"/>
                <a:cs typeface="Segoe UI"/>
              </a:rPr>
              <a:t>                                                        Lista</a:t>
            </a:r>
            <a:endParaRPr lang="en-US" dirty="0">
              <a:latin typeface="Calibri" panose="020F0502020204030204"/>
              <a:ea typeface="+mn-lt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Calibri"/>
              </a:rPr>
              <a:t>minha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_lista</a:t>
            </a:r>
            <a:r>
              <a:rPr lang="en-US" sz="2400" dirty="0">
                <a:latin typeface="Consolas"/>
                <a:ea typeface="+mn-lt"/>
                <a:cs typeface="+mn-lt"/>
              </a:rPr>
              <a:t> =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400" dirty="0"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en-US" sz="2400" dirty="0">
                <a:latin typeface="Consolas"/>
                <a:ea typeface="+mn-lt"/>
                <a:cs typeface="+mn-lt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minha_lista</a:t>
            </a:r>
            <a:r>
              <a:rPr lang="en-US" sz="2400" dirty="0"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0</a:t>
            </a:r>
            <a:r>
              <a:rPr lang="en-US" sz="2400" dirty="0"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1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minha_lista</a:t>
            </a:r>
            <a:r>
              <a:rPr lang="en-US" sz="2400" dirty="0"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latin typeface="Consolas"/>
                <a:ea typeface="Calibri"/>
                <a:cs typeface="Calibri"/>
              </a:rPr>
              <a:t>])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3</a:t>
            </a:r>
            <a:endParaRPr lang="en-US" sz="2400" dirty="0"/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Modificando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minha_lista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 =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minha_lista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[1, 2, 10, 4]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01894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A561-4225-B991-9756-7BD36C905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CC9701E-0617-19BD-E030-4CB2B1D28097}"/>
              </a:ext>
            </a:extLst>
          </p:cNvPr>
          <p:cNvSpPr txBox="1"/>
          <p:nvPr/>
        </p:nvSpPr>
        <p:spPr>
          <a:xfrm>
            <a:off x="-2173" y="95"/>
            <a:ext cx="11576001" cy="83715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Usando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append() para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adicionar</a:t>
            </a:r>
            <a:r>
              <a:rPr lang="en-US" sz="2400" dirty="0">
                <a:latin typeface="Consolas"/>
                <a:ea typeface="Calibri"/>
                <a:cs typeface="Calibri"/>
              </a:rPr>
              <a:t> um item </a:t>
            </a:r>
            <a:r>
              <a:rPr lang="en-US" sz="2400" dirty="0" err="1">
                <a:latin typeface="Consolas"/>
                <a:ea typeface="Calibri"/>
                <a:cs typeface="Calibri"/>
              </a:rPr>
              <a:t>ao</a:t>
            </a:r>
            <a:r>
              <a:rPr lang="en-US" sz="2400" dirty="0"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final da </a:t>
            </a:r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minha_lista.append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minha_lista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[1, 2, 10, 4, 5]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800" dirty="0">
                <a:solidFill>
                  <a:srgbClr val="000000"/>
                </a:solidFill>
                <a:latin typeface="Segoe UI"/>
                <a:ea typeface="Calibri"/>
                <a:cs typeface="Segoe UI"/>
              </a:rPr>
              <a:t>Ou </a:t>
            </a:r>
          </a:p>
          <a:p>
            <a:r>
              <a:rPr lang="en-US" sz="3200" dirty="0" err="1">
                <a:latin typeface="Consolas"/>
                <a:ea typeface="Calibri"/>
                <a:cs typeface="Segoe UI"/>
              </a:rPr>
              <a:t>frutas.append</a:t>
            </a:r>
            <a:r>
              <a:rPr lang="en-US" sz="3200" dirty="0">
                <a:latin typeface="Consolas"/>
                <a:ea typeface="Calibri"/>
                <a:cs typeface="Segoe UI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"manga"</a:t>
            </a:r>
            <a:r>
              <a:rPr lang="en-US" sz="3200" dirty="0">
                <a:latin typeface="Consolas"/>
                <a:ea typeface="Calibri"/>
                <a:cs typeface="Segoe UI"/>
              </a:rPr>
              <a:t>)</a:t>
            </a:r>
            <a:endParaRPr lang="en-US" sz="32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9884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4F968-183B-8394-664B-418DCBCD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14D7AE5-756A-3284-E378-15571F1C63ED}"/>
              </a:ext>
            </a:extLst>
          </p:cNvPr>
          <p:cNvSpPr txBox="1"/>
          <p:nvPr/>
        </p:nvSpPr>
        <p:spPr>
          <a:xfrm>
            <a:off x="-2173" y="95"/>
            <a:ext cx="11576001" cy="10556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#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Criando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uma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lista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vazia</a:t>
            </a:r>
            <a:endParaRPr lang="en-US" sz="2800" dirty="0" err="1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[]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 dirty="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Adicionando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.append()</a:t>
            </a:r>
            <a:endParaRPr lang="en-US" sz="2800">
              <a:solidFill>
                <a:srgbClr val="008000"/>
              </a:solidFill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Exibindo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a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lista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n-US" sz="2800" dirty="0">
                <a:latin typeface="Consolas"/>
                <a:ea typeface="+mn-lt"/>
                <a:cs typeface="Segoe UI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numeros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)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9293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D751-1F47-6101-0B64-C9EC9821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F483555-0069-3002-2A5E-65BFFB1B4E19}"/>
              </a:ext>
            </a:extLst>
          </p:cNvPr>
          <p:cNvSpPr txBox="1"/>
          <p:nvPr/>
        </p:nvSpPr>
        <p:spPr>
          <a:xfrm>
            <a:off x="-2173" y="95"/>
            <a:ext cx="11576001" cy="105567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Criando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uma</a:t>
            </a:r>
            <a:r>
              <a:rPr lang="en-US" sz="280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lista </a:t>
            </a:r>
            <a:r>
              <a:rPr lang="en-US" sz="28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vazia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[]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 dirty="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Adicionando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com .append()</a:t>
            </a:r>
            <a:endParaRPr lang="en-US" sz="2800">
              <a:solidFill>
                <a:srgbClr val="008000"/>
              </a:solidFill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Exibindo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a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lista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n-US" sz="2800" dirty="0">
                <a:latin typeface="Consolas"/>
                <a:ea typeface="+mn-lt"/>
                <a:cs typeface="Segoe UI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numeros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)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2177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FAFD-CFAF-3FFC-C5E5-4D2F9DC6D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E5E38AB-2BB2-EEF0-D7AD-3574A7BCDADD}"/>
              </a:ext>
            </a:extLst>
          </p:cNvPr>
          <p:cNvSpPr txBox="1"/>
          <p:nvPr/>
        </p:nvSpPr>
        <p:spPr>
          <a:xfrm>
            <a:off x="-2173" y="95"/>
            <a:ext cx="11576001" cy="11264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#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Criando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uma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lista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vazia</a:t>
            </a:r>
            <a:endParaRPr lang="en-US" sz="2800" dirty="0" err="1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[]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Pedindo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ao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usuário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para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digitar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3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nomes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"Digite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o {</a:t>
            </a:r>
            <a:r>
              <a:rPr lang="en-US" sz="28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+1}º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Exibindo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a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lista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+mn-lt"/>
                <a:cs typeface="Segoe UI"/>
              </a:rPr>
              <a:t> final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Nomes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digitados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:"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,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246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ED8C8-9207-C04E-FD57-7CEE7FC9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F9FCF2C-3FE8-BE11-660B-84AC27C04F2B}"/>
              </a:ext>
            </a:extLst>
          </p:cNvPr>
          <p:cNvSpPr txBox="1"/>
          <p:nvPr/>
        </p:nvSpPr>
        <p:spPr>
          <a:xfrm>
            <a:off x="-2173" y="95"/>
            <a:ext cx="11576001" cy="11295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[]</a:t>
            </a:r>
            <a:endParaRPr lang="en-US" sz="2800"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(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ou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'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sair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' para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encerrar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): 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lower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==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sair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8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break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append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"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Nomes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digitados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:"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,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)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8593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8A4D-98BB-AA14-ABD7-6ABCC5E75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376388-BC36-DBD3-48CB-6B064F1B70DC}"/>
              </a:ext>
            </a:extLst>
          </p:cNvPr>
          <p:cNvSpPr txBox="1"/>
          <p:nvPr/>
        </p:nvSpPr>
        <p:spPr>
          <a:xfrm>
            <a:off x="-2173" y="95"/>
            <a:ext cx="11576001" cy="1151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"Ana"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"Bruno"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"Carlos"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]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nome_digitado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um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nome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nome_digitado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"Nome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encontrado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lista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nome_digitado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Você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digitou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nada."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sz="2400" dirty="0">
                <a:latin typeface="Consolas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"Nome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não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encontrado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."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35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03DF-A78D-D8F1-F972-CE83F5816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93854C-1C42-1A91-0409-B91259E629E2}"/>
              </a:ext>
            </a:extLst>
          </p:cNvPr>
          <p:cNvSpPr txBox="1"/>
          <p:nvPr/>
        </p:nvSpPr>
        <p:spPr>
          <a:xfrm>
            <a:off x="327341" y="267825"/>
            <a:ext cx="11576001" cy="9448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IDE</a:t>
            </a:r>
          </a:p>
          <a:p>
            <a:endParaRPr lang="pt-BR" sz="3200" b="1" dirty="0">
              <a:ea typeface="Calibri"/>
              <a:cs typeface="Calibri"/>
            </a:endParaRPr>
          </a:p>
          <a:p>
            <a:r>
              <a:rPr lang="pt-BR" sz="3200" b="1" err="1"/>
              <a:t>PyCharm</a:t>
            </a:r>
            <a:endParaRPr lang="pt-BR" sz="3200" err="1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>
                <a:ea typeface="+mn-lt"/>
                <a:cs typeface="+mn-lt"/>
              </a:rPr>
              <a:t>Descrição</a:t>
            </a:r>
            <a:r>
              <a:rPr lang="pt-BR" sz="3200">
                <a:ea typeface="+mn-lt"/>
                <a:cs typeface="+mn-lt"/>
              </a:rPr>
              <a:t>: Um dos </a:t>
            </a:r>
            <a:r>
              <a:rPr lang="pt-BR" sz="3200" err="1">
                <a:ea typeface="+mn-lt"/>
                <a:cs typeface="+mn-lt"/>
              </a:rPr>
              <a:t>IDEs</a:t>
            </a:r>
            <a:r>
              <a:rPr lang="pt-BR" sz="3200">
                <a:ea typeface="+mn-lt"/>
                <a:cs typeface="+mn-lt"/>
              </a:rPr>
              <a:t> mais completos para Python, com recursos como autocompletar código, depuração avançada, integração com controle de versão (</a:t>
            </a:r>
            <a:r>
              <a:rPr lang="pt-BR" sz="3200" err="1">
                <a:ea typeface="+mn-lt"/>
                <a:cs typeface="+mn-lt"/>
              </a:rPr>
              <a:t>Git</a:t>
            </a:r>
            <a:r>
              <a:rPr lang="pt-BR" sz="3200">
                <a:ea typeface="+mn-lt"/>
                <a:cs typeface="+mn-lt"/>
              </a:rPr>
              <a:t>), ferramentas de teste e mais.</a:t>
            </a:r>
            <a:endParaRPr lang="pt-BR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>
                <a:ea typeface="+mn-lt"/>
                <a:cs typeface="+mn-lt"/>
              </a:rPr>
              <a:t>Ideal para</a:t>
            </a:r>
            <a:r>
              <a:rPr lang="pt-BR" sz="3200">
                <a:ea typeface="+mn-lt"/>
                <a:cs typeface="+mn-lt"/>
              </a:rPr>
              <a:t>: Desenvolvedores que trabalham em projetos grandes e precisam de um ambiente robusto.</a:t>
            </a:r>
            <a:endParaRPr lang="pt-BR" sz="32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>
                <a:ea typeface="+mn-lt"/>
                <a:cs typeface="+mn-lt"/>
              </a:rPr>
              <a:t>Grátis/De pago</a:t>
            </a:r>
            <a:r>
              <a:rPr lang="pt-BR" sz="3200">
                <a:ea typeface="+mn-lt"/>
                <a:cs typeface="+mn-lt"/>
              </a:rPr>
              <a:t>: Tem uma versão gratuita (Community </a:t>
            </a:r>
            <a:r>
              <a:rPr lang="pt-BR" sz="3200" err="1">
                <a:ea typeface="+mn-lt"/>
                <a:cs typeface="+mn-lt"/>
              </a:rPr>
              <a:t>Edition</a:t>
            </a:r>
            <a:r>
              <a:rPr lang="pt-BR" sz="3200">
                <a:ea typeface="+mn-lt"/>
                <a:cs typeface="+mn-lt"/>
              </a:rPr>
              <a:t>) e uma versão paga (Professional </a:t>
            </a:r>
            <a:r>
              <a:rPr lang="pt-BR" sz="3200" err="1">
                <a:ea typeface="+mn-lt"/>
                <a:cs typeface="+mn-lt"/>
              </a:rPr>
              <a:t>Edition</a:t>
            </a:r>
            <a:r>
              <a:rPr lang="pt-BR" sz="3200">
                <a:ea typeface="+mn-lt"/>
                <a:cs typeface="+mn-lt"/>
              </a:rPr>
              <a:t>).</a:t>
            </a:r>
            <a:endParaRPr lang="pt-BR"/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26534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C8D39-2EAF-C9A3-0242-456E0206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992F83F-71E0-7F2F-1F47-60D878E92704}"/>
              </a:ext>
            </a:extLst>
          </p:cNvPr>
          <p:cNvSpPr txBox="1"/>
          <p:nvPr/>
        </p:nvSpPr>
        <p:spPr>
          <a:xfrm>
            <a:off x="-2173" y="95"/>
            <a:ext cx="11576001" cy="12187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8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000" dirty="0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Digite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a nota do 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aluno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 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</a:t>
            </a:r>
            <a:endParaRPr lang="en-US" sz="2000">
              <a:ea typeface="Calibri"/>
              <a:cs typeface="Calibri"/>
            </a:endParaRPr>
          </a:p>
          <a:p>
            <a:br>
              <a:rPr lang="en-US" dirty="0"/>
            </a:br>
            <a:endParaRPr lang="en-US" sz="36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Aprovado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!"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err="1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&gt;=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Recuperação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2000" dirty="0">
                <a:solidFill>
                  <a:srgbClr val="AF00DB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Reprovado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sz="2000" dirty="0">
                <a:latin typeface="Consolas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Segoe U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"Nota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não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 </a:t>
            </a:r>
            <a:r>
              <a:rPr lang="en-US" sz="2000" dirty="0" err="1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encontrada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+mn-lt"/>
                <a:cs typeface="Segoe UI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)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2921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AF9D9-E7D2-6270-C016-EAA8C2F2C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9247BCE-5B4F-0EF2-E6DC-4D923AA58D65}"/>
              </a:ext>
            </a:extLst>
          </p:cNvPr>
          <p:cNvSpPr txBox="1"/>
          <p:nvPr/>
        </p:nvSpPr>
        <p:spPr>
          <a:xfrm>
            <a:off x="-2173" y="95"/>
            <a:ext cx="11576001" cy="7663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5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Usando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insert() para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adicionar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um item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em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uma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posição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específica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minha_lista.insert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Adiciona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o valor 6 no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índice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1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: [1, 6, 2, 10, 4, 5]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3697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B7EF-FAC3-6699-6D1B-39B2B573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669D47-4BBD-538A-EF56-A95DFB617AB1}"/>
              </a:ext>
            </a:extLst>
          </p:cNvPr>
          <p:cNvSpPr txBox="1"/>
          <p:nvPr/>
        </p:nvSpPr>
        <p:spPr>
          <a:xfrm>
            <a:off x="-2173" y="95"/>
            <a:ext cx="11576001" cy="109876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endParaRPr lang="en-US" sz="60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Inserir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os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valores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[6, 7, 8] a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partir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do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índice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1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[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 = [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6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8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8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Saída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: [1, 6, 7, 8, 2, 10, 4, 5]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endParaRPr lang="en-US" sz="5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4110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5FD2E-7481-7252-384C-7F941C7C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BFBAEA-F9F1-B8CC-07A1-042CA883DE6E}"/>
              </a:ext>
            </a:extLst>
          </p:cNvPr>
          <p:cNvSpPr txBox="1"/>
          <p:nvPr/>
        </p:nvSpPr>
        <p:spPr>
          <a:xfrm>
            <a:off x="-2173" y="95"/>
            <a:ext cx="11576001" cy="12526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4800" dirty="0">
              <a:latin typeface="Consolas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10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4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5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insert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6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Insere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6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posição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1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insert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3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7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Insere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7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posição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3 (leva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em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conta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a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lista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atualizada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insert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5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8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Insere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8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posição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5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Saída</a:t>
            </a:r>
            <a:r>
              <a:rPr lang="en-US" sz="240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: [1, 6, 2, 7, 10, 8, 4, 5]</a:t>
            </a:r>
            <a:endParaRPr lang="en-US" sz="2400"/>
          </a:p>
          <a:p>
            <a:endParaRPr lang="en-US" sz="60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800" dirty="0">
              <a:solidFill>
                <a:srgbClr val="008000"/>
              </a:solidFill>
              <a:latin typeface="Consolas"/>
              <a:ea typeface="Calibri" panose="020F0502020204030204"/>
              <a:cs typeface="Segoe UI"/>
            </a:endParaRPr>
          </a:p>
          <a:p>
            <a:br>
              <a:rPr lang="en-US" dirty="0"/>
            </a:br>
            <a:endParaRPr lang="en-US" dirty="0"/>
          </a:p>
          <a:p>
            <a:endParaRPr lang="en-US" sz="5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813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871A2-626C-DF36-7906-1D6A63F3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76EB12-3D15-65DB-BF5F-918F12B342BF}"/>
              </a:ext>
            </a:extLst>
          </p:cNvPr>
          <p:cNvSpPr txBox="1"/>
          <p:nvPr/>
        </p:nvSpPr>
        <p:spPr>
          <a:xfrm>
            <a:off x="-2173" y="95"/>
            <a:ext cx="11576001" cy="8679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"Ana"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Carlos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"João"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Inserindo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"Bruna"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na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posição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1 (entre Ana e Carlos)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nomes.insert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"Bruna"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nomes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721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0510-2B81-7FAD-4168-E12869BE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850F3C1-3C32-5E15-B4EF-43A06BAAB970}"/>
              </a:ext>
            </a:extLst>
          </p:cNvPr>
          <p:cNvSpPr txBox="1"/>
          <p:nvPr/>
        </p:nvSpPr>
        <p:spPr>
          <a:xfrm>
            <a:off x="-2173" y="95"/>
            <a:ext cx="11576001" cy="88024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400" dirty="0">
              <a:latin typeface="Consolas"/>
              <a:ea typeface="Calibri"/>
              <a:cs typeface="Calibri"/>
            </a:endParaRPr>
          </a:p>
          <a:p>
            <a:r>
              <a:rPr lang="en-US" sz="36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numeros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sz="3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3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3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4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3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3600" dirty="0">
              <a:latin typeface="Consolas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36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Inserir</a:t>
            </a: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o </a:t>
            </a:r>
            <a:r>
              <a:rPr lang="en-US" sz="3600" dirty="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número</a:t>
            </a:r>
            <a:r>
              <a:rPr lang="en-US" sz="36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3 na posição 2</a:t>
            </a:r>
            <a:endParaRPr lang="en-US" sz="3600" dirty="0">
              <a:solidFill>
                <a:srgbClr val="008000"/>
              </a:solidFill>
              <a:latin typeface="Consolas"/>
            </a:endParaRPr>
          </a:p>
          <a:p>
            <a:r>
              <a:rPr lang="en-US" sz="36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numeros</a:t>
            </a:r>
            <a:r>
              <a:rPr lang="en-US" sz="36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sz="3600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insert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3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36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3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3600" dirty="0">
              <a:latin typeface="Consolas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sz="36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36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numeros</a:t>
            </a:r>
            <a:r>
              <a:rPr lang="en-US" sz="36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3600"/>
          </a:p>
          <a:p>
            <a:endParaRPr lang="en-US" sz="2800" dirty="0"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0712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7B1B6-DE06-334A-8367-FD2968D21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71025FC-5B01-B04A-3176-628275B7F7FC}"/>
              </a:ext>
            </a:extLst>
          </p:cNvPr>
          <p:cNvSpPr txBox="1"/>
          <p:nvPr/>
        </p:nvSpPr>
        <p:spPr>
          <a:xfrm>
            <a:off x="-2173" y="95"/>
            <a:ext cx="11576001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removendo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latin typeface="Consolas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Usando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remove()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para remover o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primeiro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item com um valor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específico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endParaRPr lang="en-US" sz="2000">
              <a:latin typeface="Consolas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minha_lista.remove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: [1, 6, 2, 4, 5]</a:t>
            </a:r>
            <a:endParaRPr lang="en-US" sz="2000">
              <a:solidFill>
                <a:srgbClr val="008000"/>
              </a:solidFill>
              <a:ea typeface="Calibri"/>
              <a:cs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7168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025C-F3CB-D036-2BFF-04B6054E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62F1423-1CB8-0AE4-F02B-BE89D7EF864E}"/>
              </a:ext>
            </a:extLst>
          </p:cNvPr>
          <p:cNvSpPr txBox="1"/>
          <p:nvPr/>
        </p:nvSpPr>
        <p:spPr>
          <a:xfrm>
            <a:off x="-2173" y="95"/>
            <a:ext cx="11576001" cy="65248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frutas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maçã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"banana"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laranja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"banana"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Remove a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primeira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"banana" da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lista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frutas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remove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"banana"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frutas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14775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DA3E-5C7D-16B9-2792-B0843976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5BB897-9BE3-40BE-FC0F-615590571B4F}"/>
              </a:ext>
            </a:extLst>
          </p:cNvPr>
          <p:cNvSpPr txBox="1"/>
          <p:nvPr/>
        </p:nvSpPr>
        <p:spPr>
          <a:xfrm>
            <a:off x="-2173" y="95"/>
            <a:ext cx="11576001" cy="71404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dirty="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nomes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"Ana"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"Carlos"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Isso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gera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erro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porque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"João"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não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está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na</a:t>
            </a:r>
            <a:r>
              <a:rPr lang="en-US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lista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nomes</a:t>
            </a:r>
            <a:r>
              <a:rPr lang="en-US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remove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"João"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onsolas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Verificar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se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existe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João</a:t>
            </a:r>
          </a:p>
          <a:p>
            <a:r>
              <a:rPr lang="en-US" sz="24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nomes.remove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não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está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."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93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23D6-B69C-42C3-DF34-8C9EE030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02BF57-9A9E-466F-AD76-ABE3BEC3D542}"/>
              </a:ext>
            </a:extLst>
          </p:cNvPr>
          <p:cNvSpPr txBox="1"/>
          <p:nvPr/>
        </p:nvSpPr>
        <p:spPr>
          <a:xfrm>
            <a:off x="-2173" y="95"/>
            <a:ext cx="11576001" cy="60939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Usando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pop() para remover o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elemento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no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índice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especificado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endParaRPr lang="en-US" sz="3600" dirty="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minha_lista.pop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Remove o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elemento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no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índice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 2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minha_lista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: [1, 6, 4, 5]</a:t>
            </a:r>
            <a:endParaRPr lang="en-US" sz="2000"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68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CB869-3DE7-8215-5691-B23A7AA42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52779C-A13F-E1C9-393C-FF193B459871}"/>
              </a:ext>
            </a:extLst>
          </p:cNvPr>
          <p:cNvSpPr txBox="1"/>
          <p:nvPr/>
        </p:nvSpPr>
        <p:spPr>
          <a:xfrm>
            <a:off x="327341" y="267825"/>
            <a:ext cx="11576001" cy="9448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ea typeface="+mn-lt"/>
                <a:cs typeface="+mn-lt"/>
              </a:rPr>
              <a:t>IDE</a:t>
            </a:r>
          </a:p>
          <a:p>
            <a:endParaRPr lang="pt-BR" sz="3200" b="1" dirty="0">
              <a:ea typeface="Calibri"/>
              <a:cs typeface="Calibri"/>
            </a:endParaRPr>
          </a:p>
          <a:p>
            <a:r>
              <a:rPr lang="pt-BR" sz="3200" b="1" err="1"/>
              <a:t>PyCharm</a:t>
            </a:r>
            <a:endParaRPr lang="pt-BR" sz="3200" err="1">
              <a:ea typeface="Calibri"/>
              <a:cs typeface="Calibri"/>
            </a:endParaRPr>
          </a:p>
          <a:p>
            <a:endParaRPr lang="pt-BR" sz="32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>
                <a:ea typeface="+mn-lt"/>
                <a:cs typeface="+mn-lt"/>
              </a:rPr>
              <a:t>Descrição</a:t>
            </a:r>
            <a:r>
              <a:rPr lang="pt-BR" sz="3200">
                <a:ea typeface="+mn-lt"/>
                <a:cs typeface="+mn-lt"/>
              </a:rPr>
              <a:t>: Um dos </a:t>
            </a:r>
            <a:r>
              <a:rPr lang="pt-BR" sz="3200" err="1">
                <a:ea typeface="+mn-lt"/>
                <a:cs typeface="+mn-lt"/>
              </a:rPr>
              <a:t>IDEs</a:t>
            </a:r>
            <a:r>
              <a:rPr lang="pt-BR" sz="3200">
                <a:ea typeface="+mn-lt"/>
                <a:cs typeface="+mn-lt"/>
              </a:rPr>
              <a:t> mais completos para Python, com recursos como autocompletar código, depuração avançada, integração com controle de versão (</a:t>
            </a:r>
            <a:r>
              <a:rPr lang="pt-BR" sz="3200" err="1">
                <a:ea typeface="+mn-lt"/>
                <a:cs typeface="+mn-lt"/>
              </a:rPr>
              <a:t>Git</a:t>
            </a:r>
            <a:r>
              <a:rPr lang="pt-BR" sz="3200">
                <a:ea typeface="+mn-lt"/>
                <a:cs typeface="+mn-lt"/>
              </a:rPr>
              <a:t>), ferramentas de teste e mais.</a:t>
            </a:r>
            <a:endParaRPr lang="pt-BR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>
                <a:ea typeface="+mn-lt"/>
                <a:cs typeface="+mn-lt"/>
              </a:rPr>
              <a:t>Ideal para</a:t>
            </a:r>
            <a:r>
              <a:rPr lang="pt-BR" sz="3200">
                <a:ea typeface="+mn-lt"/>
                <a:cs typeface="+mn-lt"/>
              </a:rPr>
              <a:t>: Desenvolvedores que trabalham em projetos grandes e precisam de um ambiente robusto.</a:t>
            </a:r>
            <a:endParaRPr lang="pt-BR" sz="32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pt-BR" sz="3200" b="1">
                <a:ea typeface="+mn-lt"/>
                <a:cs typeface="+mn-lt"/>
              </a:rPr>
              <a:t>Grátis/De pago</a:t>
            </a:r>
            <a:r>
              <a:rPr lang="pt-BR" sz="3200">
                <a:ea typeface="+mn-lt"/>
                <a:cs typeface="+mn-lt"/>
              </a:rPr>
              <a:t>: Tem uma versão gratuita (Community </a:t>
            </a:r>
            <a:r>
              <a:rPr lang="pt-BR" sz="3200" err="1">
                <a:ea typeface="+mn-lt"/>
                <a:cs typeface="+mn-lt"/>
              </a:rPr>
              <a:t>Edition</a:t>
            </a:r>
            <a:r>
              <a:rPr lang="pt-BR" sz="3200">
                <a:ea typeface="+mn-lt"/>
                <a:cs typeface="+mn-lt"/>
              </a:rPr>
              <a:t>) e uma versão paga (Professional </a:t>
            </a:r>
            <a:r>
              <a:rPr lang="pt-BR" sz="3200" err="1">
                <a:ea typeface="+mn-lt"/>
                <a:cs typeface="+mn-lt"/>
              </a:rPr>
              <a:t>Edition</a:t>
            </a:r>
            <a:r>
              <a:rPr lang="pt-BR" sz="3200">
                <a:ea typeface="+mn-lt"/>
                <a:cs typeface="+mn-lt"/>
              </a:rPr>
              <a:t>).</a:t>
            </a:r>
            <a:endParaRPr lang="pt-BR"/>
          </a:p>
          <a:p>
            <a:endParaRPr lang="pt-BR" sz="3200" b="1" dirty="0">
              <a:ea typeface="+mn-lt"/>
              <a:cs typeface="+mn-lt"/>
            </a:endParaRPr>
          </a:p>
          <a:p>
            <a:endParaRPr lang="pt-BR" sz="3200" dirty="0">
              <a:ea typeface="+mn-lt"/>
              <a:cs typeface="+mn-lt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b="1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  <a:p>
            <a:endParaRPr lang="pt-BR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174815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39E6B-1CC4-C4E7-3119-6D6276D1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AD709FE-79B2-CFAB-F963-864A6F0B750E}"/>
              </a:ext>
            </a:extLst>
          </p:cNvPr>
          <p:cNvSpPr txBox="1"/>
          <p:nvPr/>
        </p:nvSpPr>
        <p:spPr>
          <a:xfrm>
            <a:off x="-2173" y="95"/>
            <a:ext cx="11576001" cy="8556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r>
              <a:rPr lang="en-US" sz="2800" dirty="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frutas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[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maçã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"banana"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800" dirty="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laranja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]</a:t>
            </a:r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removido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 =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frutas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pop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800" dirty="0">
                <a:solidFill>
                  <a:srgbClr val="098658"/>
                </a:solidFill>
                <a:latin typeface="Consolas"/>
                <a:ea typeface="Calibri"/>
                <a:cs typeface="Segoe UI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  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# Remove a "</a:t>
            </a:r>
            <a:r>
              <a:rPr lang="en-US" sz="2800" err="1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maçã</a:t>
            </a:r>
            <a:r>
              <a:rPr lang="en-US" sz="2800" dirty="0">
                <a:solidFill>
                  <a:srgbClr val="008000"/>
                </a:solidFill>
                <a:latin typeface="Consolas"/>
                <a:ea typeface="Calibri"/>
                <a:cs typeface="Segoe UI"/>
              </a:rPr>
              <a:t>"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44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"Item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removido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:"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removido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 dirty="0">
                <a:solidFill>
                  <a:srgbClr val="795E26"/>
                </a:solidFill>
                <a:latin typeface="Consolas"/>
                <a:ea typeface="Calibri"/>
                <a:cs typeface="Segoe UI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"Lista </a:t>
            </a:r>
            <a:r>
              <a:rPr lang="en-US" sz="2800" err="1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atual</a:t>
            </a:r>
            <a:r>
              <a:rPr lang="en-US" sz="2800" dirty="0">
                <a:solidFill>
                  <a:srgbClr val="A31515"/>
                </a:solidFill>
                <a:latin typeface="Consolas"/>
                <a:ea typeface="Calibri"/>
                <a:cs typeface="Segoe UI"/>
              </a:rPr>
              <a:t>:"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, </a:t>
            </a:r>
            <a:r>
              <a:rPr lang="en-US" sz="2800" err="1">
                <a:solidFill>
                  <a:srgbClr val="001080"/>
                </a:solidFill>
                <a:latin typeface="Consolas"/>
                <a:ea typeface="Calibri"/>
                <a:cs typeface="Segoe UI"/>
              </a:rPr>
              <a:t>frutas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Segoe UI"/>
              </a:rPr>
              <a:t>)</a:t>
            </a: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Segoe U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49626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5C48-0EBF-8802-FD55-588A4F71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7FA73D5-AA8B-E6D2-5E38-118779FA822C}"/>
              </a:ext>
            </a:extLst>
          </p:cNvPr>
          <p:cNvSpPr txBox="1"/>
          <p:nvPr/>
        </p:nvSpPr>
        <p:spPr>
          <a:xfrm>
            <a:off x="-2173" y="95"/>
            <a:ext cx="11576001" cy="9356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Concatenando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listas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lista_combinada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lista2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lista_combinada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[1, 2, 3, 4]</a:t>
            </a:r>
            <a:endParaRPr lang="en-US" sz="2400" dirty="0"/>
          </a:p>
          <a:p>
            <a:endParaRPr lang="en-US" sz="4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Fatiamento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(Slicing):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pode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acessar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uma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parte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com a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notação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fatiamento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(slicing),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onde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você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especifica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intervalo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[20, 30, 40]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427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D53B-DF73-D879-EF06-DB0ACD01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72A9B8B-6B76-6A37-56AE-E71ED9CED39A}"/>
              </a:ext>
            </a:extLst>
          </p:cNvPr>
          <p:cNvSpPr txBox="1"/>
          <p:nvPr/>
        </p:nvSpPr>
        <p:spPr>
          <a:xfrm>
            <a:off x="-2173" y="95"/>
            <a:ext cx="11576001" cy="102797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numeros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"Maria"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"Pedro"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lista_mista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"banana"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3.14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 dirty="0"/>
          </a:p>
          <a:p>
            <a:endParaRPr lang="en-US" sz="2000" dirty="0"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Retorna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o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número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de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minha_lista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5</a:t>
            </a:r>
            <a:endParaRPr lang="en-US" sz="2000"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4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sort(): Ordena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ordem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crescente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sort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[1, 2, 3, 4]</a:t>
            </a:r>
            <a:endParaRPr lang="en-US" sz="2000"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3410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CFD0-95D4-0E78-195E-82DF1C8C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8C810AA-9476-F3F2-DDFA-1DFC835BE4D9}"/>
              </a:ext>
            </a:extLst>
          </p:cNvPr>
          <p:cNvSpPr txBox="1"/>
          <p:nvPr/>
        </p:nvSpPr>
        <p:spPr>
          <a:xfrm>
            <a:off x="-2173" y="95"/>
            <a:ext cx="11576001" cy="7078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reverse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():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Inverte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ordem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dos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elementos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lista.reverse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[4, 3, 2, 1]</a:t>
            </a:r>
            <a:endParaRPr lang="en-US" sz="2000" dirty="0"/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2628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3E45-3C83-10CB-5CFA-1094D5AC4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8715C4-D443-FB10-B484-C006FA0CA5B6}"/>
              </a:ext>
            </a:extLst>
          </p:cNvPr>
          <p:cNvSpPr txBox="1"/>
          <p:nvPr/>
        </p:nvSpPr>
        <p:spPr>
          <a:xfrm>
            <a:off x="-2173" y="95"/>
            <a:ext cx="11576001" cy="92948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AF00DB"/>
                </a:solidFill>
                <a:latin typeface="Consolas"/>
                <a:ea typeface="Calibri"/>
                <a:cs typeface="Calibri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alibri"/>
                <a:cs typeface="Calibri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    </a:t>
            </a:r>
            <a:r>
              <a:rPr lang="en-US" sz="20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"Olá"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len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 →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tamanho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max(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 / 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min(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 →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maior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menor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sum(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 → soma de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valores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sorted(</a:t>
            </a:r>
            <a:r>
              <a:rPr lang="en-US" sz="28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lista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→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lista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ordenada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131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526BC-8ED0-17D2-26B8-57C3F3A4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CCAC549-14DE-6194-3DBF-872E726EF671}"/>
              </a:ext>
            </a:extLst>
          </p:cNvPr>
          <p:cNvSpPr txBox="1"/>
          <p:nvPr/>
        </p:nvSpPr>
        <p:spPr>
          <a:xfrm>
            <a:off x="-2173" y="95"/>
            <a:ext cx="11576001" cy="11356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/>
                <a:ea typeface="+mn-lt"/>
                <a:cs typeface="Segoe UI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/>
                <a:ea typeface="Calibri"/>
                <a:cs typeface="Calibri"/>
              </a:rPr>
              <a:t>random</a:t>
            </a:r>
            <a:endParaRPr lang="en-US" sz="24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Lista de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alunos</a:t>
            </a:r>
            <a:endParaRPr lang="en-US" sz="2400" err="1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"João"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"Marina"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Sorteia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 um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nome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da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lista</a:t>
            </a:r>
            <a:endParaRPr lang="en-US" sz="2400" err="1">
              <a:solidFill>
                <a:srgbClr val="008000"/>
              </a:solidFill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escolhido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2400" err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random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choice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nomes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"O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aluno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sorteado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foi</a:t>
            </a:r>
            <a:r>
              <a:rPr lang="en-US" sz="24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:"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escolhido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8892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CC47-5D83-2F24-8C20-DAF83B71C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74E7F63-2ED3-FE09-E712-B8EB34012401}"/>
              </a:ext>
            </a:extLst>
          </p:cNvPr>
          <p:cNvSpPr txBox="1"/>
          <p:nvPr/>
        </p:nvSpPr>
        <p:spPr>
          <a:xfrm>
            <a:off x="-2173" y="95"/>
            <a:ext cx="11576001" cy="120032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sz="2000" b="1" dirty="0" err="1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list.index</a:t>
            </a:r>
            <a:r>
              <a:rPr lang="en-US" sz="2000" b="1" dirty="0">
                <a:solidFill>
                  <a:srgbClr val="000000"/>
                </a:solidFill>
                <a:latin typeface="Consolas"/>
                <a:ea typeface="+mn-lt"/>
                <a:cs typeface="Segoe UI"/>
              </a:rPr>
              <a:t>(valor)</a:t>
            </a:r>
            <a:endParaRPr lang="en-US" sz="2000" dirty="0">
              <a:solidFill>
                <a:srgbClr val="000000"/>
              </a:solidFill>
              <a:latin typeface="Consolas"/>
              <a:ea typeface="+mn-lt"/>
              <a:cs typeface="Segoe UI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Retorna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 a </a:t>
            </a:r>
            <a:r>
              <a:rPr lang="en-US" sz="2000" dirty="0" err="1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posição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 (</a:t>
            </a:r>
            <a:r>
              <a:rPr lang="en-US" sz="2000" dirty="0" err="1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índice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) de um item </a:t>
            </a:r>
            <a:r>
              <a:rPr lang="en-US" sz="2000" dirty="0" err="1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na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lista</a:t>
            </a:r>
            <a:r>
              <a:rPr lang="en-US" sz="2000" dirty="0">
                <a:solidFill>
                  <a:srgbClr val="008000"/>
                </a:solidFill>
                <a:latin typeface="Calibri"/>
                <a:ea typeface="+mn-lt"/>
                <a:cs typeface="Calibri"/>
              </a:rPr>
              <a:t>.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solidFill>
                <a:srgbClr val="001080"/>
              </a:solidFill>
              <a:latin typeface="Consolas"/>
              <a:ea typeface="+mn-lt"/>
              <a:cs typeface="Segoe UI"/>
            </a:endParaRPr>
          </a:p>
          <a:p>
            <a:endParaRPr lang="en-US" sz="2000" dirty="0">
              <a:solidFill>
                <a:srgbClr val="001080"/>
              </a:solidFill>
              <a:latin typeface="Consolas"/>
              <a:ea typeface="+mn-lt"/>
              <a:cs typeface="Segoe U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+mn-lt"/>
                <a:cs typeface="Segoe UI"/>
              </a:rPr>
              <a:t>frutas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maçã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"banana"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laranja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</a:rPr>
              <a:t>posicao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 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frutas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index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"banana"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posicao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dirty="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1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000" b="1" dirty="0">
              <a:latin typeface="Consolas"/>
              <a:ea typeface="Calibri"/>
              <a:cs typeface="Calibri"/>
            </a:endParaRPr>
          </a:p>
          <a:p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list.count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(valor)</a:t>
            </a:r>
            <a:endParaRPr lang="en-US" sz="2000" b="1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Conta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quantas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vezes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um valor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aparece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na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ea typeface="+mn-lt"/>
                <a:cs typeface="+mn-lt"/>
              </a:rPr>
              <a:t>lista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numeros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[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]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qtd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numeros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/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qtd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: 3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8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6072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1E094-0970-18D0-121C-18C6C1CB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AC050D-8C29-30E9-8B07-DCDB9B5A3BBE}"/>
              </a:ext>
            </a:extLst>
          </p:cNvPr>
          <p:cNvSpPr txBox="1"/>
          <p:nvPr/>
        </p:nvSpPr>
        <p:spPr>
          <a:xfrm>
            <a:off x="-2173" y="95"/>
            <a:ext cx="11576001" cy="11787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b="1" dirty="0" err="1">
                <a:latin typeface="Consolas"/>
                <a:ea typeface="+mn-lt"/>
                <a:cs typeface="Segoe UI"/>
              </a:rPr>
              <a:t>list.clear</a:t>
            </a:r>
            <a:r>
              <a:rPr lang="en-US" b="1" dirty="0"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Remove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todos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os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itens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lista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deixa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ela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vazia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2000" dirty="0">
              <a:latin typeface="Calibri"/>
              <a:ea typeface="Calibri" panose="020F0502020204030204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carrinho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 = [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"camisa"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calça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sapato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 panose="020F0502020204030204"/>
                <a:cs typeface="Calibri" panose="020F0502020204030204"/>
              </a:rPr>
              <a:t>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carrinho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clear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795E26"/>
                </a:solidFill>
                <a:latin typeface="Consolas"/>
                <a:ea typeface="Calibri" panose="020F0502020204030204"/>
                <a:cs typeface="Calibri" panose="020F0502020204030204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 panose="020F0502020204030204"/>
                <a:cs typeface="Calibri" panose="020F0502020204030204"/>
              </a:rPr>
              <a:t>carrinho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)  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Saída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: []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US" sz="2000" b="1" dirty="0">
              <a:solidFill>
                <a:srgbClr val="000000"/>
              </a:solidFill>
              <a:latin typeface="Consolas"/>
              <a:ea typeface="Calibri" panose="020F0502020204030204"/>
              <a:cs typeface="Segoe U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 panose="020F0502020204030204"/>
              <a:cs typeface="Calibri" panose="020F0502020204030204"/>
            </a:endParaRPr>
          </a:p>
          <a:p>
            <a:r>
              <a:rPr lang="en-US" sz="2400" err="1">
                <a:solidFill>
                  <a:srgbClr val="008000"/>
                </a:solidFill>
                <a:ea typeface="+mn-lt"/>
                <a:cs typeface="+mn-lt"/>
              </a:rPr>
              <a:t>list.reverse</a:t>
            </a:r>
            <a:r>
              <a:rPr lang="en-US" sz="2400" dirty="0">
                <a:solidFill>
                  <a:srgbClr val="008000"/>
                </a:solidFill>
                <a:ea typeface="+mn-lt"/>
                <a:cs typeface="+mn-lt"/>
              </a:rPr>
              <a:t>()</a:t>
            </a:r>
            <a:endParaRPr lang="en-US" sz="2400" dirty="0"/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"Ana"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"Carlos"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000">
                <a:solidFill>
                  <a:srgbClr val="A31515"/>
                </a:solidFill>
                <a:latin typeface="Consolas"/>
                <a:ea typeface="Calibri"/>
                <a:cs typeface="Calibri"/>
              </a:rPr>
              <a:t>"Beatriz"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0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0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reverse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0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nomes</a:t>
            </a:r>
            <a:r>
              <a:rPr lang="en-US" sz="20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0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00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['Beatriz', 'Carlos', 'Ana']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551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35549-9496-009D-7711-507922E2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FED20E-FA8C-FF3A-207A-C0D4A1E6C08E}"/>
              </a:ext>
            </a:extLst>
          </p:cNvPr>
          <p:cNvSpPr txBox="1"/>
          <p:nvPr/>
        </p:nvSpPr>
        <p:spPr>
          <a:xfrm>
            <a:off x="309972" y="128626"/>
            <a:ext cx="11576001" cy="110491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list.copy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>
                <a:ea typeface="+mn-lt"/>
                <a:cs typeface="+mn-lt"/>
              </a:rPr>
              <a:t>Faz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cópia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independente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útil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a original).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copy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lista1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[1, 2, 3]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[1, 2, 3, 4]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343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C79A3-650E-61ED-1391-E23AF4B8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345BEB9-354A-914C-F38B-6D70C4974B55}"/>
              </a:ext>
            </a:extLst>
          </p:cNvPr>
          <p:cNvSpPr txBox="1"/>
          <p:nvPr/>
        </p:nvSpPr>
        <p:spPr>
          <a:xfrm>
            <a:off x="309972" y="128626"/>
            <a:ext cx="11576001" cy="10679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Segoe UI"/>
                <a:ea typeface="+mn-lt"/>
                <a:cs typeface="Segoe UI"/>
              </a:rPr>
              <a:t>                                Lista</a:t>
            </a:r>
            <a:endParaRPr lang="en-US" sz="4400" dirty="0">
              <a:latin typeface="Calibri" panose="020F0502020204030204"/>
              <a:ea typeface="+mn-lt"/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list.extend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outra_lista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lista_a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3</a:t>
            </a:r>
            <a:r>
              <a:rPr lang="en-US" sz="240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lista_b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 = [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/>
                <a:ea typeface="Calibri"/>
                <a:cs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]</a:t>
            </a:r>
            <a:endParaRPr lang="en-US" sz="2400">
              <a:ea typeface="Calibri"/>
              <a:cs typeface="Calibri"/>
            </a:endParaRPr>
          </a:p>
          <a:p>
            <a:br>
              <a:rPr lang="en-US" dirty="0"/>
            </a:br>
            <a:endParaRPr lang="en-US" sz="4000">
              <a:ea typeface="Calibri"/>
              <a:cs typeface="Calibri"/>
            </a:endParaRPr>
          </a:p>
          <a:p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lista_a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.</a:t>
            </a:r>
            <a:r>
              <a:rPr lang="en-US" sz="2400" err="1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extend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lista_b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795E26"/>
                </a:solidFill>
                <a:latin typeface="Consolas"/>
                <a:ea typeface="Calibri"/>
                <a:cs typeface="Calibri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(</a:t>
            </a:r>
            <a:r>
              <a:rPr lang="en-US" sz="2400" err="1">
                <a:solidFill>
                  <a:srgbClr val="001080"/>
                </a:solidFill>
                <a:latin typeface="Consolas"/>
                <a:ea typeface="Calibri"/>
                <a:cs typeface="Calibri"/>
              </a:rPr>
              <a:t>lista_a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)  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# </a:t>
            </a:r>
            <a:r>
              <a:rPr lang="en-US" sz="2400" err="1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Saída</a:t>
            </a:r>
            <a:r>
              <a:rPr lang="en-US" sz="2400" dirty="0">
                <a:solidFill>
                  <a:srgbClr val="008000"/>
                </a:solidFill>
                <a:latin typeface="Consolas"/>
                <a:ea typeface="Calibri"/>
                <a:cs typeface="Calibri"/>
              </a:rPr>
              <a:t>: [1, 2, 3, 4, 5]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267F99"/>
              </a:solidFill>
              <a:latin typeface="Consolas"/>
              <a:ea typeface="Calibri"/>
              <a:cs typeface="Calibri"/>
            </a:endParaRPr>
          </a:p>
          <a:p>
            <a:endParaRPr lang="en-US" sz="44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800" dirty="0">
              <a:solidFill>
                <a:srgbClr val="000000"/>
              </a:solidFill>
              <a:latin typeface="Segoe UI"/>
              <a:ea typeface="Calibri"/>
              <a:cs typeface="Segoe U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400" dirty="0">
              <a:solidFill>
                <a:srgbClr val="008000"/>
              </a:solidFill>
              <a:latin typeface="Consolas"/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3259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671E4A1F5C1341A182201C09FEC4EB" ma:contentTypeVersion="3" ma:contentTypeDescription="Crie um novo documento." ma:contentTypeScope="" ma:versionID="9473a61428de08667d4736764dc9c827">
  <xsd:schema xmlns:xsd="http://www.w3.org/2001/XMLSchema" xmlns:xs="http://www.w3.org/2001/XMLSchema" xmlns:p="http://schemas.microsoft.com/office/2006/metadata/properties" xmlns:ns1="http://schemas.microsoft.com/sharepoint/v3" xmlns:ns2="8175ed3d-4bed-453b-bf48-01685361bac8" targetNamespace="http://schemas.microsoft.com/office/2006/metadata/properties" ma:root="true" ma:fieldsID="c2ebee0dcff29a17ab5f1c8079db3921" ns1:_="" ns2:_="">
    <xsd:import namespace="http://schemas.microsoft.com/sharepoint/v3"/>
    <xsd:import namespace="8175ed3d-4bed-453b-bf48-01685361bac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hidden="true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5ed3d-4bed-453b-bf48-01685361ba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A7F667D-E06D-4F7A-A503-D7D961BEB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175ed3d-4bed-453b-bf48-01685361ba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0C075-6692-4336-B8AB-BDE7312AD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5DC7C-E5D5-4111-923B-3A3F5A1AD181}">
  <ds:schemaRefs>
    <ds:schemaRef ds:uri="8175ed3d-4bed-453b-bf48-01685361bac8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331</Words>
  <Application>Microsoft Office PowerPoint</Application>
  <PresentationFormat>Widescreen</PresentationFormat>
  <Paragraphs>24</Paragraphs>
  <Slides>270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270</vt:i4>
      </vt:variant>
    </vt:vector>
  </HeadingPairs>
  <TitlesOfParts>
    <vt:vector size="27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Marina Figueiredo Zanola De Souza</dc:creator>
  <cp:lastModifiedBy>Adriana Flauta da Silva</cp:lastModifiedBy>
  <cp:revision>1848</cp:revision>
  <dcterms:created xsi:type="dcterms:W3CDTF">2022-12-22T16:36:47Z</dcterms:created>
  <dcterms:modified xsi:type="dcterms:W3CDTF">2025-05-29T22:36:56Z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0x010100E5671E4A1F5C1341A182201C09FEC4EB</vt:lpwstr>
  </property>
</Properties>
</file>