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2" r:id="rId5"/>
    <p:sldId id="321" r:id="rId6"/>
    <p:sldId id="323" r:id="rId7"/>
    <p:sldId id="320" r:id="rId8"/>
    <p:sldId id="324" r:id="rId9"/>
    <p:sldId id="326" r:id="rId10"/>
    <p:sldId id="325" r:id="rId11"/>
    <p:sldId id="32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22.09.2025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22.09.2025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8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7CD1-BBF1-023B-9507-4103B85E5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D5456A-9EE5-19A8-FB5C-F63A7742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2CE0BBA-D8A6-FC4B-4026-ABE6A72B6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B67CD-E933-0F2C-6978-D1EC76F7F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4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93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30D0-03AB-6679-53C3-7FC350DA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57743C-D863-8E31-2592-F67B46AD6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6D82A3-75AE-E64A-0BE5-979E018EB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7A0542-242B-A99A-8392-F4C2293AB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88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D06D-27CF-C167-B1B3-33014025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26E464A-B299-C5EF-6559-17AB0A117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37B9CA-D98D-2B3F-C82C-C4A12E8E9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69B3B1-23D0-F50E-CFE4-4E2C5034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8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C821-A2DA-C699-A41B-D92EB641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2D5B58E-FF18-D04D-CBDC-C43F6AC77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58E9B6B-7878-72F8-D107-D3C58BAF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ADA6DD-582B-209F-1366-31B2ED58C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84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24" y="-1098960"/>
            <a:ext cx="10756398" cy="5253089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OOP: Attribute, Konstruktor, Methoden + Klassendiagramm</a:t>
            </a:r>
            <a:br>
              <a:rPr lang="de-DE" dirty="0"/>
            </a:br>
            <a:r>
              <a:rPr lang="de-DE" sz="2400" dirty="0"/>
              <a:t>Maximilian Martini, Gabriel Metzler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Attribute</a:t>
            </a:r>
          </a:p>
          <a:p>
            <a:pPr rtl="0"/>
            <a:r>
              <a:rPr lang="de-DE" dirty="0"/>
              <a:t>Konstruktor</a:t>
            </a:r>
          </a:p>
          <a:p>
            <a:pPr rtl="0"/>
            <a:r>
              <a:rPr lang="de-DE" dirty="0"/>
              <a:t>Methoden</a:t>
            </a:r>
          </a:p>
          <a:p>
            <a:pPr rtl="0"/>
            <a:r>
              <a:rPr lang="de-DE" dirty="0"/>
              <a:t>Klassendiagramm (UML)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82C90-F452-7757-F819-3F3A0B85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9AFCF3-7A8F-F11F-AA19-182D0EE7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67" y="1061335"/>
            <a:ext cx="5000318" cy="4904141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r>
              <a:rPr lang="de-DE" sz="4000" b="1" dirty="0">
                <a:latin typeface="Aptos" panose="020B0004020202020204" pitchFamily="34" charset="0"/>
              </a:rPr>
              <a:t>Attribute</a:t>
            </a:r>
            <a:br>
              <a:rPr lang="de-DE" sz="3300" dirty="0">
                <a:latin typeface="Aptos" panose="020B0004020202020204" pitchFamily="34" charset="0"/>
              </a:rPr>
            </a:br>
            <a:br>
              <a:rPr lang="de-DE" sz="3300" dirty="0">
                <a:latin typeface="Aptos" panose="020B0004020202020204" pitchFamily="34" charset="0"/>
              </a:rPr>
            </a:br>
            <a:r>
              <a:rPr lang="de-DE" sz="3000" dirty="0" err="1">
                <a:latin typeface="Aptos" panose="020B0004020202020204" pitchFamily="34" charset="0"/>
              </a:rPr>
              <a:t>Attribute</a:t>
            </a:r>
            <a:r>
              <a:rPr lang="de-DE" sz="3000" dirty="0">
                <a:latin typeface="Aptos" panose="020B0004020202020204" pitchFamily="34" charset="0"/>
              </a:rPr>
              <a:t> sind Variablen innerhalb einer Klasse, die den Zustand eines Objekts beschreiben. </a:t>
            </a:r>
            <a:br>
              <a:rPr lang="de-DE" sz="3000" dirty="0">
                <a:latin typeface="Aptos" panose="020B0004020202020204" pitchFamily="34" charset="0"/>
              </a:rPr>
            </a:br>
            <a:r>
              <a:rPr lang="de-DE" sz="3000" dirty="0">
                <a:latin typeface="Aptos" panose="020B0004020202020204" pitchFamily="34" charset="0"/>
              </a:rPr>
              <a:t>Jedes Objekt kann dabei eigene Werte für seine Attribute besitzen.</a:t>
            </a:r>
            <a:br>
              <a:rPr lang="de-DE" sz="3300" dirty="0">
                <a:latin typeface="Aptos" panose="020B0004020202020204" pitchFamily="34" charset="0"/>
              </a:rPr>
            </a:br>
            <a:endParaRPr lang="de-DE" sz="3300" dirty="0">
              <a:latin typeface="Aptos" panose="020B00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78E8E2-11B1-F74A-A5FD-3A15AD28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9" y="1061335"/>
            <a:ext cx="4635426" cy="4735327"/>
          </a:xfrm>
          <a:prstGeom prst="rect">
            <a:avLst/>
          </a:prstGeom>
          <a:noFill/>
        </p:spPr>
      </p:pic>
      <p:sp>
        <p:nvSpPr>
          <p:cNvPr id="19" name="Rektangel 18">
            <a:extLst>
              <a:ext uri="{FF2B5EF4-FFF2-40B4-BE49-F238E27FC236}">
                <a16:creationId xmlns:a16="http://schemas.microsoft.com/office/drawing/2014/main" id="{C0221B25-160D-E400-2CD3-78264D5DE7C9}"/>
              </a:ext>
            </a:extLst>
          </p:cNvPr>
          <p:cNvSpPr/>
          <p:nvPr/>
        </p:nvSpPr>
        <p:spPr>
          <a:xfrm>
            <a:off x="7550280" y="1779120"/>
            <a:ext cx="2560320" cy="548640"/>
          </a:xfrm>
          <a:prstGeom prst="rect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8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45" y="1061335"/>
            <a:ext cx="5000318" cy="4904141"/>
          </a:xfrm>
        </p:spPr>
        <p:txBody>
          <a:bodyPr rtlCol="0" anchor="b">
            <a:normAutofit fontScale="90000"/>
          </a:bodyPr>
          <a:lstStyle>
            <a:defPPr>
              <a:defRPr lang="de-DE"/>
            </a:defPPr>
          </a:lstStyle>
          <a:p>
            <a:r>
              <a:rPr lang="de-DE" sz="4400" b="1" dirty="0">
                <a:latin typeface="Aptos" panose="020B0004020202020204" pitchFamily="34" charset="0"/>
              </a:rPr>
              <a:t>Konstruktor</a:t>
            </a:r>
            <a:br>
              <a:rPr lang="de-DE" sz="3300" dirty="0">
                <a:latin typeface="Aptos" panose="020B0004020202020204" pitchFamily="34" charset="0"/>
              </a:rPr>
            </a:br>
            <a:br>
              <a:rPr lang="de-DE" sz="3300" dirty="0">
                <a:latin typeface="Aptos" panose="020B0004020202020204" pitchFamily="34" charset="0"/>
              </a:rPr>
            </a:br>
            <a:r>
              <a:rPr lang="de-DE" sz="3300" dirty="0">
                <a:latin typeface="Aptos" panose="020B0004020202020204" pitchFamily="34" charset="0"/>
              </a:rPr>
              <a:t>Der Konstruktor ist eine besondere Methode, die automatisch ausgeführt wird, sobald ein neues Objekt erstellt wird. Er dient dazu, Anfangswerte für Attribute festzulegen und notwendige Start­einstellungen vorzunehmen.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6CC966-A2D4-3D71-F9FC-B01AC594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9" y="1061335"/>
            <a:ext cx="4635426" cy="4735327"/>
          </a:xfrm>
          <a:prstGeom prst="rect">
            <a:avLst/>
          </a:prstGeom>
          <a:noFill/>
        </p:spPr>
      </p:pic>
      <p:sp>
        <p:nvSpPr>
          <p:cNvPr id="19" name="Rektangel 18">
            <a:extLst>
              <a:ext uri="{FF2B5EF4-FFF2-40B4-BE49-F238E27FC236}">
                <a16:creationId xmlns:a16="http://schemas.microsoft.com/office/drawing/2014/main" id="{DE9EBCF3-A65C-4B7A-BA99-930B1D75CA6A}"/>
              </a:ext>
            </a:extLst>
          </p:cNvPr>
          <p:cNvSpPr/>
          <p:nvPr/>
        </p:nvSpPr>
        <p:spPr>
          <a:xfrm>
            <a:off x="7187381" y="1474839"/>
            <a:ext cx="2923219" cy="852921"/>
          </a:xfrm>
          <a:prstGeom prst="rect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143D0-D98E-9E8B-4D0E-A2D68678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271A65-954E-0DBB-A85A-CADE5B6E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945" y="976927"/>
            <a:ext cx="5000318" cy="4904141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r>
              <a:rPr lang="de-DE" sz="4000" b="1" dirty="0">
                <a:latin typeface="Aptos" panose="020B0004020202020204" pitchFamily="34" charset="0"/>
              </a:rPr>
              <a:t>Methoden</a:t>
            </a:r>
            <a:br>
              <a:rPr lang="de-DE" sz="3300" dirty="0">
                <a:latin typeface="Aptos" panose="020B0004020202020204" pitchFamily="34" charset="0"/>
              </a:rPr>
            </a:br>
            <a:br>
              <a:rPr lang="de-DE" sz="3300" dirty="0">
                <a:latin typeface="Aptos" panose="020B0004020202020204" pitchFamily="34" charset="0"/>
              </a:rPr>
            </a:br>
            <a:r>
              <a:rPr lang="de-DE" sz="3000" dirty="0" err="1">
                <a:latin typeface="Aptos" panose="020B0004020202020204" pitchFamily="34" charset="0"/>
              </a:rPr>
              <a:t>Methoden</a:t>
            </a:r>
            <a:r>
              <a:rPr lang="de-DE" sz="3000" dirty="0">
                <a:latin typeface="Aptos" panose="020B0004020202020204" pitchFamily="34" charset="0"/>
              </a:rPr>
              <a:t> definieren das Verhalten eines Objekts. Sie können Berechnungen durchführen, Daten verändern oder andere Objekte ansprechen</a:t>
            </a:r>
            <a:br>
              <a:rPr lang="de-DE" sz="3300" dirty="0">
                <a:latin typeface="Aptos" panose="020B0004020202020204" pitchFamily="34" charset="0"/>
              </a:rPr>
            </a:br>
            <a:endParaRPr lang="de-DE" sz="3300" dirty="0">
              <a:latin typeface="Aptos" panose="020B00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DD2ED92-1664-625D-8411-18D70852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69" y="1061335"/>
            <a:ext cx="4635426" cy="4735327"/>
          </a:xfrm>
          <a:prstGeom prst="rect">
            <a:avLst/>
          </a:prstGeom>
          <a:noFill/>
        </p:spPr>
      </p:pic>
      <p:sp>
        <p:nvSpPr>
          <p:cNvPr id="19" name="Rektangel 18">
            <a:extLst>
              <a:ext uri="{FF2B5EF4-FFF2-40B4-BE49-F238E27FC236}">
                <a16:creationId xmlns:a16="http://schemas.microsoft.com/office/drawing/2014/main" id="{EA0A937B-83A6-EB10-B067-ACE911C78C2C}"/>
              </a:ext>
            </a:extLst>
          </p:cNvPr>
          <p:cNvSpPr/>
          <p:nvPr/>
        </p:nvSpPr>
        <p:spPr>
          <a:xfrm>
            <a:off x="7215982" y="2428049"/>
            <a:ext cx="3973127" cy="1357370"/>
          </a:xfrm>
          <a:prstGeom prst="rect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2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36541-F5A4-67C2-D955-5895DF47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11AFD1-90D4-D009-827B-F683D5CA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294968"/>
            <a:ext cx="5000318" cy="1686778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r>
              <a:rPr lang="de-DE" sz="4000" b="1" dirty="0">
                <a:latin typeface="Aptos" panose="020B0004020202020204" pitchFamily="34" charset="0"/>
              </a:rPr>
              <a:t>Klassendiagramm</a:t>
            </a:r>
            <a:br>
              <a:rPr lang="de-DE" sz="3300" dirty="0">
                <a:latin typeface="Aptos" panose="020B0004020202020204" pitchFamily="34" charset="0"/>
              </a:rPr>
            </a:br>
            <a:endParaRPr lang="de-DE" sz="3300" dirty="0">
              <a:latin typeface="Aptos" panose="020B00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64B4B1-CB46-5846-CF74-FEC125D6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62" y="1503288"/>
            <a:ext cx="6251780" cy="49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984D2-EE33-51D3-3922-950F32DB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EC29581-8CC3-1728-46E2-F66C0D59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9" y="371931"/>
            <a:ext cx="5985148" cy="6114138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3D9673C-A9AF-076B-7E34-D136EA3F75DC}"/>
              </a:ext>
            </a:extLst>
          </p:cNvPr>
          <p:cNvSpPr txBox="1"/>
          <p:nvPr/>
        </p:nvSpPr>
        <p:spPr>
          <a:xfrm>
            <a:off x="1956620" y="1288024"/>
            <a:ext cx="2192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Aptos Display" panose="020B0004020202020204" pitchFamily="34" charset="0"/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41756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B44ED-0275-1694-5017-2E474400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23" y="1248696"/>
            <a:ext cx="8633858" cy="1014169"/>
          </a:xfrm>
        </p:spPr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pic>
        <p:nvPicPr>
          <p:cNvPr id="7176" name="Picture 8" descr="Vielen dank für ihre aufmerksamkeit! leinwandbilder • bilder danke,  schreiben, Text | myloview.de">
            <a:extLst>
              <a:ext uri="{FF2B5EF4-FFF2-40B4-BE49-F238E27FC236}">
                <a16:creationId xmlns:a16="http://schemas.microsoft.com/office/drawing/2014/main" id="{7EF5FB7B-9B47-0949-25EF-DD111E83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39" y="2774899"/>
            <a:ext cx="7455121" cy="34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130</Words>
  <Application>Microsoft Office PowerPoint</Application>
  <PresentationFormat>Breitbild</PresentationFormat>
  <Paragraphs>20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Tisa Offc Serif Pro</vt:lpstr>
      <vt:lpstr>Univers Light</vt:lpstr>
      <vt:lpstr>Benutzerdefiniert</vt:lpstr>
      <vt:lpstr>OOP: Attribute, Konstruktor, Methoden + Klassendiagramm Maximilian Martini, Gabriel Metzler </vt:lpstr>
      <vt:lpstr>Inhalt</vt:lpstr>
      <vt:lpstr>Attribute  Attribute sind Variablen innerhalb einer Klasse, die den Zustand eines Objekts beschreiben.  Jedes Objekt kann dabei eigene Werte für seine Attribute besitzen. </vt:lpstr>
      <vt:lpstr>Konstruktor  Der Konstruktor ist eine besondere Methode, die automatisch ausgeführt wird, sobald ein neues Objekt erstellt wird. Er dient dazu, Anfangswerte für Attribute festzulegen und notwendige Start­einstellungen vorzunehmen.</vt:lpstr>
      <vt:lpstr>Methoden  Methoden definieren das Verhalten eines Objekts. Sie können Berechnungen durchführen, Daten verändern oder andere Objekte ansprechen </vt:lpstr>
      <vt:lpstr>Klassendiagramm </vt:lpstr>
      <vt:lpstr>PowerPoint-Präsentation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MARTINI Maximilian, SchülerIn</dc:creator>
  <cp:lastModifiedBy>MARTINI Maximilian, SchülerIn</cp:lastModifiedBy>
  <cp:revision>1</cp:revision>
  <dcterms:created xsi:type="dcterms:W3CDTF">2025-09-22T09:18:21Z</dcterms:created>
  <dcterms:modified xsi:type="dcterms:W3CDTF">2025-09-22T10:27:36Z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