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
      <p:font typeface="Oswald SemiBold"/>
      <p:regular r:id="rId37"/>
      <p:bold r:id="rId38"/>
    </p:embeddedFont>
    <p:embeddedFont>
      <p:font typeface="Oswald"/>
      <p:regular r:id="rId39"/>
      <p:bold r:id="rId40"/>
    </p:embeddedFont>
    <p:embeddedFont>
      <p:font typeface="Nunito Black"/>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42" Type="http://schemas.openxmlformats.org/officeDocument/2006/relationships/font" Target="fonts/NunitoBlack-boldItalic.fntdata"/><Relationship Id="rId41" Type="http://schemas.openxmlformats.org/officeDocument/2006/relationships/font" Target="fonts/NunitoBlack-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OswaldSemiBold-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Oswald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J’ai inclus toute les “notes” directement dans les diapositives, a un oral bien entendu je ne mettrais jamais autant de textes.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383825633_3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d383825633_3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383825633_3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d383825633_3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383825633_3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383825633_3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383825633_3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383825633_3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383825633_3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383825633_3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383825633_3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d383825633_3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383825633_3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d383825633_3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383825633_3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d383825633_3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d383825633_3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d383825633_3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d383825633_3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d383825633_3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5bbd64c77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5bbd64c77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d383825633_3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d383825633_3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d383825633_3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d383825633_3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d383825633_3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d383825633_3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d383825633_3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d383825633_3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d383825633_3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d383825633_3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d383825633_3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d383825633_3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5bbd64c77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5bbd64c77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5bbd64c77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5bbd64c77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05bbd64c77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05bbd64c77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383825633_3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d383825633_3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383825633_3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d383825633_3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383825633_3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383825633_3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383825633_3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d383825633_3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W1Pnt_BoszXn4YkzjE2o_HM4up0jSBw1/view" TargetMode="External"/><Relationship Id="rId4" Type="http://schemas.openxmlformats.org/officeDocument/2006/relationships/image" Target="../media/image1.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Découverte des méthodologies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Par Martial Floquet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Méthode SCRUM</a:t>
            </a:r>
            <a:endParaRPr/>
          </a:p>
        </p:txBody>
      </p:sp>
      <p:sp>
        <p:nvSpPr>
          <p:cNvPr id="345" name="Google Shape;345;p22"/>
          <p:cNvSpPr txBox="1"/>
          <p:nvPr>
            <p:ph idx="1" type="body"/>
          </p:nvPr>
        </p:nvSpPr>
        <p:spPr>
          <a:xfrm>
            <a:off x="0" y="1511125"/>
            <a:ext cx="8724000" cy="3378600"/>
          </a:xfrm>
          <a:prstGeom prst="rect">
            <a:avLst/>
          </a:prstGeom>
        </p:spPr>
        <p:txBody>
          <a:bodyPr anchorCtr="0" anchor="t" bIns="91425" lIns="91425" spcFirstLastPara="1" rIns="91425" wrap="square" tIns="91425">
            <a:normAutofit fontScale="55000" lnSpcReduction="10000"/>
          </a:bodyPr>
          <a:lstStyle/>
          <a:p>
            <a:pPr indent="-322897" lvl="0" marL="457200" rtl="0" algn="l">
              <a:spcBef>
                <a:spcPts val="1200"/>
              </a:spcBef>
              <a:spcAft>
                <a:spcPts val="0"/>
              </a:spcAft>
              <a:buClr>
                <a:srgbClr val="000000"/>
              </a:buClr>
              <a:buSzPct val="100000"/>
              <a:buChar char="-"/>
            </a:pPr>
            <a:r>
              <a:rPr lang="fr" sz="2700">
                <a:solidFill>
                  <a:srgbClr val="000000"/>
                </a:solidFill>
              </a:rPr>
              <a:t>Scrum est une méthode Agile qui aide les équipes à s’organiser pour créer de la valeur rapidement et efficacement.</a:t>
            </a:r>
            <a:endParaRPr sz="2700">
              <a:solidFill>
                <a:srgbClr val="000000"/>
              </a:solidFill>
            </a:endParaRPr>
          </a:p>
          <a:p>
            <a:pPr indent="-322897" lvl="0" marL="457200" rtl="0" algn="l">
              <a:spcBef>
                <a:spcPts val="0"/>
              </a:spcBef>
              <a:spcAft>
                <a:spcPts val="0"/>
              </a:spcAft>
              <a:buClr>
                <a:srgbClr val="000000"/>
              </a:buClr>
              <a:buSzPct val="100000"/>
              <a:buChar char="-"/>
            </a:pPr>
            <a:r>
              <a:rPr lang="fr" sz="2700">
                <a:solidFill>
                  <a:srgbClr val="000000"/>
                </a:solidFill>
              </a:rPr>
              <a:t>Il repose sur des cycles courts, appelés sprints, où l'équipe livre des parties du projet et des livrables en continu.</a:t>
            </a:r>
            <a:endParaRPr sz="2700">
              <a:solidFill>
                <a:srgbClr val="000000"/>
              </a:solidFill>
            </a:endParaRPr>
          </a:p>
          <a:p>
            <a:pPr indent="-322897" lvl="0" marL="457200" rtl="0" algn="l">
              <a:spcBef>
                <a:spcPts val="0"/>
              </a:spcBef>
              <a:spcAft>
                <a:spcPts val="0"/>
              </a:spcAft>
              <a:buClr>
                <a:srgbClr val="000000"/>
              </a:buClr>
              <a:buSzPct val="100000"/>
              <a:buChar char="-"/>
            </a:pPr>
            <a:r>
              <a:rPr lang="fr" sz="2700">
                <a:solidFill>
                  <a:srgbClr val="000000"/>
                </a:solidFill>
              </a:rPr>
              <a:t>Ce cadre de travail est simple et flexible, favorisant l'adaptation aux changements et la collaboration.</a:t>
            </a:r>
            <a:endParaRPr sz="2700">
              <a:solidFill>
                <a:srgbClr val="000000"/>
              </a:solidFill>
            </a:endParaRPr>
          </a:p>
          <a:p>
            <a:pPr indent="-322897" lvl="0" marL="457200" rtl="0" algn="l">
              <a:spcBef>
                <a:spcPts val="0"/>
              </a:spcBef>
              <a:spcAft>
                <a:spcPts val="0"/>
              </a:spcAft>
              <a:buClr>
                <a:srgbClr val="000000"/>
              </a:buClr>
              <a:buSzPct val="100000"/>
              <a:buChar char="-"/>
            </a:pPr>
            <a:r>
              <a:rPr lang="fr" sz="2700">
                <a:solidFill>
                  <a:srgbClr val="000000"/>
                </a:solidFill>
              </a:rPr>
              <a:t>Scrum encourage l'amélioration continue à travers des retours réguliers et l'apprentissage par l'expérience.</a:t>
            </a:r>
            <a:endParaRPr sz="2700">
              <a:solidFill>
                <a:srgbClr val="000000"/>
              </a:solidFill>
            </a:endParaRPr>
          </a:p>
          <a:p>
            <a:pPr indent="-322897" lvl="0" marL="457200" rtl="0" algn="l">
              <a:spcBef>
                <a:spcPts val="0"/>
              </a:spcBef>
              <a:spcAft>
                <a:spcPts val="0"/>
              </a:spcAft>
              <a:buClr>
                <a:srgbClr val="000000"/>
              </a:buClr>
              <a:buSzPct val="100000"/>
              <a:buChar char="-"/>
            </a:pPr>
            <a:r>
              <a:rPr lang="fr" sz="2700">
                <a:solidFill>
                  <a:srgbClr val="000000"/>
                </a:solidFill>
              </a:rPr>
              <a:t>Son objectif est de permettre aux équipes de mieux gérer l'incertitude et de livrer des solutions de qualité.</a:t>
            </a:r>
            <a:endParaRPr sz="2700">
              <a:solidFill>
                <a:srgbClr val="000000"/>
              </a:solidFill>
            </a:endParaRPr>
          </a:p>
          <a:p>
            <a:pPr indent="0" lvl="0" marL="457200" rtl="0" algn="l">
              <a:spcBef>
                <a:spcPts val="1400"/>
              </a:spcBef>
              <a:spcAft>
                <a:spcPts val="0"/>
              </a:spcAft>
              <a:buNone/>
            </a:pPr>
            <a:r>
              <a:t/>
            </a:r>
            <a:endParaRPr sz="1500">
              <a:solidFill>
                <a:srgbClr val="000000"/>
              </a:solidFill>
            </a:endParaRPr>
          </a:p>
          <a:p>
            <a:pPr indent="0" lvl="0" marL="457200" rtl="0" algn="l">
              <a:spcBef>
                <a:spcPts val="1400"/>
              </a:spcBef>
              <a:spcAft>
                <a:spcPts val="0"/>
              </a:spcAft>
              <a:buNone/>
            </a:pPr>
            <a:r>
              <a:t/>
            </a:r>
            <a:endParaRPr sz="1500">
              <a:solidFill>
                <a:srgbClr val="000000"/>
              </a:solidFill>
            </a:endParaRPr>
          </a:p>
          <a:p>
            <a:pPr indent="0" lvl="0" marL="0" rtl="0" algn="l">
              <a:spcBef>
                <a:spcPts val="400"/>
              </a:spcBef>
              <a:spcAft>
                <a:spcPts val="1200"/>
              </a:spcAft>
              <a:buNone/>
            </a:pPr>
            <a:r>
              <a:t/>
            </a:r>
            <a:endParaRPr/>
          </a:p>
        </p:txBody>
      </p:sp>
      <p:sp>
        <p:nvSpPr>
          <p:cNvPr id="346" name="Google Shape;346;p22"/>
          <p:cNvSpPr txBox="1"/>
          <p:nvPr/>
        </p:nvSpPr>
        <p:spPr>
          <a:xfrm>
            <a:off x="54300" y="-70950"/>
            <a:ext cx="5022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9</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23"/>
          <p:cNvPicPr preferRelativeResize="0"/>
          <p:nvPr/>
        </p:nvPicPr>
        <p:blipFill rotWithShape="1">
          <a:blip r:embed="rId3">
            <a:alphaModFix/>
          </a:blip>
          <a:srcRect b="0" l="0" r="0" t="0"/>
          <a:stretch/>
        </p:blipFill>
        <p:spPr>
          <a:xfrm>
            <a:off x="1108937" y="1277076"/>
            <a:ext cx="6926126" cy="2847375"/>
          </a:xfrm>
          <a:prstGeom prst="rect">
            <a:avLst/>
          </a:prstGeom>
          <a:noFill/>
          <a:ln>
            <a:noFill/>
          </a:ln>
        </p:spPr>
      </p:pic>
      <p:sp>
        <p:nvSpPr>
          <p:cNvPr id="352" name="Google Shape;352;p23"/>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10</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Pourquoi des livrables en continu ?</a:t>
            </a:r>
            <a:endParaRPr/>
          </a:p>
        </p:txBody>
      </p:sp>
      <p:sp>
        <p:nvSpPr>
          <p:cNvPr id="358" name="Google Shape;358;p24"/>
          <p:cNvSpPr txBox="1"/>
          <p:nvPr/>
        </p:nvSpPr>
        <p:spPr>
          <a:xfrm>
            <a:off x="586225" y="1793600"/>
            <a:ext cx="4047900" cy="29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latin typeface="Nunito"/>
                <a:ea typeface="Nunito"/>
                <a:cs typeface="Nunito"/>
                <a:sym typeface="Nunito"/>
              </a:rPr>
              <a:t>Les livrables en continu dans Scrum permettent de fournir des fonctionnalités utilisables à chaque sprint, garantissant ainsi une valeur ajoutée régulière pour le client. Cela favorise une adaptation rapide aux changements et permet d’obtenir des retours fréquents, réduisant les risques de dérive. En livrant en petites itérations, l’équipe améliore aussi la qualité du produit grâce à des tests et des ajustements constants.</a:t>
            </a:r>
            <a:endParaRPr sz="1500">
              <a:latin typeface="Nunito"/>
              <a:ea typeface="Nunito"/>
              <a:cs typeface="Nunito"/>
              <a:sym typeface="Nunito"/>
            </a:endParaRPr>
          </a:p>
        </p:txBody>
      </p:sp>
      <p:pic>
        <p:nvPicPr>
          <p:cNvPr id="359" name="Google Shape;359;p24"/>
          <p:cNvPicPr preferRelativeResize="0"/>
          <p:nvPr/>
        </p:nvPicPr>
        <p:blipFill>
          <a:blip r:embed="rId3">
            <a:alphaModFix/>
          </a:blip>
          <a:stretch>
            <a:fillRect/>
          </a:stretch>
        </p:blipFill>
        <p:spPr>
          <a:xfrm>
            <a:off x="4862725" y="1750275"/>
            <a:ext cx="4047899" cy="3021263"/>
          </a:xfrm>
          <a:prstGeom prst="rect">
            <a:avLst/>
          </a:prstGeom>
          <a:noFill/>
          <a:ln>
            <a:noFill/>
          </a:ln>
        </p:spPr>
      </p:pic>
      <p:sp>
        <p:nvSpPr>
          <p:cNvPr id="360" name="Google Shape;360;p24"/>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11</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product owner</a:t>
            </a:r>
            <a:endParaRPr/>
          </a:p>
        </p:txBody>
      </p:sp>
      <p:pic>
        <p:nvPicPr>
          <p:cNvPr id="366" name="Google Shape;366;p25"/>
          <p:cNvPicPr preferRelativeResize="0"/>
          <p:nvPr/>
        </p:nvPicPr>
        <p:blipFill>
          <a:blip r:embed="rId3">
            <a:alphaModFix/>
          </a:blip>
          <a:stretch>
            <a:fillRect/>
          </a:stretch>
        </p:blipFill>
        <p:spPr>
          <a:xfrm>
            <a:off x="4683251" y="1410825"/>
            <a:ext cx="4108850" cy="3054925"/>
          </a:xfrm>
          <a:prstGeom prst="rect">
            <a:avLst/>
          </a:prstGeom>
          <a:noFill/>
          <a:ln>
            <a:noFill/>
          </a:ln>
        </p:spPr>
      </p:pic>
      <p:sp>
        <p:nvSpPr>
          <p:cNvPr id="367" name="Google Shape;367;p25"/>
          <p:cNvSpPr txBox="1"/>
          <p:nvPr/>
        </p:nvSpPr>
        <p:spPr>
          <a:xfrm>
            <a:off x="467600" y="1736775"/>
            <a:ext cx="4021200" cy="315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a:latin typeface="Nunito"/>
                <a:ea typeface="Nunito"/>
                <a:cs typeface="Nunito"/>
                <a:sym typeface="Nunito"/>
              </a:rPr>
              <a:t>Le Product Owner est responsable de maximiser la valeur du produit en gérant et priorisant le backlog.</a:t>
            </a:r>
            <a:endParaRPr>
              <a:latin typeface="Nunito"/>
              <a:ea typeface="Nunito"/>
              <a:cs typeface="Nunito"/>
              <a:sym typeface="Nunito"/>
            </a:endParaRPr>
          </a:p>
          <a:p>
            <a:pPr indent="0" lvl="0" marL="0" rtl="0" algn="l">
              <a:lnSpc>
                <a:spcPct val="115000"/>
              </a:lnSpc>
              <a:spcBef>
                <a:spcPts val="1200"/>
              </a:spcBef>
              <a:spcAft>
                <a:spcPts val="0"/>
              </a:spcAft>
              <a:buNone/>
            </a:pPr>
            <a:r>
              <a:rPr lang="fr">
                <a:latin typeface="Nunito"/>
                <a:ea typeface="Nunito"/>
                <a:cs typeface="Nunito"/>
                <a:sym typeface="Nunito"/>
              </a:rPr>
              <a:t>Il fait le lien entre les parties prenantes et l’équipe, en traduisant les besoins en tâches claires.</a:t>
            </a:r>
            <a:endParaRPr>
              <a:latin typeface="Nunito"/>
              <a:ea typeface="Nunito"/>
              <a:cs typeface="Nunito"/>
              <a:sym typeface="Nunito"/>
            </a:endParaRPr>
          </a:p>
          <a:p>
            <a:pPr indent="0" lvl="0" marL="0" rtl="0" algn="l">
              <a:lnSpc>
                <a:spcPct val="115000"/>
              </a:lnSpc>
              <a:spcBef>
                <a:spcPts val="1200"/>
              </a:spcBef>
              <a:spcAft>
                <a:spcPts val="0"/>
              </a:spcAft>
              <a:buNone/>
            </a:pPr>
            <a:r>
              <a:rPr lang="fr">
                <a:latin typeface="Nunito"/>
                <a:ea typeface="Nunito"/>
                <a:cs typeface="Nunito"/>
                <a:sym typeface="Nunito"/>
              </a:rPr>
              <a:t>Il ajuste les priorités en fonction des retours et des objectifs du projet.</a:t>
            </a:r>
            <a:endParaRPr>
              <a:latin typeface="Nunito"/>
              <a:ea typeface="Nunito"/>
              <a:cs typeface="Nunito"/>
              <a:sym typeface="Nunito"/>
            </a:endParaRPr>
          </a:p>
          <a:p>
            <a:pPr indent="0" lvl="0" marL="0" rtl="0" algn="l">
              <a:lnSpc>
                <a:spcPct val="115000"/>
              </a:lnSpc>
              <a:spcBef>
                <a:spcPts val="1200"/>
              </a:spcBef>
              <a:spcAft>
                <a:spcPts val="0"/>
              </a:spcAft>
              <a:buNone/>
            </a:pPr>
            <a:r>
              <a:rPr lang="fr">
                <a:latin typeface="Nunito"/>
                <a:ea typeface="Nunito"/>
                <a:cs typeface="Nunito"/>
                <a:sym typeface="Nunito"/>
              </a:rPr>
              <a:t>Son rôle est de s'assurer que le produit livré répond aux attentes et apporte de la valeur.</a:t>
            </a:r>
            <a:endParaRPr>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p:txBody>
      </p:sp>
      <p:sp>
        <p:nvSpPr>
          <p:cNvPr id="368" name="Google Shape;368;p25"/>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12</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scrum master</a:t>
            </a:r>
            <a:endParaRPr/>
          </a:p>
        </p:txBody>
      </p:sp>
      <p:pic>
        <p:nvPicPr>
          <p:cNvPr id="374" name="Google Shape;374;p26" title="discord-notification.mp3">
            <a:hlinkClick r:id="rId3"/>
          </p:cNvPr>
          <p:cNvPicPr preferRelativeResize="0"/>
          <p:nvPr/>
        </p:nvPicPr>
        <p:blipFill>
          <a:blip r:embed="rId4">
            <a:alphaModFix/>
          </a:blip>
          <a:stretch>
            <a:fillRect/>
          </a:stretch>
        </p:blipFill>
        <p:spPr>
          <a:xfrm>
            <a:off x="4425000" y="2709575"/>
            <a:ext cx="457200" cy="457200"/>
          </a:xfrm>
          <a:prstGeom prst="rect">
            <a:avLst/>
          </a:prstGeom>
          <a:noFill/>
          <a:ln>
            <a:noFill/>
          </a:ln>
        </p:spPr>
      </p:pic>
      <p:pic>
        <p:nvPicPr>
          <p:cNvPr id="375" name="Google Shape;375;p26"/>
          <p:cNvPicPr preferRelativeResize="0"/>
          <p:nvPr/>
        </p:nvPicPr>
        <p:blipFill>
          <a:blip r:embed="rId5">
            <a:alphaModFix/>
          </a:blip>
          <a:stretch>
            <a:fillRect/>
          </a:stretch>
        </p:blipFill>
        <p:spPr>
          <a:xfrm>
            <a:off x="683013" y="1245075"/>
            <a:ext cx="7777982" cy="3240826"/>
          </a:xfrm>
          <a:prstGeom prst="rect">
            <a:avLst/>
          </a:prstGeom>
          <a:noFill/>
          <a:ln>
            <a:noFill/>
          </a:ln>
        </p:spPr>
      </p:pic>
      <p:sp>
        <p:nvSpPr>
          <p:cNvPr id="376" name="Google Shape;376;p26"/>
          <p:cNvSpPr/>
          <p:nvPr/>
        </p:nvSpPr>
        <p:spPr>
          <a:xfrm>
            <a:off x="4425000" y="4024025"/>
            <a:ext cx="294000" cy="999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7" name="Google Shape;377;p26"/>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13</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idx="1" type="body"/>
          </p:nvPr>
        </p:nvSpPr>
        <p:spPr>
          <a:xfrm>
            <a:off x="1221400" y="868550"/>
            <a:ext cx="7518600" cy="4275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fr" sz="2126">
                <a:solidFill>
                  <a:srgbClr val="000000"/>
                </a:solidFill>
              </a:rPr>
              <a:t>Le Scrum Master est le garant du cadre Scrum et veille à son bon fonctionnement au sein de l'équipe.</a:t>
            </a:r>
            <a:endParaRPr sz="2126">
              <a:solidFill>
                <a:srgbClr val="000000"/>
              </a:solidFill>
            </a:endParaRPr>
          </a:p>
          <a:p>
            <a:pPr indent="0" lvl="0" marL="0" rtl="0" algn="l">
              <a:spcBef>
                <a:spcPts val="1200"/>
              </a:spcBef>
              <a:spcAft>
                <a:spcPts val="0"/>
              </a:spcAft>
              <a:buNone/>
            </a:pPr>
            <a:r>
              <a:rPr lang="fr" sz="2126">
                <a:solidFill>
                  <a:srgbClr val="000000"/>
                </a:solidFill>
              </a:rPr>
              <a:t>Il s'assure que les pratiques Agiles sont respectées et aide l'équipe à surmonter les obstacles.</a:t>
            </a:r>
            <a:endParaRPr sz="2126">
              <a:solidFill>
                <a:srgbClr val="000000"/>
              </a:solidFill>
            </a:endParaRPr>
          </a:p>
          <a:p>
            <a:pPr indent="0" lvl="0" marL="0" rtl="0" algn="l">
              <a:spcBef>
                <a:spcPts val="1200"/>
              </a:spcBef>
              <a:spcAft>
                <a:spcPts val="0"/>
              </a:spcAft>
              <a:buNone/>
            </a:pPr>
            <a:r>
              <a:rPr lang="fr" sz="2126">
                <a:solidFill>
                  <a:srgbClr val="000000"/>
                </a:solidFill>
              </a:rPr>
              <a:t>Le Scrum Master joue un rôle de facilitateur, en organisant les réunions clés comme les rétrospectives et les revues de sprint.</a:t>
            </a:r>
            <a:endParaRPr sz="2126">
              <a:solidFill>
                <a:srgbClr val="000000"/>
              </a:solidFill>
            </a:endParaRPr>
          </a:p>
          <a:p>
            <a:pPr indent="0" lvl="0" marL="0" rtl="0" algn="l">
              <a:spcBef>
                <a:spcPts val="1200"/>
              </a:spcBef>
              <a:spcAft>
                <a:spcPts val="0"/>
              </a:spcAft>
              <a:buNone/>
            </a:pPr>
            <a:r>
              <a:rPr lang="fr" sz="2126">
                <a:solidFill>
                  <a:srgbClr val="000000"/>
                </a:solidFill>
              </a:rPr>
              <a:t>Il protège l'équipe des interruptions extérieures et favorise un environnement de travail efficace.</a:t>
            </a:r>
            <a:endParaRPr sz="2126">
              <a:solidFill>
                <a:srgbClr val="000000"/>
              </a:solidFill>
            </a:endParaRPr>
          </a:p>
          <a:p>
            <a:pPr indent="0" lvl="0" marL="0" rtl="0" algn="l">
              <a:spcBef>
                <a:spcPts val="1200"/>
              </a:spcBef>
              <a:spcAft>
                <a:spcPts val="0"/>
              </a:spcAft>
              <a:buNone/>
            </a:pPr>
            <a:r>
              <a:rPr lang="fr" sz="2126">
                <a:solidFill>
                  <a:srgbClr val="000000"/>
                </a:solidFill>
              </a:rPr>
              <a:t>Ce rôle n'est pas hiérarchique, mais axé sur l'accompagnement et le soutien.</a:t>
            </a:r>
            <a:endParaRPr sz="2126">
              <a:solidFill>
                <a:srgbClr val="000000"/>
              </a:solidFill>
            </a:endParaRPr>
          </a:p>
          <a:p>
            <a:pPr indent="0" lvl="0" marL="0" rtl="0" algn="l">
              <a:spcBef>
                <a:spcPts val="1200"/>
              </a:spcBef>
              <a:spcAft>
                <a:spcPts val="0"/>
              </a:spcAft>
              <a:buNone/>
            </a:pPr>
            <a:r>
              <a:rPr lang="fr" sz="2126">
                <a:solidFill>
                  <a:srgbClr val="000000"/>
                </a:solidFill>
              </a:rPr>
              <a:t>Le Scrum Master guide aussi les parties prenantes à mieux comprendre les principes Agiles.</a:t>
            </a:r>
            <a:endParaRPr sz="2126">
              <a:solidFill>
                <a:srgbClr val="000000"/>
              </a:solidFill>
            </a:endParaRPr>
          </a:p>
          <a:p>
            <a:pPr indent="0" lvl="0" marL="0" rtl="0" algn="l">
              <a:spcBef>
                <a:spcPts val="1200"/>
              </a:spcBef>
              <a:spcAft>
                <a:spcPts val="0"/>
              </a:spcAft>
              <a:buNone/>
            </a:pPr>
            <a:r>
              <a:rPr lang="fr" sz="2126">
                <a:solidFill>
                  <a:srgbClr val="000000"/>
                </a:solidFill>
              </a:rPr>
              <a:t>Son objectif est de permettre à l'équipe d'être autonome et d'améliorer sa performance en continu.</a:t>
            </a:r>
            <a:endParaRPr sz="2126">
              <a:solidFill>
                <a:srgbClr val="000000"/>
              </a:solidFill>
            </a:endParaRPr>
          </a:p>
          <a:p>
            <a:pPr indent="0" lvl="0" marL="0" rtl="0" algn="l">
              <a:spcBef>
                <a:spcPts val="1200"/>
              </a:spcBef>
              <a:spcAft>
                <a:spcPts val="1200"/>
              </a:spcAft>
              <a:buNone/>
            </a:pPr>
            <a:r>
              <a:t/>
            </a:r>
            <a:endParaRPr/>
          </a:p>
        </p:txBody>
      </p:sp>
      <p:sp>
        <p:nvSpPr>
          <p:cNvPr id="383" name="Google Shape;383;p27"/>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14</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rituels</a:t>
            </a:r>
            <a:endParaRPr/>
          </a:p>
        </p:txBody>
      </p:sp>
      <p:pic>
        <p:nvPicPr>
          <p:cNvPr id="389" name="Google Shape;389;p28"/>
          <p:cNvPicPr preferRelativeResize="0"/>
          <p:nvPr/>
        </p:nvPicPr>
        <p:blipFill>
          <a:blip r:embed="rId3">
            <a:alphaModFix/>
          </a:blip>
          <a:stretch>
            <a:fillRect/>
          </a:stretch>
        </p:blipFill>
        <p:spPr>
          <a:xfrm>
            <a:off x="2000413" y="1412875"/>
            <a:ext cx="5143174" cy="2611325"/>
          </a:xfrm>
          <a:prstGeom prst="rect">
            <a:avLst/>
          </a:prstGeom>
          <a:noFill/>
          <a:ln>
            <a:noFill/>
          </a:ln>
        </p:spPr>
      </p:pic>
      <p:sp>
        <p:nvSpPr>
          <p:cNvPr id="390" name="Google Shape;390;p28"/>
          <p:cNvSpPr txBox="1"/>
          <p:nvPr/>
        </p:nvSpPr>
        <p:spPr>
          <a:xfrm>
            <a:off x="1044975" y="4247800"/>
            <a:ext cx="69078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latin typeface="Nunito"/>
                <a:ea typeface="Nunito"/>
                <a:cs typeface="Nunito"/>
                <a:sym typeface="Nunito"/>
              </a:rPr>
              <a:t>Dans Scrum, quatre rituels principaux rythment le travail de l'équipe, en plus du backlog refinement</a:t>
            </a:r>
            <a:endParaRPr sz="1700">
              <a:solidFill>
                <a:schemeClr val="dk2"/>
              </a:solidFill>
              <a:latin typeface="Nunito"/>
              <a:ea typeface="Nunito"/>
              <a:cs typeface="Nunito"/>
              <a:sym typeface="Nunito"/>
            </a:endParaRPr>
          </a:p>
        </p:txBody>
      </p:sp>
      <p:sp>
        <p:nvSpPr>
          <p:cNvPr id="391" name="Google Shape;391;p28"/>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15</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Rituel 1 : Sprint Planning</a:t>
            </a:r>
            <a:endParaRPr/>
          </a:p>
        </p:txBody>
      </p:sp>
      <p:sp>
        <p:nvSpPr>
          <p:cNvPr id="397" name="Google Shape;397;p29"/>
          <p:cNvSpPr txBox="1"/>
          <p:nvPr>
            <p:ph idx="1" type="body"/>
          </p:nvPr>
        </p:nvSpPr>
        <p:spPr>
          <a:xfrm>
            <a:off x="1303800" y="1987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500">
                <a:solidFill>
                  <a:srgbClr val="000000"/>
                </a:solidFill>
              </a:rPr>
              <a:t>C'est la réunion de départ de chaque sprint. L'équipe, le Product Owner (PO) et parfois le Scrum Master y participent. Le PO présente les éléments du backlog priorisés, et l'équipe détermine combien de ces tâches peuvent être réalisées durant le sprint, en fonction de leur capacité. Le Sprint Planning fixe aussi un objectif de sprint clair, qui résume ce que l’équipe s’engage à livrer. Cette réunion se termine avec une vision partagée des tâches à accomplir et leur distribution au sein de l’équipe.</a:t>
            </a:r>
            <a:endParaRPr sz="1700">
              <a:solidFill>
                <a:srgbClr val="000000"/>
              </a:solidFill>
            </a:endParaRPr>
          </a:p>
        </p:txBody>
      </p:sp>
      <p:sp>
        <p:nvSpPr>
          <p:cNvPr id="398" name="Google Shape;398;p29"/>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16</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Rituel 2 : Daily meeting</a:t>
            </a:r>
            <a:endParaRPr/>
          </a:p>
        </p:txBody>
      </p:sp>
      <p:sp>
        <p:nvSpPr>
          <p:cNvPr id="404" name="Google Shape;404;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fr" sz="1500">
                <a:solidFill>
                  <a:srgbClr val="000000"/>
                </a:solidFill>
              </a:rPr>
              <a:t>Chaque jour, l'équipe se réunit pour une courte réunion de 15 minutes, généralement debout. L'objectif est de synchroniser les efforts de chacun et d'identifier les obstacles. Chaque membre répond à trois questions :</a:t>
            </a:r>
            <a:endParaRPr sz="1500">
              <a:solidFill>
                <a:srgbClr val="000000"/>
              </a:solidFill>
            </a:endParaRPr>
          </a:p>
          <a:p>
            <a:pPr indent="-323850" lvl="0" marL="457200" rtl="0" algn="l">
              <a:spcBef>
                <a:spcPts val="1200"/>
              </a:spcBef>
              <a:spcAft>
                <a:spcPts val="0"/>
              </a:spcAft>
              <a:buClr>
                <a:srgbClr val="000000"/>
              </a:buClr>
              <a:buSzPts val="1500"/>
              <a:buFont typeface="Nunito"/>
              <a:buChar char="●"/>
            </a:pPr>
            <a:r>
              <a:rPr lang="fr" sz="1500">
                <a:solidFill>
                  <a:srgbClr val="000000"/>
                </a:solidFill>
              </a:rPr>
              <a:t>Qu'est-ce que j'ai accompli depuis la dernière Daily Scrum ?</a:t>
            </a:r>
            <a:endParaRPr sz="1500">
              <a:solidFill>
                <a:srgbClr val="000000"/>
              </a:solidFill>
            </a:endParaRPr>
          </a:p>
          <a:p>
            <a:pPr indent="-323850" lvl="0" marL="457200" rtl="0" algn="l">
              <a:spcBef>
                <a:spcPts val="0"/>
              </a:spcBef>
              <a:spcAft>
                <a:spcPts val="0"/>
              </a:spcAft>
              <a:buClr>
                <a:srgbClr val="000000"/>
              </a:buClr>
              <a:buSzPts val="1500"/>
              <a:buFont typeface="Nunito"/>
              <a:buChar char="●"/>
            </a:pPr>
            <a:r>
              <a:rPr lang="fr" sz="1500">
                <a:solidFill>
                  <a:srgbClr val="000000"/>
                </a:solidFill>
              </a:rPr>
              <a:t>Qu'est-ce que je vais faire aujourd'hui ?</a:t>
            </a:r>
            <a:endParaRPr sz="1500">
              <a:solidFill>
                <a:srgbClr val="000000"/>
              </a:solidFill>
            </a:endParaRPr>
          </a:p>
          <a:p>
            <a:pPr indent="-323850" lvl="0" marL="457200" rtl="0" algn="l">
              <a:spcBef>
                <a:spcPts val="0"/>
              </a:spcBef>
              <a:spcAft>
                <a:spcPts val="0"/>
              </a:spcAft>
              <a:buClr>
                <a:srgbClr val="000000"/>
              </a:buClr>
              <a:buSzPts val="1500"/>
              <a:buFont typeface="Arial"/>
              <a:buChar char="●"/>
            </a:pPr>
            <a:r>
              <a:rPr lang="fr" sz="1500">
                <a:solidFill>
                  <a:srgbClr val="000000"/>
                </a:solidFill>
              </a:rPr>
              <a:t>Quels obstacles pourraient me bloquer ?</a:t>
            </a:r>
            <a:br>
              <a:rPr lang="fr" sz="1500">
                <a:solidFill>
                  <a:srgbClr val="000000"/>
                </a:solidFill>
              </a:rPr>
            </a:br>
            <a:r>
              <a:rPr lang="fr" sz="1500">
                <a:solidFill>
                  <a:srgbClr val="000000"/>
                </a:solidFill>
              </a:rPr>
              <a:t>Cette réunion favorise la transparence et permet de résoudre rapidement les problèmes qui pourraient ralentir le sprint.</a:t>
            </a:r>
            <a:endParaRPr sz="1500">
              <a:solidFill>
                <a:srgbClr val="000000"/>
              </a:solidFill>
            </a:endParaRPr>
          </a:p>
          <a:p>
            <a:pPr indent="0" lvl="0" marL="0" rtl="0" algn="l">
              <a:spcBef>
                <a:spcPts val="1200"/>
              </a:spcBef>
              <a:spcAft>
                <a:spcPts val="1200"/>
              </a:spcAft>
              <a:buNone/>
            </a:pPr>
            <a:r>
              <a:t/>
            </a:r>
            <a:endParaRPr/>
          </a:p>
        </p:txBody>
      </p:sp>
      <p:sp>
        <p:nvSpPr>
          <p:cNvPr id="405" name="Google Shape;405;p30"/>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17</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Rituel 3 : Sprint review</a:t>
            </a:r>
            <a:endParaRPr/>
          </a:p>
        </p:txBody>
      </p:sp>
      <p:sp>
        <p:nvSpPr>
          <p:cNvPr id="411" name="Google Shape;411;p31"/>
          <p:cNvSpPr txBox="1"/>
          <p:nvPr>
            <p:ph idx="1" type="body"/>
          </p:nvPr>
        </p:nvSpPr>
        <p:spPr>
          <a:xfrm>
            <a:off x="1303800" y="20307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500">
                <a:solidFill>
                  <a:srgbClr val="000000"/>
                </a:solidFill>
              </a:rPr>
              <a:t>À la fin du sprint, une réunion de démonstration est organisée pour présenter le travail réalisé. Le Sprint Review rassemble l'équipe, le Product Owner et les parties prenantes (clients, utilisateurs, etc.). L'équipe montre les fonctionnalités terminées, et les parties prenantes donnent leur feedback. Ce retour permet d’adapter les priorités pour les prochains sprints. La Sprint Review est donc une occasion de valider les livrables, d’ajuster la direction du projet et de garantir que le produit continue à répondre aux besoins des utilisateurs.</a:t>
            </a:r>
            <a:endParaRPr sz="1700"/>
          </a:p>
        </p:txBody>
      </p:sp>
      <p:sp>
        <p:nvSpPr>
          <p:cNvPr id="412" name="Google Shape;412;p31"/>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18</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91925" y="3847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Qu’est ce qu’une méthodologie de projet ?</a:t>
            </a:r>
            <a:endParaRPr/>
          </a:p>
        </p:txBody>
      </p:sp>
      <p:sp>
        <p:nvSpPr>
          <p:cNvPr id="284" name="Google Shape;284;p14"/>
          <p:cNvSpPr txBox="1"/>
          <p:nvPr>
            <p:ph idx="1" type="body"/>
          </p:nvPr>
        </p:nvSpPr>
        <p:spPr>
          <a:xfrm>
            <a:off x="497800" y="1089300"/>
            <a:ext cx="4752600" cy="296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rgbClr val="000000"/>
              </a:solidFill>
            </a:endParaRPr>
          </a:p>
          <a:p>
            <a:pPr indent="0" lvl="0" marL="0" rtl="0" algn="l">
              <a:spcBef>
                <a:spcPts val="1200"/>
              </a:spcBef>
              <a:spcAft>
                <a:spcPts val="1200"/>
              </a:spcAft>
              <a:buNone/>
            </a:pPr>
            <a:r>
              <a:rPr lang="fr" sz="1600">
                <a:solidFill>
                  <a:srgbClr val="000000"/>
                </a:solidFill>
              </a:rPr>
              <a:t>La méthodologie de projet est une méthode qui vise à structurer et accompagner pas à pas la mise en œuvre d'un projet.</a:t>
            </a:r>
            <a:endParaRPr sz="1600">
              <a:solidFill>
                <a:srgbClr val="000000"/>
              </a:solidFill>
            </a:endParaRPr>
          </a:p>
        </p:txBody>
      </p:sp>
      <p:pic>
        <p:nvPicPr>
          <p:cNvPr id="285" name="Google Shape;285;p14"/>
          <p:cNvPicPr preferRelativeResize="0"/>
          <p:nvPr/>
        </p:nvPicPr>
        <p:blipFill>
          <a:blip r:embed="rId3">
            <a:alphaModFix/>
          </a:blip>
          <a:stretch>
            <a:fillRect/>
          </a:stretch>
        </p:blipFill>
        <p:spPr>
          <a:xfrm>
            <a:off x="5250400" y="1253300"/>
            <a:ext cx="3528125" cy="3528125"/>
          </a:xfrm>
          <a:prstGeom prst="rect">
            <a:avLst/>
          </a:prstGeom>
          <a:noFill/>
          <a:ln>
            <a:noFill/>
          </a:ln>
        </p:spPr>
      </p:pic>
      <p:sp>
        <p:nvSpPr>
          <p:cNvPr id="286" name="Google Shape;286;p14"/>
          <p:cNvSpPr txBox="1"/>
          <p:nvPr/>
        </p:nvSpPr>
        <p:spPr>
          <a:xfrm>
            <a:off x="54300" y="-70950"/>
            <a:ext cx="5022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Rituel 4 : Sprint retrospective</a:t>
            </a:r>
            <a:endParaRPr/>
          </a:p>
        </p:txBody>
      </p:sp>
      <p:sp>
        <p:nvSpPr>
          <p:cNvPr id="418" name="Google Shape;418;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500">
                <a:solidFill>
                  <a:srgbClr val="000000"/>
                </a:solidFill>
              </a:rPr>
              <a:t>Après la Sprint Review, l'équipe se réunit pour une rétrospective, un moment réservé à l’amélioration continue. L'objectif est de réfléchir sur le processus de travail du sprint terminé, d'identifier ce qui a bien fonctionné et ce qui pourrait être amélioré. L’équipe discute des actions à mettre en place pour le prochain sprint, afin d'améliorer l'efficacité, la collaboration et la qualité du produit. Cette réunion est souvent plus interne, sans la présence des parties prenantes, et se concentre sur l'équipe et ses méthodes.</a:t>
            </a:r>
            <a:endParaRPr sz="1700"/>
          </a:p>
        </p:txBody>
      </p:sp>
      <p:sp>
        <p:nvSpPr>
          <p:cNvPr id="419" name="Google Shape;419;p32"/>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19</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“Rituel 5” : Backlog Refinement </a:t>
            </a:r>
            <a:endParaRPr/>
          </a:p>
        </p:txBody>
      </p:sp>
      <p:sp>
        <p:nvSpPr>
          <p:cNvPr id="425" name="Google Shape;425;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500">
                <a:solidFill>
                  <a:srgbClr val="000000"/>
                </a:solidFill>
              </a:rPr>
              <a:t>Le backlog refinement est une réunion informelle et continue qui n'a pas de moment spécifique dans le sprint, bien qu'elle soit souvent programmée à mi-parcours. L'objectif est d'affiner le product backlog en clarifiant, détaillant et priorisant les éléments à venir. Le Product Owner travaille avec l'équipe pour s'assurer que les éléments sont bien compris, bien estimés et prêts à être pris en charge lors des prochains sprints. Cela garantit que le backlog reste à jour et que l'équipe peut aborder chaque sprint avec des tâches claires et bien définies.</a:t>
            </a:r>
            <a:endParaRPr sz="1700"/>
          </a:p>
        </p:txBody>
      </p:sp>
      <p:sp>
        <p:nvSpPr>
          <p:cNvPr id="426" name="Google Shape;426;p33"/>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20</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User Story</a:t>
            </a:r>
            <a:endParaRPr/>
          </a:p>
        </p:txBody>
      </p:sp>
      <p:pic>
        <p:nvPicPr>
          <p:cNvPr id="432" name="Google Shape;432;p34"/>
          <p:cNvPicPr preferRelativeResize="0"/>
          <p:nvPr/>
        </p:nvPicPr>
        <p:blipFill>
          <a:blip r:embed="rId3">
            <a:alphaModFix/>
          </a:blip>
          <a:stretch>
            <a:fillRect/>
          </a:stretch>
        </p:blipFill>
        <p:spPr>
          <a:xfrm>
            <a:off x="3582825" y="1269300"/>
            <a:ext cx="5429975" cy="3351075"/>
          </a:xfrm>
          <a:prstGeom prst="rect">
            <a:avLst/>
          </a:prstGeom>
          <a:noFill/>
          <a:ln>
            <a:noFill/>
          </a:ln>
        </p:spPr>
      </p:pic>
      <p:sp>
        <p:nvSpPr>
          <p:cNvPr id="433" name="Google Shape;433;p34"/>
          <p:cNvSpPr txBox="1"/>
          <p:nvPr/>
        </p:nvSpPr>
        <p:spPr>
          <a:xfrm>
            <a:off x="366425" y="1364475"/>
            <a:ext cx="3026400" cy="32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latin typeface="Nunito"/>
                <a:ea typeface="Nunito"/>
                <a:cs typeface="Nunito"/>
                <a:sym typeface="Nunito"/>
              </a:rPr>
              <a:t>Une user story est une explication non formelle, générale d'une fonctionnalité logicielle écrite du point de vue de l'utilisateur final. L'objectif d'une user story est de définir comment un travail apportera une certaine valeur ajoutée au client.</a:t>
            </a:r>
            <a:endParaRPr sz="1500">
              <a:latin typeface="Nunito"/>
              <a:ea typeface="Nunito"/>
              <a:cs typeface="Nunito"/>
              <a:sym typeface="Nunito"/>
            </a:endParaRPr>
          </a:p>
          <a:p>
            <a:pPr indent="0" lvl="0" marL="0" rtl="0" algn="l">
              <a:lnSpc>
                <a:spcPct val="115000"/>
              </a:lnSpc>
              <a:spcBef>
                <a:spcPts val="1200"/>
              </a:spcBef>
              <a:spcAft>
                <a:spcPts val="0"/>
              </a:spcAft>
              <a:buNone/>
            </a:pPr>
            <a:r>
              <a:rPr lang="fr" sz="1500">
                <a:latin typeface="Nunito"/>
                <a:ea typeface="Nunito"/>
                <a:cs typeface="Nunito"/>
                <a:sym typeface="Nunito"/>
              </a:rPr>
              <a:t>Elle suit souvent ce format :</a:t>
            </a:r>
            <a:endParaRPr sz="1500">
              <a:latin typeface="Nunito"/>
              <a:ea typeface="Nunito"/>
              <a:cs typeface="Nunito"/>
              <a:sym typeface="Nunito"/>
            </a:endParaRPr>
          </a:p>
          <a:p>
            <a:pPr indent="0" lvl="0" marL="0" rtl="0" algn="l">
              <a:lnSpc>
                <a:spcPct val="115000"/>
              </a:lnSpc>
              <a:spcBef>
                <a:spcPts val="1200"/>
              </a:spcBef>
              <a:spcAft>
                <a:spcPts val="0"/>
              </a:spcAft>
              <a:buNone/>
            </a:pPr>
            <a:r>
              <a:rPr lang="fr" sz="1500">
                <a:latin typeface="Nunito"/>
                <a:ea typeface="Nunito"/>
                <a:cs typeface="Nunito"/>
                <a:sym typeface="Nunito"/>
              </a:rPr>
              <a:t>En tant que [type d’utilisateur], je veux [objectif], afin de [bénéfice attendu].</a:t>
            </a:r>
            <a:endParaRPr sz="1500">
              <a:latin typeface="Nunito"/>
              <a:ea typeface="Nunito"/>
              <a:cs typeface="Nunito"/>
              <a:sym typeface="Nunito"/>
            </a:endParaRPr>
          </a:p>
          <a:p>
            <a:pPr indent="0" lvl="0" marL="0" rtl="0" algn="l">
              <a:spcBef>
                <a:spcPts val="1200"/>
              </a:spcBef>
              <a:spcAft>
                <a:spcPts val="0"/>
              </a:spcAft>
              <a:buNone/>
            </a:pPr>
            <a:r>
              <a:t/>
            </a:r>
            <a:endParaRPr sz="1500">
              <a:latin typeface="Nunito"/>
              <a:ea typeface="Nunito"/>
              <a:cs typeface="Nunito"/>
              <a:sym typeface="Nunito"/>
            </a:endParaRPr>
          </a:p>
        </p:txBody>
      </p:sp>
      <p:sp>
        <p:nvSpPr>
          <p:cNvPr id="434" name="Google Shape;434;p34"/>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21</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5"/>
          <p:cNvSpPr txBox="1"/>
          <p:nvPr>
            <p:ph type="title"/>
          </p:nvPr>
        </p:nvSpPr>
        <p:spPr>
          <a:xfrm>
            <a:off x="1290250" y="6528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Méthode kanban</a:t>
            </a:r>
            <a:endParaRPr/>
          </a:p>
        </p:txBody>
      </p:sp>
      <p:sp>
        <p:nvSpPr>
          <p:cNvPr id="440" name="Google Shape;440;p35"/>
          <p:cNvSpPr txBox="1"/>
          <p:nvPr/>
        </p:nvSpPr>
        <p:spPr>
          <a:xfrm>
            <a:off x="298575" y="1506400"/>
            <a:ext cx="4722900" cy="303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1500">
                <a:latin typeface="Nunito"/>
                <a:ea typeface="Nunito"/>
                <a:cs typeface="Nunito"/>
                <a:sym typeface="Nunito"/>
              </a:rPr>
              <a:t>La méthode Kanban est une approche de gestion visuelle qui optimise le flux de travail des équipes.</a:t>
            </a:r>
            <a:endParaRPr sz="1500">
              <a:latin typeface="Nunito"/>
              <a:ea typeface="Nunito"/>
              <a:cs typeface="Nunito"/>
              <a:sym typeface="Nunito"/>
            </a:endParaRPr>
          </a:p>
          <a:p>
            <a:pPr indent="0" lvl="0" marL="0" rtl="0" algn="l">
              <a:lnSpc>
                <a:spcPct val="115000"/>
              </a:lnSpc>
              <a:spcBef>
                <a:spcPts val="1200"/>
              </a:spcBef>
              <a:spcAft>
                <a:spcPts val="0"/>
              </a:spcAft>
              <a:buNone/>
            </a:pPr>
            <a:r>
              <a:rPr lang="fr" sz="1500">
                <a:latin typeface="Nunito"/>
                <a:ea typeface="Nunito"/>
                <a:cs typeface="Nunito"/>
                <a:sym typeface="Nunito"/>
              </a:rPr>
              <a:t>Elle utilise un tableau où les tâches sont représentées par des cartes, organisées en colonnes (À faire, En cours, Terminé).</a:t>
            </a:r>
            <a:endParaRPr sz="1500">
              <a:latin typeface="Nunito"/>
              <a:ea typeface="Nunito"/>
              <a:cs typeface="Nunito"/>
              <a:sym typeface="Nunito"/>
            </a:endParaRPr>
          </a:p>
          <a:p>
            <a:pPr indent="0" lvl="0" marL="0" rtl="0" algn="l">
              <a:lnSpc>
                <a:spcPct val="115000"/>
              </a:lnSpc>
              <a:spcBef>
                <a:spcPts val="1200"/>
              </a:spcBef>
              <a:spcAft>
                <a:spcPts val="0"/>
              </a:spcAft>
              <a:buNone/>
            </a:pPr>
            <a:r>
              <a:rPr lang="fr" sz="1500">
                <a:latin typeface="Nunito"/>
                <a:ea typeface="Nunito"/>
                <a:cs typeface="Nunito"/>
                <a:sym typeface="Nunito"/>
              </a:rPr>
              <a:t>Kanban limite le travail en cours pour éviter la surcharge et améliorer la productivité, tout en permettant d’identifier rapidement les goulets d’étranglement.</a:t>
            </a:r>
            <a:endParaRPr sz="1500">
              <a:latin typeface="Nunito"/>
              <a:ea typeface="Nunito"/>
              <a:cs typeface="Nunito"/>
              <a:sym typeface="Nunito"/>
            </a:endParaRPr>
          </a:p>
          <a:p>
            <a:pPr indent="0" lvl="0" marL="0" rtl="0" algn="l">
              <a:lnSpc>
                <a:spcPct val="115000"/>
              </a:lnSpc>
              <a:spcBef>
                <a:spcPts val="1200"/>
              </a:spcBef>
              <a:spcAft>
                <a:spcPts val="0"/>
              </a:spcAft>
              <a:buNone/>
            </a:pPr>
            <a:r>
              <a:rPr lang="fr" sz="1500">
                <a:latin typeface="Nunito"/>
                <a:ea typeface="Nunito"/>
                <a:cs typeface="Nunito"/>
                <a:sym typeface="Nunito"/>
              </a:rPr>
              <a:t>Son objectif est d'assurer une livraison continue de valeur avec flexibilité.</a:t>
            </a:r>
            <a:endParaRPr sz="1500">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pic>
        <p:nvPicPr>
          <p:cNvPr id="441" name="Google Shape;441;p35"/>
          <p:cNvPicPr preferRelativeResize="0"/>
          <p:nvPr/>
        </p:nvPicPr>
        <p:blipFill>
          <a:blip r:embed="rId3">
            <a:alphaModFix/>
          </a:blip>
          <a:stretch>
            <a:fillRect/>
          </a:stretch>
        </p:blipFill>
        <p:spPr>
          <a:xfrm>
            <a:off x="5097675" y="1804575"/>
            <a:ext cx="3817725" cy="2545150"/>
          </a:xfrm>
          <a:prstGeom prst="rect">
            <a:avLst/>
          </a:prstGeom>
          <a:noFill/>
          <a:ln>
            <a:noFill/>
          </a:ln>
        </p:spPr>
      </p:pic>
      <p:sp>
        <p:nvSpPr>
          <p:cNvPr id="442" name="Google Shape;442;p35"/>
          <p:cNvSpPr txBox="1"/>
          <p:nvPr/>
        </p:nvSpPr>
        <p:spPr>
          <a:xfrm>
            <a:off x="54300" y="-70950"/>
            <a:ext cx="7329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22</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48" name="Google Shape;448;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9" name="Google Shape;449;p36"/>
          <p:cNvPicPr preferRelativeResize="0"/>
          <p:nvPr/>
        </p:nvPicPr>
        <p:blipFill>
          <a:blip r:embed="rId3">
            <a:alphaModFix/>
          </a:blip>
          <a:stretch>
            <a:fillRect/>
          </a:stretch>
        </p:blipFill>
        <p:spPr>
          <a:xfrm>
            <a:off x="-28451" y="-87225"/>
            <a:ext cx="9240699" cy="6167976"/>
          </a:xfrm>
          <a:prstGeom prst="rect">
            <a:avLst/>
          </a:prstGeom>
          <a:noFill/>
          <a:ln>
            <a:noFill/>
          </a:ln>
        </p:spPr>
      </p:pic>
      <p:pic>
        <p:nvPicPr>
          <p:cNvPr id="450" name="Google Shape;450;p36"/>
          <p:cNvPicPr preferRelativeResize="0"/>
          <p:nvPr/>
        </p:nvPicPr>
        <p:blipFill>
          <a:blip r:embed="rId4">
            <a:alphaModFix/>
          </a:blip>
          <a:stretch>
            <a:fillRect/>
          </a:stretch>
        </p:blipFill>
        <p:spPr>
          <a:xfrm>
            <a:off x="6973725" y="2282898"/>
            <a:ext cx="1513625" cy="1984700"/>
          </a:xfrm>
          <a:prstGeom prst="rect">
            <a:avLst/>
          </a:prstGeom>
          <a:noFill/>
          <a:ln cap="flat" cmpd="sng" w="114300">
            <a:solidFill>
              <a:srgbClr val="FFFFFF"/>
            </a:solidFill>
            <a:prstDash val="solid"/>
            <a:round/>
            <a:headEnd len="sm" w="sm" type="none"/>
            <a:tailEnd len="sm" w="sm" type="none"/>
          </a:ln>
        </p:spPr>
      </p:pic>
      <p:sp>
        <p:nvSpPr>
          <p:cNvPr id="451" name="Google Shape;451;p36"/>
          <p:cNvSpPr/>
          <p:nvPr/>
        </p:nvSpPr>
        <p:spPr>
          <a:xfrm>
            <a:off x="1372025" y="3103100"/>
            <a:ext cx="5380800" cy="1144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2" name="Google Shape;452;p36"/>
          <p:cNvSpPr txBox="1"/>
          <p:nvPr/>
        </p:nvSpPr>
        <p:spPr>
          <a:xfrm>
            <a:off x="1588325" y="3147475"/>
            <a:ext cx="4948200" cy="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latin typeface="Oswald"/>
                <a:ea typeface="Oswald"/>
                <a:cs typeface="Oswald"/>
                <a:sym typeface="Oswald"/>
              </a:rPr>
              <a:t>“ Dans le jardin de la gestion, les méthodes traditionnelles sont comme des vieux arbres, solides mais rigides, tandis que les méthodes agiles, telles des bambous, plient avec le vent du changement et s’adaptent aux saisons. “</a:t>
            </a:r>
            <a:endParaRPr sz="1500">
              <a:latin typeface="Oswald"/>
              <a:ea typeface="Oswald"/>
              <a:cs typeface="Oswald"/>
              <a:sym typeface="Oswald"/>
            </a:endParaRPr>
          </a:p>
        </p:txBody>
      </p:sp>
      <p:sp>
        <p:nvSpPr>
          <p:cNvPr id="453" name="Google Shape;453;p36"/>
          <p:cNvSpPr/>
          <p:nvPr/>
        </p:nvSpPr>
        <p:spPr>
          <a:xfrm>
            <a:off x="229025" y="366925"/>
            <a:ext cx="5164500" cy="92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4" name="Google Shape;454;p36"/>
          <p:cNvSpPr txBox="1"/>
          <p:nvPr/>
        </p:nvSpPr>
        <p:spPr>
          <a:xfrm>
            <a:off x="405125" y="510475"/>
            <a:ext cx="4948200" cy="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Oswald"/>
                <a:ea typeface="Oswald"/>
                <a:cs typeface="Oswald"/>
                <a:sym typeface="Oswald"/>
              </a:rPr>
              <a:t>Pourquoi opter pour une méthode traditionnelle plutôt qu'une méthode agile, ou vice versa ?</a:t>
            </a:r>
            <a:endParaRPr sz="1800">
              <a:latin typeface="Oswald"/>
              <a:ea typeface="Oswald"/>
              <a:cs typeface="Oswald"/>
              <a:sym typeface="Oswald"/>
            </a:endParaRPr>
          </a:p>
        </p:txBody>
      </p:sp>
      <p:sp>
        <p:nvSpPr>
          <p:cNvPr id="455" name="Google Shape;455;p36"/>
          <p:cNvSpPr/>
          <p:nvPr/>
        </p:nvSpPr>
        <p:spPr>
          <a:xfrm>
            <a:off x="1737125" y="1492825"/>
            <a:ext cx="393600" cy="14595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6" name="Google Shape;456;p36"/>
          <p:cNvSpPr/>
          <p:nvPr/>
        </p:nvSpPr>
        <p:spPr>
          <a:xfrm>
            <a:off x="6818000" y="4531650"/>
            <a:ext cx="1911000" cy="46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Oswald SemiBold"/>
                <a:ea typeface="Oswald SemiBold"/>
                <a:cs typeface="Oswald SemiBold"/>
                <a:sym typeface="Oswald SemiBold"/>
              </a:rPr>
              <a:t>A méditer …</a:t>
            </a:r>
            <a:endParaRPr>
              <a:latin typeface="Oswald SemiBold"/>
              <a:ea typeface="Oswald SemiBold"/>
              <a:cs typeface="Oswald SemiBold"/>
              <a:sym typeface="Oswald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7"/>
          <p:cNvSpPr txBox="1"/>
          <p:nvPr>
            <p:ph type="title"/>
          </p:nvPr>
        </p:nvSpPr>
        <p:spPr>
          <a:xfrm>
            <a:off x="3258050" y="1767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8000"/>
              <a:t>FIN</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Pourquoi met-on en place une méthodologie de projet ?</a:t>
            </a:r>
            <a:endParaRPr/>
          </a:p>
        </p:txBody>
      </p:sp>
      <p:sp>
        <p:nvSpPr>
          <p:cNvPr id="292" name="Google Shape;292;p15"/>
          <p:cNvSpPr txBox="1"/>
          <p:nvPr>
            <p:ph idx="1" type="body"/>
          </p:nvPr>
        </p:nvSpPr>
        <p:spPr>
          <a:xfrm>
            <a:off x="816775" y="1799975"/>
            <a:ext cx="53127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600">
                <a:solidFill>
                  <a:srgbClr val="000000"/>
                </a:solidFill>
              </a:rPr>
              <a:t>Car </a:t>
            </a:r>
            <a:r>
              <a:rPr lang="fr" sz="1600">
                <a:solidFill>
                  <a:srgbClr val="000000"/>
                </a:solidFill>
              </a:rPr>
              <a:t>la méthodologie d’un projet réside dans son organisation dans les moindres détails en employant notamment des outils adaptés. En fonction des besoins et des exigences, et en adaptant cette stratégie.</a:t>
            </a:r>
            <a:endParaRPr sz="1600">
              <a:solidFill>
                <a:srgbClr val="000000"/>
              </a:solidFill>
            </a:endParaRPr>
          </a:p>
        </p:txBody>
      </p:sp>
      <p:pic>
        <p:nvPicPr>
          <p:cNvPr id="293" name="Google Shape;293;p15"/>
          <p:cNvPicPr preferRelativeResize="0"/>
          <p:nvPr/>
        </p:nvPicPr>
        <p:blipFill>
          <a:blip r:embed="rId3">
            <a:alphaModFix/>
          </a:blip>
          <a:stretch>
            <a:fillRect/>
          </a:stretch>
        </p:blipFill>
        <p:spPr>
          <a:xfrm>
            <a:off x="6402726" y="1479100"/>
            <a:ext cx="2347449" cy="3321950"/>
          </a:xfrm>
          <a:prstGeom prst="rect">
            <a:avLst/>
          </a:prstGeom>
          <a:noFill/>
          <a:ln>
            <a:noFill/>
          </a:ln>
        </p:spPr>
      </p:pic>
      <p:sp>
        <p:nvSpPr>
          <p:cNvPr id="294" name="Google Shape;294;p15"/>
          <p:cNvSpPr txBox="1"/>
          <p:nvPr/>
        </p:nvSpPr>
        <p:spPr>
          <a:xfrm>
            <a:off x="54300" y="-70950"/>
            <a:ext cx="5022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2</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Quelles sont les méthodes traditionnelles ?</a:t>
            </a:r>
            <a:endParaRPr/>
          </a:p>
        </p:txBody>
      </p:sp>
      <p:sp>
        <p:nvSpPr>
          <p:cNvPr id="300" name="Google Shape;300;p16"/>
          <p:cNvSpPr txBox="1"/>
          <p:nvPr>
            <p:ph idx="1" type="body"/>
          </p:nvPr>
        </p:nvSpPr>
        <p:spPr>
          <a:xfrm>
            <a:off x="1303800" y="1437325"/>
            <a:ext cx="7030500" cy="309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600">
                <a:solidFill>
                  <a:srgbClr val="000000"/>
                </a:solidFill>
              </a:rPr>
              <a:t>Il existe plusieurs méthodes traditionnelles, mais deux d'entre elles sont principalement utilisées de manière régulière en entreprise.</a:t>
            </a:r>
            <a:endParaRPr sz="1600">
              <a:solidFill>
                <a:srgbClr val="000000"/>
              </a:solidFill>
            </a:endParaRPr>
          </a:p>
          <a:p>
            <a:pPr indent="0" lvl="0" marL="0" rtl="0" algn="l">
              <a:spcBef>
                <a:spcPts val="1200"/>
              </a:spcBef>
              <a:spcAft>
                <a:spcPts val="0"/>
              </a:spcAft>
              <a:buNone/>
            </a:pPr>
            <a:r>
              <a:rPr lang="fr" sz="1600">
                <a:solidFill>
                  <a:srgbClr val="000000"/>
                </a:solidFill>
              </a:rPr>
              <a:t>Ces deux méthodes sont :</a:t>
            </a:r>
            <a:endParaRPr sz="1600">
              <a:solidFill>
                <a:srgbClr val="000000"/>
              </a:solidFill>
            </a:endParaRPr>
          </a:p>
          <a:p>
            <a:pPr indent="-330200" lvl="0" marL="457200" rtl="0" algn="l">
              <a:spcBef>
                <a:spcPts val="1200"/>
              </a:spcBef>
              <a:spcAft>
                <a:spcPts val="0"/>
              </a:spcAft>
              <a:buClr>
                <a:srgbClr val="000000"/>
              </a:buClr>
              <a:buSzPts val="1600"/>
              <a:buChar char="-"/>
            </a:pPr>
            <a:r>
              <a:rPr lang="fr" sz="1600">
                <a:solidFill>
                  <a:srgbClr val="000000"/>
                </a:solidFill>
              </a:rPr>
              <a:t>La cascade (waterfall)</a:t>
            </a:r>
            <a:endParaRPr sz="1600">
              <a:solidFill>
                <a:srgbClr val="000000"/>
              </a:solidFill>
            </a:endParaRPr>
          </a:p>
          <a:p>
            <a:pPr indent="-330200" lvl="0" marL="457200" rtl="0" algn="l">
              <a:spcBef>
                <a:spcPts val="0"/>
              </a:spcBef>
              <a:spcAft>
                <a:spcPts val="0"/>
              </a:spcAft>
              <a:buClr>
                <a:srgbClr val="000000"/>
              </a:buClr>
              <a:buSzPts val="1600"/>
              <a:buChar char="-"/>
            </a:pPr>
            <a:r>
              <a:rPr lang="fr" sz="1600">
                <a:solidFill>
                  <a:srgbClr val="000000"/>
                </a:solidFill>
              </a:rPr>
              <a:t>Le cycle en V (V-model)</a:t>
            </a:r>
            <a:endParaRPr sz="1600">
              <a:solidFill>
                <a:srgbClr val="000000"/>
              </a:solidFill>
            </a:endParaRPr>
          </a:p>
        </p:txBody>
      </p:sp>
      <p:sp>
        <p:nvSpPr>
          <p:cNvPr id="301" name="Google Shape;301;p16"/>
          <p:cNvSpPr txBox="1"/>
          <p:nvPr/>
        </p:nvSpPr>
        <p:spPr>
          <a:xfrm>
            <a:off x="54300" y="-70950"/>
            <a:ext cx="5022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3</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17"/>
          <p:cNvPicPr preferRelativeResize="0"/>
          <p:nvPr/>
        </p:nvPicPr>
        <p:blipFill>
          <a:blip r:embed="rId3">
            <a:alphaModFix/>
          </a:blip>
          <a:stretch>
            <a:fillRect/>
          </a:stretch>
        </p:blipFill>
        <p:spPr>
          <a:xfrm>
            <a:off x="4186387" y="2044525"/>
            <a:ext cx="4815011" cy="1541450"/>
          </a:xfrm>
          <a:prstGeom prst="rect">
            <a:avLst/>
          </a:prstGeom>
          <a:noFill/>
          <a:ln>
            <a:noFill/>
          </a:ln>
        </p:spPr>
      </p:pic>
      <p:sp>
        <p:nvSpPr>
          <p:cNvPr id="307" name="Google Shape;307;p17"/>
          <p:cNvSpPr txBox="1"/>
          <p:nvPr>
            <p:ph type="title"/>
          </p:nvPr>
        </p:nvSpPr>
        <p:spPr>
          <a:xfrm>
            <a:off x="1303800" y="640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cascade</a:t>
            </a:r>
            <a:endParaRPr/>
          </a:p>
        </p:txBody>
      </p:sp>
      <p:sp>
        <p:nvSpPr>
          <p:cNvPr id="308" name="Google Shape;308;p17"/>
          <p:cNvSpPr txBox="1"/>
          <p:nvPr/>
        </p:nvSpPr>
        <p:spPr>
          <a:xfrm>
            <a:off x="668725" y="1430725"/>
            <a:ext cx="3972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latin typeface="Nunito"/>
                <a:ea typeface="Nunito"/>
                <a:cs typeface="Nunito"/>
                <a:sym typeface="Nunito"/>
              </a:rPr>
              <a:t>Méthode linéaire : Chaque phase doit être validée avant de passer à la suivante.</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lang="fr" sz="1500">
                <a:latin typeface="Nunito"/>
                <a:ea typeface="Nunito"/>
                <a:cs typeface="Nunito"/>
                <a:sym typeface="Nunito"/>
              </a:rPr>
              <a:t>Inconvénient : Le produit n’est visible par le client qu'à la fin, et il est difficile d'apporter des changements en cours de développement.</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lang="fr" sz="1500">
                <a:latin typeface="Nunito"/>
                <a:ea typeface="Nunito"/>
                <a:cs typeface="Nunito"/>
                <a:sym typeface="Nunito"/>
              </a:rPr>
              <a:t>Avantage : Documentation claire, validation de chaque étape, approche rassurante.</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lang="fr" sz="1500">
                <a:latin typeface="Nunito"/>
                <a:ea typeface="Nunito"/>
                <a:cs typeface="Nunito"/>
                <a:sym typeface="Nunito"/>
              </a:rPr>
              <a:t>Convient aux petits projets : Fonctionne bien pour des projets de petite envergure avec des exigences bien définies.</a:t>
            </a:r>
            <a:endParaRPr sz="1500">
              <a:latin typeface="Nunito"/>
              <a:ea typeface="Nunito"/>
              <a:cs typeface="Nunito"/>
              <a:sym typeface="Nunito"/>
            </a:endParaRPr>
          </a:p>
        </p:txBody>
      </p:sp>
      <p:sp>
        <p:nvSpPr>
          <p:cNvPr id="309" name="Google Shape;309;p17"/>
          <p:cNvSpPr txBox="1"/>
          <p:nvPr/>
        </p:nvSpPr>
        <p:spPr>
          <a:xfrm>
            <a:off x="54300" y="-70950"/>
            <a:ext cx="5022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4</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8"/>
          <p:cNvPicPr preferRelativeResize="0"/>
          <p:nvPr/>
        </p:nvPicPr>
        <p:blipFill>
          <a:blip r:embed="rId3">
            <a:alphaModFix/>
          </a:blip>
          <a:stretch>
            <a:fillRect/>
          </a:stretch>
        </p:blipFill>
        <p:spPr>
          <a:xfrm>
            <a:off x="3922175" y="2008549"/>
            <a:ext cx="5677676" cy="2009925"/>
          </a:xfrm>
          <a:prstGeom prst="rect">
            <a:avLst/>
          </a:prstGeom>
          <a:noFill/>
          <a:ln>
            <a:noFill/>
          </a:ln>
        </p:spPr>
      </p:pic>
      <p:sp>
        <p:nvSpPr>
          <p:cNvPr id="315" name="Google Shape;31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cycle en V</a:t>
            </a:r>
            <a:endParaRPr/>
          </a:p>
        </p:txBody>
      </p:sp>
      <p:sp>
        <p:nvSpPr>
          <p:cNvPr id="316" name="Google Shape;316;p18"/>
          <p:cNvSpPr txBox="1"/>
          <p:nvPr/>
        </p:nvSpPr>
        <p:spPr>
          <a:xfrm>
            <a:off x="376875" y="1437650"/>
            <a:ext cx="3894300" cy="26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latin typeface="Nunito"/>
                <a:ea typeface="Nunito"/>
                <a:cs typeface="Nunito"/>
                <a:sym typeface="Nunito"/>
              </a:rPr>
              <a:t>Modèle amélioré du Cascade : Autorise des retours en arrière pour corriger ou ajuster.</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lang="fr" sz="1500">
                <a:latin typeface="Nunito"/>
                <a:ea typeface="Nunito"/>
                <a:cs typeface="Nunito"/>
                <a:sym typeface="Nunito"/>
              </a:rPr>
              <a:t>Phases similaires à la Cascade : Analyse, Spécifications, Conception, Implémentation, Tests.</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lang="fr" sz="1500">
                <a:latin typeface="Nunito"/>
                <a:ea typeface="Nunito"/>
                <a:cs typeface="Nunito"/>
                <a:sym typeface="Nunito"/>
              </a:rPr>
              <a:t>Changements possibles : Les modifications entraînent un retour sur les phases précédentes.</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lang="fr" sz="1500">
                <a:latin typeface="Nunito"/>
                <a:ea typeface="Nunito"/>
                <a:cs typeface="Nunito"/>
                <a:sym typeface="Nunito"/>
              </a:rPr>
              <a:t>Convient aux petits/moyens projets : Bien adapté pour des projets de taille modeste avec des ajustements potentiels.</a:t>
            </a:r>
            <a:endParaRPr sz="1500">
              <a:latin typeface="Nunito"/>
              <a:ea typeface="Nunito"/>
              <a:cs typeface="Nunito"/>
              <a:sym typeface="Nunito"/>
            </a:endParaRPr>
          </a:p>
        </p:txBody>
      </p:sp>
      <p:sp>
        <p:nvSpPr>
          <p:cNvPr id="317" name="Google Shape;317;p18"/>
          <p:cNvSpPr txBox="1"/>
          <p:nvPr/>
        </p:nvSpPr>
        <p:spPr>
          <a:xfrm>
            <a:off x="54300" y="-70950"/>
            <a:ext cx="5022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5</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autres méthodes dites </a:t>
            </a:r>
            <a:endParaRPr/>
          </a:p>
          <a:p>
            <a:pPr indent="0" lvl="0" marL="0" rtl="0" algn="l">
              <a:spcBef>
                <a:spcPts val="0"/>
              </a:spcBef>
              <a:spcAft>
                <a:spcPts val="0"/>
              </a:spcAft>
              <a:buNone/>
            </a:pPr>
            <a:r>
              <a:rPr lang="fr"/>
              <a:t>traditionnelles </a:t>
            </a:r>
            <a:endParaRPr/>
          </a:p>
        </p:txBody>
      </p:sp>
      <p:sp>
        <p:nvSpPr>
          <p:cNvPr id="323" name="Google Shape;323;p19"/>
          <p:cNvSpPr txBox="1"/>
          <p:nvPr>
            <p:ph idx="1" type="body"/>
          </p:nvPr>
        </p:nvSpPr>
        <p:spPr>
          <a:xfrm>
            <a:off x="1303800" y="17039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000000"/>
                </a:solidFill>
              </a:rPr>
              <a:t>La méthode CPM est une technique d'ordonnancement qui planifie et gère des projets en identifiant les tâches critiques déterminant la durée totale et en se concentrant sur les dépendances entre elles.</a:t>
            </a:r>
            <a:endParaRPr sz="1500">
              <a:solidFill>
                <a:srgbClr val="000000"/>
              </a:solidFill>
            </a:endParaRPr>
          </a:p>
          <a:p>
            <a:pPr indent="0" lvl="0" marL="0" rtl="0" algn="l">
              <a:spcBef>
                <a:spcPts val="1200"/>
              </a:spcBef>
              <a:spcAft>
                <a:spcPts val="0"/>
              </a:spcAft>
              <a:buNone/>
            </a:pPr>
            <a:r>
              <a:rPr lang="fr" sz="1500">
                <a:solidFill>
                  <a:srgbClr val="000000"/>
                </a:solidFill>
              </a:rPr>
              <a:t>PRINCE2 est une méthodologie de gestion de projet structurée, divisée en phases claires, axée sur la gestion des risques et exigeant une documentation rigoureuse.</a:t>
            </a:r>
            <a:endParaRPr sz="1500">
              <a:solidFill>
                <a:srgbClr val="000000"/>
              </a:solidFill>
            </a:endParaRPr>
          </a:p>
          <a:p>
            <a:pPr indent="0" lvl="0" marL="0" rtl="0" algn="l">
              <a:spcBef>
                <a:spcPts val="1200"/>
              </a:spcBef>
              <a:spcAft>
                <a:spcPts val="1200"/>
              </a:spcAft>
              <a:buNone/>
            </a:pPr>
            <a:r>
              <a:rPr lang="fr" sz="1500">
                <a:solidFill>
                  <a:srgbClr val="000000"/>
                </a:solidFill>
              </a:rPr>
              <a:t>Le cycle en Y est une méthode de développement intégrant simultanément le matériel et le logiciel. Il structure les phases de conception et d'intégration en parallèle pour optimiser la coordination. Les tests continus à chaque étape garantissent la qualité globale du système.</a:t>
            </a:r>
            <a:endParaRPr sz="1500">
              <a:solidFill>
                <a:srgbClr val="000000"/>
              </a:solidFill>
            </a:endParaRPr>
          </a:p>
        </p:txBody>
      </p:sp>
      <p:sp>
        <p:nvSpPr>
          <p:cNvPr id="324" name="Google Shape;324;p19"/>
          <p:cNvSpPr txBox="1"/>
          <p:nvPr/>
        </p:nvSpPr>
        <p:spPr>
          <a:xfrm>
            <a:off x="54300" y="-70950"/>
            <a:ext cx="5022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6</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méthode Agile</a:t>
            </a:r>
            <a:endParaRPr/>
          </a:p>
        </p:txBody>
      </p:sp>
      <p:sp>
        <p:nvSpPr>
          <p:cNvPr id="330" name="Google Shape;330;p20"/>
          <p:cNvSpPr txBox="1"/>
          <p:nvPr>
            <p:ph idx="1" type="body"/>
          </p:nvPr>
        </p:nvSpPr>
        <p:spPr>
          <a:xfrm>
            <a:off x="5324950" y="1983075"/>
            <a:ext cx="3370800" cy="3006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sz="1656">
                <a:solidFill>
                  <a:srgbClr val="000000"/>
                </a:solidFill>
              </a:rPr>
              <a:t>La spécificité de la méthode agile est de s’ouvrir à l’imprévu et faciliter le suivi des projets. Il est possible, en cours de projet, de prendre en compte les dernières innovations, une modification imprévue du budget ou de nouvelles demandes clients.</a:t>
            </a:r>
            <a:endParaRPr sz="1656">
              <a:solidFill>
                <a:srgbClr val="000000"/>
              </a:solidFill>
            </a:endParaRPr>
          </a:p>
          <a:p>
            <a:pPr indent="0" lvl="0" marL="0" rtl="0" algn="l">
              <a:spcBef>
                <a:spcPts val="1200"/>
              </a:spcBef>
              <a:spcAft>
                <a:spcPts val="0"/>
              </a:spcAft>
              <a:buNone/>
            </a:pPr>
            <a:r>
              <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sz="1500">
              <a:solidFill>
                <a:srgbClr val="000000"/>
              </a:solidFill>
              <a:latin typeface="Arial"/>
              <a:ea typeface="Arial"/>
              <a:cs typeface="Arial"/>
              <a:sym typeface="Arial"/>
            </a:endParaRPr>
          </a:p>
          <a:p>
            <a:pPr indent="0" lvl="0" marL="0" rtl="0" algn="l">
              <a:spcBef>
                <a:spcPts val="1200"/>
              </a:spcBef>
              <a:spcAft>
                <a:spcPts val="1200"/>
              </a:spcAft>
              <a:buNone/>
            </a:pPr>
            <a:r>
              <a:rPr lang="fr" sz="1100">
                <a:solidFill>
                  <a:srgbClr val="000000"/>
                </a:solidFill>
                <a:latin typeface="Arial"/>
                <a:ea typeface="Arial"/>
                <a:cs typeface="Arial"/>
                <a:sym typeface="Arial"/>
              </a:rPr>
              <a:t> </a:t>
            </a:r>
            <a:endParaRPr sz="1500"/>
          </a:p>
        </p:txBody>
      </p:sp>
      <p:pic>
        <p:nvPicPr>
          <p:cNvPr id="331" name="Google Shape;331;p20"/>
          <p:cNvPicPr preferRelativeResize="0"/>
          <p:nvPr/>
        </p:nvPicPr>
        <p:blipFill>
          <a:blip r:embed="rId3">
            <a:alphaModFix/>
          </a:blip>
          <a:stretch>
            <a:fillRect/>
          </a:stretch>
        </p:blipFill>
        <p:spPr>
          <a:xfrm>
            <a:off x="152400" y="1750275"/>
            <a:ext cx="5020150" cy="2421830"/>
          </a:xfrm>
          <a:prstGeom prst="rect">
            <a:avLst/>
          </a:prstGeom>
          <a:noFill/>
          <a:ln>
            <a:noFill/>
          </a:ln>
        </p:spPr>
      </p:pic>
      <p:sp>
        <p:nvSpPr>
          <p:cNvPr id="332" name="Google Shape;332;p20"/>
          <p:cNvSpPr txBox="1"/>
          <p:nvPr/>
        </p:nvSpPr>
        <p:spPr>
          <a:xfrm>
            <a:off x="54300" y="-70950"/>
            <a:ext cx="5022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7</a:t>
            </a:r>
            <a:endParaRPr sz="3200">
              <a:solidFill>
                <a:schemeClr val="dk2"/>
              </a:solidFill>
              <a:latin typeface="Nunito Black"/>
              <a:ea typeface="Nunito Black"/>
              <a:cs typeface="Nunito Black"/>
              <a:sym typeface="Nuni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principales méthodes agiles</a:t>
            </a:r>
            <a:endParaRPr/>
          </a:p>
        </p:txBody>
      </p:sp>
      <p:sp>
        <p:nvSpPr>
          <p:cNvPr id="338" name="Google Shape;338;p21"/>
          <p:cNvSpPr txBox="1"/>
          <p:nvPr>
            <p:ph idx="1" type="body"/>
          </p:nvPr>
        </p:nvSpPr>
        <p:spPr>
          <a:xfrm>
            <a:off x="1303800" y="18819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fr" sz="1500">
                <a:solidFill>
                  <a:srgbClr val="000000"/>
                </a:solidFill>
              </a:rPr>
              <a:t>La méthodologie SCRUM est la méthode agile la plus populaire.</a:t>
            </a:r>
            <a:endParaRPr sz="1500">
              <a:solidFill>
                <a:srgbClr val="000000"/>
              </a:solidFill>
            </a:endParaRPr>
          </a:p>
          <a:p>
            <a:pPr indent="-323850" lvl="0" marL="457200" rtl="0" algn="l">
              <a:spcBef>
                <a:spcPts val="0"/>
              </a:spcBef>
              <a:spcAft>
                <a:spcPts val="0"/>
              </a:spcAft>
              <a:buClr>
                <a:srgbClr val="000000"/>
              </a:buClr>
              <a:buSzPts val="1500"/>
              <a:buChar char="-"/>
            </a:pPr>
            <a:r>
              <a:rPr lang="fr" sz="1500">
                <a:solidFill>
                  <a:srgbClr val="000000"/>
                </a:solidFill>
              </a:rPr>
              <a:t>La méthode Feature Driven Development (FDD).</a:t>
            </a:r>
            <a:endParaRPr sz="1500">
              <a:solidFill>
                <a:srgbClr val="000000"/>
              </a:solidFill>
            </a:endParaRPr>
          </a:p>
          <a:p>
            <a:pPr indent="-336550" lvl="0" marL="457200" rtl="0" algn="l">
              <a:spcBef>
                <a:spcPts val="0"/>
              </a:spcBef>
              <a:spcAft>
                <a:spcPts val="0"/>
              </a:spcAft>
              <a:buClr>
                <a:srgbClr val="000000"/>
              </a:buClr>
              <a:buSzPts val="1700"/>
              <a:buChar char="-"/>
            </a:pPr>
            <a:r>
              <a:rPr lang="fr" sz="1500">
                <a:solidFill>
                  <a:srgbClr val="000000"/>
                </a:solidFill>
              </a:rPr>
              <a:t>La méthode Rapid Application Development (RAD) est la méthode agile la plus ancienne.</a:t>
            </a:r>
            <a:endParaRPr sz="1500">
              <a:solidFill>
                <a:srgbClr val="000000"/>
              </a:solidFill>
            </a:endParaRPr>
          </a:p>
          <a:p>
            <a:pPr indent="-323850" lvl="0" marL="457200" rtl="0" algn="l">
              <a:spcBef>
                <a:spcPts val="0"/>
              </a:spcBef>
              <a:spcAft>
                <a:spcPts val="0"/>
              </a:spcAft>
              <a:buClr>
                <a:srgbClr val="000000"/>
              </a:buClr>
              <a:buSzPts val="1500"/>
              <a:buChar char="-"/>
            </a:pPr>
            <a:r>
              <a:rPr lang="fr" sz="1500">
                <a:solidFill>
                  <a:srgbClr val="000000"/>
                </a:solidFill>
              </a:rPr>
              <a:t>La méthode Dynamic systems development method (DSDM) est la méthode agile la moins utilisé.</a:t>
            </a:r>
            <a:endParaRPr sz="1500">
              <a:solidFill>
                <a:srgbClr val="000000"/>
              </a:solidFill>
            </a:endParaRPr>
          </a:p>
          <a:p>
            <a:pPr indent="0" lvl="0" marL="457200" rtl="0" algn="l">
              <a:spcBef>
                <a:spcPts val="1400"/>
              </a:spcBef>
              <a:spcAft>
                <a:spcPts val="0"/>
              </a:spcAft>
              <a:buNone/>
            </a:pPr>
            <a:r>
              <a:t/>
            </a:r>
            <a:endParaRPr sz="1500">
              <a:solidFill>
                <a:srgbClr val="000000"/>
              </a:solidFill>
            </a:endParaRPr>
          </a:p>
          <a:p>
            <a:pPr indent="0" lvl="0" marL="0" rtl="0" algn="l">
              <a:spcBef>
                <a:spcPts val="400"/>
              </a:spcBef>
              <a:spcAft>
                <a:spcPts val="1200"/>
              </a:spcAft>
              <a:buNone/>
            </a:pPr>
            <a:r>
              <a:t/>
            </a:r>
            <a:endParaRPr/>
          </a:p>
        </p:txBody>
      </p:sp>
      <p:sp>
        <p:nvSpPr>
          <p:cNvPr id="339" name="Google Shape;339;p21"/>
          <p:cNvSpPr txBox="1"/>
          <p:nvPr/>
        </p:nvSpPr>
        <p:spPr>
          <a:xfrm>
            <a:off x="54300" y="-70950"/>
            <a:ext cx="5022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200">
                <a:solidFill>
                  <a:schemeClr val="dk2"/>
                </a:solidFill>
                <a:latin typeface="Nunito Black"/>
                <a:ea typeface="Nunito Black"/>
                <a:cs typeface="Nunito Black"/>
                <a:sym typeface="Nunito Black"/>
              </a:rPr>
              <a:t>8</a:t>
            </a:r>
            <a:endParaRPr sz="3200">
              <a:solidFill>
                <a:schemeClr val="dk2"/>
              </a:solidFill>
              <a:latin typeface="Nunito Black"/>
              <a:ea typeface="Nunito Black"/>
              <a:cs typeface="Nunito Black"/>
              <a:sym typeface="Nunito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