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7" name="Shape 27"/>
          <p:cNvSpPr/>
          <p:nvPr>
            <p:ph type="sldImg"/>
          </p:nvPr>
        </p:nvSpPr>
        <p:spPr>
          <a:xfrm>
            <a:off x="1143000" y="685800"/>
            <a:ext cx="4572000" cy="3429000"/>
          </a:xfrm>
          <a:prstGeom prst="rect">
            <a:avLst/>
          </a:prstGeom>
        </p:spPr>
        <p:txBody>
          <a:bodyPr/>
          <a:lstStyle/>
          <a:p>
            <a:pPr/>
          </a:p>
        </p:txBody>
      </p:sp>
      <p:sp>
        <p:nvSpPr>
          <p:cNvPr id="28" name="Shape 2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copy">
    <p:spTree>
      <p:nvGrpSpPr>
        <p:cNvPr id="1" name=""/>
        <p:cNvGrpSpPr/>
        <p:nvPr/>
      </p:nvGrpSpPr>
      <p:grpSpPr>
        <a:xfrm>
          <a:off x="0" y="0"/>
          <a:ext cx="0" cy="0"/>
          <a:chOff x="0" y="0"/>
          <a:chExt cx="0" cy="0"/>
        </a:xfrm>
      </p:grpSpPr>
      <p:pic>
        <p:nvPicPr>
          <p:cNvPr id="20" name="Image" descr="Image"/>
          <p:cNvPicPr>
            <a:picLocks noChangeAspect="1"/>
          </p:cNvPicPr>
          <p:nvPr/>
        </p:nvPicPr>
        <p:blipFill>
          <a:blip r:embed="rId2">
            <a:extLst/>
          </a:blip>
          <a:stretch>
            <a:fillRect/>
          </a:stretch>
        </p:blipFill>
        <p:spPr>
          <a:xfrm>
            <a:off x="-62549" y="-1654"/>
            <a:ext cx="24509098" cy="1633940"/>
          </a:xfrm>
          <a:prstGeom prst="rect">
            <a:avLst/>
          </a:prstGeom>
          <a:ln w="12700">
            <a:miter lim="400000"/>
          </a:ln>
        </p:spPr>
      </p:pic>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Image" descr="Image"/>
          <p:cNvPicPr>
            <a:picLocks noChangeAspect="1"/>
          </p:cNvPicPr>
          <p:nvPr/>
        </p:nvPicPr>
        <p:blipFill>
          <a:blip r:embed="rId2">
            <a:extLst/>
          </a:blip>
          <a:stretch>
            <a:fillRect/>
          </a:stretch>
        </p:blipFill>
        <p:spPr>
          <a:xfrm>
            <a:off x="10784317" y="-15938"/>
            <a:ext cx="13849714" cy="13747876"/>
          </a:xfrm>
          <a:prstGeom prst="rect">
            <a:avLst/>
          </a:prstGeom>
          <a:ln w="12700">
            <a:miter lim="400000"/>
          </a:ln>
        </p:spPr>
      </p:pic>
      <p:pic>
        <p:nvPicPr>
          <p:cNvPr id="3" name="xandr_techcomms.psd" descr="xandr_techcomms.psd"/>
          <p:cNvPicPr>
            <a:picLocks noChangeAspect="1"/>
          </p:cNvPicPr>
          <p:nvPr/>
        </p:nvPicPr>
        <p:blipFill>
          <a:blip r:embed="rId3">
            <a:extLst/>
          </a:blip>
          <a:stretch>
            <a:fillRect/>
          </a:stretch>
        </p:blipFill>
        <p:spPr>
          <a:xfrm>
            <a:off x="958432" y="12312381"/>
            <a:ext cx="3641864" cy="1159051"/>
          </a:xfrm>
          <a:prstGeom prst="rect">
            <a:avLst/>
          </a:prstGeom>
          <a:ln w="12700">
            <a:miter lim="400000"/>
          </a:ln>
        </p:spPr>
      </p:pic>
      <p:sp>
        <p:nvSpPr>
          <p:cNvPr id="4" name="Presentation Title"/>
          <p:cNvSpPr txBox="1"/>
          <p:nvPr>
            <p:ph type="title" hasCustomPrompt="1"/>
          </p:nvPr>
        </p:nvSpPr>
        <p:spPr>
          <a:xfrm>
            <a:off x="1206496" y="2574991"/>
            <a:ext cx="21971004" cy="4648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5" name="Body Level One…"/>
          <p:cNvSpPr txBox="1"/>
          <p:nvPr>
            <p:ph type="body" idx="1" hasCustomPrompt="1"/>
          </p:nvPr>
        </p:nvSpPr>
        <p:spPr>
          <a:xfrm>
            <a:off x="1201342" y="7223190"/>
            <a:ext cx="21971001"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232" strike="noStrike" sz="11600" u="none">
          <a:solidFill>
            <a:srgbClr val="000000"/>
          </a:solidFill>
          <a:uFillTx/>
          <a:latin typeface="+mn-lt"/>
          <a:ea typeface="+mn-ea"/>
          <a:cs typeface="+mn-cs"/>
          <a:sym typeface="Helvetica Neue"/>
        </a:defRPr>
      </a:lvl9pPr>
    </p:titleStyle>
    <p:bodyStyle>
      <a:lvl1pPr marL="0" marR="0" indent="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1pPr>
      <a:lvl2pPr marL="0" marR="0" indent="4572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2pPr>
      <a:lvl3pPr marL="0" marR="0" indent="9144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3pPr>
      <a:lvl4pPr marL="0" marR="0" indent="13716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4pPr>
      <a:lvl5pPr marL="0" marR="0" indent="18288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5pPr>
      <a:lvl6pPr marL="0" marR="0" indent="22860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6pPr>
      <a:lvl7pPr marL="0" marR="0" indent="27432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7pPr>
      <a:lvl8pPr marL="0" marR="0" indent="32004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8pPr>
      <a:lvl9pPr marL="0" marR="0" indent="3657600" algn="l" defTabSz="825500" rtl="0" latinLnBrk="0">
        <a:lnSpc>
          <a:spcPct val="100000"/>
        </a:lnSpc>
        <a:spcBef>
          <a:spcPts val="0"/>
        </a:spcBef>
        <a:spcAft>
          <a:spcPts val="0"/>
        </a:spcAft>
        <a:buClrTx/>
        <a:buSzTx/>
        <a:buFontTx/>
        <a:buNone/>
        <a:tabLst/>
        <a:defRPr b="1" baseline="0" cap="none" i="0" spc="0" strike="noStrike" sz="55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hyperlink" Target="http://news.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2.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hyperlink" Target="http://cnn.com" TargetMode="External"/><Relationship Id="rId4" Type="http://schemas.openxmlformats.org/officeDocument/2006/relationships/hyperlink" Target="http://msnbc.com"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3.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4.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Relationship Id="rId3" Type="http://schemas.openxmlformats.org/officeDocument/2006/relationships/image" Target="../media/image6.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 name="Data Science Toolset…"/>
          <p:cNvSpPr txBox="1"/>
          <p:nvPr/>
        </p:nvSpPr>
        <p:spPr>
          <a:xfrm>
            <a:off x="1244712" y="3145780"/>
            <a:ext cx="9846916" cy="292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7500">
                <a:solidFill>
                  <a:srgbClr val="000000"/>
                </a:solidFill>
                <a:latin typeface="Helvetica"/>
                <a:ea typeface="Helvetica"/>
                <a:cs typeface="Helvetica"/>
                <a:sym typeface="Helvetica"/>
              </a:defRPr>
            </a:pPr>
            <a:r>
              <a:t>Data Science Toolset</a:t>
            </a:r>
          </a:p>
          <a:p>
            <a:pPr>
              <a:defRPr sz="2000">
                <a:solidFill>
                  <a:srgbClr val="000000"/>
                </a:solidFill>
                <a:latin typeface="Helvetica"/>
                <a:ea typeface="Helvetica"/>
                <a:cs typeface="Helvetica"/>
                <a:sym typeface="Helvetica"/>
              </a:defRPr>
            </a:pPr>
          </a:p>
          <a:p>
            <a:pPr>
              <a:defRPr sz="4000">
                <a:solidFill>
                  <a:srgbClr val="000000"/>
                </a:solidFill>
                <a:latin typeface="Helvetica"/>
                <a:ea typeface="Helvetica"/>
                <a:cs typeface="Helvetica"/>
                <a:sym typeface="Helvetica"/>
              </a:defRPr>
            </a:pPr>
            <a:r>
              <a:t>(Formerly known as Advanced Ads Toolset)</a:t>
            </a:r>
          </a:p>
          <a:p>
            <a:pPr>
              <a:defRPr sz="2000">
                <a:solidFill>
                  <a:srgbClr val="000000"/>
                </a:solidFill>
                <a:latin typeface="Helvetica"/>
                <a:ea typeface="Helvetica"/>
                <a:cs typeface="Helvetica"/>
                <a:sym typeface="Helvetica"/>
              </a:defRPr>
            </a:pPr>
          </a:p>
          <a:p>
            <a:pPr>
              <a:defRPr sz="3000">
                <a:solidFill>
                  <a:srgbClr val="000000"/>
                </a:solidFill>
                <a:latin typeface="Helvetica"/>
                <a:ea typeface="Helvetica"/>
                <a:cs typeface="Helvetica"/>
                <a:sym typeface="Helvetica"/>
              </a:defRPr>
            </a:pPr>
            <a:r>
              <a:t>(Formerly known as Data Science Suite)</a:t>
            </a:r>
          </a:p>
        </p:txBody>
      </p:sp>
      <p:pic>
        <p:nvPicPr>
          <p:cNvPr id="31" name="Image" descr="Image"/>
          <p:cNvPicPr>
            <a:picLocks noChangeAspect="1"/>
          </p:cNvPicPr>
          <p:nvPr/>
        </p:nvPicPr>
        <p:blipFill>
          <a:blip r:embed="rId2">
            <a:alphaModFix amt="10000"/>
            <a:extLst/>
          </a:blip>
          <a:stretch>
            <a:fillRect/>
          </a:stretch>
        </p:blipFill>
        <p:spPr>
          <a:xfrm>
            <a:off x="4238472" y="6291815"/>
            <a:ext cx="3187145" cy="179277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 name="Image" descr="Image"/>
          <p:cNvPicPr>
            <a:picLocks noChangeAspect="1"/>
          </p:cNvPicPr>
          <p:nvPr/>
        </p:nvPicPr>
        <p:blipFill>
          <a:blip r:embed="rId2">
            <a:extLst/>
          </a:blip>
          <a:stretch>
            <a:fillRect/>
          </a:stretch>
        </p:blipFill>
        <p:spPr>
          <a:xfrm>
            <a:off x="2356190" y="4250409"/>
            <a:ext cx="5684880" cy="5215182"/>
          </a:xfrm>
          <a:prstGeom prst="rect">
            <a:avLst/>
          </a:prstGeom>
          <a:ln w="12700">
            <a:miter lim="400000"/>
          </a:ln>
        </p:spPr>
      </p:pic>
      <p:sp>
        <p:nvSpPr>
          <p:cNvPr id="71" name="A Bonsai if/elif/else example:"/>
          <p:cNvSpPr txBox="1"/>
          <p:nvPr/>
        </p:nvSpPr>
        <p:spPr>
          <a:xfrm>
            <a:off x="10160264" y="2367636"/>
            <a:ext cx="1329587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100">
                <a:latin typeface="Helvetica"/>
                <a:ea typeface="Helvetica"/>
                <a:cs typeface="Helvetica"/>
                <a:sym typeface="Helvetica"/>
              </a:defRPr>
            </a:lvl1pPr>
          </a:lstStyle>
          <a:p>
            <a:pPr/>
            <a:r>
              <a:t>A Bonsai if/elif/else example: </a:t>
            </a:r>
          </a:p>
        </p:txBody>
      </p:sp>
      <p:sp>
        <p:nvSpPr>
          <p:cNvPr id="72" name="Bonsai Decision Trees"/>
          <p:cNvSpPr txBox="1"/>
          <p:nvPr/>
        </p:nvSpPr>
        <p:spPr>
          <a:xfrm>
            <a:off x="862249" y="307315"/>
            <a:ext cx="76963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Bonsai Decision Trees</a:t>
            </a:r>
          </a:p>
        </p:txBody>
      </p:sp>
      <p:sp>
        <p:nvSpPr>
          <p:cNvPr id="73" name="if country = &quot;US&quot;:…"/>
          <p:cNvSpPr txBox="1"/>
          <p:nvPr/>
        </p:nvSpPr>
        <p:spPr>
          <a:xfrm>
            <a:off x="11431827" y="3400128"/>
            <a:ext cx="5860716" cy="403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600">
                <a:solidFill>
                  <a:schemeClr val="accent5">
                    <a:lumOff val="-29866"/>
                  </a:schemeClr>
                </a:solidFill>
                <a:latin typeface="Courier"/>
                <a:ea typeface="Courier"/>
                <a:cs typeface="Courier"/>
                <a:sym typeface="Courier"/>
              </a:defRPr>
            </a:pPr>
            <a:r>
              <a:t>if country = "US":</a:t>
            </a:r>
          </a:p>
          <a:p>
            <a:pPr algn="l" defTabSz="457200">
              <a:defRPr sz="2600">
                <a:solidFill>
                  <a:schemeClr val="accent5">
                    <a:lumOff val="-29866"/>
                  </a:schemeClr>
                </a:solidFill>
                <a:latin typeface="Courier"/>
                <a:ea typeface="Courier"/>
                <a:cs typeface="Courier"/>
                <a:sym typeface="Courier"/>
              </a:defRPr>
            </a:pPr>
            <a:r>
              <a:t>	1</a:t>
            </a:r>
          </a:p>
          <a:p>
            <a:pPr algn="l" defTabSz="457200">
              <a:defRPr sz="2600">
                <a:solidFill>
                  <a:schemeClr val="accent5">
                    <a:lumOff val="-29866"/>
                  </a:schemeClr>
                </a:solidFill>
                <a:latin typeface="Courier"/>
                <a:ea typeface="Courier"/>
                <a:cs typeface="Courier"/>
                <a:sym typeface="Courier"/>
              </a:defRPr>
            </a:pPr>
            <a:r>
              <a:t>elif user_hour range (8, 12):</a:t>
            </a:r>
          </a:p>
          <a:p>
            <a:pPr algn="l" defTabSz="457200">
              <a:defRPr sz="2600">
                <a:solidFill>
                  <a:schemeClr val="accent5">
                    <a:lumOff val="-29866"/>
                  </a:schemeClr>
                </a:solidFill>
                <a:latin typeface="Courier"/>
                <a:ea typeface="Courier"/>
                <a:cs typeface="Courier"/>
                <a:sym typeface="Courier"/>
              </a:defRPr>
            </a:pPr>
            <a:r>
              <a:t>	if domain = "news.com":</a:t>
            </a:r>
          </a:p>
          <a:p>
            <a:pPr algn="l" defTabSz="457200">
              <a:defRPr sz="2600">
                <a:solidFill>
                  <a:schemeClr val="accent5">
                    <a:lumOff val="-29866"/>
                  </a:schemeClr>
                </a:solidFill>
                <a:latin typeface="Courier"/>
                <a:ea typeface="Courier"/>
                <a:cs typeface="Courier"/>
                <a:sym typeface="Courier"/>
              </a:defRPr>
            </a:pPr>
            <a:r>
              <a:t>		0.85</a:t>
            </a:r>
          </a:p>
          <a:p>
            <a:pPr algn="l" defTabSz="457200">
              <a:defRPr sz="2600">
                <a:solidFill>
                  <a:schemeClr val="accent5">
                    <a:lumOff val="-29866"/>
                  </a:schemeClr>
                </a:solidFill>
                <a:latin typeface="Courier"/>
                <a:ea typeface="Courier"/>
                <a:cs typeface="Courier"/>
                <a:sym typeface="Courier"/>
              </a:defRPr>
            </a:pPr>
            <a:r>
              <a:t>	else:</a:t>
            </a:r>
          </a:p>
          <a:p>
            <a:pPr algn="l" defTabSz="457200">
              <a:defRPr sz="2600">
                <a:solidFill>
                  <a:schemeClr val="accent5">
                    <a:lumOff val="-29866"/>
                  </a:schemeClr>
                </a:solidFill>
                <a:latin typeface="Courier"/>
                <a:ea typeface="Courier"/>
                <a:cs typeface="Courier"/>
                <a:sym typeface="Courier"/>
              </a:defRPr>
            </a:pPr>
            <a:r>
              <a:t>		0.2</a:t>
            </a:r>
          </a:p>
          <a:p>
            <a:pPr algn="l" defTabSz="457200">
              <a:defRPr sz="2600">
                <a:solidFill>
                  <a:schemeClr val="accent5">
                    <a:lumOff val="-29866"/>
                  </a:schemeClr>
                </a:solidFill>
                <a:latin typeface="Courier"/>
                <a:ea typeface="Courier"/>
                <a:cs typeface="Courier"/>
                <a:sym typeface="Courier"/>
              </a:defRPr>
            </a:pPr>
            <a:r>
              <a:t>else:</a:t>
            </a:r>
          </a:p>
          <a:p>
            <a:pPr algn="l" defTabSz="457200">
              <a:defRPr sz="2600">
                <a:solidFill>
                  <a:schemeClr val="accent5">
                    <a:lumOff val="-29866"/>
                  </a:schemeClr>
                </a:solidFill>
                <a:latin typeface="Courier"/>
                <a:ea typeface="Courier"/>
                <a:cs typeface="Courier"/>
                <a:sym typeface="Courier"/>
              </a:defRPr>
            </a:pPr>
            <a:r>
              <a:t>	0.1 </a:t>
            </a:r>
            <a:endParaRPr>
              <a:solidFill>
                <a:srgbClr val="444444"/>
              </a:solidFill>
            </a:endParaRPr>
          </a:p>
        </p:txBody>
      </p:sp>
      <p:sp>
        <p:nvSpPr>
          <p:cNvPr id="74" name="The decision path of this example is as follows:…"/>
          <p:cNvSpPr txBox="1"/>
          <p:nvPr/>
        </p:nvSpPr>
        <p:spPr>
          <a:xfrm>
            <a:off x="11431827" y="7486403"/>
            <a:ext cx="9556106" cy="5709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700">
                <a:latin typeface="Helvetica"/>
                <a:ea typeface="Helvetica"/>
                <a:cs typeface="Helvetica"/>
                <a:sym typeface="Helvetica"/>
              </a:defRPr>
            </a:pPr>
            <a:r>
              <a:t>The decision path of this example is as follows:</a:t>
            </a:r>
          </a:p>
          <a:p>
            <a:pPr algn="l" defTabSz="457200">
              <a:defRPr sz="2700">
                <a:latin typeface="Helvetica"/>
                <a:ea typeface="Helvetica"/>
                <a:cs typeface="Helvetica"/>
                <a:sym typeface="Helvetica"/>
              </a:defRPr>
            </a:pP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Is the user located in the U.S.?</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bid 1</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go to step 2</a:t>
            </a: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Is it between 8:00AM and 12:00PM in the user’s time zone?</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go to step 3</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bid 0.1</a:t>
            </a: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Are they viewing </a:t>
            </a:r>
            <a:r>
              <a:rPr u="sng">
                <a:solidFill>
                  <a:schemeClr val="accent1">
                    <a:lumOff val="-13575"/>
                  </a:schemeClr>
                </a:solidFill>
                <a:hlinkClick r:id="rId3" invalidUrl="" action="" tgtFrame="" tooltip="" history="1" highlightClick="0" endSnd="0"/>
              </a:rPr>
              <a:t>news.com</a:t>
            </a:r>
            <a:r>
              <a:rPr>
                <a:solidFill>
                  <a:schemeClr val="accent1">
                    <a:lumOff val="-13575"/>
                  </a:schemeClr>
                </a:solidFill>
              </a:rPr>
              <a:t>?</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bid 0.85</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bid 0.2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Bonsai Decision Trees"/>
          <p:cNvSpPr txBox="1"/>
          <p:nvPr/>
        </p:nvSpPr>
        <p:spPr>
          <a:xfrm>
            <a:off x="862249" y="307315"/>
            <a:ext cx="76963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Bonsai Decision Trees</a:t>
            </a:r>
          </a:p>
        </p:txBody>
      </p:sp>
      <p:pic>
        <p:nvPicPr>
          <p:cNvPr id="77" name="Image" descr="Image"/>
          <p:cNvPicPr>
            <a:picLocks noChangeAspect="1"/>
          </p:cNvPicPr>
          <p:nvPr/>
        </p:nvPicPr>
        <p:blipFill>
          <a:blip r:embed="rId2">
            <a:extLst/>
          </a:blip>
          <a:stretch>
            <a:fillRect/>
          </a:stretch>
        </p:blipFill>
        <p:spPr>
          <a:xfrm>
            <a:off x="2356190" y="4250409"/>
            <a:ext cx="5684880" cy="5215182"/>
          </a:xfrm>
          <a:prstGeom prst="rect">
            <a:avLst/>
          </a:prstGeom>
          <a:ln w="12700">
            <a:miter lim="400000"/>
          </a:ln>
        </p:spPr>
      </p:pic>
      <p:sp>
        <p:nvSpPr>
          <p:cNvPr id="78" name="A Bonsai switch example:"/>
          <p:cNvSpPr txBox="1"/>
          <p:nvPr/>
        </p:nvSpPr>
        <p:spPr>
          <a:xfrm>
            <a:off x="10160264" y="2367636"/>
            <a:ext cx="1329587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100">
                <a:latin typeface="Helvetica"/>
                <a:ea typeface="Helvetica"/>
                <a:cs typeface="Helvetica"/>
                <a:sym typeface="Helvetica"/>
              </a:defRPr>
            </a:lvl1pPr>
          </a:lstStyle>
          <a:p>
            <a:pPr/>
            <a:r>
              <a:t>A Bonsai switch example: </a:t>
            </a:r>
          </a:p>
        </p:txBody>
      </p:sp>
      <p:sp>
        <p:nvSpPr>
          <p:cNvPr id="79" name="switch user_hour:…"/>
          <p:cNvSpPr txBox="1"/>
          <p:nvPr/>
        </p:nvSpPr>
        <p:spPr>
          <a:xfrm>
            <a:off x="11430801" y="3406371"/>
            <a:ext cx="5662564" cy="403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600">
                <a:solidFill>
                  <a:schemeClr val="accent5">
                    <a:lumOff val="-29866"/>
                  </a:schemeClr>
                </a:solidFill>
                <a:latin typeface="Courier"/>
                <a:ea typeface="Courier"/>
                <a:cs typeface="Courier"/>
                <a:sym typeface="Courier"/>
              </a:defRPr>
            </a:pPr>
            <a:r>
              <a:t>switch user_hour: </a:t>
            </a:r>
          </a:p>
          <a:p>
            <a:pPr algn="l" defTabSz="457200">
              <a:defRPr sz="2600">
                <a:solidFill>
                  <a:schemeClr val="accent5">
                    <a:lumOff val="-29866"/>
                  </a:schemeClr>
                </a:solidFill>
                <a:latin typeface="Courier"/>
                <a:ea typeface="Courier"/>
                <a:cs typeface="Courier"/>
                <a:sym typeface="Courier"/>
              </a:defRPr>
            </a:pPr>
            <a:r>
              <a:t>    case (1 .. 3): </a:t>
            </a:r>
          </a:p>
          <a:p>
            <a:pPr algn="l" defTabSz="457200">
              <a:defRPr sz="2600">
                <a:solidFill>
                  <a:schemeClr val="accent5">
                    <a:lumOff val="-29866"/>
                  </a:schemeClr>
                </a:solidFill>
                <a:latin typeface="Courier"/>
                <a:ea typeface="Courier"/>
                <a:cs typeface="Courier"/>
                <a:sym typeface="Courier"/>
              </a:defRPr>
            </a:pPr>
            <a:r>
              <a:t>        0.4 </a:t>
            </a:r>
          </a:p>
          <a:p>
            <a:pPr algn="l" defTabSz="457200">
              <a:defRPr sz="2600">
                <a:solidFill>
                  <a:schemeClr val="accent5">
                    <a:lumOff val="-29866"/>
                  </a:schemeClr>
                </a:solidFill>
                <a:latin typeface="Courier"/>
                <a:ea typeface="Courier"/>
                <a:cs typeface="Courier"/>
                <a:sym typeface="Courier"/>
              </a:defRPr>
            </a:pPr>
            <a:r>
              <a:t>    case (4, 6, 8): </a:t>
            </a:r>
          </a:p>
          <a:p>
            <a:pPr algn="l" defTabSz="457200">
              <a:defRPr sz="2600">
                <a:solidFill>
                  <a:schemeClr val="accent5">
                    <a:lumOff val="-29866"/>
                  </a:schemeClr>
                </a:solidFill>
                <a:latin typeface="Courier"/>
                <a:ea typeface="Courier"/>
                <a:cs typeface="Courier"/>
                <a:sym typeface="Courier"/>
              </a:defRPr>
            </a:pPr>
            <a:r>
              <a:t>        if country present: </a:t>
            </a:r>
          </a:p>
          <a:p>
            <a:pPr algn="l" defTabSz="457200">
              <a:defRPr sz="2600">
                <a:solidFill>
                  <a:schemeClr val="accent5">
                    <a:lumOff val="-29866"/>
                  </a:schemeClr>
                </a:solidFill>
                <a:latin typeface="Courier"/>
                <a:ea typeface="Courier"/>
                <a:cs typeface="Courier"/>
                <a:sym typeface="Courier"/>
              </a:defRPr>
            </a:pPr>
            <a:r>
              <a:t>            0.8 </a:t>
            </a:r>
          </a:p>
          <a:p>
            <a:pPr algn="l" defTabSz="457200">
              <a:defRPr sz="2600">
                <a:solidFill>
                  <a:schemeClr val="accent5">
                    <a:lumOff val="-29866"/>
                  </a:schemeClr>
                </a:solidFill>
                <a:latin typeface="Courier"/>
                <a:ea typeface="Courier"/>
                <a:cs typeface="Courier"/>
                <a:sym typeface="Courier"/>
              </a:defRPr>
            </a:pPr>
            <a:r>
              <a:t>        else: </a:t>
            </a:r>
          </a:p>
          <a:p>
            <a:pPr algn="l" defTabSz="457200">
              <a:defRPr sz="2600">
                <a:solidFill>
                  <a:schemeClr val="accent5">
                    <a:lumOff val="-29866"/>
                  </a:schemeClr>
                </a:solidFill>
                <a:latin typeface="Courier"/>
                <a:ea typeface="Courier"/>
                <a:cs typeface="Courier"/>
                <a:sym typeface="Courier"/>
              </a:defRPr>
            </a:pPr>
            <a:r>
              <a:t>            0.4 </a:t>
            </a:r>
          </a:p>
          <a:p>
            <a:pPr algn="l" defTabSz="457200">
              <a:defRPr sz="2600">
                <a:solidFill>
                  <a:schemeClr val="accent5">
                    <a:lumOff val="-29866"/>
                  </a:schemeClr>
                </a:solidFill>
                <a:latin typeface="Courier"/>
                <a:ea typeface="Courier"/>
                <a:cs typeface="Courier"/>
                <a:sym typeface="Courier"/>
              </a:defRPr>
            </a:pPr>
            <a:r>
              <a:t>    default: 0.1</a:t>
            </a:r>
          </a:p>
        </p:txBody>
      </p:sp>
      <p:sp>
        <p:nvSpPr>
          <p:cNvPr id="80" name="The decision path of this example is as follows:…"/>
          <p:cNvSpPr txBox="1"/>
          <p:nvPr/>
        </p:nvSpPr>
        <p:spPr>
          <a:xfrm>
            <a:off x="11431827" y="7486403"/>
            <a:ext cx="8203425" cy="5709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700">
                <a:latin typeface="Helvetica"/>
                <a:ea typeface="Helvetica"/>
                <a:cs typeface="Helvetica"/>
                <a:sym typeface="Helvetica"/>
              </a:defRPr>
            </a:pPr>
            <a:r>
              <a:t>The decision path of this example is as follows:</a:t>
            </a:r>
          </a:p>
          <a:p>
            <a:pPr algn="l" defTabSz="457200">
              <a:defRPr sz="2700">
                <a:latin typeface="Helvetica"/>
                <a:ea typeface="Helvetica"/>
                <a:cs typeface="Helvetica"/>
                <a:sym typeface="Helvetica"/>
              </a:defRPr>
            </a:pP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Is the user’s timezone between 1:00 and 3:00 AM?</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bid 0.4</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go to step 2</a:t>
            </a: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Is it 4, 6 or 8 AM in the user’s time zone?</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go to step 3</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bid 0.1</a:t>
            </a:r>
          </a:p>
          <a:p>
            <a:pPr marL="228600" indent="-228600" algn="l" defTabSz="457200">
              <a:lnSpc>
                <a:spcPct val="120000"/>
              </a:lnSpc>
              <a:buClr>
                <a:srgbClr val="5E5E5E"/>
              </a:buClr>
              <a:buSzPct val="100000"/>
              <a:buAutoNum type="arabicPeriod" startAt="1"/>
              <a:defRPr sz="2700">
                <a:latin typeface="Helvetica"/>
                <a:ea typeface="Helvetica"/>
                <a:cs typeface="Helvetica"/>
                <a:sym typeface="Helvetica"/>
              </a:defRPr>
            </a:pPr>
            <a:r>
              <a:t> </a:t>
            </a:r>
            <a:r>
              <a:rPr>
                <a:solidFill>
                  <a:schemeClr val="accent1">
                    <a:lumOff val="-13575"/>
                  </a:schemeClr>
                </a:solidFill>
              </a:rPr>
              <a:t>Can we determine the user’s country?</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yes, bid 0.8</a:t>
            </a:r>
          </a:p>
          <a:p>
            <a:pPr lvl="1" marL="685800" indent="-228600" algn="l" defTabSz="457200">
              <a:lnSpc>
                <a:spcPct val="120000"/>
              </a:lnSpc>
              <a:buClr>
                <a:srgbClr val="5E5E5E"/>
              </a:buClr>
              <a:buSzPct val="100000"/>
              <a:buAutoNum type="alphaLcPeriod" startAt="1"/>
              <a:defRPr sz="2700">
                <a:latin typeface="Helvetica"/>
                <a:ea typeface="Helvetica"/>
                <a:cs typeface="Helvetica"/>
                <a:sym typeface="Helvetica"/>
              </a:defRPr>
            </a:pPr>
            <a:r>
              <a:t> If no, bid 0.4</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Bonsai trees = Splits"/>
          <p:cNvSpPr txBox="1"/>
          <p:nvPr/>
        </p:nvSpPr>
        <p:spPr>
          <a:xfrm>
            <a:off x="862249" y="307315"/>
            <a:ext cx="708168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Bonsai trees = Splits</a:t>
            </a:r>
          </a:p>
        </p:txBody>
      </p:sp>
      <p:pic>
        <p:nvPicPr>
          <p:cNvPr id="83" name="Image" descr="Image"/>
          <p:cNvPicPr>
            <a:picLocks noChangeAspect="1"/>
          </p:cNvPicPr>
          <p:nvPr/>
        </p:nvPicPr>
        <p:blipFill>
          <a:blip r:embed="rId2">
            <a:extLst/>
          </a:blip>
          <a:stretch>
            <a:fillRect/>
          </a:stretch>
        </p:blipFill>
        <p:spPr>
          <a:xfrm>
            <a:off x="2356190" y="4250409"/>
            <a:ext cx="5684880" cy="5215182"/>
          </a:xfrm>
          <a:prstGeom prst="rect">
            <a:avLst/>
          </a:prstGeom>
          <a:ln w="12700">
            <a:miter lim="400000"/>
          </a:ln>
        </p:spPr>
      </p:pic>
      <p:sp>
        <p:nvSpPr>
          <p:cNvPr id="84" name="Bonsai trees and Splits are similar in that they:"/>
          <p:cNvSpPr txBox="1"/>
          <p:nvPr/>
        </p:nvSpPr>
        <p:spPr>
          <a:xfrm>
            <a:off x="10004331" y="4118073"/>
            <a:ext cx="1329587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100">
                <a:latin typeface="Helvetica"/>
                <a:ea typeface="Helvetica"/>
                <a:cs typeface="Helvetica"/>
                <a:sym typeface="Helvetica"/>
              </a:defRPr>
            </a:lvl1pPr>
          </a:lstStyle>
          <a:p>
            <a:pPr/>
            <a:r>
              <a:t>Bonsai trees and Splits are similar in that they: </a:t>
            </a:r>
          </a:p>
        </p:txBody>
      </p:sp>
      <p:sp>
        <p:nvSpPr>
          <p:cNvPr id="85" name="Are attached to an ALI.…"/>
          <p:cNvSpPr txBox="1"/>
          <p:nvPr/>
        </p:nvSpPr>
        <p:spPr>
          <a:xfrm>
            <a:off x="11502128" y="5900419"/>
            <a:ext cx="10274698" cy="191516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lnSpc>
                <a:spcPct val="120000"/>
              </a:lnSpc>
              <a:buSzPct val="100000"/>
              <a:buChar char="•"/>
              <a:defRPr sz="3500">
                <a:solidFill>
                  <a:schemeClr val="accent1"/>
                </a:solidFill>
                <a:latin typeface="Helvetica"/>
                <a:ea typeface="Helvetica"/>
                <a:cs typeface="Helvetica"/>
                <a:sym typeface="Helvetica"/>
              </a:defRPr>
            </a:pPr>
            <a:r>
              <a:t> Are attached to an ALI. </a:t>
            </a:r>
          </a:p>
          <a:p>
            <a:pPr marL="228600" indent="-228600" algn="l">
              <a:lnSpc>
                <a:spcPct val="120000"/>
              </a:lnSpc>
              <a:buSzPct val="100000"/>
              <a:buChar char="•"/>
              <a:defRPr sz="3500">
                <a:solidFill>
                  <a:schemeClr val="accent1"/>
                </a:solidFill>
                <a:latin typeface="Helvetica"/>
                <a:ea typeface="Helvetica"/>
                <a:cs typeface="Helvetica"/>
                <a:sym typeface="Helvetica"/>
              </a:defRPr>
            </a:pPr>
            <a:r>
              <a:t> Programmatically change line item configurations </a:t>
            </a:r>
            <a:br/>
            <a:r>
              <a:t>based on conditional input.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Bonsai trees ≠ Splits"/>
          <p:cNvSpPr txBox="1"/>
          <p:nvPr/>
        </p:nvSpPr>
        <p:spPr>
          <a:xfrm>
            <a:off x="862249" y="307315"/>
            <a:ext cx="7054900"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Bonsai trees ≠ Splits</a:t>
            </a:r>
          </a:p>
        </p:txBody>
      </p:sp>
      <p:pic>
        <p:nvPicPr>
          <p:cNvPr id="88" name="Image" descr="Image"/>
          <p:cNvPicPr>
            <a:picLocks noChangeAspect="1"/>
          </p:cNvPicPr>
          <p:nvPr/>
        </p:nvPicPr>
        <p:blipFill>
          <a:blip r:embed="rId2">
            <a:extLst/>
          </a:blip>
          <a:stretch>
            <a:fillRect/>
          </a:stretch>
        </p:blipFill>
        <p:spPr>
          <a:xfrm>
            <a:off x="2356190" y="4250409"/>
            <a:ext cx="5684880" cy="5215182"/>
          </a:xfrm>
          <a:prstGeom prst="rect">
            <a:avLst/>
          </a:prstGeom>
          <a:ln w="12700">
            <a:miter lim="400000"/>
          </a:ln>
        </p:spPr>
      </p:pic>
      <p:sp>
        <p:nvSpPr>
          <p:cNvPr id="89" name="Bonsai trees and Splits differ:"/>
          <p:cNvSpPr txBox="1"/>
          <p:nvPr/>
        </p:nvSpPr>
        <p:spPr>
          <a:xfrm>
            <a:off x="10179755" y="4566380"/>
            <a:ext cx="1329587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defRPr sz="4100">
                <a:latin typeface="Helvetica"/>
                <a:ea typeface="Helvetica"/>
                <a:cs typeface="Helvetica"/>
                <a:sym typeface="Helvetica"/>
              </a:defRPr>
            </a:lvl1pPr>
          </a:lstStyle>
          <a:p>
            <a:pPr/>
            <a:r>
              <a:t>Bonsai trees and Splits differ: </a:t>
            </a:r>
          </a:p>
        </p:txBody>
      </p:sp>
      <p:sp>
        <p:nvSpPr>
          <p:cNvPr id="90" name="Splits have limited conditions. Bonsai trees do not and  can have nested conditions.…"/>
          <p:cNvSpPr txBox="1"/>
          <p:nvPr/>
        </p:nvSpPr>
        <p:spPr>
          <a:xfrm>
            <a:off x="11437177" y="5923054"/>
            <a:ext cx="11660505" cy="3195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lnSpc>
                <a:spcPct val="120000"/>
              </a:lnSpc>
              <a:buSzPct val="100000"/>
              <a:buChar char="•"/>
              <a:defRPr sz="3500">
                <a:solidFill>
                  <a:schemeClr val="accent1"/>
                </a:solidFill>
                <a:latin typeface="Helvetica"/>
                <a:ea typeface="Helvetica"/>
                <a:cs typeface="Helvetica"/>
                <a:sym typeface="Helvetica"/>
              </a:defRPr>
            </a:pPr>
            <a:r>
              <a:t> Splits have limited conditions. Bonsai trees do not and</a:t>
            </a:r>
            <a:br/>
            <a:r>
              <a:t> can have nested conditions. </a:t>
            </a:r>
          </a:p>
          <a:p>
            <a:pPr marL="228600" indent="-228600" algn="l">
              <a:lnSpc>
                <a:spcPct val="120000"/>
              </a:lnSpc>
              <a:buSzPct val="100000"/>
              <a:buChar char="•"/>
              <a:defRPr sz="3500">
                <a:solidFill>
                  <a:schemeClr val="accent1"/>
                </a:solidFill>
                <a:latin typeface="Helvetica"/>
                <a:ea typeface="Helvetica"/>
                <a:cs typeface="Helvetica"/>
                <a:sym typeface="Helvetica"/>
              </a:defRPr>
            </a:pPr>
            <a:r>
              <a:t> There can only be 100 splits associated with an  ALI.* </a:t>
            </a:r>
            <a:br/>
            <a:r>
              <a:t> Bonsai trees can have thousand of branches and leaves.</a:t>
            </a:r>
          </a:p>
          <a:p>
            <a:pPr marL="228600" indent="-228600" algn="l">
              <a:lnSpc>
                <a:spcPct val="120000"/>
              </a:lnSpc>
              <a:buSzPct val="100000"/>
              <a:buChar char="•"/>
              <a:defRPr sz="3500">
                <a:solidFill>
                  <a:schemeClr val="accent1"/>
                </a:solidFill>
                <a:latin typeface="Helvetica"/>
                <a:ea typeface="Helvetica"/>
                <a:cs typeface="Helvetica"/>
                <a:sym typeface="Helvetica"/>
              </a:defRPr>
            </a:pPr>
            <a:r>
              <a:t> Bonsai trees require some basic coding skills.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 name="Image" descr="Image"/>
          <p:cNvPicPr>
            <a:picLocks noChangeAspect="1"/>
          </p:cNvPicPr>
          <p:nvPr/>
        </p:nvPicPr>
        <p:blipFill>
          <a:blip r:embed="rId2">
            <a:extLst/>
          </a:blip>
          <a:stretch>
            <a:fillRect/>
          </a:stretch>
        </p:blipFill>
        <p:spPr>
          <a:xfrm>
            <a:off x="2809380" y="4873891"/>
            <a:ext cx="4903815" cy="4903815"/>
          </a:xfrm>
          <a:prstGeom prst="rect">
            <a:avLst/>
          </a:prstGeom>
          <a:ln w="12700">
            <a:miter lim="400000"/>
          </a:ln>
        </p:spPr>
      </p:pic>
      <p:sp>
        <p:nvSpPr>
          <p:cNvPr id="93" name="Logistic Regression Models"/>
          <p:cNvSpPr txBox="1"/>
          <p:nvPr/>
        </p:nvSpPr>
        <p:spPr>
          <a:xfrm>
            <a:off x="862249" y="307315"/>
            <a:ext cx="94320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Logistic Regression Models</a:t>
            </a:r>
          </a:p>
        </p:txBody>
      </p:sp>
      <p:sp>
        <p:nvSpPr>
          <p:cNvPr id="94" name="Logistic Regression models are the data science part of DST. A logistic regression model is the basic approach to predict the probability of a binary response (click or don't click; buy or don't buy) from a combination of multiple signals.  By utilizing "/>
          <p:cNvSpPr txBox="1"/>
          <p:nvPr/>
        </p:nvSpPr>
        <p:spPr>
          <a:xfrm>
            <a:off x="9517041" y="3114530"/>
            <a:ext cx="13295870" cy="9436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Logistic Regression models are the data science part of DST. A logistic regression model is the basic approach to predict the probability of a binary response (click or don't click; buy or don't buy) from a combination of multiple signals.</a:t>
            </a:r>
            <a:br/>
            <a:br/>
            <a:r>
              <a:t>By utilizing logistic regression data scientists can run expressive models that produce more accurate predictions and that can quickly be trained at a high scale. By building tailored algorithms, clients with sophisticated data science tools can achieve better performance than our built-in optimization and can run complex offline models in real time. </a:t>
            </a:r>
          </a:p>
          <a:p>
            <a:pPr algn="l">
              <a:defRPr sz="41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6" name="Image" descr="Image"/>
          <p:cNvPicPr>
            <a:picLocks noChangeAspect="1"/>
          </p:cNvPicPr>
          <p:nvPr/>
        </p:nvPicPr>
        <p:blipFill>
          <a:blip r:embed="rId2">
            <a:extLst/>
          </a:blip>
          <a:stretch>
            <a:fillRect/>
          </a:stretch>
        </p:blipFill>
        <p:spPr>
          <a:xfrm>
            <a:off x="2809380" y="4873891"/>
            <a:ext cx="4903815" cy="4903815"/>
          </a:xfrm>
          <a:prstGeom prst="rect">
            <a:avLst/>
          </a:prstGeom>
          <a:ln w="12700">
            <a:miter lim="400000"/>
          </a:ln>
        </p:spPr>
      </p:pic>
      <p:sp>
        <p:nvSpPr>
          <p:cNvPr id="97" name="Logistic Regression Models"/>
          <p:cNvSpPr txBox="1"/>
          <p:nvPr/>
        </p:nvSpPr>
        <p:spPr>
          <a:xfrm>
            <a:off x="862249" y="307315"/>
            <a:ext cx="94320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Logistic Regression Models</a:t>
            </a:r>
          </a:p>
        </p:txBody>
      </p:sp>
      <p:sp>
        <p:nvSpPr>
          <p:cNvPr id="98" name="The formula for Logistic Regression starts with determining the probability of an event (user click, a pixel fired, etc.)"/>
          <p:cNvSpPr txBox="1"/>
          <p:nvPr/>
        </p:nvSpPr>
        <p:spPr>
          <a:xfrm>
            <a:off x="9731449" y="2873473"/>
            <a:ext cx="13295870" cy="321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The formula for Logistic Regression starts with determining the probability of an event (user click, a pixel fired, etc.)</a:t>
            </a:r>
          </a:p>
          <a:p>
            <a:pPr algn="l">
              <a:defRPr sz="4100">
                <a:latin typeface="Helvetica"/>
                <a:ea typeface="Helvetica"/>
                <a:cs typeface="Helvetica"/>
                <a:sym typeface="Helvetica"/>
              </a:defRPr>
            </a:pPr>
          </a:p>
        </p:txBody>
      </p:sp>
      <p:pic>
        <p:nvPicPr>
          <p:cNvPr id="99" name="Image" descr="Image"/>
          <p:cNvPicPr>
            <a:picLocks noChangeAspect="1"/>
          </p:cNvPicPr>
          <p:nvPr/>
        </p:nvPicPr>
        <p:blipFill>
          <a:blip r:embed="rId3">
            <a:extLst/>
          </a:blip>
          <a:stretch>
            <a:fillRect/>
          </a:stretch>
        </p:blipFill>
        <p:spPr>
          <a:xfrm>
            <a:off x="9534928" y="5151128"/>
            <a:ext cx="13406075" cy="1509165"/>
          </a:xfrm>
          <a:prstGeom prst="rect">
            <a:avLst/>
          </a:prstGeom>
          <a:ln w="12700">
            <a:miter lim="400000"/>
          </a:ln>
        </p:spPr>
      </p:pic>
      <p:sp>
        <p:nvSpPr>
          <p:cNvPr id="100" name="The probability (p) the above model is looking to prove is whether an event will occur  (event = 1), if we want to prove an event would not occur the event would  equal 0.…"/>
          <p:cNvSpPr txBox="1"/>
          <p:nvPr/>
        </p:nvSpPr>
        <p:spPr>
          <a:xfrm>
            <a:off x="9731449" y="7256375"/>
            <a:ext cx="13295870" cy="819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The probability (p) the above model is looking to prove is whether an event will occur  (event = 1), if we want to prove an event would not occur the event would </a:t>
            </a:r>
            <a:br/>
            <a:r>
              <a:t>equal 0.</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r>
              <a:t>The probability is also conditional on predictors (χ</a:t>
            </a:r>
            <a:r>
              <a:rPr baseline="-5999"/>
              <a:t>1 </a:t>
            </a:r>
            <a:r>
              <a:t>etc), variables that represent the features in a bid request and beta coefficients (β), weights that the model applies to the predictors. </a:t>
            </a:r>
            <a:br>
              <a:rPr baseline="-5999"/>
            </a:br>
            <a:br/>
          </a:p>
          <a:p>
            <a:pPr algn="l">
              <a:defRPr sz="41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2" name="Image" descr="Image"/>
          <p:cNvPicPr>
            <a:picLocks noChangeAspect="1"/>
          </p:cNvPicPr>
          <p:nvPr/>
        </p:nvPicPr>
        <p:blipFill>
          <a:blip r:embed="rId2">
            <a:extLst/>
          </a:blip>
          <a:stretch>
            <a:fillRect/>
          </a:stretch>
        </p:blipFill>
        <p:spPr>
          <a:xfrm>
            <a:off x="2809380" y="4873891"/>
            <a:ext cx="4903815" cy="4903815"/>
          </a:xfrm>
          <a:prstGeom prst="rect">
            <a:avLst/>
          </a:prstGeom>
          <a:ln w="12700">
            <a:miter lim="400000"/>
          </a:ln>
        </p:spPr>
      </p:pic>
      <p:sp>
        <p:nvSpPr>
          <p:cNvPr id="103" name="Logistic Regression Models"/>
          <p:cNvSpPr txBox="1"/>
          <p:nvPr/>
        </p:nvSpPr>
        <p:spPr>
          <a:xfrm>
            <a:off x="862249" y="307315"/>
            <a:ext cx="94320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Logistic Regression Models</a:t>
            </a:r>
          </a:p>
        </p:txBody>
      </p:sp>
      <p:sp>
        <p:nvSpPr>
          <p:cNvPr id="104" name="Categorical Predictors (χn):…"/>
          <p:cNvSpPr txBox="1"/>
          <p:nvPr/>
        </p:nvSpPr>
        <p:spPr>
          <a:xfrm>
            <a:off x="9517041" y="4285457"/>
            <a:ext cx="13295870" cy="10680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100">
                <a:latin typeface="Helvetica"/>
                <a:ea typeface="Helvetica"/>
                <a:cs typeface="Helvetica"/>
                <a:sym typeface="Helvetica"/>
              </a:defRPr>
            </a:pPr>
            <a:r>
              <a:t>Categorical Predictors (χ</a:t>
            </a:r>
            <a:r>
              <a:rPr baseline="-5999"/>
              <a:t>n</a:t>
            </a:r>
            <a:r>
              <a:t>): </a:t>
            </a:r>
          </a:p>
          <a:p>
            <a:pPr algn="l">
              <a:defRPr sz="4100">
                <a:latin typeface="Helvetica"/>
                <a:ea typeface="Helvetica"/>
                <a:cs typeface="Helvetica"/>
                <a:sym typeface="Helvetica"/>
              </a:defRPr>
            </a:pPr>
            <a:r>
              <a:t>Ad bidding has a lot of categorical predictors, such as browser, domain (</a:t>
            </a:r>
            <a:r>
              <a:rPr u="sng">
                <a:hlinkClick r:id="rId3" invalidUrl="" action="" tgtFrame="" tooltip="" history="1" highlightClick="0" endSnd="0"/>
              </a:rPr>
              <a:t>cnn.com</a:t>
            </a:r>
            <a:r>
              <a:t>, </a:t>
            </a:r>
            <a:r>
              <a:rPr u="sng">
                <a:hlinkClick r:id="rId4" invalidUrl="" action="" tgtFrame="" tooltip="" history="1" highlightClick="0" endSnd="0"/>
              </a:rPr>
              <a:t>msnbc.com</a:t>
            </a:r>
            <a:r>
              <a:t>, etc.), day of the week and so on. </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r>
              <a:t>These are assigned a value of 1 or 0 (this process is called one-hot encoding). So let’s say we are using browsers as a categorical predictor, χ</a:t>
            </a:r>
            <a:r>
              <a:rPr baseline="-5999"/>
              <a:t>1</a:t>
            </a:r>
            <a:r>
              <a:rPr baseline="-5999" sz="1000"/>
              <a:t>1</a:t>
            </a:r>
            <a:r>
              <a:t> would be 1 if "browser = safari" and 0 if not, χ</a:t>
            </a:r>
            <a:r>
              <a:rPr baseline="-5999"/>
              <a:t>2</a:t>
            </a:r>
            <a:r>
              <a:rPr baseline="-5999" sz="1000"/>
              <a:t>2</a:t>
            </a:r>
            <a:r>
              <a:t> would be 1 if "browser = firefox", and so on…</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Image" descr="Image"/>
          <p:cNvPicPr>
            <a:picLocks noChangeAspect="1"/>
          </p:cNvPicPr>
          <p:nvPr/>
        </p:nvPicPr>
        <p:blipFill>
          <a:blip r:embed="rId2">
            <a:extLst/>
          </a:blip>
          <a:stretch>
            <a:fillRect/>
          </a:stretch>
        </p:blipFill>
        <p:spPr>
          <a:xfrm>
            <a:off x="2809380" y="4873891"/>
            <a:ext cx="4903815" cy="4903815"/>
          </a:xfrm>
          <a:prstGeom prst="rect">
            <a:avLst/>
          </a:prstGeom>
          <a:ln w="12700">
            <a:miter lim="400000"/>
          </a:ln>
        </p:spPr>
      </p:pic>
      <p:sp>
        <p:nvSpPr>
          <p:cNvPr id="107" name="Logistic Regression Models"/>
          <p:cNvSpPr txBox="1"/>
          <p:nvPr/>
        </p:nvSpPr>
        <p:spPr>
          <a:xfrm>
            <a:off x="862249" y="307315"/>
            <a:ext cx="94320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Logistic Regression Models</a:t>
            </a:r>
          </a:p>
        </p:txBody>
      </p:sp>
      <p:sp>
        <p:nvSpPr>
          <p:cNvPr id="108" name="Beta Coefficients (β)…"/>
          <p:cNvSpPr txBox="1"/>
          <p:nvPr/>
        </p:nvSpPr>
        <p:spPr>
          <a:xfrm>
            <a:off x="9478058" y="3695699"/>
            <a:ext cx="13295870"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100">
                <a:latin typeface="Helvetica"/>
                <a:ea typeface="Helvetica"/>
                <a:cs typeface="Helvetica"/>
                <a:sym typeface="Helvetica"/>
              </a:defRPr>
            </a:pPr>
            <a:r>
              <a:t>Beta Coefficients (</a:t>
            </a:r>
            <a:r>
              <a:rPr b="0"/>
              <a:t>β</a:t>
            </a:r>
            <a:r>
              <a:t>)</a:t>
            </a:r>
          </a:p>
          <a:p>
            <a:pPr algn="l">
              <a:defRPr sz="4100">
                <a:latin typeface="Helvetica"/>
                <a:ea typeface="Helvetica"/>
                <a:cs typeface="Helvetica"/>
                <a:sym typeface="Helvetica"/>
              </a:defRPr>
            </a:pPr>
            <a:r>
              <a:t>The beta coefficients are the weights that the model assigns to the different predictors.</a:t>
            </a:r>
            <a:br/>
            <a:b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p:txBody>
      </p:sp>
      <p:graphicFrame>
        <p:nvGraphicFramePr>
          <p:cNvPr id="109" name="Table 1"/>
          <p:cNvGraphicFramePr/>
          <p:nvPr/>
        </p:nvGraphicFramePr>
        <p:xfrm>
          <a:off x="9665857" y="6277972"/>
          <a:ext cx="11724493" cy="2966258"/>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5855896"/>
                <a:gridCol w="5855896"/>
              </a:tblGrid>
              <a:tr h="984519">
                <a:tc>
                  <a:txBody>
                    <a:bodyPr/>
                    <a:lstStyle/>
                    <a:p>
                      <a:pPr defTabSz="914400">
                        <a:tabLst>
                          <a:tab pos="1663700" algn="l"/>
                        </a:tabLst>
                        <a:defRPr b="0"/>
                      </a:pPr>
                      <a:r>
                        <a:rPr b="1" sz="3200"/>
                        <a:t>Browser</a:t>
                      </a:r>
                    </a:p>
                  </a:txBody>
                  <a:tcPr marL="50800" marR="50800" marT="50800" marB="50800" anchor="ctr" anchorCtr="0" horzOverflow="overflow"/>
                </a:tc>
                <a:tc>
                  <a:txBody>
                    <a:bodyPr/>
                    <a:lstStyle/>
                    <a:p>
                      <a:pPr defTabSz="914400">
                        <a:tabLst>
                          <a:tab pos="1663700" algn="l"/>
                        </a:tabLst>
                        <a:defRPr b="0"/>
                      </a:pPr>
                      <a:r>
                        <a:rPr b="1" sz="3200"/>
                        <a:t>Coefficient</a:t>
                      </a:r>
                    </a:p>
                  </a:txBody>
                  <a:tcPr marL="50800" marR="50800" marT="50800" marB="50800" anchor="ctr" anchorCtr="0" horzOverflow="overflow"/>
                </a:tc>
              </a:tr>
              <a:tr h="984519">
                <a:tc>
                  <a:txBody>
                    <a:bodyPr/>
                    <a:lstStyle/>
                    <a:p>
                      <a:pPr defTabSz="914400">
                        <a:tabLst>
                          <a:tab pos="1663700" algn="l"/>
                        </a:tabLst>
                        <a:defRPr b="0"/>
                      </a:pPr>
                      <a:r>
                        <a:rPr sz="3200">
                          <a:latin typeface="Helvetica"/>
                          <a:ea typeface="Helvetica"/>
                          <a:cs typeface="Helvetica"/>
                          <a:sym typeface="Helvetica"/>
                        </a:rPr>
                        <a:t>Safari</a:t>
                      </a:r>
                    </a:p>
                  </a:txBody>
                  <a:tcPr marL="50800" marR="50800" marT="50800" marB="50800" anchor="ctr" anchorCtr="0" horzOverflow="overflow"/>
                </a:tc>
                <a:tc>
                  <a:txBody>
                    <a:bodyPr/>
                    <a:lstStyle/>
                    <a:p>
                      <a:pPr defTabSz="914400"/>
                      <a:r>
                        <a:rPr sz="3200">
                          <a:latin typeface="Helvetica"/>
                          <a:ea typeface="Helvetica"/>
                          <a:cs typeface="Helvetica"/>
                          <a:sym typeface="Helvetica"/>
                        </a:rPr>
                        <a:t>1.2</a:t>
                      </a:r>
                    </a:p>
                  </a:txBody>
                  <a:tcPr marL="50800" marR="50800" marT="50800" marB="50800" anchor="ctr" anchorCtr="0" horzOverflow="overflow"/>
                </a:tc>
              </a:tr>
              <a:tr h="984519">
                <a:tc>
                  <a:txBody>
                    <a:bodyPr/>
                    <a:lstStyle/>
                    <a:p>
                      <a:pPr defTabSz="914400">
                        <a:tabLst>
                          <a:tab pos="1663700" algn="l"/>
                        </a:tabLst>
                        <a:defRPr b="0"/>
                      </a:pPr>
                      <a:r>
                        <a:rPr sz="3200">
                          <a:latin typeface="Helvetica"/>
                          <a:ea typeface="Helvetica"/>
                          <a:cs typeface="Helvetica"/>
                          <a:sym typeface="Helvetica"/>
                        </a:rPr>
                        <a:t>Firefox</a:t>
                      </a:r>
                    </a:p>
                  </a:txBody>
                  <a:tcPr marL="50800" marR="50800" marT="50800" marB="50800" anchor="ctr" anchorCtr="0" horzOverflow="overflow"/>
                </a:tc>
                <a:tc>
                  <a:txBody>
                    <a:bodyPr/>
                    <a:lstStyle/>
                    <a:p>
                      <a:pPr defTabSz="914400"/>
                      <a:r>
                        <a:rPr sz="3200">
                          <a:latin typeface="Helvetica"/>
                          <a:ea typeface="Helvetica"/>
                          <a:cs typeface="Helvetica"/>
                          <a:sym typeface="Helvetica"/>
                        </a:rPr>
                        <a:t>0.8</a:t>
                      </a:r>
                    </a:p>
                  </a:txBody>
                  <a:tcPr marL="50800" marR="50800" marT="50800" marB="50800" anchor="ctr" anchorCtr="0" horzOverflow="overflow"/>
                </a:tc>
              </a:tr>
            </a:tbl>
          </a:graphicData>
        </a:graphic>
      </p:graphicFrame>
      <p:sp>
        <p:nvSpPr>
          <p:cNvPr id="110" name="So if χ11 is Safari then the value would be 1x1.2"/>
          <p:cNvSpPr txBox="1"/>
          <p:nvPr/>
        </p:nvSpPr>
        <p:spPr>
          <a:xfrm>
            <a:off x="9659507" y="9692673"/>
            <a:ext cx="11724492"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100">
                <a:latin typeface="Helvetica"/>
                <a:ea typeface="Helvetica"/>
                <a:cs typeface="Helvetica"/>
                <a:sym typeface="Helvetica"/>
              </a:defRPr>
            </a:pPr>
            <a:r>
              <a:t>So if χ</a:t>
            </a:r>
            <a:r>
              <a:rPr baseline="-5999"/>
              <a:t>1</a:t>
            </a:r>
            <a:r>
              <a:rPr baseline="-5999" sz="1000"/>
              <a:t>1</a:t>
            </a:r>
            <a:r>
              <a:t> is Safari then the value would be 1x1.2</a:t>
            </a:r>
          </a:p>
        </p:txBody>
      </p:sp>
      <p:pic>
        <p:nvPicPr>
          <p:cNvPr id="111" name="Image" descr="Image"/>
          <p:cNvPicPr>
            <a:picLocks noChangeAspect="1"/>
          </p:cNvPicPr>
          <p:nvPr/>
        </p:nvPicPr>
        <p:blipFill>
          <a:blip r:embed="rId3">
            <a:extLst/>
          </a:blip>
          <a:stretch>
            <a:fillRect/>
          </a:stretch>
        </p:blipFill>
        <p:spPr>
          <a:xfrm>
            <a:off x="9993631" y="10267127"/>
            <a:ext cx="11056246" cy="2056977"/>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Logistic Regression Models"/>
          <p:cNvSpPr txBox="1"/>
          <p:nvPr/>
        </p:nvSpPr>
        <p:spPr>
          <a:xfrm>
            <a:off x="862249" y="307315"/>
            <a:ext cx="943205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Logistic Regression Models</a:t>
            </a:r>
          </a:p>
        </p:txBody>
      </p:sp>
      <p:sp>
        <p:nvSpPr>
          <p:cNvPr id="114" name="Other factors:…"/>
          <p:cNvSpPr txBox="1"/>
          <p:nvPr/>
        </p:nvSpPr>
        <p:spPr>
          <a:xfrm>
            <a:off x="9984840" y="5042767"/>
            <a:ext cx="13295870" cy="819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b="1" sz="4100">
                <a:latin typeface="Helvetica"/>
                <a:ea typeface="Helvetica"/>
                <a:cs typeface="Helvetica"/>
                <a:sym typeface="Helvetica"/>
              </a:defRPr>
            </a:pPr>
            <a:r>
              <a:t>Other factors:</a:t>
            </a:r>
          </a:p>
          <a:p>
            <a:pPr algn="l">
              <a:defRPr sz="4100">
                <a:latin typeface="Helvetica"/>
                <a:ea typeface="Helvetica"/>
                <a:cs typeface="Helvetica"/>
                <a:sym typeface="Helvetica"/>
              </a:defRPr>
            </a:pPr>
            <a:r>
              <a:t>There are other factors used in determining probability which increases the complexity of the equation but also improves the accuracy of the answer, such as one-hot encoding, higher-order predictors, hashed predictors, weight vectors, etc. </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a:p>
            <a:pPr algn="l">
              <a:defRPr sz="4100">
                <a:latin typeface="Helvetica"/>
                <a:ea typeface="Helvetica"/>
                <a:cs typeface="Helvetica"/>
                <a:sym typeface="Helvetica"/>
              </a:defRPr>
            </a:pPr>
          </a:p>
        </p:txBody>
      </p:sp>
      <p:pic>
        <p:nvPicPr>
          <p:cNvPr id="115" name="Image" descr="Image"/>
          <p:cNvPicPr>
            <a:picLocks noChangeAspect="1"/>
          </p:cNvPicPr>
          <p:nvPr/>
        </p:nvPicPr>
        <p:blipFill>
          <a:blip r:embed="rId2">
            <a:extLst/>
          </a:blip>
          <a:stretch>
            <a:fillRect/>
          </a:stretch>
        </p:blipFill>
        <p:spPr>
          <a:xfrm>
            <a:off x="2167847" y="3694893"/>
            <a:ext cx="6326214" cy="6326214"/>
          </a:xfrm>
          <a:prstGeom prst="rect">
            <a:avLst/>
          </a:prstGeom>
          <a:ln w="12700">
            <a:miter lim="400000"/>
          </a:ln>
        </p:spPr>
      </p:pic>
      <p:pic>
        <p:nvPicPr>
          <p:cNvPr id="116" name="Image" descr="Image"/>
          <p:cNvPicPr>
            <a:picLocks noChangeAspect="1"/>
          </p:cNvPicPr>
          <p:nvPr/>
        </p:nvPicPr>
        <p:blipFill>
          <a:blip r:embed="rId3">
            <a:extLst/>
          </a:blip>
          <a:stretch>
            <a:fillRect/>
          </a:stretch>
        </p:blipFill>
        <p:spPr>
          <a:xfrm>
            <a:off x="2056582" y="10922852"/>
            <a:ext cx="20907699" cy="1363547"/>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ranslating Probability to Goal Value"/>
          <p:cNvSpPr txBox="1"/>
          <p:nvPr/>
        </p:nvSpPr>
        <p:spPr>
          <a:xfrm>
            <a:off x="862249" y="307315"/>
            <a:ext cx="12398202"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Translating Probability to Goal Value</a:t>
            </a:r>
          </a:p>
        </p:txBody>
      </p:sp>
      <p:pic>
        <p:nvPicPr>
          <p:cNvPr id="119" name="Image" descr="Image"/>
          <p:cNvPicPr>
            <a:picLocks noChangeAspect="1"/>
          </p:cNvPicPr>
          <p:nvPr/>
        </p:nvPicPr>
        <p:blipFill>
          <a:blip r:embed="rId2">
            <a:extLst/>
          </a:blip>
          <a:stretch>
            <a:fillRect/>
          </a:stretch>
        </p:blipFill>
        <p:spPr>
          <a:xfrm>
            <a:off x="1467154" y="4154270"/>
            <a:ext cx="5944739" cy="5407460"/>
          </a:xfrm>
          <a:prstGeom prst="rect">
            <a:avLst/>
          </a:prstGeom>
          <a:ln w="12700">
            <a:miter lim="400000"/>
          </a:ln>
        </p:spPr>
      </p:pic>
      <p:sp>
        <p:nvSpPr>
          <p:cNvPr id="120" name="The probability of an event happening is then used to determine the expected value (v) of that event, for example, the effective cost per click (eCPC). This is determined by multiplying the probability by the goal value.…"/>
          <p:cNvSpPr txBox="1"/>
          <p:nvPr/>
        </p:nvSpPr>
        <p:spPr>
          <a:xfrm>
            <a:off x="9556024" y="3695699"/>
            <a:ext cx="13295870"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The probability of an event happening is then used to determine the expected value (v) of that event, for example, the effective cost per click (eCPC). This is determined by multiplying the probability by the goal value.</a:t>
            </a:r>
          </a:p>
          <a:p>
            <a:pPr algn="l">
              <a:defRPr sz="4100">
                <a:latin typeface="Helvetica"/>
                <a:ea typeface="Helvetica"/>
                <a:cs typeface="Helvetica"/>
                <a:sym typeface="Helvetica"/>
              </a:defRPr>
            </a:pPr>
          </a:p>
          <a:p>
            <a:pPr algn="l" defTabSz="457200">
              <a:defRPr sz="4100">
                <a:latin typeface="Helvetica"/>
                <a:ea typeface="Helvetica"/>
                <a:cs typeface="Helvetica"/>
                <a:sym typeface="Helvetica"/>
              </a:defRPr>
            </a:pPr>
            <a:r>
              <a:t>The formula for deriving an expected value for an impression from the probability of an event happening is:</a:t>
            </a:r>
          </a:p>
          <a:p>
            <a:pPr algn="l">
              <a:defRPr sz="4100">
                <a:latin typeface="Helvetica"/>
                <a:ea typeface="Helvetica"/>
                <a:cs typeface="Helvetica"/>
                <a:sym typeface="Helvetica"/>
              </a:defRPr>
            </a:pPr>
          </a:p>
        </p:txBody>
      </p:sp>
      <p:pic>
        <p:nvPicPr>
          <p:cNvPr id="121" name="Image" descr="Image"/>
          <p:cNvPicPr>
            <a:picLocks noChangeAspect="1"/>
          </p:cNvPicPr>
          <p:nvPr/>
        </p:nvPicPr>
        <p:blipFill>
          <a:blip r:embed="rId3">
            <a:extLst/>
          </a:blip>
          <a:stretch>
            <a:fillRect/>
          </a:stretch>
        </p:blipFill>
        <p:spPr>
          <a:xfrm>
            <a:off x="9520629" y="9364956"/>
            <a:ext cx="11064693" cy="1847134"/>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What is Data Science"/>
          <p:cNvSpPr txBox="1"/>
          <p:nvPr/>
        </p:nvSpPr>
        <p:spPr>
          <a:xfrm>
            <a:off x="1135778" y="307315"/>
            <a:ext cx="1566589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What is Data Science</a:t>
            </a:r>
          </a:p>
        </p:txBody>
      </p:sp>
      <p:sp>
        <p:nvSpPr>
          <p:cNvPr id="34" name="A process of using scientific methods, algorithms, statistics, probability, and data systems to extract knowledge and insights from structured and  unstructured data.  Simplified, data science analyzes large sets of data to provide meaningful information"/>
          <p:cNvSpPr txBox="1"/>
          <p:nvPr/>
        </p:nvSpPr>
        <p:spPr>
          <a:xfrm>
            <a:off x="9439074" y="4025625"/>
            <a:ext cx="13295870" cy="5080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100">
                <a:latin typeface="Helvetica"/>
                <a:ea typeface="Helvetica"/>
                <a:cs typeface="Helvetica"/>
                <a:sym typeface="Helvetica"/>
              </a:defRPr>
            </a:pPr>
            <a:r>
              <a:t>A process of using scientific methods, algorithms, statistics, probability, and data systems to extract knowledge and insights from structured and </a:t>
            </a:r>
            <a:br/>
            <a:r>
              <a:t>unstructured data.</a:t>
            </a:r>
            <a:br/>
            <a:br/>
            <a:r>
              <a:t>Simplified, data science analyzes large sets of data to provide meaningful information that can be used in decision making.</a:t>
            </a:r>
          </a:p>
        </p:txBody>
      </p:sp>
      <p:pic>
        <p:nvPicPr>
          <p:cNvPr id="35" name="Image" descr="Image"/>
          <p:cNvPicPr>
            <a:picLocks noChangeAspect="1"/>
          </p:cNvPicPr>
          <p:nvPr/>
        </p:nvPicPr>
        <p:blipFill>
          <a:blip r:embed="rId2">
            <a:extLst/>
          </a:blip>
          <a:stretch>
            <a:fillRect/>
          </a:stretch>
        </p:blipFill>
        <p:spPr>
          <a:xfrm>
            <a:off x="2167847" y="3188111"/>
            <a:ext cx="6326214" cy="6326214"/>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What Happens At Auction Time"/>
          <p:cNvSpPr txBox="1"/>
          <p:nvPr/>
        </p:nvSpPr>
        <p:spPr>
          <a:xfrm>
            <a:off x="862249" y="307315"/>
            <a:ext cx="1062007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What Happens At Auction Time</a:t>
            </a:r>
          </a:p>
        </p:txBody>
      </p:sp>
      <p:pic>
        <p:nvPicPr>
          <p:cNvPr id="124" name="Image" descr="Image"/>
          <p:cNvPicPr>
            <a:picLocks noChangeAspect="1"/>
          </p:cNvPicPr>
          <p:nvPr/>
        </p:nvPicPr>
        <p:blipFill>
          <a:blip r:embed="rId2">
            <a:extLst/>
          </a:blip>
          <a:stretch>
            <a:fillRect/>
          </a:stretch>
        </p:blipFill>
        <p:spPr>
          <a:xfrm>
            <a:off x="1284363" y="4848536"/>
            <a:ext cx="5441932" cy="4566657"/>
          </a:xfrm>
          <a:prstGeom prst="rect">
            <a:avLst/>
          </a:prstGeom>
          <a:ln w="12700">
            <a:miter lim="400000"/>
          </a:ln>
        </p:spPr>
      </p:pic>
      <p:sp>
        <p:nvSpPr>
          <p:cNvPr id="125" name="Xandr determines if there are categorical predictors in the bid that the logistic regression model requires.…"/>
          <p:cNvSpPr txBox="1"/>
          <p:nvPr/>
        </p:nvSpPr>
        <p:spPr>
          <a:xfrm>
            <a:off x="10066707" y="5065259"/>
            <a:ext cx="12286155" cy="721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648229" indent="-648229" algn="l">
              <a:buSzPct val="100000"/>
              <a:buAutoNum type="arabicPeriod" startAt="1"/>
              <a:defRPr sz="4100">
                <a:latin typeface="Helvetica"/>
                <a:ea typeface="Helvetica"/>
                <a:cs typeface="Helvetica"/>
                <a:sym typeface="Helvetica"/>
              </a:defRPr>
            </a:pPr>
            <a:r>
              <a:rPr sz="3500">
                <a:solidFill>
                  <a:schemeClr val="accent1"/>
                </a:solidFill>
              </a:rPr>
              <a:t>Xandr determines if there are categorical predictors in the bid that the logistic regression model requires.</a:t>
            </a:r>
            <a:br>
              <a:rPr sz="3500">
                <a:solidFill>
                  <a:schemeClr val="accent1"/>
                </a:solidFill>
              </a:rPr>
            </a:br>
            <a:endParaRPr sz="3500">
              <a:solidFill>
                <a:schemeClr val="accent1"/>
              </a:solidFill>
            </a:endParaRPr>
          </a:p>
          <a:p>
            <a:pPr marL="648229" indent="-648229" algn="l">
              <a:buSzPct val="100000"/>
              <a:buAutoNum type="arabicPeriod" startAt="1"/>
              <a:defRPr sz="4100">
                <a:latin typeface="Helvetica"/>
                <a:ea typeface="Helvetica"/>
                <a:cs typeface="Helvetica"/>
                <a:sym typeface="Helvetica"/>
              </a:defRPr>
            </a:pPr>
            <a:r>
              <a:rPr sz="3500">
                <a:solidFill>
                  <a:schemeClr val="accent1"/>
                </a:solidFill>
              </a:rPr>
              <a:t>Xandr checks for attached Bonsai trees, parses their features and adds them to the model.</a:t>
            </a:r>
            <a:r>
              <a:t> </a:t>
            </a:r>
            <a:br/>
          </a:p>
          <a:p>
            <a:pPr marL="759354" indent="-759354" algn="l">
              <a:buSzPct val="100000"/>
              <a:buAutoNum type="arabicPeriod" startAt="1"/>
              <a:defRPr sz="3500">
                <a:solidFill>
                  <a:schemeClr val="accent1"/>
                </a:solidFill>
                <a:latin typeface="Helvetica"/>
                <a:ea typeface="Helvetica"/>
                <a:cs typeface="Helvetica"/>
                <a:sym typeface="Helvetica"/>
              </a:defRPr>
            </a:pPr>
            <a:r>
              <a:t>Xandr then sums the components and passes that to the logistic function to compute the estimated probability of a click.</a:t>
            </a:r>
            <a:br/>
          </a:p>
          <a:p>
            <a:pPr marL="759354" indent="-759354" algn="l">
              <a:buSzPct val="100000"/>
              <a:buAutoNum type="arabicPeriod" startAt="1"/>
              <a:defRPr sz="3500">
                <a:solidFill>
                  <a:schemeClr val="accent1"/>
                </a:solidFill>
                <a:latin typeface="Helvetica"/>
                <a:ea typeface="Helvetica"/>
                <a:cs typeface="Helvetica"/>
                <a:sym typeface="Helvetica"/>
              </a:defRPr>
            </a:pPr>
            <a:r>
              <a:t>Xandr then uses the expected value and the amount of inventory available to compute a bid. </a:t>
            </a:r>
          </a:p>
        </p:txBody>
      </p:sp>
      <p:sp>
        <p:nvSpPr>
          <p:cNvPr id="126" name="Once the line item passes targeting, Xandr uses the line item’s…"/>
          <p:cNvSpPr txBox="1"/>
          <p:nvPr/>
        </p:nvSpPr>
        <p:spPr>
          <a:xfrm>
            <a:off x="9097829" y="2579668"/>
            <a:ext cx="14663392" cy="196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100">
                <a:latin typeface="Helvetica"/>
                <a:ea typeface="Helvetica"/>
                <a:cs typeface="Helvetica"/>
                <a:sym typeface="Helvetica"/>
              </a:defRPr>
            </a:pPr>
            <a:r>
              <a:t>Once the line item passes targeting, Xandr uses the line item’s </a:t>
            </a:r>
          </a:p>
          <a:p>
            <a:pPr algn="l" defTabSz="457200">
              <a:defRPr sz="4100">
                <a:latin typeface="Helvetica"/>
                <a:ea typeface="Helvetica"/>
                <a:cs typeface="Helvetica"/>
                <a:sym typeface="Helvetica"/>
              </a:defRPr>
            </a:pPr>
            <a:r>
              <a:t>logistic regression model to determine a bid price. </a:t>
            </a:r>
            <a:br/>
            <a:r>
              <a:t>This is a simplified explanation.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 name="What is Data Science at Xandr"/>
          <p:cNvSpPr txBox="1"/>
          <p:nvPr/>
        </p:nvSpPr>
        <p:spPr>
          <a:xfrm>
            <a:off x="862249" y="307315"/>
            <a:ext cx="1049096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What is Data Science at Xandr</a:t>
            </a:r>
          </a:p>
        </p:txBody>
      </p:sp>
      <p:pic>
        <p:nvPicPr>
          <p:cNvPr id="38" name="Image" descr="Image"/>
          <p:cNvPicPr>
            <a:picLocks noChangeAspect="1"/>
          </p:cNvPicPr>
          <p:nvPr/>
        </p:nvPicPr>
        <p:blipFill>
          <a:blip r:embed="rId2">
            <a:extLst/>
          </a:blip>
          <a:stretch>
            <a:fillRect/>
          </a:stretch>
        </p:blipFill>
        <p:spPr>
          <a:xfrm>
            <a:off x="2167847" y="3694893"/>
            <a:ext cx="6326214" cy="6326214"/>
          </a:xfrm>
          <a:prstGeom prst="rect">
            <a:avLst/>
          </a:prstGeom>
          <a:ln w="12700">
            <a:miter lim="400000"/>
          </a:ln>
        </p:spPr>
      </p:pic>
      <p:sp>
        <p:nvSpPr>
          <p:cNvPr id="39" name="Data science at Xandr is used primarily to:"/>
          <p:cNvSpPr txBox="1"/>
          <p:nvPr/>
        </p:nvSpPr>
        <p:spPr>
          <a:xfrm>
            <a:off x="10199247" y="4178323"/>
            <a:ext cx="13295870"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Data science at Xandr is used primarily to:</a:t>
            </a:r>
            <a:br/>
          </a:p>
        </p:txBody>
      </p:sp>
      <p:sp>
        <p:nvSpPr>
          <p:cNvPr id="40" name="Enhance bidding strategies with precise targeting.…"/>
          <p:cNvSpPr txBox="1"/>
          <p:nvPr/>
        </p:nvSpPr>
        <p:spPr>
          <a:xfrm>
            <a:off x="11465668" y="5350567"/>
            <a:ext cx="11674794" cy="2235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lnSpc>
                <a:spcPct val="150000"/>
              </a:lnSpc>
              <a:buSzPct val="123000"/>
              <a:buChar char="•"/>
              <a:defRPr sz="3500">
                <a:solidFill>
                  <a:schemeClr val="accent1"/>
                </a:solidFill>
                <a:latin typeface="Helvetica"/>
                <a:ea typeface="Helvetica"/>
                <a:cs typeface="Helvetica"/>
                <a:sym typeface="Helvetica"/>
              </a:defRPr>
            </a:pPr>
            <a:r>
              <a:t>Enhance bidding strategies with precise targeting.</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Improve measurement and testing capabilities.</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Create in-depth outcome analysis.</a:t>
            </a:r>
          </a:p>
        </p:txBody>
      </p:sp>
      <p:sp>
        <p:nvSpPr>
          <p:cNvPr id="41" name="To achieve this our clients, with and without data  scientist on their staff, can create Custom Models,  utilize the Incrementality Feed, and access the User Group Pattern Service.…"/>
          <p:cNvSpPr txBox="1"/>
          <p:nvPr/>
        </p:nvSpPr>
        <p:spPr>
          <a:xfrm>
            <a:off x="10199247" y="8078342"/>
            <a:ext cx="13295870" cy="3390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To achieve this our clients, with and without data </a:t>
            </a:r>
            <a:br/>
            <a:r>
              <a:t>scientist on their staff, can create Custom Models,</a:t>
            </a:r>
            <a:r>
              <a:rPr>
                <a:solidFill>
                  <a:schemeClr val="accent5"/>
                </a:solidFill>
              </a:rPr>
              <a:t> </a:t>
            </a:r>
            <a:br>
              <a:rPr>
                <a:solidFill>
                  <a:schemeClr val="accent5"/>
                </a:solidFill>
              </a:rPr>
            </a:br>
            <a:r>
              <a:t>utilize</a:t>
            </a:r>
            <a:r>
              <a:rPr>
                <a:solidFill>
                  <a:srgbClr val="929292"/>
                </a:solidFill>
              </a:rPr>
              <a:t> </a:t>
            </a:r>
            <a:r>
              <a:t>the Incrementality Feed, and access the User Group Pattern Service.</a:t>
            </a:r>
            <a:endParaRPr sz="1200">
              <a:solidFill>
                <a:srgbClr val="000000"/>
              </a:solidFill>
              <a:latin typeface="Times Roman"/>
              <a:ea typeface="Times Roman"/>
              <a:cs typeface="Times Roman"/>
              <a:sym typeface="Times Roman"/>
            </a:endParaRPr>
          </a:p>
          <a:p>
            <a:pPr algn="l">
              <a:defRPr sz="4100">
                <a:latin typeface="Helvetica"/>
                <a:ea typeface="Helvetica"/>
                <a:cs typeface="Helvetica"/>
                <a:sym typeface="Helvetica"/>
              </a:defRPr>
            </a:pPr>
            <a:endParaRPr sz="1200">
              <a:solidFill>
                <a:srgbClr val="000000"/>
              </a:solidFill>
              <a:latin typeface="Times Roman"/>
              <a:ea typeface="Times Roman"/>
              <a:cs typeface="Times Roman"/>
              <a:sym typeface="Times Roman"/>
            </a:endParaRPr>
          </a:p>
          <a:p>
            <a:pPr algn="l">
              <a:defRPr sz="4100">
                <a:latin typeface="Helvetica"/>
                <a:ea typeface="Helvetica"/>
                <a:cs typeface="Helvetica"/>
                <a:sym typeface="Helvetica"/>
              </a:defRPr>
            </a:pPr>
            <a:r>
              <a:t>This presentation will focus on </a:t>
            </a:r>
            <a:r>
              <a:rPr>
                <a:solidFill>
                  <a:schemeClr val="accent5"/>
                </a:solidFill>
              </a:rPr>
              <a:t>Custom Models.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What are Custom Models"/>
          <p:cNvSpPr txBox="1"/>
          <p:nvPr/>
        </p:nvSpPr>
        <p:spPr>
          <a:xfrm>
            <a:off x="862249" y="307315"/>
            <a:ext cx="871098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What are Custom Models</a:t>
            </a:r>
          </a:p>
        </p:txBody>
      </p:sp>
      <p:pic>
        <p:nvPicPr>
          <p:cNvPr id="44" name="Image" descr="Image"/>
          <p:cNvPicPr>
            <a:picLocks noChangeAspect="1"/>
          </p:cNvPicPr>
          <p:nvPr/>
        </p:nvPicPr>
        <p:blipFill>
          <a:blip r:embed="rId2">
            <a:extLst/>
          </a:blip>
          <a:stretch>
            <a:fillRect/>
          </a:stretch>
        </p:blipFill>
        <p:spPr>
          <a:xfrm>
            <a:off x="2167847" y="3694893"/>
            <a:ext cx="6326214" cy="6326214"/>
          </a:xfrm>
          <a:prstGeom prst="rect">
            <a:avLst/>
          </a:prstGeom>
          <a:ln w="12700">
            <a:miter lim="400000"/>
          </a:ln>
        </p:spPr>
      </p:pic>
      <p:sp>
        <p:nvSpPr>
          <p:cNvPr id="45" name="Custom Models enable Xandr’s UI, API, and Data Science Toolset users to add decision making logic for Bid Valuation, Creative Delivery and Non-Valuation purposes to their Augmented Line Items (ALI) or campaigns."/>
          <p:cNvSpPr txBox="1"/>
          <p:nvPr/>
        </p:nvSpPr>
        <p:spPr>
          <a:xfrm>
            <a:off x="9439075" y="4491277"/>
            <a:ext cx="13295870" cy="321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sz="4100">
                <a:latin typeface="Helvetica"/>
                <a:ea typeface="Helvetica"/>
                <a:cs typeface="Helvetica"/>
                <a:sym typeface="Helvetica"/>
              </a:defRPr>
            </a:pPr>
            <a:r>
              <a:rPr>
                <a:solidFill>
                  <a:schemeClr val="accent5"/>
                </a:solidFill>
              </a:rPr>
              <a:t>Custom Models</a:t>
            </a:r>
            <a:r>
              <a:t> enable Xandr’s UI, API, and Data Science Toolset users to add decision making logic for Bid Valuation, Creative Delivery and Non-Valuation purposes to their Augmented Line Items (ALI) or campaigns.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7" name="Image" descr="Image"/>
          <p:cNvPicPr>
            <a:picLocks noChangeAspect="1"/>
          </p:cNvPicPr>
          <p:nvPr/>
        </p:nvPicPr>
        <p:blipFill>
          <a:blip r:embed="rId2">
            <a:extLst/>
          </a:blip>
          <a:stretch>
            <a:fillRect/>
          </a:stretch>
        </p:blipFill>
        <p:spPr>
          <a:xfrm>
            <a:off x="3153469" y="3947021"/>
            <a:ext cx="4913832" cy="6958965"/>
          </a:xfrm>
          <a:prstGeom prst="rect">
            <a:avLst/>
          </a:prstGeom>
          <a:ln w="12700">
            <a:miter lim="400000"/>
          </a:ln>
        </p:spPr>
      </p:pic>
      <p:sp>
        <p:nvSpPr>
          <p:cNvPr id="48" name="How Custom Models are used"/>
          <p:cNvSpPr txBox="1"/>
          <p:nvPr/>
        </p:nvSpPr>
        <p:spPr>
          <a:xfrm>
            <a:off x="862249" y="307315"/>
            <a:ext cx="1032093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How Custom Models are used</a:t>
            </a:r>
          </a:p>
        </p:txBody>
      </p:sp>
      <p:sp>
        <p:nvSpPr>
          <p:cNvPr id="49" name="Custom Models can be created by:"/>
          <p:cNvSpPr txBox="1"/>
          <p:nvPr/>
        </p:nvSpPr>
        <p:spPr>
          <a:xfrm>
            <a:off x="10160264" y="4137565"/>
            <a:ext cx="13295870"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4100">
                <a:latin typeface="Helvetica"/>
                <a:ea typeface="Helvetica"/>
                <a:cs typeface="Helvetica"/>
                <a:sym typeface="Helvetica"/>
              </a:defRPr>
            </a:lvl1pPr>
          </a:lstStyle>
          <a:p>
            <a:pPr/>
            <a:r>
              <a:t>Custom Models can be created by: </a:t>
            </a:r>
          </a:p>
        </p:txBody>
      </p:sp>
      <p:sp>
        <p:nvSpPr>
          <p:cNvPr id="50" name="Using the UI to create a split on the ALI.…"/>
          <p:cNvSpPr txBox="1"/>
          <p:nvPr/>
        </p:nvSpPr>
        <p:spPr>
          <a:xfrm>
            <a:off x="11426684" y="5340349"/>
            <a:ext cx="11674794" cy="303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lnSpc>
                <a:spcPct val="150000"/>
              </a:lnSpc>
              <a:buSzPct val="123000"/>
              <a:buChar char="•"/>
              <a:defRPr sz="3500">
                <a:solidFill>
                  <a:schemeClr val="accent1"/>
                </a:solidFill>
                <a:latin typeface="Helvetica"/>
                <a:ea typeface="Helvetica"/>
                <a:cs typeface="Helvetica"/>
                <a:sym typeface="Helvetica"/>
              </a:defRPr>
            </a:pPr>
            <a:r>
              <a:t>Using the UI to create a split on the ALI.</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Using Xandr’s API’s Split Service.</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Creating a decision tree using the Bonsai language.</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Creating a logistic regression model.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Splits in Invest"/>
          <p:cNvSpPr txBox="1"/>
          <p:nvPr/>
        </p:nvSpPr>
        <p:spPr>
          <a:xfrm>
            <a:off x="1259719" y="307315"/>
            <a:ext cx="5027117"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Splits in Invest</a:t>
            </a:r>
          </a:p>
        </p:txBody>
      </p:sp>
      <p:pic>
        <p:nvPicPr>
          <p:cNvPr id="53" name="Image" descr="Image"/>
          <p:cNvPicPr>
            <a:picLocks noChangeAspect="1"/>
          </p:cNvPicPr>
          <p:nvPr/>
        </p:nvPicPr>
        <p:blipFill>
          <a:blip r:embed="rId2">
            <a:extLst/>
          </a:blip>
          <a:stretch>
            <a:fillRect/>
          </a:stretch>
        </p:blipFill>
        <p:spPr>
          <a:xfrm>
            <a:off x="3975100" y="5234653"/>
            <a:ext cx="16433800" cy="6248401"/>
          </a:xfrm>
          <a:prstGeom prst="rect">
            <a:avLst/>
          </a:prstGeom>
          <a:ln w="12700">
            <a:miter lim="400000"/>
          </a:ln>
        </p:spPr>
      </p:pic>
      <p:sp>
        <p:nvSpPr>
          <p:cNvPr id="54" name="Users can create splits on Line Items by logging into Invest, opening a Line Item and going to the Programmable Splits section."/>
          <p:cNvSpPr txBox="1"/>
          <p:nvPr/>
        </p:nvSpPr>
        <p:spPr>
          <a:xfrm>
            <a:off x="3689051" y="3101472"/>
            <a:ext cx="18106947" cy="1346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100">
                <a:latin typeface="Helvetica"/>
                <a:ea typeface="Helvetica"/>
                <a:cs typeface="Helvetica"/>
                <a:sym typeface="Helvetica"/>
              </a:defRPr>
            </a:lvl1pPr>
          </a:lstStyle>
          <a:p>
            <a:pPr/>
            <a:r>
              <a:t>Users can create splits on Line Items by logging into Invest, opening a Line Item and going to the Programmable Splits section.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 name="Split Service"/>
          <p:cNvSpPr txBox="1"/>
          <p:nvPr/>
        </p:nvSpPr>
        <p:spPr>
          <a:xfrm>
            <a:off x="862249" y="307315"/>
            <a:ext cx="4349205"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Split Service</a:t>
            </a:r>
          </a:p>
        </p:txBody>
      </p:sp>
      <p:sp>
        <p:nvSpPr>
          <p:cNvPr id="57" name="…&quot;bid_modifier&quot;: 0.5,…"/>
          <p:cNvSpPr txBox="1"/>
          <p:nvPr/>
        </p:nvSpPr>
        <p:spPr>
          <a:xfrm>
            <a:off x="2131215" y="7857965"/>
            <a:ext cx="4106368" cy="443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5100"/>
              </a:lnSpc>
              <a:defRPr sz="2600">
                <a:solidFill>
                  <a:srgbClr val="003366"/>
                </a:solidFill>
                <a:latin typeface="Helvetica"/>
                <a:ea typeface="Helvetica"/>
                <a:cs typeface="Helvetica"/>
                <a:sym typeface="Helvetica"/>
              </a:defRPr>
            </a:pPr>
            <a:r>
              <a:t>…"bid_modifier"</a:t>
            </a:r>
            <a:r>
              <a:rPr>
                <a:solidFill>
                  <a:srgbClr val="000000"/>
                </a:solidFill>
              </a:rPr>
              <a:t>: </a:t>
            </a:r>
            <a:r>
              <a:rPr>
                <a:solidFill>
                  <a:srgbClr val="009900"/>
                </a:solidFill>
              </a:rPr>
              <a:t>0.5</a:t>
            </a:r>
            <a:r>
              <a:rPr>
                <a:solidFill>
                  <a:srgbClr val="000000"/>
                </a:solidFill>
              </a:rPr>
              <a:t>,</a:t>
            </a:r>
            <a:endParaRPr>
              <a:solidFill>
                <a:srgbClr val="000000"/>
              </a:solidFill>
            </a:endParaRPr>
          </a:p>
          <a:p>
            <a:pPr lvl="1" algn="l" defTabSz="457200">
              <a:lnSpc>
                <a:spcPts val="5100"/>
              </a:lnSpc>
              <a:defRPr sz="2600">
                <a:solidFill>
                  <a:srgbClr val="003366"/>
                </a:solidFill>
                <a:latin typeface="Helvetica"/>
                <a:ea typeface="Helvetica"/>
                <a:cs typeface="Helvetica"/>
                <a:sym typeface="Helvetica"/>
              </a:defRPr>
            </a:pPr>
            <a:r>
              <a:t>”conditions”</a:t>
            </a:r>
            <a:r>
              <a:rPr>
                <a:solidFill>
                  <a:srgbClr val="000000"/>
                </a:solidFill>
              </a:rPr>
              <a:t>: [</a:t>
            </a:r>
            <a:endParaRPr>
              <a:solidFill>
                <a:srgbClr val="333333"/>
              </a:solidFill>
            </a:endParaRPr>
          </a:p>
          <a:p>
            <a:pPr algn="l" defTabSz="457200">
              <a:lnSpc>
                <a:spcPts val="5100"/>
              </a:lnSpc>
              <a:defRPr sz="2600">
                <a:solidFill>
                  <a:srgbClr val="333333"/>
                </a:solidFill>
                <a:latin typeface="Helvetica"/>
                <a:ea typeface="Helvetica"/>
                <a:cs typeface="Helvetica"/>
                <a:sym typeface="Helvetica"/>
              </a:defRPr>
            </a:pPr>
            <a:r>
              <a:t>            </a:t>
            </a:r>
            <a:r>
              <a:rPr>
                <a:solidFill>
                  <a:srgbClr val="000000"/>
                </a:solidFill>
              </a:rPr>
              <a:t>{</a:t>
            </a:r>
          </a:p>
          <a:p>
            <a:pPr algn="l" defTabSz="457200">
              <a:lnSpc>
                <a:spcPts val="5100"/>
              </a:lnSpc>
              <a:defRPr sz="2600">
                <a:solidFill>
                  <a:srgbClr val="333333"/>
                </a:solidFill>
                <a:latin typeface="Helvetica"/>
                <a:ea typeface="Helvetica"/>
                <a:cs typeface="Helvetica"/>
                <a:sym typeface="Helvetica"/>
              </a:defRPr>
            </a:pPr>
            <a:r>
              <a:t>                </a:t>
            </a:r>
            <a:r>
              <a:rPr>
                <a:solidFill>
                  <a:srgbClr val="003366"/>
                </a:solidFill>
              </a:rPr>
              <a:t>"field"</a:t>
            </a:r>
            <a:r>
              <a:rPr>
                <a:solidFill>
                  <a:srgbClr val="000000"/>
                </a:solidFill>
              </a:rPr>
              <a:t>: </a:t>
            </a:r>
            <a:r>
              <a:rPr>
                <a:solidFill>
                  <a:srgbClr val="003366"/>
                </a:solidFill>
              </a:rPr>
              <a:t>"browser"</a:t>
            </a:r>
            <a:r>
              <a:rPr>
                <a:solidFill>
                  <a:srgbClr val="000000"/>
                </a:solidFill>
              </a:rPr>
              <a:t>,</a:t>
            </a:r>
          </a:p>
          <a:p>
            <a:pPr algn="l" defTabSz="457200">
              <a:lnSpc>
                <a:spcPts val="5100"/>
              </a:lnSpc>
              <a:defRPr sz="2600">
                <a:solidFill>
                  <a:srgbClr val="333333"/>
                </a:solidFill>
                <a:latin typeface="Helvetica"/>
                <a:ea typeface="Helvetica"/>
                <a:cs typeface="Helvetica"/>
                <a:sym typeface="Helvetica"/>
              </a:defRPr>
            </a:pPr>
            <a:r>
              <a:t>                </a:t>
            </a:r>
            <a:r>
              <a:rPr>
                <a:solidFill>
                  <a:srgbClr val="003366"/>
                </a:solidFill>
              </a:rPr>
              <a:t>"operator"</a:t>
            </a:r>
            <a:r>
              <a:rPr>
                <a:solidFill>
                  <a:srgbClr val="000000"/>
                </a:solidFill>
              </a:rPr>
              <a:t>: </a:t>
            </a:r>
            <a:r>
              <a:rPr>
                <a:solidFill>
                  <a:srgbClr val="003366"/>
                </a:solidFill>
              </a:rPr>
              <a:t>"in"</a:t>
            </a:r>
            <a:r>
              <a:rPr>
                <a:solidFill>
                  <a:srgbClr val="000000"/>
                </a:solidFill>
              </a:rPr>
              <a:t>,</a:t>
            </a:r>
          </a:p>
          <a:p>
            <a:pPr algn="l" defTabSz="457200">
              <a:lnSpc>
                <a:spcPts val="5100"/>
              </a:lnSpc>
              <a:defRPr sz="2600">
                <a:solidFill>
                  <a:srgbClr val="333333"/>
                </a:solidFill>
                <a:latin typeface="Helvetica"/>
                <a:ea typeface="Helvetica"/>
                <a:cs typeface="Helvetica"/>
                <a:sym typeface="Helvetica"/>
              </a:defRPr>
            </a:pPr>
            <a:r>
              <a:t>                </a:t>
            </a:r>
            <a:r>
              <a:rPr>
                <a:solidFill>
                  <a:srgbClr val="003366"/>
                </a:solidFill>
              </a:rPr>
              <a:t>"value"</a:t>
            </a:r>
            <a:r>
              <a:rPr>
                <a:solidFill>
                  <a:srgbClr val="000000"/>
                </a:solidFill>
              </a:rPr>
              <a:t>: [</a:t>
            </a:r>
          </a:p>
          <a:p>
            <a:pPr algn="l" defTabSz="457200">
              <a:lnSpc>
                <a:spcPts val="5100"/>
              </a:lnSpc>
              <a:defRPr sz="2600">
                <a:solidFill>
                  <a:srgbClr val="333333"/>
                </a:solidFill>
                <a:latin typeface="Helvetica"/>
                <a:ea typeface="Helvetica"/>
                <a:cs typeface="Helvetica"/>
                <a:sym typeface="Helvetica"/>
              </a:defRPr>
            </a:pPr>
            <a:r>
              <a:t>                    </a:t>
            </a:r>
            <a:r>
              <a:rPr>
                <a:solidFill>
                  <a:srgbClr val="009900"/>
                </a:solidFill>
              </a:rPr>
              <a:t>8</a:t>
            </a:r>
          </a:p>
          <a:p>
            <a:pPr algn="l" defTabSz="457200">
              <a:lnSpc>
                <a:spcPts val="5100"/>
              </a:lnSpc>
              <a:defRPr sz="2600">
                <a:solidFill>
                  <a:srgbClr val="333333"/>
                </a:solidFill>
                <a:latin typeface="Helvetica"/>
                <a:ea typeface="Helvetica"/>
                <a:cs typeface="Helvetica"/>
                <a:sym typeface="Helvetica"/>
              </a:defRPr>
            </a:pPr>
            <a:r>
              <a:t>                </a:t>
            </a:r>
            <a:r>
              <a:rPr>
                <a:solidFill>
                  <a:srgbClr val="000000"/>
                </a:solidFill>
              </a:rPr>
              <a:t>]</a:t>
            </a:r>
          </a:p>
          <a:p>
            <a:pPr algn="l" defTabSz="457200">
              <a:lnSpc>
                <a:spcPts val="5100"/>
              </a:lnSpc>
              <a:defRPr sz="2600">
                <a:solidFill>
                  <a:srgbClr val="333333"/>
                </a:solidFill>
                <a:latin typeface="Helvetica"/>
                <a:ea typeface="Helvetica"/>
                <a:cs typeface="Helvetica"/>
                <a:sym typeface="Helvetica"/>
              </a:defRPr>
            </a:pPr>
            <a:r>
              <a:t>            </a:t>
            </a:r>
            <a:r>
              <a:rPr>
                <a:solidFill>
                  <a:srgbClr val="000000"/>
                </a:solidFill>
              </a:rPr>
              <a:t>}</a:t>
            </a:r>
          </a:p>
          <a:p>
            <a:pPr algn="l" defTabSz="457200">
              <a:lnSpc>
                <a:spcPts val="5100"/>
              </a:lnSpc>
              <a:defRPr sz="2600">
                <a:solidFill>
                  <a:srgbClr val="333333"/>
                </a:solidFill>
                <a:latin typeface="Helvetica"/>
                <a:ea typeface="Helvetica"/>
                <a:cs typeface="Helvetica"/>
                <a:sym typeface="Helvetica"/>
              </a:defRPr>
            </a:pPr>
            <a:r>
              <a:t>        </a:t>
            </a:r>
            <a:r>
              <a:rPr>
                <a:solidFill>
                  <a:srgbClr val="000000"/>
                </a:solidFill>
              </a:rPr>
              <a:t>], …</a:t>
            </a:r>
          </a:p>
        </p:txBody>
      </p:sp>
      <p:sp>
        <p:nvSpPr>
          <p:cNvPr id="58" name="Users can also utilize the Xandr API split service. This service enables users to create, update and delete splits on an ALI by passing a JSON file with the split data to the Xandr API.…"/>
          <p:cNvSpPr txBox="1"/>
          <p:nvPr/>
        </p:nvSpPr>
        <p:spPr>
          <a:xfrm>
            <a:off x="7606863" y="2917124"/>
            <a:ext cx="15247010" cy="8191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Users can also utilize the Xandr API split service. This service enables users to create, update and delete splits on an ALI by passing a JSON file with the split data to the Xandr API.</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r>
              <a:t>The same process occurs in the background of the UI. When submitted, the data is collected and an API call is made for the splits. </a:t>
            </a:r>
            <a:br/>
            <a:br/>
            <a:r>
              <a:t>Both the UI and Split Service have a limit of 100 conditions. </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br/>
            <a:br/>
          </a:p>
        </p:txBody>
      </p:sp>
      <p:pic>
        <p:nvPicPr>
          <p:cNvPr id="59" name="Image" descr="Image"/>
          <p:cNvPicPr>
            <a:picLocks noChangeAspect="1"/>
          </p:cNvPicPr>
          <p:nvPr/>
        </p:nvPicPr>
        <p:blipFill>
          <a:blip r:embed="rId2">
            <a:extLst/>
          </a:blip>
          <a:stretch>
            <a:fillRect/>
          </a:stretch>
        </p:blipFill>
        <p:spPr>
          <a:xfrm>
            <a:off x="2049948" y="2754478"/>
            <a:ext cx="4019653" cy="461086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Why Use The Data Science Toolkit (DST)"/>
          <p:cNvSpPr txBox="1"/>
          <p:nvPr/>
        </p:nvSpPr>
        <p:spPr>
          <a:xfrm>
            <a:off x="862249" y="307315"/>
            <a:ext cx="14061728"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Why Use The Data Science Toolkit (DST)</a:t>
            </a:r>
          </a:p>
        </p:txBody>
      </p:sp>
      <p:pic>
        <p:nvPicPr>
          <p:cNvPr id="62" name="Image" descr="Image"/>
          <p:cNvPicPr>
            <a:picLocks noChangeAspect="1"/>
          </p:cNvPicPr>
          <p:nvPr/>
        </p:nvPicPr>
        <p:blipFill>
          <a:blip r:embed="rId2">
            <a:extLst/>
          </a:blip>
          <a:stretch>
            <a:fillRect/>
          </a:stretch>
        </p:blipFill>
        <p:spPr>
          <a:xfrm>
            <a:off x="2167847" y="3694893"/>
            <a:ext cx="6326214" cy="6326214"/>
          </a:xfrm>
          <a:prstGeom prst="rect">
            <a:avLst/>
          </a:prstGeom>
          <a:ln w="12700">
            <a:miter lim="400000"/>
          </a:ln>
        </p:spPr>
      </p:pic>
      <p:sp>
        <p:nvSpPr>
          <p:cNvPr id="63" name="DST provides tools for users to expand Custom Models beyond the 100 condition limit and to incorporate probability and predictability on end user actions.…"/>
          <p:cNvSpPr txBox="1"/>
          <p:nvPr/>
        </p:nvSpPr>
        <p:spPr>
          <a:xfrm>
            <a:off x="10160264" y="3711613"/>
            <a:ext cx="13295870" cy="321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DST provides tools for users to expand Custom Models beyond the 100 condition limit and to incorporate probability and predictability on end user actions. </a:t>
            </a:r>
          </a:p>
          <a:p>
            <a:pPr algn="l">
              <a:defRPr sz="4100">
                <a:latin typeface="Helvetica"/>
                <a:ea typeface="Helvetica"/>
                <a:cs typeface="Helvetica"/>
                <a:sym typeface="Helvetica"/>
              </a:defRPr>
            </a:pPr>
          </a:p>
          <a:p>
            <a:pPr algn="l">
              <a:defRPr sz="4100">
                <a:latin typeface="Helvetica"/>
                <a:ea typeface="Helvetica"/>
                <a:cs typeface="Helvetica"/>
                <a:sym typeface="Helvetica"/>
              </a:defRPr>
            </a:pPr>
            <a:r>
              <a:t>DST provides two options: </a:t>
            </a:r>
          </a:p>
        </p:txBody>
      </p:sp>
      <p:sp>
        <p:nvSpPr>
          <p:cNvPr id="64" name="Bonsai decision trees…"/>
          <p:cNvSpPr txBox="1"/>
          <p:nvPr/>
        </p:nvSpPr>
        <p:spPr>
          <a:xfrm>
            <a:off x="11446176" y="8031136"/>
            <a:ext cx="11674794" cy="1435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lgn="l">
              <a:lnSpc>
                <a:spcPct val="150000"/>
              </a:lnSpc>
              <a:buSzPct val="123000"/>
              <a:buChar char="•"/>
              <a:defRPr sz="3500">
                <a:solidFill>
                  <a:schemeClr val="accent1"/>
                </a:solidFill>
                <a:latin typeface="Helvetica"/>
                <a:ea typeface="Helvetica"/>
                <a:cs typeface="Helvetica"/>
                <a:sym typeface="Helvetica"/>
              </a:defRPr>
            </a:pPr>
            <a:r>
              <a:t>Bonsai decision trees</a:t>
            </a:r>
          </a:p>
          <a:p>
            <a:pPr marL="444500" indent="-444500" algn="l">
              <a:lnSpc>
                <a:spcPct val="150000"/>
              </a:lnSpc>
              <a:buSzPct val="123000"/>
              <a:buChar char="•"/>
              <a:defRPr sz="3500">
                <a:solidFill>
                  <a:schemeClr val="accent1"/>
                </a:solidFill>
                <a:latin typeface="Helvetica"/>
                <a:ea typeface="Helvetica"/>
                <a:cs typeface="Helvetica"/>
                <a:sym typeface="Helvetica"/>
              </a:defRPr>
            </a:pPr>
            <a:r>
              <a:t>Logistic regression models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6" name="Image" descr="Image"/>
          <p:cNvPicPr>
            <a:picLocks noChangeAspect="1"/>
          </p:cNvPicPr>
          <p:nvPr/>
        </p:nvPicPr>
        <p:blipFill>
          <a:blip r:embed="rId2">
            <a:extLst/>
          </a:blip>
          <a:stretch>
            <a:fillRect/>
          </a:stretch>
        </p:blipFill>
        <p:spPr>
          <a:xfrm>
            <a:off x="2356190" y="4250409"/>
            <a:ext cx="5684880" cy="5215182"/>
          </a:xfrm>
          <a:prstGeom prst="rect">
            <a:avLst/>
          </a:prstGeom>
          <a:ln w="12700">
            <a:miter lim="400000"/>
          </a:ln>
        </p:spPr>
      </p:pic>
      <p:sp>
        <p:nvSpPr>
          <p:cNvPr id="67" name="Bonsai Decision Trees"/>
          <p:cNvSpPr txBox="1"/>
          <p:nvPr/>
        </p:nvSpPr>
        <p:spPr>
          <a:xfrm>
            <a:off x="862249" y="307315"/>
            <a:ext cx="7696349"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6000">
                <a:solidFill>
                  <a:srgbClr val="000000"/>
                </a:solidFill>
                <a:latin typeface="Helvetica"/>
                <a:ea typeface="Helvetica"/>
                <a:cs typeface="Helvetica"/>
                <a:sym typeface="Helvetica"/>
              </a:defRPr>
            </a:lvl1pPr>
          </a:lstStyle>
          <a:p>
            <a:pPr/>
            <a:r>
              <a:t>Bonsai Decision Trees</a:t>
            </a:r>
          </a:p>
        </p:txBody>
      </p:sp>
      <p:sp>
        <p:nvSpPr>
          <p:cNvPr id="68" name="Bonsai is a proprietary computing language developed by Xandr. Its simplicity enables non-programmers  to write conditions and the code can be outputted  from scripts.…"/>
          <p:cNvSpPr txBox="1"/>
          <p:nvPr/>
        </p:nvSpPr>
        <p:spPr>
          <a:xfrm>
            <a:off x="10160264" y="4006850"/>
            <a:ext cx="13295870" cy="570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100">
                <a:latin typeface="Helvetica"/>
                <a:ea typeface="Helvetica"/>
                <a:cs typeface="Helvetica"/>
                <a:sym typeface="Helvetica"/>
              </a:defRPr>
            </a:pPr>
            <a:r>
              <a:t>Bonsai is a proprietary computing language developed by Xandr. Its simplicity enables non-programmers </a:t>
            </a:r>
            <a:br/>
            <a:r>
              <a:t>to write conditions and the code can be outputted </a:t>
            </a:r>
            <a:br/>
            <a:r>
              <a:t>from scripts.</a:t>
            </a:r>
          </a:p>
          <a:p>
            <a:pPr algn="l">
              <a:defRPr sz="4100">
                <a:latin typeface="Helvetica"/>
                <a:ea typeface="Helvetica"/>
                <a:cs typeface="Helvetica"/>
                <a:sym typeface="Helvetica"/>
              </a:defRPr>
            </a:pPr>
          </a:p>
          <a:p>
            <a:pPr algn="l" defTabSz="457200">
              <a:defRPr sz="4100">
                <a:latin typeface="Helvetica"/>
                <a:ea typeface="Helvetica"/>
                <a:cs typeface="Helvetica"/>
                <a:sym typeface="Helvetica"/>
              </a:defRPr>
            </a:pPr>
            <a:r>
              <a:t>A decision tree written in Bonsai is structured as a branch or a series of branches written as if/elif/else and/or switch expressions.  The outcome of a branch is known as a leaf or leaf value.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