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4"/>
  </p:notesMasterIdLst>
  <p:sldIdLst>
    <p:sldId id="365" r:id="rId3"/>
    <p:sldId id="547" r:id="rId4"/>
    <p:sldId id="550" r:id="rId5"/>
    <p:sldId id="366" r:id="rId6"/>
    <p:sldId id="544" r:id="rId7"/>
    <p:sldId id="539" r:id="rId8"/>
    <p:sldId id="548" r:id="rId9"/>
    <p:sldId id="546" r:id="rId10"/>
    <p:sldId id="545" r:id="rId11"/>
    <p:sldId id="549" r:id="rId12"/>
    <p:sldId id="5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BD9681-44E4-443D-AB1F-300196BE1AF6}">
          <p14:sldIdLst>
            <p14:sldId id="365"/>
          </p14:sldIdLst>
        </p14:section>
        <p14:section name="Experiment Tracking" id="{5BD474A4-55E4-4E30-A856-110C846C404F}">
          <p14:sldIdLst>
            <p14:sldId id="547"/>
            <p14:sldId id="550"/>
            <p14:sldId id="366"/>
            <p14:sldId id="544"/>
          </p14:sldIdLst>
        </p14:section>
        <p14:section name="Running experiments with Azure ML" id="{366653C3-8182-44FE-ACA9-3E3010232929}">
          <p14:sldIdLst>
            <p14:sldId id="539"/>
            <p14:sldId id="548"/>
            <p14:sldId id="546"/>
            <p14:sldId id="545"/>
            <p14:sldId id="549"/>
            <p14:sldId id="5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EB0F-A976-4C2D-9A10-54CCFF6BD44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7367-A123-4DD1-A124-0BA45C0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3/23/2020 5:58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DFB-E112-4583-A4F8-92368FB5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6082-78C5-4024-8AFD-D950ECA9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9BA-A9A8-41AD-87F6-E67A9E3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50E1-7131-44D7-92F0-A6FC3A04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4E1C-439E-48DB-BD72-17F72F9C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AE1-22C5-4AC3-9AC5-8409D061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8DB9-3ED0-41F2-BE78-8D696685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885B-5CB6-4039-9D3B-218A1C3B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5402-A893-4EF3-B7AC-1E22424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7288-D1AC-40AD-9047-74AD9C84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324A5-8FD6-4AF5-A6B1-69ED7EEE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1E55-46D3-4B52-B7AD-2E90B96D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964B-91C0-4A90-B2C9-C900AC2E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A8DE-B6AC-4F52-9252-00413B8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F4C8-ABB6-4C22-B82B-69044949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17888" y="1"/>
            <a:ext cx="12190264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73301" y="6118626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1"/>
              <a:t>Microsoft Services</a:t>
            </a:r>
            <a:endParaRPr lang="en-US" sz="2353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996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304"/>
            <a:ext cx="4526282" cy="6863304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92" y="256398"/>
            <a:ext cx="1829371" cy="67301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7682" y="2084172"/>
            <a:ext cx="8125315" cy="35862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81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4" spc="-98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8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135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64987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kumimoji="0" lang="en-US" sz="2400" b="0" i="0" u="none" strike="noStrike" kern="1200" cap="all" spc="800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86060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30755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1168-A0A4-46A4-9795-88987B31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21953"/>
            <a:ext cx="11655840" cy="1348908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1961" smtClean="0"/>
            </a:lvl1pPr>
            <a:lvl2pPr>
              <a:defRPr lang="en-US" sz="1568" smtClean="0"/>
            </a:lvl2pPr>
            <a:lvl3pPr>
              <a:defRPr lang="en-US" sz="1372" smtClean="0"/>
            </a:lvl3pPr>
            <a:lvl4pPr>
              <a:defRPr lang="en-US" sz="1176" smtClean="0"/>
            </a:lvl4pPr>
            <a:lvl5pPr>
              <a:defRPr lang="en-US" sz="1176"/>
            </a:lvl5pPr>
          </a:lstStyle>
          <a:p>
            <a:pPr lvl="0">
              <a:buClr>
                <a:schemeClr val="tx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tx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tx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3623B-BAF3-4EA6-AEDA-9BA28ACF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7987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1C7F-EDB0-43D4-AC00-C35AC22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77" y="2309700"/>
            <a:ext cx="5115694" cy="1139030"/>
          </a:xfrm>
        </p:spPr>
        <p:txBody>
          <a:bodyPr wrap="square" lIns="91440" rIns="91440" anchor="b" anchorCtr="0">
            <a:spAutoFit/>
          </a:bodyPr>
          <a:lstStyle>
            <a:lvl1pPr>
              <a:defRPr lang="en-US" sz="3200" kern="0" spc="49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defTabSz="913927" fontAlgn="base">
              <a:lnSpc>
                <a:spcPct val="9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78CC4-406A-442C-8E86-E42BCD000C36}"/>
              </a:ext>
            </a:extLst>
          </p:cNvPr>
          <p:cNvCxnSpPr/>
          <p:nvPr userDrawn="1"/>
        </p:nvCxnSpPr>
        <p:spPr>
          <a:xfrm flipH="1">
            <a:off x="697278" y="3510463"/>
            <a:ext cx="4314648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C9E0D8-FE56-4E49-BC3A-B9AC96926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6826" y="0"/>
            <a:ext cx="6075175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5D8C4F-E2E3-496B-A612-EEDE8B42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78" y="3695664"/>
            <a:ext cx="4314649" cy="1317284"/>
          </a:xfrm>
        </p:spPr>
        <p:txBody>
          <a:bodyPr lIns="91440" rIns="91440"/>
          <a:lstStyle>
            <a:lvl1pPr>
              <a:spcBef>
                <a:spcPts val="200"/>
              </a:spcBef>
              <a:spcAft>
                <a:spcPts val="1200"/>
              </a:spcAft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3pPr>
            <a:lvl4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4pPr>
            <a:lvl5pPr>
              <a:defRPr lang="en-US" sz="1200" b="1" kern="1200" spc="170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313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21"/>
            <a:ext cx="6095999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4937" y="2045659"/>
            <a:ext cx="4763234" cy="142808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283" indent="-28569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803" indent="-223795">
              <a:lnSpc>
                <a:spcPct val="100000"/>
              </a:lnSpc>
              <a:buClr>
                <a:schemeClr val="tx2"/>
              </a:buClr>
              <a:defRPr sz="1400"/>
            </a:lvl3pPr>
            <a:lvl4pPr marL="914225" indent="-223795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35" y="289512"/>
            <a:ext cx="5581874" cy="899665"/>
          </a:xfrm>
        </p:spPr>
        <p:txBody>
          <a:bodyPr/>
          <a:lstStyle>
            <a:lvl1pPr>
              <a:defRPr lang="en-US" sz="3200" b="0" kern="0" cap="none" spc="49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6540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2D09-86D4-4E85-A4CE-726240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57C-0EBC-48C1-8914-53A303E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BE95-2787-414A-ADDB-4905BA6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057-C1E6-4A9D-AE61-8A01DDF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98F-98F5-44BC-B3EA-271D672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1068408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80989"/>
            <a:ext cx="10682394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C6F59-C64A-465E-8411-D0ED37ACDAB2}"/>
              </a:ext>
            </a:extLst>
          </p:cNvPr>
          <p:cNvSpPr txBox="1">
            <a:spLocks/>
          </p:cNvSpPr>
          <p:nvPr userDrawn="1"/>
        </p:nvSpPr>
        <p:spPr>
          <a:xfrm>
            <a:off x="269240" y="-306633"/>
            <a:ext cx="11655840" cy="899665"/>
          </a:xfrm>
          <a:prstGeom prst="rect">
            <a:avLst/>
          </a:prstGeom>
        </p:spPr>
        <p:txBody>
          <a:bodyPr vert="horz" wrap="square" lIns="143428" tIns="89642" rIns="143428" bIns="89642" rtlCol="0" anchor="ctr">
            <a:noAutofit/>
          </a:bodyPr>
          <a:lstStyle>
            <a:lvl1pPr algn="ctr" defTabSz="9323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448" b="0" i="0" u="none" strike="noStrike" kern="1200" cap="all" spc="816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 sz="24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17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07160"/>
            <a:ext cx="11280010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131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00100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2" y="3145042"/>
            <a:ext cx="3288506" cy="70444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69954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254106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775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19AA-0708-472B-BA80-0A135171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7BD8-B2AA-41DE-9C22-5FC1A67D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9584-B69D-489B-BDE6-FD832B3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754D-1FB5-4A56-BE09-0ECDC052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F574-8F89-443D-80B8-EBB75747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85CB-4209-46F0-AB2B-835AD1F4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8C26-A55F-43EC-B51F-6D09CDED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45C4-3C58-4397-9385-21277DAA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F77A-B03B-486F-8DCB-D7134D96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C2D1-62A2-4E2B-90FE-10109D6A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8C35-0CB9-4D44-B3E2-20A9EE5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3BF4-B96D-42A7-9A78-B6CF37AF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C37A-FCF3-4589-9CE6-0A334CE8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6790-F54D-495D-AF41-FFC13917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4C4-976B-4993-ABA2-CEBF26989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802E-C32D-4EBF-BA6F-60A49429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E8384-7A24-48F1-89A7-3BC7059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7ACB4-1ABB-4F2C-AA3C-3F554886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2201C-B980-4172-A878-FFBBD529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908-C2FF-4E07-A927-22A4D059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D4CA9-5B7D-4812-8AEB-65E7F977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49D0-F8DE-4CB6-9830-786A403B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3D67-2F19-49A0-BA5A-445825D6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85786-1650-401A-AE4F-44D1E66B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F75D-4AEB-4BC5-9A3E-AD01A3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5C53-C72F-48B1-9D93-3C4B1E2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9303-7B3A-4344-BAC5-EDABDF5E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A2E4-BD87-4D24-81F3-899F4605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75D0E-7034-41BA-83EE-1530F387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1A7C-B604-473F-B0D9-DA44D7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1C54B-2765-41D0-BAFC-0E96633A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20E1-F1C0-427D-9D75-FDDF051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A24-CB9F-43E1-966A-8401BC74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61E0E-7B38-478F-9347-82CB7357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F5A3-6532-4A90-B1F5-9E9991ED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7D26-F79E-45DA-B45B-3F139477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DCF5-4DFE-4879-B4B9-72DC1048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458F9-57F5-46B0-9652-7A3AF17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CA32-15B3-4D5F-A257-C0941CEE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3200-FDEC-4C37-A626-3050492F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07D4-522B-48A2-9A4F-24BFE8B9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ED06-D02F-4238-82AB-1FD4CD4F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9477-B9B4-442F-9DEA-DCAA428EE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3" r:id="rId11"/>
    <p:sldLayoutId id="2147483694" r:id="rId12"/>
    <p:sldLayoutId id="2147483695" r:id="rId13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303" y="2084378"/>
            <a:ext cx="6276530" cy="3585660"/>
          </a:xfrm>
        </p:spPr>
        <p:txBody>
          <a:bodyPr/>
          <a:lstStyle/>
          <a:p>
            <a:br>
              <a:rPr lang="en-US" sz="3921"/>
            </a:br>
            <a:r>
              <a:rPr lang="en-US" sz="3921"/>
              <a:t>Module 2: </a:t>
            </a:r>
            <a:r>
              <a:rPr lang="en-US" sz="3921" dirty="0"/>
              <a:t>Azure Machine </a:t>
            </a:r>
            <a:r>
              <a:rPr lang="en-US" sz="3921"/>
              <a:t>Learning Experiments</a:t>
            </a:r>
            <a:br>
              <a:rPr lang="en-US" sz="3921" dirty="0"/>
            </a:br>
            <a:endParaRPr lang="en-US" sz="3137" i="1" dirty="0"/>
          </a:p>
        </p:txBody>
      </p:sp>
    </p:spTree>
    <p:extLst>
      <p:ext uri="{BB962C8B-B14F-4D97-AF65-F5344CB8AC3E}">
        <p14:creationId xmlns:p14="http://schemas.microsoft.com/office/powerpoint/2010/main" val="13250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8B75C-6A7F-4563-83F8-E251B6AFA96C}"/>
              </a:ext>
            </a:extLst>
          </p:cNvPr>
          <p:cNvSpPr/>
          <p:nvPr/>
        </p:nvSpPr>
        <p:spPr>
          <a:xfrm>
            <a:off x="63500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75828B-F5E3-42A1-B51A-F1C25AE32DB6}"/>
              </a:ext>
            </a:extLst>
          </p:cNvPr>
          <p:cNvSpPr/>
          <p:nvPr/>
        </p:nvSpPr>
        <p:spPr>
          <a:xfrm>
            <a:off x="296164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3A44C-0BE6-4055-AEAB-362E8E78720C}"/>
              </a:ext>
            </a:extLst>
          </p:cNvPr>
          <p:cNvSpPr/>
          <p:nvPr/>
        </p:nvSpPr>
        <p:spPr>
          <a:xfrm>
            <a:off x="528828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1E374-9E2F-49B6-8F4B-4B0483A2716A}"/>
              </a:ext>
            </a:extLst>
          </p:cNvPr>
          <p:cNvSpPr/>
          <p:nvPr/>
        </p:nvSpPr>
        <p:spPr>
          <a:xfrm>
            <a:off x="797559" y="2927380"/>
            <a:ext cx="616204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azure ml">
            <a:extLst>
              <a:ext uri="{FF2B5EF4-FFF2-40B4-BE49-F238E27FC236}">
                <a16:creationId xmlns:a16="http://schemas.microsoft.com/office/drawing/2014/main" id="{5C0C9852-2B52-4271-8F43-31103C1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53" y="2791460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92099-2E88-4C6D-B6DA-AB2DB877A083}"/>
              </a:ext>
            </a:extLst>
          </p:cNvPr>
          <p:cNvSpPr/>
          <p:nvPr/>
        </p:nvSpPr>
        <p:spPr>
          <a:xfrm>
            <a:off x="7975600" y="2927380"/>
            <a:ext cx="371856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69BCA-FD0B-438B-955B-BB3A0BFCA9F6}"/>
              </a:ext>
            </a:extLst>
          </p:cNvPr>
          <p:cNvSpPr/>
          <p:nvPr/>
        </p:nvSpPr>
        <p:spPr>
          <a:xfrm>
            <a:off x="8458200" y="4495800"/>
            <a:ext cx="2753360" cy="1356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0CC1B0-33B3-4AA6-9941-EC1F528B9C32}"/>
              </a:ext>
            </a:extLst>
          </p:cNvPr>
          <p:cNvSpPr txBox="1"/>
          <p:nvPr/>
        </p:nvSpPr>
        <p:spPr>
          <a:xfrm>
            <a:off x="552450" y="485319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train.py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7AF0A-BC07-4AB0-A82B-41199DEC9BC3}"/>
              </a:ext>
            </a:extLst>
          </p:cNvPr>
          <p:cNvSpPr txBox="1"/>
          <p:nvPr/>
        </p:nvSpPr>
        <p:spPr>
          <a:xfrm>
            <a:off x="2865120" y="490081"/>
            <a:ext cx="312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Conda_dependencies.yml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78B69-057E-471E-8BDB-D1D82DF2589B}"/>
              </a:ext>
            </a:extLst>
          </p:cNvPr>
          <p:cNvSpPr txBox="1"/>
          <p:nvPr/>
        </p:nvSpPr>
        <p:spPr>
          <a:xfrm>
            <a:off x="5208270" y="501620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892F5-BE84-4D1D-A089-D5DD9F0AF6C4}"/>
              </a:ext>
            </a:extLst>
          </p:cNvPr>
          <p:cNvSpPr txBox="1"/>
          <p:nvPr/>
        </p:nvSpPr>
        <p:spPr>
          <a:xfrm>
            <a:off x="735330" y="2689721"/>
            <a:ext cx="146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train_sumit.py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C90E18-BB91-4850-BBDD-F0320F5B4C70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6959599" y="4476780"/>
            <a:ext cx="101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60DC09-18A7-425A-A765-DEF9AAFA1063}"/>
              </a:ext>
            </a:extLst>
          </p:cNvPr>
          <p:cNvCxnSpPr>
            <a:stCxn id="43" idx="0"/>
            <a:endCxn id="21" idx="0"/>
          </p:cNvCxnSpPr>
          <p:nvPr/>
        </p:nvCxnSpPr>
        <p:spPr>
          <a:xfrm rot="16200000" flipH="1">
            <a:off x="2554202" y="1603003"/>
            <a:ext cx="237659" cy="2411094"/>
          </a:xfrm>
          <a:prstGeom prst="bentConnector3">
            <a:avLst>
              <a:gd name="adj1" fmla="val 2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BDF300-0998-4013-ACA4-CE10C821CBC9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3878579" y="2661920"/>
            <a:ext cx="1" cy="26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16F5B1E-5F9B-4C02-A7DB-7E7A3EC4E8D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rot="5400000">
            <a:off x="4909170" y="1631330"/>
            <a:ext cx="265460" cy="2326641"/>
          </a:xfrm>
          <a:prstGeom prst="bentConnector3">
            <a:avLst>
              <a:gd name="adj1" fmla="val 36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8F745E-14EF-4A74-A6CA-27751E15194B}"/>
              </a:ext>
            </a:extLst>
          </p:cNvPr>
          <p:cNvSpPr/>
          <p:nvPr/>
        </p:nvSpPr>
        <p:spPr>
          <a:xfrm>
            <a:off x="1384299" y="3513425"/>
            <a:ext cx="498856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A9464-A7C7-4608-877A-DF3B1F254EB6}"/>
              </a:ext>
            </a:extLst>
          </p:cNvPr>
          <p:cNvSpPr txBox="1"/>
          <p:nvPr/>
        </p:nvSpPr>
        <p:spPr>
          <a:xfrm>
            <a:off x="2767964" y="3635950"/>
            <a:ext cx="222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Run configuration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2DC3AC-9231-4626-AA8F-1A5DD7EF81B7}"/>
              </a:ext>
            </a:extLst>
          </p:cNvPr>
          <p:cNvSpPr/>
          <p:nvPr/>
        </p:nvSpPr>
        <p:spPr>
          <a:xfrm>
            <a:off x="2122169" y="4852283"/>
            <a:ext cx="351282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fbeeldingsresultaat voor azure machine learning logo">
            <a:extLst>
              <a:ext uri="{FF2B5EF4-FFF2-40B4-BE49-F238E27FC236}">
                <a16:creationId xmlns:a16="http://schemas.microsoft.com/office/drawing/2014/main" id="{D3528711-9848-4580-9E3F-EA3CE09E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319" y="3252470"/>
            <a:ext cx="2066683" cy="9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C9BEF7-C331-4CBF-9F86-582EFA10E40B}"/>
              </a:ext>
            </a:extLst>
          </p:cNvPr>
          <p:cNvSpPr txBox="1"/>
          <p:nvPr/>
        </p:nvSpPr>
        <p:spPr>
          <a:xfrm>
            <a:off x="3188970" y="497392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Submit run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92827F-54E5-4877-AF7A-4F078B18DE05}"/>
              </a:ext>
            </a:extLst>
          </p:cNvPr>
          <p:cNvSpPr txBox="1"/>
          <p:nvPr/>
        </p:nvSpPr>
        <p:spPr>
          <a:xfrm>
            <a:off x="9145270" y="497900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1FC307-57CF-4BD4-B4C8-C3C05B594F28}"/>
              </a:ext>
            </a:extLst>
          </p:cNvPr>
          <p:cNvSpPr/>
          <p:nvPr/>
        </p:nvSpPr>
        <p:spPr>
          <a:xfrm>
            <a:off x="3129080" y="1209247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E7F2F-6321-4CFA-BA14-1B47B4782521}"/>
              </a:ext>
            </a:extLst>
          </p:cNvPr>
          <p:cNvSpPr txBox="1"/>
          <p:nvPr/>
        </p:nvSpPr>
        <p:spPr>
          <a:xfrm>
            <a:off x="3054985" y="1514445"/>
            <a:ext cx="164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7D6BDB-775A-45D3-AD2D-6A8F65C13884}"/>
              </a:ext>
            </a:extLst>
          </p:cNvPr>
          <p:cNvSpPr/>
          <p:nvPr/>
        </p:nvSpPr>
        <p:spPr>
          <a:xfrm>
            <a:off x="727712" y="1217518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D17E7-9361-4A9C-A42B-D4BAC1D82A68}"/>
              </a:ext>
            </a:extLst>
          </p:cNvPr>
          <p:cNvSpPr/>
          <p:nvPr/>
        </p:nvSpPr>
        <p:spPr>
          <a:xfrm>
            <a:off x="5455721" y="121306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60632-52DE-4607-BB91-A382A9BEFA65}"/>
              </a:ext>
            </a:extLst>
          </p:cNvPr>
          <p:cNvSpPr txBox="1"/>
          <p:nvPr/>
        </p:nvSpPr>
        <p:spPr>
          <a:xfrm>
            <a:off x="787400" y="1360557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script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93F9E-27E0-4D25-86C5-36A248CA0FD7}"/>
              </a:ext>
            </a:extLst>
          </p:cNvPr>
          <p:cNvSpPr txBox="1"/>
          <p:nvPr/>
        </p:nvSpPr>
        <p:spPr>
          <a:xfrm>
            <a:off x="5515610" y="151444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3F999B-E4F6-432D-9180-62CA43DD23F3}"/>
              </a:ext>
            </a:extLst>
          </p:cNvPr>
          <p:cNvSpPr txBox="1"/>
          <p:nvPr/>
        </p:nvSpPr>
        <p:spPr>
          <a:xfrm>
            <a:off x="7193623" y="4168507"/>
            <a:ext cx="752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145567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8B75C-6A7F-4563-83F8-E251B6AFA96C}"/>
              </a:ext>
            </a:extLst>
          </p:cNvPr>
          <p:cNvSpPr/>
          <p:nvPr/>
        </p:nvSpPr>
        <p:spPr>
          <a:xfrm>
            <a:off x="63500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75828B-F5E3-42A1-B51A-F1C25AE32DB6}"/>
              </a:ext>
            </a:extLst>
          </p:cNvPr>
          <p:cNvSpPr/>
          <p:nvPr/>
        </p:nvSpPr>
        <p:spPr>
          <a:xfrm>
            <a:off x="296164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3A44C-0BE6-4055-AEAB-362E8E78720C}"/>
              </a:ext>
            </a:extLst>
          </p:cNvPr>
          <p:cNvSpPr/>
          <p:nvPr/>
        </p:nvSpPr>
        <p:spPr>
          <a:xfrm>
            <a:off x="528828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1E374-9E2F-49B6-8F4B-4B0483A2716A}"/>
              </a:ext>
            </a:extLst>
          </p:cNvPr>
          <p:cNvSpPr/>
          <p:nvPr/>
        </p:nvSpPr>
        <p:spPr>
          <a:xfrm>
            <a:off x="797559" y="2927380"/>
            <a:ext cx="616204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azure ml">
            <a:extLst>
              <a:ext uri="{FF2B5EF4-FFF2-40B4-BE49-F238E27FC236}">
                <a16:creationId xmlns:a16="http://schemas.microsoft.com/office/drawing/2014/main" id="{5C0C9852-2B52-4271-8F43-31103C1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53" y="2791460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92099-2E88-4C6D-B6DA-AB2DB877A083}"/>
              </a:ext>
            </a:extLst>
          </p:cNvPr>
          <p:cNvSpPr/>
          <p:nvPr/>
        </p:nvSpPr>
        <p:spPr>
          <a:xfrm>
            <a:off x="7975600" y="2927380"/>
            <a:ext cx="371856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69BCA-FD0B-438B-955B-BB3A0BFCA9F6}"/>
              </a:ext>
            </a:extLst>
          </p:cNvPr>
          <p:cNvSpPr/>
          <p:nvPr/>
        </p:nvSpPr>
        <p:spPr>
          <a:xfrm>
            <a:off x="8458200" y="4495800"/>
            <a:ext cx="2753360" cy="1356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0CC1B0-33B3-4AA6-9941-EC1F528B9C32}"/>
              </a:ext>
            </a:extLst>
          </p:cNvPr>
          <p:cNvSpPr txBox="1"/>
          <p:nvPr/>
        </p:nvSpPr>
        <p:spPr>
          <a:xfrm>
            <a:off x="552450" y="485319"/>
            <a:ext cx="149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Train_15models.py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7AF0A-BC07-4AB0-A82B-41199DEC9BC3}"/>
              </a:ext>
            </a:extLst>
          </p:cNvPr>
          <p:cNvSpPr txBox="1"/>
          <p:nvPr/>
        </p:nvSpPr>
        <p:spPr>
          <a:xfrm>
            <a:off x="2865120" y="490081"/>
            <a:ext cx="312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Conda_dependencies.yml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78B69-057E-471E-8BDB-D1D82DF2589B}"/>
              </a:ext>
            </a:extLst>
          </p:cNvPr>
          <p:cNvSpPr txBox="1"/>
          <p:nvPr/>
        </p:nvSpPr>
        <p:spPr>
          <a:xfrm>
            <a:off x="5208270" y="501620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892F5-BE84-4D1D-A089-D5DD9F0AF6C4}"/>
              </a:ext>
            </a:extLst>
          </p:cNvPr>
          <p:cNvSpPr txBox="1"/>
          <p:nvPr/>
        </p:nvSpPr>
        <p:spPr>
          <a:xfrm>
            <a:off x="735329" y="2689721"/>
            <a:ext cx="2226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train_15models_sumit.py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C90E18-BB91-4850-BBDD-F0320F5B4C70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6959599" y="4476780"/>
            <a:ext cx="101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60DC09-18A7-425A-A765-DEF9AAFA1063}"/>
              </a:ext>
            </a:extLst>
          </p:cNvPr>
          <p:cNvCxnSpPr>
            <a:cxnSpLocks/>
            <a:stCxn id="43" idx="0"/>
            <a:endCxn id="21" idx="0"/>
          </p:cNvCxnSpPr>
          <p:nvPr/>
        </p:nvCxnSpPr>
        <p:spPr>
          <a:xfrm rot="16200000" flipH="1">
            <a:off x="2744701" y="1793502"/>
            <a:ext cx="237659" cy="2030096"/>
          </a:xfrm>
          <a:prstGeom prst="bentConnector3">
            <a:avLst>
              <a:gd name="adj1" fmla="val 23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BDF300-0998-4013-ACA4-CE10C821CBC9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3878579" y="2661920"/>
            <a:ext cx="1" cy="26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16F5B1E-5F9B-4C02-A7DB-7E7A3EC4E8D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rot="5400000">
            <a:off x="4909170" y="1631330"/>
            <a:ext cx="265460" cy="2326641"/>
          </a:xfrm>
          <a:prstGeom prst="bentConnector3">
            <a:avLst>
              <a:gd name="adj1" fmla="val 36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8F745E-14EF-4A74-A6CA-27751E15194B}"/>
              </a:ext>
            </a:extLst>
          </p:cNvPr>
          <p:cNvSpPr/>
          <p:nvPr/>
        </p:nvSpPr>
        <p:spPr>
          <a:xfrm>
            <a:off x="1384299" y="3513425"/>
            <a:ext cx="498856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A9464-A7C7-4608-877A-DF3B1F254EB6}"/>
              </a:ext>
            </a:extLst>
          </p:cNvPr>
          <p:cNvSpPr txBox="1"/>
          <p:nvPr/>
        </p:nvSpPr>
        <p:spPr>
          <a:xfrm>
            <a:off x="2767964" y="3635950"/>
            <a:ext cx="222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Run configuration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2DC3AC-9231-4626-AA8F-1A5DD7EF81B7}"/>
              </a:ext>
            </a:extLst>
          </p:cNvPr>
          <p:cNvSpPr/>
          <p:nvPr/>
        </p:nvSpPr>
        <p:spPr>
          <a:xfrm>
            <a:off x="2122169" y="4852283"/>
            <a:ext cx="351282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fbeeldingsresultaat voor azure machine learning logo">
            <a:extLst>
              <a:ext uri="{FF2B5EF4-FFF2-40B4-BE49-F238E27FC236}">
                <a16:creationId xmlns:a16="http://schemas.microsoft.com/office/drawing/2014/main" id="{D3528711-9848-4580-9E3F-EA3CE09E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319" y="3252470"/>
            <a:ext cx="2066683" cy="9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C9BEF7-C331-4CBF-9F86-582EFA10E40B}"/>
              </a:ext>
            </a:extLst>
          </p:cNvPr>
          <p:cNvSpPr txBox="1"/>
          <p:nvPr/>
        </p:nvSpPr>
        <p:spPr>
          <a:xfrm>
            <a:off x="3188970" y="497392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Submit run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92827F-54E5-4877-AF7A-4F078B18DE05}"/>
              </a:ext>
            </a:extLst>
          </p:cNvPr>
          <p:cNvSpPr txBox="1"/>
          <p:nvPr/>
        </p:nvSpPr>
        <p:spPr>
          <a:xfrm>
            <a:off x="8466453" y="4533401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1FC307-57CF-4BD4-B4C8-C3C05B594F28}"/>
              </a:ext>
            </a:extLst>
          </p:cNvPr>
          <p:cNvSpPr/>
          <p:nvPr/>
        </p:nvSpPr>
        <p:spPr>
          <a:xfrm>
            <a:off x="3129080" y="1209247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E7F2F-6321-4CFA-BA14-1B47B4782521}"/>
              </a:ext>
            </a:extLst>
          </p:cNvPr>
          <p:cNvSpPr txBox="1"/>
          <p:nvPr/>
        </p:nvSpPr>
        <p:spPr>
          <a:xfrm>
            <a:off x="3054985" y="1514445"/>
            <a:ext cx="164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7D6BDB-775A-45D3-AD2D-6A8F65C13884}"/>
              </a:ext>
            </a:extLst>
          </p:cNvPr>
          <p:cNvSpPr/>
          <p:nvPr/>
        </p:nvSpPr>
        <p:spPr>
          <a:xfrm>
            <a:off x="727712" y="1217518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D17E7-9361-4A9C-A42B-D4BAC1D82A68}"/>
              </a:ext>
            </a:extLst>
          </p:cNvPr>
          <p:cNvSpPr/>
          <p:nvPr/>
        </p:nvSpPr>
        <p:spPr>
          <a:xfrm>
            <a:off x="5455721" y="121306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60632-52DE-4607-BB91-A382A9BEFA65}"/>
              </a:ext>
            </a:extLst>
          </p:cNvPr>
          <p:cNvSpPr txBox="1"/>
          <p:nvPr/>
        </p:nvSpPr>
        <p:spPr>
          <a:xfrm>
            <a:off x="787400" y="1360557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script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93F9E-27E0-4D25-86C5-36A248CA0FD7}"/>
              </a:ext>
            </a:extLst>
          </p:cNvPr>
          <p:cNvSpPr txBox="1"/>
          <p:nvPr/>
        </p:nvSpPr>
        <p:spPr>
          <a:xfrm>
            <a:off x="5515610" y="151444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3F999B-E4F6-432D-9180-62CA43DD23F3}"/>
              </a:ext>
            </a:extLst>
          </p:cNvPr>
          <p:cNvSpPr txBox="1"/>
          <p:nvPr/>
        </p:nvSpPr>
        <p:spPr>
          <a:xfrm>
            <a:off x="7193623" y="4168507"/>
            <a:ext cx="752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B0D50-9328-4940-B74A-2C0EF2BD19F1}"/>
              </a:ext>
            </a:extLst>
          </p:cNvPr>
          <p:cNvSpPr/>
          <p:nvPr/>
        </p:nvSpPr>
        <p:spPr>
          <a:xfrm>
            <a:off x="8578213" y="4973925"/>
            <a:ext cx="241808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run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B1E40-F450-4269-9CDC-5DDC65273229}"/>
              </a:ext>
            </a:extLst>
          </p:cNvPr>
          <p:cNvSpPr/>
          <p:nvPr/>
        </p:nvSpPr>
        <p:spPr>
          <a:xfrm>
            <a:off x="857821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0489E2-2957-45CF-9606-0A8AB3079639}"/>
              </a:ext>
            </a:extLst>
          </p:cNvPr>
          <p:cNvSpPr/>
          <p:nvPr/>
        </p:nvSpPr>
        <p:spPr>
          <a:xfrm>
            <a:off x="905859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A4730-DEE0-4566-8CA4-AA7992254A05}"/>
              </a:ext>
            </a:extLst>
          </p:cNvPr>
          <p:cNvSpPr/>
          <p:nvPr/>
        </p:nvSpPr>
        <p:spPr>
          <a:xfrm>
            <a:off x="9571360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F1930-D2D4-4928-BEAA-AA2B1FB208C8}"/>
              </a:ext>
            </a:extLst>
          </p:cNvPr>
          <p:cNvSpPr/>
          <p:nvPr/>
        </p:nvSpPr>
        <p:spPr>
          <a:xfrm>
            <a:off x="1008729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A370AB-D1C7-44C0-A124-B459FEDE5072}"/>
              </a:ext>
            </a:extLst>
          </p:cNvPr>
          <p:cNvSpPr/>
          <p:nvPr/>
        </p:nvSpPr>
        <p:spPr>
          <a:xfrm>
            <a:off x="10603226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A0225-FBCA-4FB2-AF7C-27DE2ECB72A2}"/>
              </a:ext>
            </a:extLst>
          </p:cNvPr>
          <p:cNvSpPr txBox="1"/>
          <p:nvPr/>
        </p:nvSpPr>
        <p:spPr>
          <a:xfrm>
            <a:off x="8503311" y="5430892"/>
            <a:ext cx="177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Child    runs</a:t>
            </a:r>
          </a:p>
        </p:txBody>
      </p:sp>
    </p:spTree>
    <p:extLst>
      <p:ext uri="{BB962C8B-B14F-4D97-AF65-F5344CB8AC3E}">
        <p14:creationId xmlns:p14="http://schemas.microsoft.com/office/powerpoint/2010/main" val="73934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 Tracking</a:t>
            </a:r>
          </a:p>
        </p:txBody>
      </p:sp>
    </p:spTree>
    <p:extLst>
      <p:ext uri="{BB962C8B-B14F-4D97-AF65-F5344CB8AC3E}">
        <p14:creationId xmlns:p14="http://schemas.microsoft.com/office/powerpoint/2010/main" val="9092649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015745" y="983430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224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FBBB3A-8613-4624-9CE3-85EFDA2AA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425" y="1344916"/>
            <a:ext cx="7044328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Model training is an iterative process.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When experimenting, you may combine different features, hyperparameters, data samples, may try different ways of aggregation. and hence you have to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keep track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of what specific experiment set up led to what model performance to allow for comparison.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This does help you in three main ways: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supports your model selection process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helps steer your experimental process/direction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allows for reproducibility.</a:t>
            </a:r>
            <a:endParaRPr lang="nl-NL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eaker_F196" title="Icon of a scientific flask with liquid in it">
            <a:extLst>
              <a:ext uri="{FF2B5EF4-FFF2-40B4-BE49-F238E27FC236}">
                <a16:creationId xmlns:a16="http://schemas.microsoft.com/office/drawing/2014/main" id="{4FFFE0C9-346B-4B5C-8E7A-CFB45EB75A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51809" y="4997394"/>
            <a:ext cx="1294297" cy="1495481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0A316413-DE2F-4C36-B02A-D57123A0EFAF}"/>
              </a:ext>
            </a:extLst>
          </p:cNvPr>
          <p:cNvSpPr txBox="1">
            <a:spLocks/>
          </p:cNvSpPr>
          <p:nvPr/>
        </p:nvSpPr>
        <p:spPr>
          <a:xfrm>
            <a:off x="426425" y="302995"/>
            <a:ext cx="11336039" cy="7579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25" b="0" kern="1200" cap="none" spc="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25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Experiment Tracking</a:t>
            </a:r>
          </a:p>
        </p:txBody>
      </p:sp>
    </p:spTree>
    <p:extLst>
      <p:ext uri="{BB962C8B-B14F-4D97-AF65-F5344CB8AC3E}">
        <p14:creationId xmlns:p14="http://schemas.microsoft.com/office/powerpoint/2010/main" val="220529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FBBB3A-8613-4624-9CE3-85EFDA2AA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425" y="1676611"/>
            <a:ext cx="450220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Experimentation capabilities of the Azure Machine Learning service help you to track experiment run results.</a:t>
            </a:r>
          </a:p>
          <a:p>
            <a:r>
              <a:rPr lang="en-US" sz="2000" dirty="0"/>
              <a:t>With Azure ML you can run an experiment locally or remotely, and use the logging APIs to record different metrics, or upload any file such as input/output datasets or rather modeling outcome artifacts e.g. a trained model.</a:t>
            </a:r>
          </a:p>
          <a:p>
            <a:r>
              <a:rPr lang="en-US" sz="2000" dirty="0"/>
              <a:t>When you a submit an experiment run through the Azure ML service, your code automatically gets snapshotted for you, allowing for reproducibility. </a:t>
            </a:r>
            <a:endParaRPr lang="nl-NL" sz="1800" dirty="0"/>
          </a:p>
        </p:txBody>
      </p:sp>
      <p:pic>
        <p:nvPicPr>
          <p:cNvPr id="2050" name="Picture 2" descr="Experiment Tracking">
            <a:extLst>
              <a:ext uri="{FF2B5EF4-FFF2-40B4-BE49-F238E27FC236}">
                <a16:creationId xmlns:a16="http://schemas.microsoft.com/office/drawing/2014/main" id="{3A154815-9868-4B49-923E-8DF663F8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060" y="1745056"/>
            <a:ext cx="5334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FBF15E46-F743-445D-9E36-69A1F71E69DD}"/>
              </a:ext>
            </a:extLst>
          </p:cNvPr>
          <p:cNvSpPr txBox="1">
            <a:spLocks/>
          </p:cNvSpPr>
          <p:nvPr/>
        </p:nvSpPr>
        <p:spPr>
          <a:xfrm>
            <a:off x="426425" y="302995"/>
            <a:ext cx="11336039" cy="7579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25" b="0" kern="1200" cap="none" spc="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25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Tracking Experiments with Azure ML</a:t>
            </a:r>
          </a:p>
        </p:txBody>
      </p:sp>
    </p:spTree>
    <p:extLst>
      <p:ext uri="{BB962C8B-B14F-4D97-AF65-F5344CB8AC3E}">
        <p14:creationId xmlns:p14="http://schemas.microsoft.com/office/powerpoint/2010/main" val="38009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327DE70-2A08-4BE8-BA3C-CBC44D90F756}"/>
              </a:ext>
            </a:extLst>
          </p:cNvPr>
          <p:cNvSpPr txBox="1">
            <a:spLocks/>
          </p:cNvSpPr>
          <p:nvPr/>
        </p:nvSpPr>
        <p:spPr>
          <a:xfrm>
            <a:off x="426425" y="1581785"/>
            <a:ext cx="5108736" cy="460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Submitting runs with Azure Machine Learning enables the monitored execution of a run, either run on local or on cloud compute.</a:t>
            </a:r>
          </a:p>
          <a:p>
            <a:r>
              <a:rPr lang="en-US" sz="2000" dirty="0"/>
              <a:t>Runs are tracked against an </a:t>
            </a:r>
            <a:r>
              <a:rPr lang="en-US" sz="2000" i="1" dirty="0"/>
              <a:t>Experiment</a:t>
            </a:r>
            <a:r>
              <a:rPr lang="en-US" sz="2000" dirty="0"/>
              <a:t>, logically grouping the results of multiple runs.</a:t>
            </a:r>
          </a:p>
          <a:p>
            <a:r>
              <a:rPr lang="en-US" sz="2000" dirty="0"/>
              <a:t>A run’s tracked metric values and properties, such as run duration, are saved in the cloud service for later review or comparison.</a:t>
            </a:r>
          </a:p>
          <a:p>
            <a:r>
              <a:rPr lang="en-US" sz="2000" dirty="0"/>
              <a:t>Runs can be submitted either via the SDK (Python / R) or via the CLI.</a:t>
            </a:r>
          </a:p>
          <a:p>
            <a:r>
              <a:rPr lang="en-US" sz="2000" dirty="0"/>
              <a:t>A </a:t>
            </a:r>
            <a:r>
              <a:rPr lang="en-US" sz="2000" i="1" dirty="0"/>
              <a:t>Run Configuration </a:t>
            </a:r>
            <a:r>
              <a:rPr lang="en-US" sz="2000" dirty="0"/>
              <a:t>defines how and where a run</a:t>
            </a:r>
            <a:r>
              <a:rPr lang="en-US" sz="2000" i="1" dirty="0"/>
              <a:t> </a:t>
            </a:r>
            <a:r>
              <a:rPr lang="en-US" sz="2000" dirty="0"/>
              <a:t>is executed:</a:t>
            </a:r>
          </a:p>
          <a:p>
            <a:pPr lvl="1"/>
            <a:r>
              <a:rPr lang="en-US" sz="1600" dirty="0"/>
              <a:t>the </a:t>
            </a:r>
            <a:r>
              <a:rPr lang="en-US" sz="1600" i="1" dirty="0"/>
              <a:t>environment</a:t>
            </a:r>
            <a:r>
              <a:rPr lang="en-US" sz="1600" dirty="0"/>
              <a:t> in which an experiment run must be executed, helping to manage available data sources, environment variables and dependencies.</a:t>
            </a:r>
          </a:p>
          <a:p>
            <a:pPr lvl="1"/>
            <a:r>
              <a:rPr lang="en-US" sz="1600" dirty="0"/>
              <a:t>the </a:t>
            </a:r>
            <a:r>
              <a:rPr lang="en-US" sz="1600" i="1" dirty="0"/>
              <a:t>training script</a:t>
            </a:r>
            <a:r>
              <a:rPr lang="en-US" sz="1600" dirty="0"/>
              <a:t> and its dependencies.</a:t>
            </a:r>
          </a:p>
          <a:p>
            <a:pPr lvl="1"/>
            <a:r>
              <a:rPr lang="en-US" sz="1600" dirty="0"/>
              <a:t>a </a:t>
            </a:r>
            <a:r>
              <a:rPr lang="en-US" sz="1600" i="1" dirty="0"/>
              <a:t>compute target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532E8-3DD7-479E-931B-3D50CC78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79" y="1832554"/>
            <a:ext cx="5457825" cy="26860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894680-8932-4CB3-9CAA-E4C9ED165CE9}"/>
              </a:ext>
            </a:extLst>
          </p:cNvPr>
          <p:cNvSpPr/>
          <p:nvPr/>
        </p:nvSpPr>
        <p:spPr>
          <a:xfrm>
            <a:off x="6431536" y="2566467"/>
            <a:ext cx="4043424" cy="2166898"/>
          </a:xfrm>
          <a:prstGeom prst="rect">
            <a:avLst/>
          </a:prstGeom>
          <a:solidFill>
            <a:srgbClr val="FFC000">
              <a:alpha val="588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4727A9C-9054-4310-8A5B-ECD0996820A0}"/>
              </a:ext>
            </a:extLst>
          </p:cNvPr>
          <p:cNvSpPr txBox="1">
            <a:spLocks/>
          </p:cNvSpPr>
          <p:nvPr/>
        </p:nvSpPr>
        <p:spPr>
          <a:xfrm>
            <a:off x="426425" y="302995"/>
            <a:ext cx="11336039" cy="7579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25" b="0" kern="1200" cap="none" spc="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25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Creating an experiment run with Azure ML</a:t>
            </a:r>
          </a:p>
        </p:txBody>
      </p:sp>
    </p:spTree>
    <p:extLst>
      <p:ext uri="{BB962C8B-B14F-4D97-AF65-F5344CB8AC3E}">
        <p14:creationId xmlns:p14="http://schemas.microsoft.com/office/powerpoint/2010/main" val="295683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700" dirty="0">
                <a:cs typeface="Segoe UI"/>
              </a:rPr>
              <a:t>Demo: running </a:t>
            </a:r>
            <a:r>
              <a:rPr lang="nl-NL" sz="4700" dirty="0" err="1">
                <a:cs typeface="Segoe UI"/>
              </a:rPr>
              <a:t>experiments</a:t>
            </a:r>
            <a:r>
              <a:rPr lang="nl-NL" sz="4700" dirty="0">
                <a:cs typeface="Segoe UI"/>
              </a:rPr>
              <a:t> </a:t>
            </a:r>
            <a:r>
              <a:rPr lang="nl-NL" sz="4700" dirty="0" err="1">
                <a:cs typeface="Segoe UI"/>
              </a:rPr>
              <a:t>with</a:t>
            </a:r>
            <a:r>
              <a:rPr lang="nl-NL" sz="4700" dirty="0">
                <a:cs typeface="Segoe UI"/>
              </a:rPr>
              <a:t> </a:t>
            </a:r>
            <a:r>
              <a:rPr lang="nl-NL" sz="4700" dirty="0" err="1">
                <a:cs typeface="Segoe UI"/>
              </a:rPr>
              <a:t>Azure</a:t>
            </a:r>
            <a:r>
              <a:rPr lang="nl-NL" sz="4700" dirty="0">
                <a:cs typeface="Segoe UI"/>
              </a:rPr>
              <a:t> ML 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75913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700" dirty="0">
                <a:cs typeface="Segoe UI"/>
              </a:rPr>
              <a:t>Lab_02: running experiments with Azure ML 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03372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A38F29-D24F-43F9-A57A-ACA87ACFAD46}"/>
              </a:ext>
            </a:extLst>
          </p:cNvPr>
          <p:cNvSpPr/>
          <p:nvPr/>
        </p:nvSpPr>
        <p:spPr>
          <a:xfrm>
            <a:off x="230293" y="291254"/>
            <a:ext cx="11731413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20 Newsgroups data set</a:t>
            </a:r>
            <a:endParaRPr lang="nl-NL" sz="2400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20 Newsgroups data set is a collection of approximately 20,000 newsgroup documents, partitioned (nearly) evenly across 20 different newsgroups. To the best of my knowledge, it was originally collected by Ken Lang, probably for his Newsweeder: Learning to filter netnews paper, though he does not explicitly mention this collection. The 20 newsgroups collection has become a popular data set for experiments in text applications of machine learning techniques, such as text classification and text clustering.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Organization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data is organized into 20 different newsgroups, each corresponding to a different topic. Some of the newsgroups are very closely related to each other (e.g. comp.sys.ibm.pc.hardware / comp.sys.mac.hardware), while others are highly unrelated (e.g misc.forsale / soc.religion.christian). Here is a list of the 20 newsgroups, partitioned (more or less) according to subject matter: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comp.graphics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comp.os.ms-windows.misc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comp.sys.ibm.pc.hardware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comp.sys.mac.hardware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comp.windows.x rec.autos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rec.motorcycles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rec.sport.baseball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rec.sport.hockey sci.crypt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sci.electronics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sci.med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sci.space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8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GXFY15">
  <a:themeElements>
    <a:clrScheme name="Custom 41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2050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699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MGXFY15</vt:lpstr>
      <vt:lpstr> Module 2: Azure Machine Learning Experiments </vt:lpstr>
      <vt:lpstr>Experiment Tracking</vt:lpstr>
      <vt:lpstr>Data Science Building Blocks Project</vt:lpstr>
      <vt:lpstr>PowerPoint Presentation</vt:lpstr>
      <vt:lpstr>PowerPoint Presentation</vt:lpstr>
      <vt:lpstr>PowerPoint Presentation</vt:lpstr>
      <vt:lpstr>Demo: running experiments with Azure ML  </vt:lpstr>
      <vt:lpstr>Lab_02: running experiments with Azure ML  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Module 1: Introduction to Azure Machine Learning </dc:title>
  <dc:creator>Miquella de Boer</dc:creator>
  <cp:lastModifiedBy>Miquella de Boer</cp:lastModifiedBy>
  <cp:revision>27</cp:revision>
  <dcterms:created xsi:type="dcterms:W3CDTF">2020-02-07T14:07:25Z</dcterms:created>
  <dcterms:modified xsi:type="dcterms:W3CDTF">2020-03-23T20:04:20Z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mideboer@microsoft.com</vt:lpwstr>
  </property>
  <property fmtid="{D5CDD505-2E9C-101B-9397-08002B2CF9AE}" pid="5" name="MSIP_Label_f42aa342-8706-4288-bd11-ebb85995028c_SetDate">
    <vt:lpwstr>2020-02-07T14:14:31.1102115Z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3ec9a926-033b-44bc-8673-5e37946b495b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