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3"/>
  </p:notesMasterIdLst>
  <p:sldIdLst>
    <p:sldId id="365" r:id="rId3"/>
    <p:sldId id="547" r:id="rId4"/>
    <p:sldId id="558" r:id="rId5"/>
    <p:sldId id="551" r:id="rId6"/>
    <p:sldId id="555" r:id="rId7"/>
    <p:sldId id="556" r:id="rId8"/>
    <p:sldId id="557" r:id="rId9"/>
    <p:sldId id="548" r:id="rId10"/>
    <p:sldId id="546" r:id="rId11"/>
    <p:sldId id="5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8"/>
            <p14:sldId id="551"/>
            <p14:sldId id="555"/>
            <p14:sldId id="556"/>
            <p14:sldId id="557"/>
          </p14:sldIdLst>
        </p14:section>
        <p14:section name="Running experiments with Azure ML" id="{366653C3-8182-44FE-ACA9-3E3010232929}">
          <p14:sldIdLst>
            <p14:sldId id="548"/>
            <p14:sldId id="546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3/23/2020 5:45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Databricks and Azure Data Lake Analytics can </a:t>
            </a:r>
            <a:r>
              <a:rPr lang="en-US" sz="882" b="1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only</a:t>
            </a:r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be used in a pipeline.</a:t>
            </a:r>
          </a:p>
          <a:p>
            <a:endParaRPr lang="en-US" sz="882" b="0" i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cannot attach an existing Azure Containers Instance to your workspace. Instead, you must create a new instance.</a:t>
            </a:r>
          </a:p>
          <a:p>
            <a:r>
              <a:rPr lang="en-US" sz="882" b="0" i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cannot create Azure HDInsight, Azure Databricks, or Azure Data Lake Store within a workspace. Instead, you must create the resource and then attach it to your workspace.</a:t>
            </a:r>
          </a:p>
          <a:p>
            <a:endParaRPr lang="en-US" sz="882" b="0" i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B50EE9-837C-4F00-A470-B5401D3DA763}" type="datetime8">
              <a:rPr lang="en-US" smtClean="0"/>
              <a:t>3/23/2020 5:49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2879024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service/how-to-set-up-training-targets#hdinsight" TargetMode="External"/><Relationship Id="rId3" Type="http://schemas.openxmlformats.org/officeDocument/2006/relationships/hyperlink" Target="https://docs.microsoft.com/en-us/azure/machine-learning/service/how-to-set-up-training-targets#local" TargetMode="External"/><Relationship Id="rId7" Type="http://schemas.openxmlformats.org/officeDocument/2006/relationships/hyperlink" Target="https://docs.microsoft.com/en-us/azure/machine-learning/service/how-to-set-up-training-targets#ad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ocs.microsoft.com/en-us/azure/machine-learning/service/how-to-set-up-training-targets#databricks" TargetMode="External"/><Relationship Id="rId5" Type="http://schemas.openxmlformats.org/officeDocument/2006/relationships/hyperlink" Target="https://docs.microsoft.com/en-us/python/api/azureml-core/azureml.core.compute.amlcompute(class)?view=azure-ml-py" TargetMode="External"/><Relationship Id="rId4" Type="http://schemas.openxmlformats.org/officeDocument/2006/relationships/hyperlink" Target="https://docs.microsoft.com/en-us/azure/machine-learning/service/how-to-set-up-training-targets#dsvm" TargetMode="External"/><Relationship Id="rId9" Type="http://schemas.openxmlformats.org/officeDocument/2006/relationships/hyperlink" Target="https://docs.microsoft.com/en-us/azure/machine-learning/service/how-to-set-up-training-targets#supported-compute-targe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4: Azure Machine Learning Remote Compute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Azure Machine Learning Remote Compute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F8BD-F212-4A2D-A3A0-4D43E84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ML Artifact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4837-3C95-41ED-8D00-89452A920F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Compute Target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0E328-F9E6-4B96-855B-28E2D3638947}"/>
              </a:ext>
            </a:extLst>
          </p:cNvPr>
          <p:cNvGraphicFramePr>
            <a:graphicFrameLocks noGrp="1"/>
          </p:cNvGraphicFramePr>
          <p:nvPr/>
        </p:nvGraphicFramePr>
        <p:xfrm>
          <a:off x="5844296" y="1855960"/>
          <a:ext cx="6033332" cy="410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687">
                  <a:extLst>
                    <a:ext uri="{9D8B030D-6E8A-4147-A177-3AD203B41FA5}">
                      <a16:colId xmlns:a16="http://schemas.microsoft.com/office/drawing/2014/main" val="4174135397"/>
                    </a:ext>
                  </a:extLst>
                </a:gridCol>
                <a:gridCol w="1133553">
                  <a:extLst>
                    <a:ext uri="{9D8B030D-6E8A-4147-A177-3AD203B41FA5}">
                      <a16:colId xmlns:a16="http://schemas.microsoft.com/office/drawing/2014/main" val="3351841869"/>
                    </a:ext>
                  </a:extLst>
                </a:gridCol>
                <a:gridCol w="1363092">
                  <a:extLst>
                    <a:ext uri="{9D8B030D-6E8A-4147-A177-3AD203B41FA5}">
                      <a16:colId xmlns:a16="http://schemas.microsoft.com/office/drawing/2014/main" val="573961151"/>
                    </a:ext>
                  </a:extLst>
                </a:gridCol>
              </a:tblGrid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Compute Target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Training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Deployment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85313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Local Computer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5229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Linux VM in Azure (such as the Data Science Virtual Machine)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322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ML Compute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27611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Databricks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49065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Data Lake Analytics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91043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Apache Spark for HDInsight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8441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Container Instance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6185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29118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IoT Edge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81042"/>
                  </a:ext>
                </a:extLst>
              </a:tr>
              <a:tr h="358542">
                <a:tc>
                  <a:txBody>
                    <a:bodyPr/>
                    <a:lstStyle/>
                    <a:p>
                      <a:r>
                        <a:rPr lang="en-US" sz="1400" kern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Field-programmable gate array (FPGA)</a:t>
                      </a:r>
                      <a:endParaRPr lang="en-US" sz="140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44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3217CC-698A-48FE-8267-B3B8C5E120D2}"/>
              </a:ext>
            </a:extLst>
          </p:cNvPr>
          <p:cNvSpPr txBox="1"/>
          <p:nvPr/>
        </p:nvSpPr>
        <p:spPr>
          <a:xfrm>
            <a:off x="5928770" y="1447588"/>
            <a:ext cx="39079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488"/>
              </a:spcAft>
              <a:buSzPct val="90000"/>
              <a:defRPr/>
            </a:pPr>
            <a:r>
              <a:rPr lang="en-US" sz="1800">
                <a:solidFill>
                  <a:schemeClr val="tx2"/>
                </a:solidFill>
                <a:latin typeface="+mj-lt"/>
              </a:rPr>
              <a:t>Currently supported compute targets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4E656-0E60-460B-A9AB-96ECABBED22D}"/>
              </a:ext>
            </a:extLst>
          </p:cNvPr>
          <p:cNvSpPr/>
          <p:nvPr/>
        </p:nvSpPr>
        <p:spPr>
          <a:xfrm>
            <a:off x="426422" y="2535829"/>
            <a:ext cx="4698471" cy="27207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Compute Targets are the compute resources used to run training scripts or host your model when deployed as a web service.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They can be created and managed using the Azure Machine Learning SDK or CLI.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You can attach to existing resources.</a:t>
            </a:r>
          </a:p>
          <a:p>
            <a:pPr>
              <a:lnSpc>
                <a:spcPct val="90000"/>
              </a:lnSpc>
              <a:spcAft>
                <a:spcPts val="988"/>
              </a:spcAft>
              <a:buSzPct val="90000"/>
              <a:defRPr/>
            </a:pP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You can start with local runs on your machine, and then scale up and out to </a:t>
            </a:r>
            <a:b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</a:br>
            <a:r>
              <a:rPr lang="en-US" sz="1800">
                <a:gradFill>
                  <a:gsLst>
                    <a:gs pos="40075">
                      <a:schemeClr val="accent2">
                        <a:lumMod val="50000"/>
                      </a:schemeClr>
                    </a:gs>
                    <a:gs pos="30000">
                      <a:schemeClr val="accent2">
                        <a:lumMod val="50000"/>
                      </a:schemeClr>
                    </a:gs>
                  </a:gsLst>
                  <a:lin ang="5400000" scaled="0"/>
                </a:gradFill>
              </a:rPr>
              <a:t>other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3388131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F64-8125-4B5B-9853-99E638E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0E15-C3DB-4BB1-84DD-9320BBF44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Currently Supported Compute Targets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3DFF85-5685-428D-8363-26B501297F4E}"/>
              </a:ext>
            </a:extLst>
          </p:cNvPr>
          <p:cNvGraphicFramePr>
            <a:graphicFrameLocks noGrp="1"/>
          </p:cNvGraphicFramePr>
          <p:nvPr/>
        </p:nvGraphicFramePr>
        <p:xfrm>
          <a:off x="500854" y="1552351"/>
          <a:ext cx="11183410" cy="4210496"/>
        </p:xfrm>
        <a:graphic>
          <a:graphicData uri="http://schemas.openxmlformats.org/drawingml/2006/table">
            <a:tbl>
              <a:tblPr/>
              <a:tblGrid>
                <a:gridCol w="3073367">
                  <a:extLst>
                    <a:ext uri="{9D8B030D-6E8A-4147-A177-3AD203B41FA5}">
                      <a16:colId xmlns:a16="http://schemas.microsoft.com/office/drawing/2014/main" val="3685657919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128840478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1230474141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352184781"/>
                    </a:ext>
                  </a:extLst>
                </a:gridCol>
                <a:gridCol w="2236682">
                  <a:extLst>
                    <a:ext uri="{9D8B030D-6E8A-4147-A177-3AD203B41FA5}">
                      <a16:colId xmlns:a16="http://schemas.microsoft.com/office/drawing/2014/main" val="1678930954"/>
                    </a:ext>
                  </a:extLst>
                </a:gridCol>
              </a:tblGrid>
              <a:tr h="1099657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 target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GPU acceleration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Hyperdrive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Automated model selection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Can be used in pipelines</a:t>
                      </a:r>
                    </a:p>
                  </a:txBody>
                  <a:tcPr marL="29061" marR="29061" marT="21796" marB="21796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62998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3"/>
                        </a:rPr>
                        <a:t>Local computer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Maybe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76502"/>
                  </a:ext>
                </a:extLst>
              </a:tr>
              <a:tr h="844414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4"/>
                        </a:rPr>
                        <a:t>Data Science Virtual Machine (DSVM)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3991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5"/>
                        </a:rPr>
                        <a:t>Azure ML compute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71230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6"/>
                        </a:rPr>
                        <a:t>Azure Databricks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95826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7"/>
                        </a:rPr>
                        <a:t>Azure Data Lake Analytics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833"/>
                  </a:ext>
                </a:extLst>
              </a:tr>
              <a:tr h="45328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effectLst/>
                          <a:hlinkClick r:id="rId8"/>
                        </a:rPr>
                        <a:t>Azure HDInsight</a:t>
                      </a:r>
                      <a:endParaRPr lang="en-US" sz="1800">
                        <a:effectLst/>
                      </a:endParaRP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✓</a:t>
                      </a:r>
                    </a:p>
                  </a:txBody>
                  <a:tcPr marL="29061" marR="29061" marT="21796" marB="217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854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4A5ADA4-8592-48C5-B88A-7CDBC6FF011F}"/>
              </a:ext>
            </a:extLst>
          </p:cNvPr>
          <p:cNvSpPr/>
          <p:nvPr/>
        </p:nvSpPr>
        <p:spPr>
          <a:xfrm>
            <a:off x="591313" y="6240956"/>
            <a:ext cx="11448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hlinkClick r:id="rId9"/>
              </a:rPr>
              <a:t>https://docs.microsoft.com/en-us/azure/machine-learning/service/how-to-set-up-training-targets#supported-compute-targets</a:t>
            </a:r>
            <a:r>
              <a:rPr lang="en-US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261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hyperparameter tuning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</a:t>
            </a:r>
            <a:r>
              <a:rPr lang="nl-NL" sz="4700">
                <a:cs typeface="Segoe UI"/>
              </a:rPr>
              <a:t>_04: Hyperparameter tuning with Azure </a:t>
            </a:r>
            <a:r>
              <a:rPr lang="nl-NL" sz="4700" dirty="0">
                <a:cs typeface="Segoe UI"/>
              </a:rPr>
              <a:t>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510</Words>
  <Application>Microsoft Office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4: Azure Machine Learning Remote Compute </vt:lpstr>
      <vt:lpstr>Azure Machine Learning Remote Compute</vt:lpstr>
      <vt:lpstr>Data Science Building Blocks Project</vt:lpstr>
      <vt:lpstr>Data Science Building Blocks Project</vt:lpstr>
      <vt:lpstr>Data Science Building Blocks Project</vt:lpstr>
      <vt:lpstr>Azure ML Artifact</vt:lpstr>
      <vt:lpstr>Azure ML</vt:lpstr>
      <vt:lpstr>Demo: hyperparameter tuning with Azure ML  </vt:lpstr>
      <vt:lpstr>Lab_04: Hyperparameter tuning with Azure ML 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36</cp:revision>
  <dcterms:created xsi:type="dcterms:W3CDTF">2020-02-07T14:07:25Z</dcterms:created>
  <dcterms:modified xsi:type="dcterms:W3CDTF">2020-03-23T20:03:01Z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