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81" r:id="rId3"/>
    <p:sldMasterId id="2147484738" r:id="rId4"/>
  </p:sldMasterIdLst>
  <p:notesMasterIdLst>
    <p:notesMasterId r:id="rId29"/>
  </p:notesMasterIdLst>
  <p:sldIdLst>
    <p:sldId id="365" r:id="rId5"/>
    <p:sldId id="540" r:id="rId6"/>
    <p:sldId id="8493" r:id="rId7"/>
    <p:sldId id="542" r:id="rId8"/>
    <p:sldId id="541" r:id="rId9"/>
    <p:sldId id="8499" r:id="rId10"/>
    <p:sldId id="8498" r:id="rId11"/>
    <p:sldId id="543" r:id="rId12"/>
    <p:sldId id="8494" r:id="rId13"/>
    <p:sldId id="8500" r:id="rId14"/>
    <p:sldId id="3537" r:id="rId15"/>
    <p:sldId id="8471" r:id="rId16"/>
    <p:sldId id="1941" r:id="rId17"/>
    <p:sldId id="3473" r:id="rId18"/>
    <p:sldId id="4643" r:id="rId19"/>
    <p:sldId id="8490" r:id="rId20"/>
    <p:sldId id="3574" r:id="rId21"/>
    <p:sldId id="3435" r:id="rId22"/>
    <p:sldId id="8497" r:id="rId23"/>
    <p:sldId id="8491" r:id="rId24"/>
    <p:sldId id="4640" r:id="rId25"/>
    <p:sldId id="8492" r:id="rId26"/>
    <p:sldId id="8495" r:id="rId27"/>
    <p:sldId id="84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33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3/23/2020 9:24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#9 =&gt; Case Batch </a:t>
            </a:r>
            <a:r>
              <a:rPr lang="nl-NL" dirty="0" err="1"/>
              <a:t>Identification</a:t>
            </a:r>
            <a:endParaRPr lang="nl-NL" dirty="0"/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Talking points:</a:t>
            </a:r>
          </a:p>
          <a:p>
            <a:pPr marL="171450" indent="-171450">
              <a:buFontTx/>
              <a:buChar char="-"/>
            </a:pPr>
            <a:r>
              <a:rPr lang="nl-NL" dirty="0"/>
              <a:t>Pre-built AI: reduce time to market; use record-winning AI </a:t>
            </a:r>
            <a:r>
              <a:rPr lang="nl-NL" dirty="0" err="1"/>
              <a:t>developed</a:t>
            </a:r>
            <a:r>
              <a:rPr lang="nl-NL" dirty="0"/>
              <a:t> by MSR</a:t>
            </a:r>
          </a:p>
          <a:p>
            <a:pPr marL="171450" indent="-171450">
              <a:buFontTx/>
              <a:buChar char="-"/>
            </a:pPr>
            <a:r>
              <a:rPr lang="nl-NL" dirty="0"/>
              <a:t>Pre-built </a:t>
            </a:r>
            <a:r>
              <a:rPr lang="nl-NL" dirty="0" err="1"/>
              <a:t>customizable</a:t>
            </a:r>
            <a:r>
              <a:rPr lang="nl-NL" dirty="0"/>
              <a:t> AI: use your business </a:t>
            </a:r>
            <a:r>
              <a:rPr lang="nl-NL" dirty="0" err="1"/>
              <a:t>knowledge</a:t>
            </a:r>
            <a:r>
              <a:rPr lang="nl-NL" dirty="0"/>
              <a:t> and data to create domain-specific custom AI.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Converational</a:t>
            </a:r>
            <a:r>
              <a:rPr lang="nl-NL" dirty="0"/>
              <a:t> AI: </a:t>
            </a:r>
            <a:r>
              <a:rPr lang="nl-NL" dirty="0" err="1"/>
              <a:t>chatbot</a:t>
            </a:r>
            <a:r>
              <a:rPr lang="nl-NL" dirty="0"/>
              <a:t> services.</a:t>
            </a:r>
          </a:p>
          <a:p>
            <a:pPr marL="171450" indent="-171450">
              <a:buFontTx/>
              <a:buChar char="-"/>
            </a:pPr>
            <a:r>
              <a:rPr lang="nl-NL" dirty="0"/>
              <a:t>Dynamics </a:t>
            </a:r>
            <a:r>
              <a:rPr lang="nl-NL" dirty="0" err="1"/>
              <a:t>integrates</a:t>
            </a:r>
            <a:r>
              <a:rPr lang="nl-NL" dirty="0"/>
              <a:t> out-of-</a:t>
            </a:r>
            <a:r>
              <a:rPr lang="nl-NL" dirty="0" err="1"/>
              <a:t>the</a:t>
            </a:r>
            <a:r>
              <a:rPr lang="nl-NL" dirty="0"/>
              <a:t>-box with many of these services.</a:t>
            </a:r>
          </a:p>
          <a:p>
            <a:pPr marL="171450" indent="-171450">
              <a:buFontTx/>
              <a:buChar char="-"/>
            </a:pPr>
            <a:r>
              <a:rPr lang="nl-NL" dirty="0"/>
              <a:t>Balance between Pre-built and Custom AI</a:t>
            </a:r>
          </a:p>
          <a:p>
            <a:pPr marL="171450" indent="-171450">
              <a:buFontTx/>
              <a:buChar char="-"/>
            </a:pPr>
            <a:r>
              <a:rPr lang="nl-NL" dirty="0"/>
              <a:t>Discuss about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symptoms</a:t>
            </a:r>
            <a:r>
              <a:rPr lang="nl-NL" dirty="0"/>
              <a:t> </a:t>
            </a:r>
            <a:r>
              <a:rPr lang="nl-NL" dirty="0" err="1"/>
              <a:t>extraction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HSP 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FA8DBE-6A0E-4D6B-9DDA-FFF293D86393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89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/>
              <a:t>Talking points: </a:t>
            </a:r>
            <a:endParaRPr lang="nl-NL" b="0"/>
          </a:p>
          <a:p>
            <a:pPr marL="171450" marR="0" lvl="0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Pre-built AI -&gt; Cognitive Services -&gt;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Domain specific pretrained models. Reduce time-to-market.</a:t>
            </a:r>
          </a:p>
          <a:p>
            <a:pPr marL="628650" marR="0" lvl="1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Continuously new services added. There’s now even a service to let your bots produce small talk...</a:t>
            </a:r>
          </a:p>
          <a:p>
            <a:pPr marL="171450" marR="0" lvl="0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Custom AI: </a:t>
            </a:r>
          </a:p>
          <a:p>
            <a:pPr marL="628650" marR="0" lvl="1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Productivity tooling to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empower data science and development teams</a:t>
            </a: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. </a:t>
            </a:r>
            <a:r>
              <a:rPr kumimoji="0" lang="nl-NL" sz="12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Abstraction</a:t>
            </a: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over infrastructure.</a:t>
            </a:r>
          </a:p>
          <a:p>
            <a:pPr marL="628650" marR="0" lvl="1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AzureML and </a:t>
            </a:r>
            <a:r>
              <a:rPr lang="nl-NL" err="1"/>
              <a:t>AutoML</a:t>
            </a:r>
            <a:r>
              <a:rPr lang="nl-NL"/>
              <a:t> </a:t>
            </a:r>
            <a:r>
              <a:rPr lang="nl-NL" err="1"/>
              <a:t>helps</a:t>
            </a:r>
            <a:r>
              <a:rPr lang="nl-NL"/>
              <a:t> to create a high quality model more </a:t>
            </a:r>
            <a:r>
              <a:rPr lang="nl-NL" err="1"/>
              <a:t>efficiently</a:t>
            </a:r>
            <a:r>
              <a:rPr lang="nl-NL"/>
              <a:t>, by </a:t>
            </a:r>
            <a:r>
              <a:rPr lang="nl-NL" err="1"/>
              <a:t>using</a:t>
            </a:r>
            <a:r>
              <a:rPr lang="nl-NL"/>
              <a:t> intelligent </a:t>
            </a:r>
            <a:r>
              <a:rPr lang="nl-NL" err="1"/>
              <a:t>automation</a:t>
            </a:r>
            <a:r>
              <a:rPr lang="nl-NL"/>
              <a:t> and optimization to figure out </a:t>
            </a:r>
            <a:r>
              <a:rPr lang="nl-NL" err="1"/>
              <a:t>the</a:t>
            </a:r>
            <a:r>
              <a:rPr lang="nl-NL"/>
              <a:t> right </a:t>
            </a:r>
            <a:r>
              <a:rPr lang="nl-NL" err="1"/>
              <a:t>algorithm</a:t>
            </a:r>
            <a:r>
              <a:rPr lang="nl-NL"/>
              <a:t> and parameters to use.</a:t>
            </a:r>
          </a:p>
          <a:p>
            <a:pPr marL="628650" marR="0" lvl="1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Bring your own Open Source Software. AI services let you run these services </a:t>
            </a:r>
            <a:r>
              <a:rPr lang="nl-NL" err="1"/>
              <a:t>productively</a:t>
            </a:r>
            <a:r>
              <a:rPr lang="nl-NL"/>
              <a:t> at scale.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  <a:p>
            <a:pPr marL="171450" marR="0" lvl="0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The rest of </a:t>
            </a:r>
            <a:r>
              <a:rPr lang="nl-NL" err="1"/>
              <a:t>the</a:t>
            </a:r>
            <a:r>
              <a:rPr lang="nl-NL"/>
              <a:t> platform </a:t>
            </a:r>
            <a:r>
              <a:rPr lang="nl-NL" err="1"/>
              <a:t>natively</a:t>
            </a:r>
            <a:r>
              <a:rPr lang="nl-NL"/>
              <a:t> </a:t>
            </a:r>
            <a:r>
              <a:rPr lang="nl-NL" err="1"/>
              <a:t>integrates</a:t>
            </a:r>
            <a:r>
              <a:rPr lang="nl-NL"/>
              <a:t> with these services: D365 and domain-specific service usage.</a:t>
            </a:r>
          </a:p>
          <a:p>
            <a:pPr marL="628650" marR="0" lvl="1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FA8DBE-6A0E-4D6B-9DDA-FFF293D86393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7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/>
              <a:t>Talking points: </a:t>
            </a:r>
            <a:endParaRPr lang="nl-NL" b="0"/>
          </a:p>
          <a:p>
            <a:pPr marL="171450" marR="0" lvl="0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Pre-built AI -&gt; Cognitive Services -&gt;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Domain specific pretrained models. Reduce time-to-market.</a:t>
            </a:r>
          </a:p>
          <a:p>
            <a:pPr marL="628650" marR="0" lvl="1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Continuously new services added. There’s now even a service to let your bots produce small talk...</a:t>
            </a:r>
          </a:p>
          <a:p>
            <a:pPr marL="171450" marR="0" lvl="0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Custom AI: </a:t>
            </a:r>
          </a:p>
          <a:p>
            <a:pPr marL="628650" marR="0" lvl="1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Productivity tooling to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empower data science and development teams</a:t>
            </a: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. </a:t>
            </a:r>
            <a:r>
              <a:rPr kumimoji="0" lang="nl-NL" sz="12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Abstraction</a:t>
            </a: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over infrastructure.</a:t>
            </a:r>
          </a:p>
          <a:p>
            <a:pPr marL="628650" marR="0" lvl="1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AzureML and </a:t>
            </a:r>
            <a:r>
              <a:rPr lang="nl-NL" err="1"/>
              <a:t>AutoML</a:t>
            </a:r>
            <a:r>
              <a:rPr lang="nl-NL"/>
              <a:t> </a:t>
            </a:r>
            <a:r>
              <a:rPr lang="nl-NL" err="1"/>
              <a:t>helps</a:t>
            </a:r>
            <a:r>
              <a:rPr lang="nl-NL"/>
              <a:t> to create a high quality model more </a:t>
            </a:r>
            <a:r>
              <a:rPr lang="nl-NL" err="1"/>
              <a:t>efficiently</a:t>
            </a:r>
            <a:r>
              <a:rPr lang="nl-NL"/>
              <a:t>, by </a:t>
            </a:r>
            <a:r>
              <a:rPr lang="nl-NL" err="1"/>
              <a:t>using</a:t>
            </a:r>
            <a:r>
              <a:rPr lang="nl-NL"/>
              <a:t> intelligent </a:t>
            </a:r>
            <a:r>
              <a:rPr lang="nl-NL" err="1"/>
              <a:t>automation</a:t>
            </a:r>
            <a:r>
              <a:rPr lang="nl-NL"/>
              <a:t> and optimization to figure out </a:t>
            </a:r>
            <a:r>
              <a:rPr lang="nl-NL" err="1"/>
              <a:t>the</a:t>
            </a:r>
            <a:r>
              <a:rPr lang="nl-NL"/>
              <a:t> right </a:t>
            </a:r>
            <a:r>
              <a:rPr lang="nl-NL" err="1"/>
              <a:t>algorithm</a:t>
            </a:r>
            <a:r>
              <a:rPr lang="nl-NL"/>
              <a:t> and parameters to use.</a:t>
            </a:r>
          </a:p>
          <a:p>
            <a:pPr marL="628650" marR="0" lvl="1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Bring your own Open Source Software. AI services let you run these services </a:t>
            </a:r>
            <a:r>
              <a:rPr lang="nl-NL" err="1"/>
              <a:t>productively</a:t>
            </a:r>
            <a:r>
              <a:rPr lang="nl-NL"/>
              <a:t> at scale.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  <a:p>
            <a:pPr marL="171450" marR="0" lvl="0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The rest of </a:t>
            </a:r>
            <a:r>
              <a:rPr lang="nl-NL" err="1"/>
              <a:t>the</a:t>
            </a:r>
            <a:r>
              <a:rPr lang="nl-NL"/>
              <a:t> platform </a:t>
            </a:r>
            <a:r>
              <a:rPr lang="nl-NL" err="1"/>
              <a:t>natively</a:t>
            </a:r>
            <a:r>
              <a:rPr lang="nl-NL"/>
              <a:t> </a:t>
            </a:r>
            <a:r>
              <a:rPr lang="nl-NL" err="1"/>
              <a:t>integrates</a:t>
            </a:r>
            <a:r>
              <a:rPr lang="nl-NL"/>
              <a:t> with these services: D365 and domain-specific service usage.</a:t>
            </a:r>
          </a:p>
          <a:p>
            <a:pPr marL="628650" marR="0" lvl="1" indent="-17145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FA8DBE-6A0E-4D6B-9DDA-FFF293D86393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73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45" indent="-177845" fontAlgn="base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We have the most comprehensive AI infrastructure </a:t>
            </a:r>
          </a:p>
          <a:p>
            <a:pPr marL="177845" indent="-177845" fontAlgn="base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From general purpose CPUs to specialized HW (FPGAs) </a:t>
            </a:r>
          </a:p>
          <a:p>
            <a:pPr marL="177845" indent="-177845" fontAlgn="base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FPGA -&gt; lowest cost inferencing. Lower than Google’s TPUs </a:t>
            </a:r>
          </a:p>
          <a:p>
            <a:pPr marL="177845" indent="-177845" fontAlgn="base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Most comprehensive set of GPU options so customers can choose the right one for their project. (best price/performance) </a:t>
            </a:r>
          </a:p>
          <a:p>
            <a:pPr rtl="0" fontAlgn="base"/>
            <a:r>
              <a:rPr lang="en-US" sz="1200">
                <a:latin typeface="+mn-lt"/>
              </a:rPr>
              <a:t> </a:t>
            </a:r>
          </a:p>
          <a:p>
            <a:pPr rtl="0" fontAlgn="base"/>
            <a:r>
              <a:rPr lang="en-US" sz="1200">
                <a:latin typeface="+mn-lt"/>
              </a:rPr>
              <a:t>&lt;Transition&gt; Let me move to the last part of our ML portfolio.  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66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662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66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665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3/23/2020 9:24 AM</a:t>
            </a:fld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66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665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2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85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ABEE-72D2-4711-B507-13A06E43880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485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84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48507">
              <a:defRPr/>
            </a:pPr>
            <a:fld id="{4484ABEE-72D2-4711-B507-13A06E438805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8507">
                <a:defRPr/>
              </a:pPr>
              <a:t>21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3989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48507">
              <a:defRPr/>
            </a:pPr>
            <a:fld id="{4484ABEE-72D2-4711-B507-13A06E438805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8507">
                <a:defRPr/>
              </a:pPr>
              <a:t>22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3989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48507">
              <a:defRPr/>
            </a:pPr>
            <a:fld id="{4484ABEE-72D2-4711-B507-13A06E438805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8507">
                <a:defRPr/>
              </a:pPr>
              <a:t>24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398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2.jp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38D2D-1DAD-4635-91A4-FF50E12092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310" y="241380"/>
            <a:ext cx="1279717" cy="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4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B53BF-E558-4E46-A0BB-087AC6D68C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310" y="241380"/>
            <a:ext cx="1279717" cy="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7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509" y="0"/>
            <a:ext cx="12205509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202871"/>
            <a:ext cx="3632388" cy="1172553"/>
          </a:xfrm>
        </p:spPr>
        <p:txBody>
          <a:bodyPr lIns="0" tIns="0" rIns="0" bIns="0"/>
          <a:lstStyle>
            <a:lvl1pPr>
              <a:defRPr sz="1961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12722" y="1202872"/>
            <a:ext cx="3618382" cy="3289228"/>
          </a:xfrm>
        </p:spPr>
        <p:txBody>
          <a:bodyPr wrap="square" lIns="0" tIns="0" rIns="0" bIns="0">
            <a:noAutofit/>
          </a:bodyPr>
          <a:lstStyle>
            <a:lvl1pPr marL="0" marR="0" indent="0" algn="l" defTabSz="507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9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spc="0" baseline="0">
                <a:solidFill>
                  <a:schemeClr val="tx1"/>
                </a:solidFill>
                <a:latin typeface="+mj-lt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12075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2139702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619508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41601158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20876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26424" y="2135537"/>
            <a:ext cx="3632388" cy="258381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281364" y="2135537"/>
            <a:ext cx="3623050" cy="258381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126963" y="2135536"/>
            <a:ext cx="3634002" cy="2583814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81361" y="4927922"/>
            <a:ext cx="3623050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26963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21504040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2145841"/>
            <a:ext cx="5780073" cy="3756460"/>
          </a:xfrm>
        </p:spPr>
        <p:txBody>
          <a:bodyPr anchor="ctr">
            <a:noAutofit/>
          </a:bodyPr>
          <a:lstStyle>
            <a:lvl1pPr algn="ctr">
              <a:defRPr sz="1961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42958496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26425" y="1599723"/>
            <a:ext cx="3632388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97219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281363" y="1599723"/>
            <a:ext cx="3623052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126965" y="1599723"/>
            <a:ext cx="3635499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746694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598490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6425" y="4927922"/>
            <a:ext cx="3627659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81362" y="4927922"/>
            <a:ext cx="362305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26963" y="4927922"/>
            <a:ext cx="3635502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50040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10904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214840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20633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2642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35824"/>
            <a:ext cx="11336039" cy="7440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6751" y="2135537"/>
            <a:ext cx="1572767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49259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0633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4840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743466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637672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904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53494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424" y="2135536"/>
            <a:ext cx="11336039" cy="4288197"/>
          </a:xfrm>
        </p:spPr>
        <p:txBody>
          <a:bodyPr bIns="1737360" anchor="ctr">
            <a:noAutofit/>
          </a:bodyPr>
          <a:lstStyle>
            <a:lvl1pPr algn="ctr">
              <a:defRPr sz="1961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13434955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557105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31218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605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0264" cy="6857996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884671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3874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28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811212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46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2541065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Azure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38D2D-1DAD-4635-91A4-FF50E12092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310" y="241380"/>
            <a:ext cx="1279717" cy="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84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Azure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B53BF-E558-4E46-A0BB-087AC6D68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310" y="241380"/>
            <a:ext cx="1279717" cy="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09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509" y="0"/>
            <a:ext cx="12205509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Azure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425DAE-615C-43B0-B402-C4EAEA056288}"/>
              </a:ext>
            </a:extLst>
          </p:cNvPr>
          <p:cNvSpPr/>
          <p:nvPr userDrawn="1"/>
        </p:nvSpPr>
        <p:spPr bwMode="auto">
          <a:xfrm>
            <a:off x="200025" y="2609850"/>
            <a:ext cx="9772650" cy="3390900"/>
          </a:xfrm>
          <a:prstGeom prst="rect">
            <a:avLst/>
          </a:prstGeom>
          <a:solidFill>
            <a:schemeClr val="accent3">
              <a:lumMod val="75000"/>
              <a:alpha val="5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202871"/>
            <a:ext cx="3632388" cy="1172553"/>
          </a:xfrm>
        </p:spPr>
        <p:txBody>
          <a:bodyPr lIns="91440" tIns="0" rIns="0" bIns="0"/>
          <a:lstStyle>
            <a:lvl1pPr>
              <a:defRPr sz="1961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12722" y="1202872"/>
            <a:ext cx="3618382" cy="3289228"/>
          </a:xfrm>
        </p:spPr>
        <p:txBody>
          <a:bodyPr wrap="square" lIns="0" tIns="0" rIns="0" bIns="0">
            <a:noAutofit/>
          </a:bodyPr>
          <a:lstStyle>
            <a:lvl1pPr marL="0" marR="0" indent="0" algn="l" defTabSz="507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9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spc="0" baseline="0">
                <a:solidFill>
                  <a:schemeClr val="tx1"/>
                </a:solidFill>
                <a:latin typeface="+mj-lt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2368871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2139702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39343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233028045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601788"/>
            <a:ext cx="5681091" cy="12089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400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800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800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302551"/>
            <a:ext cx="11350666" cy="739343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CA88A-AF8C-4F1F-AC97-D9271C569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038" y="1601788"/>
            <a:ext cx="4252912" cy="332399"/>
          </a:xfrm>
        </p:spPr>
        <p:txBody>
          <a:bodyPr lIns="146304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6088879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601788"/>
            <a:ext cx="5681091" cy="12089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400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800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800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302551"/>
            <a:ext cx="11350666" cy="739343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C9B7BD6-AEB0-414B-803A-D694DC93C2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50412515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302551"/>
            <a:ext cx="7586360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7588860" cy="271592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Subtitle Segoe 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26C7-7042-4BA3-8CEC-E87FE515C1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7586360" cy="829458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988"/>
              </a:spcAft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None/>
              <a:defRPr sz="1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spcAft>
                <a:spcPts val="1274"/>
              </a:spcAft>
              <a:buNone/>
              <a:defRPr sz="1200" spc="20" baseline="0">
                <a:solidFill>
                  <a:schemeClr val="tx1"/>
                </a:solidFill>
                <a:latin typeface="+mj-lt"/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24pt</a:t>
            </a:r>
          </a:p>
          <a:p>
            <a:pPr lvl="1"/>
            <a:r>
              <a:rPr lang="en-US"/>
              <a:t>Second level Segoe UI 16pt</a:t>
            </a:r>
          </a:p>
          <a:p>
            <a:pPr lvl="2"/>
            <a:r>
              <a:rPr lang="en-US"/>
              <a:t>THIRD LEVEL SEGOE UI 12PT</a:t>
            </a:r>
          </a:p>
        </p:txBody>
      </p:sp>
    </p:spTree>
    <p:extLst>
      <p:ext uri="{BB962C8B-B14F-4D97-AF65-F5344CB8AC3E}">
        <p14:creationId xmlns:p14="http://schemas.microsoft.com/office/powerpoint/2010/main" val="413478600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3055229828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6136605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26424" y="2135537"/>
            <a:ext cx="3632388" cy="25838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281364" y="2135537"/>
            <a:ext cx="3623050" cy="2583813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126963" y="2135536"/>
            <a:ext cx="3634002" cy="2583814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81361" y="4927922"/>
            <a:ext cx="3623050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26963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292524347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2145841"/>
            <a:ext cx="5780073" cy="3756460"/>
          </a:xfrm>
        </p:spPr>
        <p:txBody>
          <a:bodyPr anchor="ctr">
            <a:noAutofit/>
          </a:bodyPr>
          <a:lstStyle>
            <a:lvl1pPr algn="ctr">
              <a:defRPr sz="1961"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93192657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26425" y="1599723"/>
            <a:ext cx="3632388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97219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281363" y="1599723"/>
            <a:ext cx="3623052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126965" y="1599723"/>
            <a:ext cx="3635499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746694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598490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6425" y="4927922"/>
            <a:ext cx="3627659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81362" y="4927922"/>
            <a:ext cx="362305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26963" y="4927922"/>
            <a:ext cx="3635502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1535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10904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214840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20633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2642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35824"/>
            <a:ext cx="11336039" cy="74401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6751" y="2135537"/>
            <a:ext cx="1572767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49259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0633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4840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743466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637672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904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5077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424" y="2135536"/>
            <a:ext cx="11336039" cy="4288197"/>
          </a:xfrm>
        </p:spPr>
        <p:txBody>
          <a:bodyPr bIns="1737360" anchor="ctr">
            <a:noAutofit/>
          </a:bodyPr>
          <a:lstStyle>
            <a:lvl1pPr algn="ctr">
              <a:defRPr sz="1961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125234918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77552448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14434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5035" y="3429000"/>
            <a:ext cx="9152965" cy="2029939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algn="ctr">
              <a:lnSpc>
                <a:spcPct val="90000"/>
              </a:lnSpc>
              <a:defRPr lang="en-US" sz="4000" spc="3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1634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0264" cy="6857996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8272516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42424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39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0752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35304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633499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image" Target="../media/image17.png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424" y="302551"/>
            <a:ext cx="11336039" cy="7440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7319" y="1866615"/>
            <a:ext cx="11336039" cy="127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88817" y="3012080"/>
            <a:ext cx="6858623" cy="83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039878" y="3221594"/>
            <a:ext cx="6858000" cy="4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8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96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725" b="0" kern="1200" cap="none" spc="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549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4097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48193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7229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896386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424" y="302551"/>
            <a:ext cx="11336039" cy="744014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7319" y="1866615"/>
            <a:ext cx="11336039" cy="1276484"/>
          </a:xfrm>
          <a:prstGeom prst="rect">
            <a:avLst/>
          </a:prstGeom>
        </p:spPr>
        <p:txBody>
          <a:bodyPr vert="horz" wrap="square" lIns="9144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88817" y="3012080"/>
            <a:ext cx="6858623" cy="83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039878" y="3221594"/>
            <a:ext cx="6858000" cy="4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6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58" r:id="rId6"/>
    <p:sldLayoutId id="2147484760" r:id="rId7"/>
    <p:sldLayoutId id="2147484759" r:id="rId8"/>
    <p:sldLayoutId id="2147484744" r:id="rId9"/>
    <p:sldLayoutId id="2147484745" r:id="rId10"/>
    <p:sldLayoutId id="2147484746" r:id="rId11"/>
    <p:sldLayoutId id="2147484747" r:id="rId12"/>
    <p:sldLayoutId id="2147484748" r:id="rId13"/>
    <p:sldLayoutId id="2147484749" r:id="rId14"/>
    <p:sldLayoutId id="2147484750" r:id="rId15"/>
    <p:sldLayoutId id="2147484751" r:id="rId16"/>
    <p:sldLayoutId id="2147484752" r:id="rId17"/>
    <p:sldLayoutId id="2147484753" r:id="rId18"/>
    <p:sldLayoutId id="2147484754" r:id="rId19"/>
    <p:sldLayoutId id="2147484755" r:id="rId20"/>
    <p:sldLayoutId id="2147484756" r:id="rId21"/>
    <p:sldLayoutId id="2147484757" r:id="rId22"/>
    <p:sldLayoutId id="2147484761" r:id="rId23"/>
    <p:sldLayoutId id="2147484762" r:id="rId24"/>
    <p:sldLayoutId id="2147484763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549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4097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48193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7229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896386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quelladeboer/workshop-azure-machine-learning/blob/master/labs/01_setup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/>
          <a:lstStyle/>
          <a:p>
            <a:br>
              <a:rPr lang="en-US" sz="3921"/>
            </a:br>
            <a:r>
              <a:rPr lang="en-US" sz="3921"/>
              <a:t>Module 1: Introduction to Azure Machine Learning</a:t>
            </a:r>
            <a:br>
              <a:rPr lang="en-US" sz="3921"/>
            </a:br>
            <a:endParaRPr lang="en-US" sz="3137" i="1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224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7002CB-0CBF-474F-8180-EAFEB351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Machine Learning 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6B1C6-3B75-41F5-898D-8EF93163B5B5}"/>
              </a:ext>
            </a:extLst>
          </p:cNvPr>
          <p:cNvSpPr txBox="1"/>
          <p:nvPr/>
        </p:nvSpPr>
        <p:spPr>
          <a:xfrm>
            <a:off x="2595910" y="2249195"/>
            <a:ext cx="24603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7"/>
            <a:r>
              <a:rPr lang="en-US" sz="2400" dirty="0">
                <a:solidFill>
                  <a:srgbClr val="0078D7"/>
                </a:solidFill>
                <a:latin typeface="Segoe UI Light"/>
                <a:cs typeface="Segoe UI Semilight" panose="020B0402040204020203" pitchFamily="34" charset="0"/>
              </a:rPr>
              <a:t>Set of Azure Cloud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340C8-4572-4242-8F0A-5D981F1288F4}"/>
              </a:ext>
            </a:extLst>
          </p:cNvPr>
          <p:cNvSpPr txBox="1"/>
          <p:nvPr/>
        </p:nvSpPr>
        <p:spPr>
          <a:xfrm>
            <a:off x="7106112" y="2273401"/>
            <a:ext cx="210556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7"/>
            <a:r>
              <a:rPr lang="en-US" sz="2400" dirty="0">
                <a:solidFill>
                  <a:srgbClr val="0078D7"/>
                </a:solidFill>
                <a:latin typeface="Segoe UI Light"/>
                <a:cs typeface="Segoe UI Semilight" panose="020B0402040204020203" pitchFamily="34" charset="0"/>
              </a:rPr>
              <a:t>Python </a:t>
            </a:r>
            <a:br>
              <a:rPr lang="en-US" sz="2400" dirty="0">
                <a:solidFill>
                  <a:srgbClr val="0078D7"/>
                </a:solidFill>
                <a:latin typeface="Segoe UI Light"/>
                <a:cs typeface="Segoe UI Semilight" panose="020B0402040204020203" pitchFamily="34" charset="0"/>
              </a:rPr>
            </a:br>
            <a:r>
              <a:rPr lang="en-US" sz="2400" dirty="0">
                <a:solidFill>
                  <a:srgbClr val="0078D7"/>
                </a:solidFill>
                <a:latin typeface="Segoe UI Light"/>
                <a:cs typeface="Segoe UI Semilight" panose="020B0402040204020203" pitchFamily="34" charset="0"/>
              </a:rPr>
              <a:t>SDK</a:t>
            </a: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D2C09A9D-DD74-46D2-9B55-CF9457478808}"/>
              </a:ext>
            </a:extLst>
          </p:cNvPr>
          <p:cNvSpPr/>
          <p:nvPr/>
        </p:nvSpPr>
        <p:spPr bwMode="auto">
          <a:xfrm>
            <a:off x="5536375" y="2043259"/>
            <a:ext cx="1116137" cy="1150430"/>
          </a:xfrm>
          <a:prstGeom prst="mathPlus">
            <a:avLst>
              <a:gd name="adj1" fmla="val 6144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38306B-38DB-4092-B616-C5D958CE069F}"/>
              </a:ext>
            </a:extLst>
          </p:cNvPr>
          <p:cNvGrpSpPr/>
          <p:nvPr/>
        </p:nvGrpSpPr>
        <p:grpSpPr>
          <a:xfrm>
            <a:off x="3044165" y="4867676"/>
            <a:ext cx="6531501" cy="1033790"/>
            <a:chOff x="4152559" y="4043525"/>
            <a:chExt cx="6532427" cy="10339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DD1468-FECB-41FA-AC16-3408551EDADE}"/>
                </a:ext>
              </a:extLst>
            </p:cNvPr>
            <p:cNvSpPr txBox="1"/>
            <p:nvPr/>
          </p:nvSpPr>
          <p:spPr>
            <a:xfrm>
              <a:off x="4152559" y="4043525"/>
              <a:ext cx="2441570" cy="9416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31730" indent="-231730" defTabSz="914367">
                <a:spcAft>
                  <a:spcPts val="300"/>
                </a:spcAft>
                <a:buClr>
                  <a:srgbClr val="0078D7"/>
                </a:buClr>
                <a:buFont typeface="Wingdings" panose="05000000000000000000" pitchFamily="2" charset="2"/>
                <a:buChar char="ü"/>
              </a:pPr>
              <a:r>
                <a:rPr lang="en-US" sz="1836" kern="0" dirty="0">
                  <a:solidFill>
                    <a:srgbClr val="1A1A1A"/>
                  </a:solidFill>
                  <a:latin typeface="Segoe UI Semilight"/>
                  <a:cs typeface="Segoe UI" pitchFamily="34" charset="0"/>
                </a:rPr>
                <a:t>Prepare Data</a:t>
              </a:r>
            </a:p>
            <a:p>
              <a:pPr marL="231730" indent="-231730" defTabSz="914367">
                <a:spcAft>
                  <a:spcPts val="300"/>
                </a:spcAft>
                <a:buClr>
                  <a:srgbClr val="0078D7"/>
                </a:buClr>
                <a:buFont typeface="Wingdings" panose="05000000000000000000" pitchFamily="2" charset="2"/>
                <a:buChar char="ü"/>
              </a:pPr>
              <a:r>
                <a:rPr lang="en-US" sz="1836" kern="0" dirty="0">
                  <a:solidFill>
                    <a:srgbClr val="1A1A1A"/>
                  </a:solidFill>
                  <a:latin typeface="Segoe UI Semilight"/>
                  <a:cs typeface="Segoe UI" pitchFamily="34" charset="0"/>
                </a:rPr>
                <a:t>Build Models</a:t>
              </a:r>
            </a:p>
            <a:p>
              <a:pPr marL="231730" indent="-231730" defTabSz="914367">
                <a:spcAft>
                  <a:spcPts val="300"/>
                </a:spcAft>
                <a:buClr>
                  <a:srgbClr val="0078D7"/>
                </a:buClr>
                <a:buFont typeface="Wingdings" panose="05000000000000000000" pitchFamily="2" charset="2"/>
                <a:buChar char="ü"/>
              </a:pPr>
              <a:r>
                <a:rPr lang="en-US" sz="1836" kern="0" dirty="0">
                  <a:solidFill>
                    <a:srgbClr val="1A1A1A"/>
                  </a:solidFill>
                  <a:latin typeface="Segoe UI Semilight"/>
                  <a:cs typeface="Segoe UI" pitchFamily="34" charset="0"/>
                </a:rPr>
                <a:t>Train Models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6A81F2-AA71-44BD-B31A-D0C4E6C248C4}"/>
                </a:ext>
              </a:extLst>
            </p:cNvPr>
            <p:cNvSpPr/>
            <p:nvPr/>
          </p:nvSpPr>
          <p:spPr>
            <a:xfrm>
              <a:off x="8108079" y="4043525"/>
              <a:ext cx="2576907" cy="1033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1730" indent="-231730" defTabSz="914367">
                <a:spcAft>
                  <a:spcPts val="300"/>
                </a:spcAft>
                <a:buClr>
                  <a:srgbClr val="0078D7"/>
                </a:buClr>
                <a:buFont typeface="Wingdings" panose="05000000000000000000" pitchFamily="2" charset="2"/>
                <a:buChar char="ü"/>
              </a:pPr>
              <a:r>
                <a:rPr lang="en-US" sz="1836" kern="0" dirty="0">
                  <a:solidFill>
                    <a:srgbClr val="1A1A1A"/>
                  </a:solidFill>
                  <a:latin typeface="Segoe UI Semilight"/>
                  <a:cs typeface="Segoe UI" pitchFamily="34" charset="0"/>
                </a:rPr>
                <a:t>Manage Models</a:t>
              </a:r>
            </a:p>
            <a:p>
              <a:pPr marL="231730" indent="-231730" defTabSz="914367">
                <a:spcAft>
                  <a:spcPts val="300"/>
                </a:spcAft>
                <a:buClr>
                  <a:srgbClr val="0078D7"/>
                </a:buClr>
                <a:buFont typeface="Wingdings" panose="05000000000000000000" pitchFamily="2" charset="2"/>
                <a:buChar char="ü"/>
              </a:pPr>
              <a:r>
                <a:rPr lang="en-US" sz="1836" kern="0" dirty="0">
                  <a:solidFill>
                    <a:srgbClr val="1A1A1A"/>
                  </a:solidFill>
                  <a:latin typeface="Segoe UI Semilight"/>
                  <a:cs typeface="Segoe UI" pitchFamily="34" charset="0"/>
                </a:rPr>
                <a:t>Track Experiments</a:t>
              </a:r>
            </a:p>
            <a:p>
              <a:pPr marL="231730" indent="-231730" defTabSz="914367">
                <a:spcAft>
                  <a:spcPts val="300"/>
                </a:spcAft>
                <a:buClr>
                  <a:srgbClr val="0078D7"/>
                </a:buClr>
                <a:buFont typeface="Wingdings" panose="05000000000000000000" pitchFamily="2" charset="2"/>
                <a:buChar char="ü"/>
              </a:pPr>
              <a:r>
                <a:rPr lang="en-US" sz="1836" kern="0" dirty="0">
                  <a:solidFill>
                    <a:srgbClr val="1A1A1A"/>
                  </a:solidFill>
                  <a:latin typeface="Segoe UI Semilight"/>
                  <a:cs typeface="Segoe UI" pitchFamily="34" charset="0"/>
                </a:rPr>
                <a:t>Deploy Models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435112E-427D-457D-B471-D56A56E6D248}"/>
              </a:ext>
            </a:extLst>
          </p:cNvPr>
          <p:cNvSpPr txBox="1"/>
          <p:nvPr/>
        </p:nvSpPr>
        <p:spPr>
          <a:xfrm>
            <a:off x="4579409" y="4179271"/>
            <a:ext cx="3030069" cy="3693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7"/>
            <a:r>
              <a:rPr lang="en-US" sz="2400" dirty="0">
                <a:solidFill>
                  <a:srgbClr val="0078D7"/>
                </a:solidFill>
                <a:latin typeface="Segoe UI Light"/>
                <a:cs typeface="Segoe UI Semilight" panose="020B0402040204020203" pitchFamily="34" charset="0"/>
              </a:rPr>
              <a:t>That enables you to: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067330-F922-44F0-AE63-9489E74C395C}"/>
              </a:ext>
            </a:extLst>
          </p:cNvPr>
          <p:cNvCxnSpPr>
            <a:cxnSpLocks/>
          </p:cNvCxnSpPr>
          <p:nvPr/>
        </p:nvCxnSpPr>
        <p:spPr>
          <a:xfrm>
            <a:off x="1664059" y="3541249"/>
            <a:ext cx="8578578" cy="0"/>
          </a:xfrm>
          <a:prstGeom prst="line">
            <a:avLst/>
          </a:prstGeom>
          <a:solidFill>
            <a:schemeClr val="accent5"/>
          </a:solidFill>
          <a:ln w="19050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76657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vUpdate_ECC5" title="Icon of a clock with an arrow around it pointing clockwise">
            <a:extLst>
              <a:ext uri="{FF2B5EF4-FFF2-40B4-BE49-F238E27FC236}">
                <a16:creationId xmlns:a16="http://schemas.microsoft.com/office/drawing/2014/main" id="{94DD81CF-54C1-4BE5-83CC-20736B403C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5985" y="3624849"/>
            <a:ext cx="619366" cy="619517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2700" cap="flat">
            <a:solidFill>
              <a:srgbClr val="0078D4"/>
            </a:solidFill>
            <a:prstDash val="solid"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" name="LineChart_E9E6" title="Icon of a line chart with points of varying heights">
            <a:extLst>
              <a:ext uri="{FF2B5EF4-FFF2-40B4-BE49-F238E27FC236}">
                <a16:creationId xmlns:a16="http://schemas.microsoft.com/office/drawing/2014/main" id="{AFC8434E-8B52-499E-B20A-95AC8959F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4538" y="3664387"/>
            <a:ext cx="540316" cy="540442"/>
          </a:xfrm>
          <a:custGeom>
            <a:avLst/>
            <a:gdLst>
              <a:gd name="T0" fmla="*/ 4249 w 4249"/>
              <a:gd name="T1" fmla="*/ 4250 h 4250"/>
              <a:gd name="T2" fmla="*/ 0 w 4249"/>
              <a:gd name="T3" fmla="*/ 4250 h 4250"/>
              <a:gd name="T4" fmla="*/ 0 w 4249"/>
              <a:gd name="T5" fmla="*/ 0 h 4250"/>
              <a:gd name="T6" fmla="*/ 4249 w 4249"/>
              <a:gd name="T7" fmla="*/ 1428 h 4250"/>
              <a:gd name="T8" fmla="*/ 3621 w 4249"/>
              <a:gd name="T9" fmla="*/ 800 h 4250"/>
              <a:gd name="T10" fmla="*/ 1893 w 4249"/>
              <a:gd name="T11" fmla="*/ 2527 h 4250"/>
              <a:gd name="T12" fmla="*/ 1265 w 4249"/>
              <a:gd name="T13" fmla="*/ 1899 h 4250"/>
              <a:gd name="T14" fmla="*/ 3 w 4249"/>
              <a:gd name="T15" fmla="*/ 3161 h 4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9" h="4250">
                <a:moveTo>
                  <a:pt x="4249" y="4250"/>
                </a:moveTo>
                <a:lnTo>
                  <a:pt x="0" y="4250"/>
                </a:lnTo>
                <a:lnTo>
                  <a:pt x="0" y="0"/>
                </a:lnTo>
                <a:moveTo>
                  <a:pt x="4249" y="1428"/>
                </a:moveTo>
                <a:lnTo>
                  <a:pt x="3621" y="800"/>
                </a:lnTo>
                <a:lnTo>
                  <a:pt x="1893" y="2527"/>
                </a:lnTo>
                <a:lnTo>
                  <a:pt x="1265" y="1899"/>
                </a:lnTo>
                <a:lnTo>
                  <a:pt x="3" y="3161"/>
                </a:lnTo>
              </a:path>
            </a:pathLst>
          </a:custGeom>
          <a:noFill/>
          <a:ln w="12700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" name="Copy_E8C8" title="Icon of two documents stacked together">
            <a:extLst>
              <a:ext uri="{FF2B5EF4-FFF2-40B4-BE49-F238E27FC236}">
                <a16:creationId xmlns:a16="http://schemas.microsoft.com/office/drawing/2014/main" id="{E0962A64-1BBE-453B-BB3A-5DF3308968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3613" y="2012600"/>
            <a:ext cx="540316" cy="623361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2700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network_3" title="Icon of a server connected to a network">
            <a:extLst>
              <a:ext uri="{FF2B5EF4-FFF2-40B4-BE49-F238E27FC236}">
                <a16:creationId xmlns:a16="http://schemas.microsoft.com/office/drawing/2014/main" id="{5B40CCB1-0F79-4117-9BFC-E749F24B7C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4646" y="5157238"/>
            <a:ext cx="722044" cy="749287"/>
          </a:xfrm>
          <a:custGeom>
            <a:avLst/>
            <a:gdLst>
              <a:gd name="T0" fmla="*/ 136 w 270"/>
              <a:gd name="T1" fmla="*/ 281 h 281"/>
              <a:gd name="T2" fmla="*/ 71 w 270"/>
              <a:gd name="T3" fmla="*/ 281 h 281"/>
              <a:gd name="T4" fmla="*/ 71 w 270"/>
              <a:gd name="T5" fmla="*/ 240 h 281"/>
              <a:gd name="T6" fmla="*/ 115 w 270"/>
              <a:gd name="T7" fmla="*/ 240 h 281"/>
              <a:gd name="T8" fmla="*/ 115 w 270"/>
              <a:gd name="T9" fmla="*/ 218 h 281"/>
              <a:gd name="T10" fmla="*/ 157 w 270"/>
              <a:gd name="T11" fmla="*/ 218 h 281"/>
              <a:gd name="T12" fmla="*/ 157 w 270"/>
              <a:gd name="T13" fmla="*/ 240 h 281"/>
              <a:gd name="T14" fmla="*/ 198 w 270"/>
              <a:gd name="T15" fmla="*/ 240 h 281"/>
              <a:gd name="T16" fmla="*/ 198 w 270"/>
              <a:gd name="T17" fmla="*/ 281 h 281"/>
              <a:gd name="T18" fmla="*/ 136 w 270"/>
              <a:gd name="T19" fmla="*/ 281 h 281"/>
              <a:gd name="T20" fmla="*/ 71 w 270"/>
              <a:gd name="T21" fmla="*/ 260 h 281"/>
              <a:gd name="T22" fmla="*/ 0 w 270"/>
              <a:gd name="T23" fmla="*/ 260 h 281"/>
              <a:gd name="T24" fmla="*/ 198 w 270"/>
              <a:gd name="T25" fmla="*/ 260 h 281"/>
              <a:gd name="T26" fmla="*/ 270 w 270"/>
              <a:gd name="T27" fmla="*/ 260 h 281"/>
              <a:gd name="T28" fmla="*/ 135 w 270"/>
              <a:gd name="T29" fmla="*/ 218 h 281"/>
              <a:gd name="T30" fmla="*/ 135 w 270"/>
              <a:gd name="T31" fmla="*/ 190 h 281"/>
              <a:gd name="T32" fmla="*/ 191 w 270"/>
              <a:gd name="T33" fmla="*/ 189 h 281"/>
              <a:gd name="T34" fmla="*/ 191 w 270"/>
              <a:gd name="T35" fmla="*/ 14 h 281"/>
              <a:gd name="T36" fmla="*/ 177 w 270"/>
              <a:gd name="T37" fmla="*/ 0 h 281"/>
              <a:gd name="T38" fmla="*/ 93 w 270"/>
              <a:gd name="T39" fmla="*/ 0 h 281"/>
              <a:gd name="T40" fmla="*/ 79 w 270"/>
              <a:gd name="T41" fmla="*/ 14 h 281"/>
              <a:gd name="T42" fmla="*/ 79 w 270"/>
              <a:gd name="T43" fmla="*/ 189 h 281"/>
              <a:gd name="T44" fmla="*/ 191 w 270"/>
              <a:gd name="T45" fmla="*/ 189 h 281"/>
              <a:gd name="T46" fmla="*/ 110 w 270"/>
              <a:gd name="T47" fmla="*/ 37 h 281"/>
              <a:gd name="T48" fmla="*/ 160 w 270"/>
              <a:gd name="T49" fmla="*/ 37 h 281"/>
              <a:gd name="T50" fmla="*/ 110 w 270"/>
              <a:gd name="T51" fmla="*/ 113 h 281"/>
              <a:gd name="T52" fmla="*/ 160 w 270"/>
              <a:gd name="T53" fmla="*/ 113 h 281"/>
              <a:gd name="T54" fmla="*/ 110 w 270"/>
              <a:gd name="T55" fmla="*/ 150 h 281"/>
              <a:gd name="T56" fmla="*/ 160 w 270"/>
              <a:gd name="T57" fmla="*/ 15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0" h="281">
                <a:moveTo>
                  <a:pt x="136" y="281"/>
                </a:moveTo>
                <a:cubicBezTo>
                  <a:pt x="71" y="281"/>
                  <a:pt x="71" y="281"/>
                  <a:pt x="71" y="281"/>
                </a:cubicBezTo>
                <a:cubicBezTo>
                  <a:pt x="71" y="240"/>
                  <a:pt x="71" y="240"/>
                  <a:pt x="71" y="240"/>
                </a:cubicBezTo>
                <a:cubicBezTo>
                  <a:pt x="115" y="240"/>
                  <a:pt x="115" y="240"/>
                  <a:pt x="115" y="240"/>
                </a:cubicBezTo>
                <a:cubicBezTo>
                  <a:pt x="115" y="218"/>
                  <a:pt x="115" y="218"/>
                  <a:pt x="115" y="218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57" y="240"/>
                  <a:pt x="157" y="240"/>
                  <a:pt x="157" y="240"/>
                </a:cubicBezTo>
                <a:cubicBezTo>
                  <a:pt x="198" y="240"/>
                  <a:pt x="198" y="240"/>
                  <a:pt x="198" y="240"/>
                </a:cubicBezTo>
                <a:cubicBezTo>
                  <a:pt x="198" y="281"/>
                  <a:pt x="198" y="281"/>
                  <a:pt x="198" y="281"/>
                </a:cubicBezTo>
                <a:lnTo>
                  <a:pt x="136" y="281"/>
                </a:lnTo>
                <a:close/>
                <a:moveTo>
                  <a:pt x="71" y="260"/>
                </a:moveTo>
                <a:cubicBezTo>
                  <a:pt x="0" y="260"/>
                  <a:pt x="0" y="260"/>
                  <a:pt x="0" y="260"/>
                </a:cubicBezTo>
                <a:moveTo>
                  <a:pt x="198" y="260"/>
                </a:moveTo>
                <a:cubicBezTo>
                  <a:pt x="270" y="260"/>
                  <a:pt x="270" y="260"/>
                  <a:pt x="270" y="260"/>
                </a:cubicBezTo>
                <a:moveTo>
                  <a:pt x="135" y="218"/>
                </a:moveTo>
                <a:cubicBezTo>
                  <a:pt x="135" y="190"/>
                  <a:pt x="135" y="190"/>
                  <a:pt x="135" y="190"/>
                </a:cubicBezTo>
                <a:moveTo>
                  <a:pt x="191" y="189"/>
                </a:moveTo>
                <a:cubicBezTo>
                  <a:pt x="191" y="14"/>
                  <a:pt x="191" y="14"/>
                  <a:pt x="191" y="14"/>
                </a:cubicBezTo>
                <a:cubicBezTo>
                  <a:pt x="191" y="6"/>
                  <a:pt x="185" y="0"/>
                  <a:pt x="17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5" y="0"/>
                  <a:pt x="79" y="6"/>
                  <a:pt x="79" y="14"/>
                </a:cubicBezTo>
                <a:cubicBezTo>
                  <a:pt x="79" y="189"/>
                  <a:pt x="79" y="189"/>
                  <a:pt x="79" y="189"/>
                </a:cubicBezTo>
                <a:lnTo>
                  <a:pt x="191" y="189"/>
                </a:lnTo>
                <a:close/>
                <a:moveTo>
                  <a:pt x="110" y="37"/>
                </a:moveTo>
                <a:cubicBezTo>
                  <a:pt x="160" y="37"/>
                  <a:pt x="160" y="37"/>
                  <a:pt x="160" y="37"/>
                </a:cubicBezTo>
                <a:moveTo>
                  <a:pt x="110" y="113"/>
                </a:moveTo>
                <a:cubicBezTo>
                  <a:pt x="160" y="113"/>
                  <a:pt x="160" y="113"/>
                  <a:pt x="160" y="113"/>
                </a:cubicBezTo>
                <a:moveTo>
                  <a:pt x="110" y="150"/>
                </a:moveTo>
                <a:cubicBezTo>
                  <a:pt x="160" y="150"/>
                  <a:pt x="160" y="150"/>
                  <a:pt x="160" y="150"/>
                </a:cubicBezTo>
              </a:path>
            </a:pathLst>
          </a:custGeom>
          <a:noFill/>
          <a:ln w="12700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people_3" title="Icon of a person surrounded by brackets">
            <a:extLst>
              <a:ext uri="{FF2B5EF4-FFF2-40B4-BE49-F238E27FC236}">
                <a16:creationId xmlns:a16="http://schemas.microsoft.com/office/drawing/2014/main" id="{7E034153-E695-435F-92B7-119FD5A03F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5985" y="2012121"/>
            <a:ext cx="619367" cy="624317"/>
          </a:xfrm>
          <a:custGeom>
            <a:avLst/>
            <a:gdLst>
              <a:gd name="T0" fmla="*/ 346 w 346"/>
              <a:gd name="T1" fmla="*/ 265 h 348"/>
              <a:gd name="T2" fmla="*/ 346 w 346"/>
              <a:gd name="T3" fmla="*/ 348 h 348"/>
              <a:gd name="T4" fmla="*/ 263 w 346"/>
              <a:gd name="T5" fmla="*/ 348 h 348"/>
              <a:gd name="T6" fmla="*/ 346 w 346"/>
              <a:gd name="T7" fmla="*/ 83 h 348"/>
              <a:gd name="T8" fmla="*/ 346 w 346"/>
              <a:gd name="T9" fmla="*/ 0 h 348"/>
              <a:gd name="T10" fmla="*/ 263 w 346"/>
              <a:gd name="T11" fmla="*/ 0 h 348"/>
              <a:gd name="T12" fmla="*/ 83 w 346"/>
              <a:gd name="T13" fmla="*/ 0 h 348"/>
              <a:gd name="T14" fmla="*/ 0 w 346"/>
              <a:gd name="T15" fmla="*/ 0 h 348"/>
              <a:gd name="T16" fmla="*/ 0 w 346"/>
              <a:gd name="T17" fmla="*/ 83 h 348"/>
              <a:gd name="T18" fmla="*/ 0 w 346"/>
              <a:gd name="T19" fmla="*/ 265 h 348"/>
              <a:gd name="T20" fmla="*/ 0 w 346"/>
              <a:gd name="T21" fmla="*/ 348 h 348"/>
              <a:gd name="T22" fmla="*/ 83 w 346"/>
              <a:gd name="T23" fmla="*/ 348 h 348"/>
              <a:gd name="T24" fmla="*/ 173 w 346"/>
              <a:gd name="T25" fmla="*/ 184 h 348"/>
              <a:gd name="T26" fmla="*/ 229 w 346"/>
              <a:gd name="T27" fmla="*/ 129 h 348"/>
              <a:gd name="T28" fmla="*/ 173 w 346"/>
              <a:gd name="T29" fmla="*/ 73 h 348"/>
              <a:gd name="T30" fmla="*/ 117 w 346"/>
              <a:gd name="T31" fmla="*/ 129 h 348"/>
              <a:gd name="T32" fmla="*/ 173 w 346"/>
              <a:gd name="T33" fmla="*/ 184 h 348"/>
              <a:gd name="T34" fmla="*/ 262 w 346"/>
              <a:gd name="T35" fmla="*/ 275 h 348"/>
              <a:gd name="T36" fmla="*/ 172 w 346"/>
              <a:gd name="T37" fmla="*/ 184 h 348"/>
              <a:gd name="T38" fmla="*/ 82 w 346"/>
              <a:gd name="T39" fmla="*/ 275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348">
                <a:moveTo>
                  <a:pt x="346" y="265"/>
                </a:moveTo>
                <a:cubicBezTo>
                  <a:pt x="346" y="348"/>
                  <a:pt x="346" y="348"/>
                  <a:pt x="346" y="348"/>
                </a:cubicBezTo>
                <a:cubicBezTo>
                  <a:pt x="263" y="348"/>
                  <a:pt x="263" y="348"/>
                  <a:pt x="263" y="348"/>
                </a:cubicBezTo>
                <a:moveTo>
                  <a:pt x="346" y="83"/>
                </a:moveTo>
                <a:cubicBezTo>
                  <a:pt x="346" y="0"/>
                  <a:pt x="346" y="0"/>
                  <a:pt x="346" y="0"/>
                </a:cubicBezTo>
                <a:cubicBezTo>
                  <a:pt x="263" y="0"/>
                  <a:pt x="263" y="0"/>
                  <a:pt x="263" y="0"/>
                </a:cubicBezTo>
                <a:moveTo>
                  <a:pt x="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3"/>
                  <a:pt x="0" y="83"/>
                  <a:pt x="0" y="83"/>
                </a:cubicBezTo>
                <a:moveTo>
                  <a:pt x="0" y="265"/>
                </a:moveTo>
                <a:cubicBezTo>
                  <a:pt x="0" y="348"/>
                  <a:pt x="0" y="348"/>
                  <a:pt x="0" y="348"/>
                </a:cubicBezTo>
                <a:cubicBezTo>
                  <a:pt x="83" y="348"/>
                  <a:pt x="83" y="348"/>
                  <a:pt x="83" y="348"/>
                </a:cubicBezTo>
                <a:moveTo>
                  <a:pt x="173" y="184"/>
                </a:moveTo>
                <a:cubicBezTo>
                  <a:pt x="204" y="184"/>
                  <a:pt x="229" y="159"/>
                  <a:pt x="229" y="129"/>
                </a:cubicBezTo>
                <a:cubicBezTo>
                  <a:pt x="229" y="98"/>
                  <a:pt x="204" y="73"/>
                  <a:pt x="173" y="73"/>
                </a:cubicBezTo>
                <a:cubicBezTo>
                  <a:pt x="142" y="73"/>
                  <a:pt x="117" y="98"/>
                  <a:pt x="117" y="129"/>
                </a:cubicBezTo>
                <a:cubicBezTo>
                  <a:pt x="117" y="159"/>
                  <a:pt x="142" y="184"/>
                  <a:pt x="173" y="184"/>
                </a:cubicBezTo>
                <a:close/>
                <a:moveTo>
                  <a:pt x="262" y="275"/>
                </a:moveTo>
                <a:cubicBezTo>
                  <a:pt x="262" y="225"/>
                  <a:pt x="222" y="184"/>
                  <a:pt x="172" y="184"/>
                </a:cubicBezTo>
                <a:cubicBezTo>
                  <a:pt x="122" y="184"/>
                  <a:pt x="82" y="225"/>
                  <a:pt x="82" y="275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0585F0-7179-4ADB-AF80-701519E1E02F}"/>
              </a:ext>
            </a:extLst>
          </p:cNvPr>
          <p:cNvSpPr/>
          <p:nvPr/>
        </p:nvSpPr>
        <p:spPr>
          <a:xfrm>
            <a:off x="7043017" y="3544879"/>
            <a:ext cx="316807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Scale resources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Autoscale resources to only pay while running a job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77E2E-8F9B-46A3-A536-0B54682EFCA2}"/>
              </a:ext>
            </a:extLst>
          </p:cNvPr>
          <p:cNvSpPr/>
          <p:nvPr/>
        </p:nvSpPr>
        <p:spPr>
          <a:xfrm>
            <a:off x="1401329" y="3544879"/>
            <a:ext cx="316807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Schedule jobs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Train at cloud scale using a framework of choice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3D0EDF-5454-4599-9D5F-9A64E87D35D3}"/>
              </a:ext>
            </a:extLst>
          </p:cNvPr>
          <p:cNvSpPr/>
          <p:nvPr/>
        </p:nvSpPr>
        <p:spPr>
          <a:xfrm>
            <a:off x="1401329" y="1934551"/>
            <a:ext cx="3341573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Dependencies and Containers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Leverage system-managed AML compute or bring your own compute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5AAE77-E3C9-4EE1-92A9-602D8CCE9FAA}"/>
              </a:ext>
            </a:extLst>
          </p:cNvPr>
          <p:cNvSpPr/>
          <p:nvPr/>
        </p:nvSpPr>
        <p:spPr>
          <a:xfrm>
            <a:off x="1401329" y="5142153"/>
            <a:ext cx="316807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Provision clusters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Use the latest NDv2 series VMs with the NVIDIA V100 GPUs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7A5646-C5C0-4E4D-9BC9-84F7426BFEE8}"/>
              </a:ext>
            </a:extLst>
          </p:cNvPr>
          <p:cNvSpPr/>
          <p:nvPr/>
        </p:nvSpPr>
        <p:spPr>
          <a:xfrm>
            <a:off x="7043017" y="1934551"/>
            <a:ext cx="316807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Distribute data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Manage and share resources across </a:t>
            </a:r>
            <a:b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a workspace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F161F6-2437-4122-A898-C7EE4EB8428B}"/>
              </a:ext>
            </a:extLst>
          </p:cNvPr>
          <p:cNvSpPr txBox="1">
            <a:spLocks/>
          </p:cNvSpPr>
          <p:nvPr/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Training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1341768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choice of hardware</a:t>
            </a:r>
          </a:p>
        </p:txBody>
      </p:sp>
      <p:sp>
        <p:nvSpPr>
          <p:cNvPr id="63" name="Arrow: Left-Right 50">
            <a:extLst>
              <a:ext uri="{FF2B5EF4-FFF2-40B4-BE49-F238E27FC236}">
                <a16:creationId xmlns:a16="http://schemas.microsoft.com/office/drawing/2014/main" id="{689B45EF-A0E4-C543-A885-7DB462A5E236}"/>
              </a:ext>
            </a:extLst>
          </p:cNvPr>
          <p:cNvSpPr/>
          <p:nvPr/>
        </p:nvSpPr>
        <p:spPr bwMode="auto">
          <a:xfrm>
            <a:off x="400450" y="4294860"/>
            <a:ext cx="11297446" cy="1020767"/>
          </a:xfrm>
          <a:prstGeom prst="leftRightArrow">
            <a:avLst/>
          </a:prstGeom>
          <a:solidFill>
            <a:srgbClr val="0078D4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err="1">
              <a:solidFill>
                <a:srgbClr val="0078D4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76E695-8445-1242-8263-3BABA272211F}"/>
              </a:ext>
            </a:extLst>
          </p:cNvPr>
          <p:cNvSpPr/>
          <p:nvPr/>
        </p:nvSpPr>
        <p:spPr bwMode="auto">
          <a:xfrm>
            <a:off x="176984" y="3219447"/>
            <a:ext cx="3484723" cy="641993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>
                <a:solidFill>
                  <a:srgbClr val="1A1A1A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General purpose machine learning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srgbClr val="0078D4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D, F, L, M, H Series</a:t>
            </a:r>
            <a:endParaRPr lang="en-US" kern="0">
              <a:solidFill>
                <a:srgbClr val="0078D4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3227AD-88A3-6343-A6AC-A04C3F46AB80}"/>
              </a:ext>
            </a:extLst>
          </p:cNvPr>
          <p:cNvSpPr/>
          <p:nvPr/>
        </p:nvSpPr>
        <p:spPr bwMode="auto">
          <a:xfrm>
            <a:off x="1402576" y="2850568"/>
            <a:ext cx="912895" cy="276999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8D4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CPUs</a:t>
            </a:r>
          </a:p>
        </p:txBody>
      </p:sp>
      <p:sp>
        <p:nvSpPr>
          <p:cNvPr id="67" name="chip">
            <a:extLst>
              <a:ext uri="{FF2B5EF4-FFF2-40B4-BE49-F238E27FC236}">
                <a16:creationId xmlns:a16="http://schemas.microsoft.com/office/drawing/2014/main" id="{1F486F47-0449-3340-8B4E-FCCDF8FDE1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69317" y="2310533"/>
            <a:ext cx="379412" cy="38725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765" kern="0">
              <a:solidFill>
                <a:srgbClr val="0078D4"/>
              </a:solidFill>
              <a:latin typeface="Segoe UI Semiligh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5A2CE4-A06F-7E4A-A12C-B621EA6B5973}"/>
              </a:ext>
            </a:extLst>
          </p:cNvPr>
          <p:cNvSpPr txBox="1"/>
          <p:nvPr/>
        </p:nvSpPr>
        <p:spPr>
          <a:xfrm>
            <a:off x="902041" y="4708296"/>
            <a:ext cx="3189023" cy="193899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0078D7"/>
                    </a:gs>
                    <a:gs pos="100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927">
              <a:defRPr/>
            </a:pPr>
            <a:r>
              <a:rPr lang="en-US">
                <a:solidFill>
                  <a:prstClr val="white"/>
                </a:solidFill>
              </a:rPr>
              <a:t>Optimized for flexibility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3BD09E-7817-2540-88D3-BC759D99848A}"/>
              </a:ext>
            </a:extLst>
          </p:cNvPr>
          <p:cNvSpPr txBox="1"/>
          <p:nvPr/>
        </p:nvSpPr>
        <p:spPr>
          <a:xfrm>
            <a:off x="8639694" y="4708296"/>
            <a:ext cx="2429764" cy="193899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0078D7"/>
                    </a:gs>
                    <a:gs pos="100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pPr algn="r" defTabSz="913927">
              <a:defRPr/>
            </a:pPr>
            <a:r>
              <a:rPr lang="en-US" dirty="0">
                <a:solidFill>
                  <a:prstClr val="white"/>
                </a:solidFill>
              </a:rPr>
              <a:t>Optimized for performance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3780B3E-15D7-7144-9513-EB118F80CCAD}"/>
              </a:ext>
            </a:extLst>
          </p:cNvPr>
          <p:cNvSpPr/>
          <p:nvPr/>
        </p:nvSpPr>
        <p:spPr bwMode="auto">
          <a:xfrm>
            <a:off x="5635013" y="2850568"/>
            <a:ext cx="726163" cy="276999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8D4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GPUs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C1ABE2-F1AB-F443-BB94-1EAE888DBB67}"/>
              </a:ext>
            </a:extLst>
          </p:cNvPr>
          <p:cNvGrpSpPr/>
          <p:nvPr/>
        </p:nvGrpSpPr>
        <p:grpSpPr>
          <a:xfrm>
            <a:off x="5734285" y="2310535"/>
            <a:ext cx="518232" cy="330626"/>
            <a:chOff x="5842028" y="2023300"/>
            <a:chExt cx="518306" cy="330673"/>
          </a:xfrm>
        </p:grpSpPr>
        <p:sp>
          <p:nvSpPr>
            <p:cNvPr id="74" name="Rectangle: Single Corner Rounded 2">
              <a:extLst>
                <a:ext uri="{FF2B5EF4-FFF2-40B4-BE49-F238E27FC236}">
                  <a16:creationId xmlns:a16="http://schemas.microsoft.com/office/drawing/2014/main" id="{0BEF15DC-08F2-EA48-AEC0-D3C82AE5A9AD}"/>
                </a:ext>
              </a:extLst>
            </p:cNvPr>
            <p:cNvSpPr/>
            <p:nvPr/>
          </p:nvSpPr>
          <p:spPr bwMode="auto">
            <a:xfrm>
              <a:off x="5842028" y="2023300"/>
              <a:ext cx="518306" cy="284908"/>
            </a:xfrm>
            <a:prstGeom prst="round1Rect">
              <a:avLst>
                <a:gd name="adj" fmla="val 19322"/>
              </a:avLst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92">
                <a:defRPr/>
              </a:pPr>
              <a:endParaRPr lang="en-US" sz="1765" kern="0" err="1">
                <a:solidFill>
                  <a:srgbClr val="0078D4"/>
                </a:solidFill>
                <a:latin typeface="Segoe UI Semilight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420890A-D1A8-7A47-AC2C-E40E03630673}"/>
                </a:ext>
              </a:extLst>
            </p:cNvPr>
            <p:cNvGrpSpPr/>
            <p:nvPr/>
          </p:nvGrpSpPr>
          <p:grpSpPr>
            <a:xfrm>
              <a:off x="5886781" y="2308208"/>
              <a:ext cx="423110" cy="45765"/>
              <a:chOff x="2805041" y="5363936"/>
              <a:chExt cx="937405" cy="12517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834287D-33DB-EC44-B7FA-CA94ED4CB85E}"/>
                  </a:ext>
                </a:extLst>
              </p:cNvPr>
              <p:cNvGrpSpPr/>
              <p:nvPr/>
            </p:nvGrpSpPr>
            <p:grpSpPr>
              <a:xfrm>
                <a:off x="2805041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CEF6E83-6543-B24A-86F9-2798BEE9B567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C99D5ED-90ED-D140-A94B-A22739EB1752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A52F0CA-9DC3-2142-9188-905CBE3CA99B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AC3B4DF-B6C8-0149-A0E2-21647BAF05F9}"/>
                  </a:ext>
                </a:extLst>
              </p:cNvPr>
              <p:cNvGrpSpPr/>
              <p:nvPr/>
            </p:nvGrpSpPr>
            <p:grpSpPr>
              <a:xfrm>
                <a:off x="3437646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351CA95-56F4-DA45-AEF8-CF53C64DAAFE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392A3CB-354E-634C-873B-C83C47CD661D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7A91DE6-7DCB-0843-9E89-8C95CBA58CE4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F0ECD91-A561-DF4F-9781-E86AB902F12F}"/>
                </a:ext>
              </a:extLst>
            </p:cNvPr>
            <p:cNvSpPr/>
            <p:nvPr/>
          </p:nvSpPr>
          <p:spPr bwMode="auto">
            <a:xfrm>
              <a:off x="6135172" y="2083744"/>
              <a:ext cx="158117" cy="164020"/>
            </a:xfrm>
            <a:prstGeom prst="ellipse">
              <a:avLst/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92">
                <a:defRPr/>
              </a:pPr>
              <a:endParaRPr lang="en-US" sz="1765" kern="0" err="1">
                <a:solidFill>
                  <a:srgbClr val="0078D4"/>
                </a:solidFill>
                <a:latin typeface="Segoe UI Semilight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BB607E9-006F-6440-A925-8ACD9DCEE878}"/>
                </a:ext>
              </a:extLst>
            </p:cNvPr>
            <p:cNvSpPr/>
            <p:nvPr/>
          </p:nvSpPr>
          <p:spPr bwMode="auto">
            <a:xfrm>
              <a:off x="5911951" y="2129519"/>
              <a:ext cx="156176" cy="80034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92">
                <a:defRPr/>
              </a:pPr>
              <a:endParaRPr lang="en-US" sz="1765" kern="0" err="1">
                <a:solidFill>
                  <a:srgbClr val="0078D4"/>
                </a:solidFill>
                <a:latin typeface="Segoe UI Semilight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D1E0808-F176-C547-AA96-7F898C3EEC57}"/>
              </a:ext>
            </a:extLst>
          </p:cNvPr>
          <p:cNvSpPr/>
          <p:nvPr/>
        </p:nvSpPr>
        <p:spPr bwMode="auto">
          <a:xfrm>
            <a:off x="9772191" y="2850568"/>
            <a:ext cx="768194" cy="276999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FPGAs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28BB775-BEFF-3D4D-84F4-C0F51D0ED328}"/>
              </a:ext>
            </a:extLst>
          </p:cNvPr>
          <p:cNvGrpSpPr/>
          <p:nvPr/>
        </p:nvGrpSpPr>
        <p:grpSpPr>
          <a:xfrm>
            <a:off x="9938075" y="2310534"/>
            <a:ext cx="436424" cy="436424"/>
            <a:chOff x="10035278" y="3218678"/>
            <a:chExt cx="247374" cy="2473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0841A0E-FD38-904C-8504-5C32F65A79C1}"/>
                </a:ext>
              </a:extLst>
            </p:cNvPr>
            <p:cNvGrpSpPr/>
            <p:nvPr/>
          </p:nvGrpSpPr>
          <p:grpSpPr>
            <a:xfrm>
              <a:off x="10035278" y="3218678"/>
              <a:ext cx="247374" cy="247374"/>
              <a:chOff x="3485441" y="4505566"/>
              <a:chExt cx="712494" cy="712494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6AA05E2-628E-494F-BD7B-342E3A7304A6}"/>
                  </a:ext>
                </a:extLst>
              </p:cNvPr>
              <p:cNvSpPr/>
              <p:nvPr/>
            </p:nvSpPr>
            <p:spPr bwMode="auto">
              <a:xfrm>
                <a:off x="3565593" y="4585718"/>
                <a:ext cx="552190" cy="55219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err="1">
                  <a:solidFill>
                    <a:srgbClr val="0078D4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1145BFE-25F0-354B-91E2-082BB54514DA}"/>
                  </a:ext>
                </a:extLst>
              </p:cNvPr>
              <p:cNvGrpSpPr/>
              <p:nvPr/>
            </p:nvGrpSpPr>
            <p:grpSpPr>
              <a:xfrm>
                <a:off x="3485441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3A06960D-ACFF-7E4D-9CEF-BD1BDAE2E432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263E0BC3-533E-6D45-B9F2-893C1AED4B0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9867178C-0E23-6A45-9FBB-5EF23CFBE8AA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971C283B-1A7A-8E4F-9221-6538F8DE40EE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F48CD625-DE21-F447-A286-66CFE2F04C0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C5991450-A3A9-3A45-9534-C832DB95FB14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E46A0706-D999-124D-A6D2-6720E6F2EE7A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06856E3-371B-D541-AFCD-CA9A49BC61B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3CDB64D5-5F1C-F649-A1FE-CB85D3EB845D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0988B225-1BA5-9C4B-97CC-43AC294A7F1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BA23B8A-19E8-9849-B1F4-FCE40FC85846}"/>
                  </a:ext>
                </a:extLst>
              </p:cNvPr>
              <p:cNvGrpSpPr/>
              <p:nvPr/>
            </p:nvGrpSpPr>
            <p:grpSpPr>
              <a:xfrm rot="5400000">
                <a:off x="3480396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FE0E5B8-33CC-5047-ADD7-5A049FBC89B2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866BF204-A809-1942-A3B1-455894CA6C77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8B030963-EECB-B14D-9D9E-774ABA36244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1DB131C3-BB50-B14A-B78F-B5E5B4909F5D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065D464A-85E5-624E-AF45-0E2702A0FFA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AEDBEE40-519A-714A-8C9C-E464B4A2A109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A0EB92D8-BC3C-214F-B0FE-5638C2BFEEA7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2FE03D00-B106-5248-AF62-53DE24AC8EC2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4F96B2CB-0FAF-3546-87CC-BD1E195F4EF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EDC6B68F-DC3E-4345-BAC9-A8AE91D1108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0" name="Freeform: Shape 520">
              <a:extLst>
                <a:ext uri="{FF2B5EF4-FFF2-40B4-BE49-F238E27FC236}">
                  <a16:creationId xmlns:a16="http://schemas.microsoft.com/office/drawing/2014/main" id="{37BDB853-D50C-CB47-9FA0-226FC4FE745F}"/>
                </a:ext>
              </a:extLst>
            </p:cNvPr>
            <p:cNvSpPr/>
            <p:nvPr/>
          </p:nvSpPr>
          <p:spPr bwMode="auto">
            <a:xfrm>
              <a:off x="10124345" y="3293573"/>
              <a:ext cx="71612" cy="91319"/>
            </a:xfrm>
            <a:custGeom>
              <a:avLst/>
              <a:gdLst>
                <a:gd name="connsiteX0" fmla="*/ 699778 w 974972"/>
                <a:gd name="connsiteY0" fmla="*/ 0 h 1504393"/>
                <a:gd name="connsiteX1" fmla="*/ 502371 w 974972"/>
                <a:gd name="connsiteY1" fmla="*/ 571355 h 1504393"/>
                <a:gd name="connsiteX2" fmla="*/ 597565 w 974972"/>
                <a:gd name="connsiteY2" fmla="*/ 571355 h 1504393"/>
                <a:gd name="connsiteX3" fmla="*/ 629015 w 974972"/>
                <a:gd name="connsiteY3" fmla="*/ 571355 h 1504393"/>
                <a:gd name="connsiteX4" fmla="*/ 974972 w 974972"/>
                <a:gd name="connsiteY4" fmla="*/ 571355 h 1504393"/>
                <a:gd name="connsiteX5" fmla="*/ 275193 w 974972"/>
                <a:gd name="connsiteY5" fmla="*/ 1504393 h 1504393"/>
                <a:gd name="connsiteX6" fmla="*/ 472601 w 974972"/>
                <a:gd name="connsiteY6" fmla="*/ 933038 h 1504393"/>
                <a:gd name="connsiteX7" fmla="*/ 377407 w 974972"/>
                <a:gd name="connsiteY7" fmla="*/ 933038 h 1504393"/>
                <a:gd name="connsiteX8" fmla="*/ 349889 w 974972"/>
                <a:gd name="connsiteY8" fmla="*/ 933038 h 1504393"/>
                <a:gd name="connsiteX9" fmla="*/ 0 w 974972"/>
                <a:gd name="connsiteY9" fmla="*/ 933038 h 1504393"/>
                <a:gd name="connsiteX10" fmla="*/ 699778 w 974972"/>
                <a:gd name="connsiteY10" fmla="*/ 0 h 150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4972" h="1504393">
                  <a:moveTo>
                    <a:pt x="699778" y="0"/>
                  </a:moveTo>
                  <a:lnTo>
                    <a:pt x="502371" y="571355"/>
                  </a:lnTo>
                  <a:lnTo>
                    <a:pt x="597565" y="571355"/>
                  </a:lnTo>
                  <a:lnTo>
                    <a:pt x="629015" y="571355"/>
                  </a:lnTo>
                  <a:lnTo>
                    <a:pt x="974972" y="571355"/>
                  </a:lnTo>
                  <a:lnTo>
                    <a:pt x="275193" y="1504393"/>
                  </a:lnTo>
                  <a:lnTo>
                    <a:pt x="472601" y="933038"/>
                  </a:lnTo>
                  <a:lnTo>
                    <a:pt x="377407" y="933038"/>
                  </a:lnTo>
                  <a:lnTo>
                    <a:pt x="349889" y="933038"/>
                  </a:lnTo>
                  <a:lnTo>
                    <a:pt x="0" y="933038"/>
                  </a:lnTo>
                  <a:lnTo>
                    <a:pt x="699778" y="0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solidFill>
                  <a:srgbClr val="0078D4"/>
                </a:soli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DAAFA46-970B-514B-BC32-98C42C3EEC44}"/>
              </a:ext>
            </a:extLst>
          </p:cNvPr>
          <p:cNvSpPr/>
          <p:nvPr/>
        </p:nvSpPr>
        <p:spPr bwMode="auto">
          <a:xfrm>
            <a:off x="4294898" y="3212218"/>
            <a:ext cx="3484723" cy="436914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>
                <a:solidFill>
                  <a:srgbClr val="1A1A1A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Deep learning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>
              <a:solidFill>
                <a:srgbClr val="0078D4"/>
              </a:solidFill>
              <a:latin typeface="Segoe UI Semilight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srgbClr val="0078D4"/>
                </a:solidFill>
                <a:latin typeface="Segoe UI Semilight"/>
                <a:cs typeface="Segoe UI" pitchFamily="34" charset="0"/>
              </a:rPr>
              <a:t>N Series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987F5D-EF98-A447-BEF9-71A8D22ED793}"/>
              </a:ext>
            </a:extLst>
          </p:cNvPr>
          <p:cNvSpPr/>
          <p:nvPr/>
        </p:nvSpPr>
        <p:spPr bwMode="auto">
          <a:xfrm>
            <a:off x="8639694" y="3212217"/>
            <a:ext cx="3139749" cy="649223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>
                <a:solidFill>
                  <a:srgbClr val="1A1A1A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Specialized hardware accelerated deep learning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srgbClr val="0078D4"/>
                </a:solidFill>
                <a:latin typeface="Segoe UI Semilight"/>
                <a:cs typeface="Segoe UI" pitchFamily="34" charset="0"/>
              </a:rPr>
              <a:t>Project Brainwave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9A53599-9F57-F34F-AB15-DD7A385FA15B}"/>
              </a:ext>
            </a:extLst>
          </p:cNvPr>
          <p:cNvCxnSpPr>
            <a:cxnSpLocks/>
          </p:cNvCxnSpPr>
          <p:nvPr/>
        </p:nvCxnSpPr>
        <p:spPr>
          <a:xfrm>
            <a:off x="9552935" y="3212600"/>
            <a:ext cx="1206702" cy="0"/>
          </a:xfrm>
          <a:prstGeom prst="line">
            <a:avLst/>
          </a:prstGeom>
          <a:ln w="127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F138A13-54A7-294F-9745-F3AA9B3B15C9}"/>
              </a:ext>
            </a:extLst>
          </p:cNvPr>
          <p:cNvCxnSpPr>
            <a:cxnSpLocks/>
          </p:cNvCxnSpPr>
          <p:nvPr/>
        </p:nvCxnSpPr>
        <p:spPr>
          <a:xfrm>
            <a:off x="5386061" y="3215331"/>
            <a:ext cx="1206702" cy="0"/>
          </a:xfrm>
          <a:prstGeom prst="line">
            <a:avLst/>
          </a:prstGeom>
          <a:ln>
            <a:noFill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157440A-C0A8-FF42-A5A7-504D83D6FAE3}"/>
              </a:ext>
            </a:extLst>
          </p:cNvPr>
          <p:cNvCxnSpPr>
            <a:cxnSpLocks/>
          </p:cNvCxnSpPr>
          <p:nvPr/>
        </p:nvCxnSpPr>
        <p:spPr>
          <a:xfrm>
            <a:off x="1289852" y="3216613"/>
            <a:ext cx="1206702" cy="0"/>
          </a:xfrm>
          <a:prstGeom prst="line">
            <a:avLst/>
          </a:prstGeom>
          <a:ln w="127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ABA2D8E-CDCA-6B4C-B450-1E9DB4B43429}"/>
              </a:ext>
            </a:extLst>
          </p:cNvPr>
          <p:cNvCxnSpPr>
            <a:cxnSpLocks/>
          </p:cNvCxnSpPr>
          <p:nvPr/>
        </p:nvCxnSpPr>
        <p:spPr>
          <a:xfrm>
            <a:off x="5407787" y="3219446"/>
            <a:ext cx="1206702" cy="0"/>
          </a:xfrm>
          <a:prstGeom prst="line">
            <a:avLst/>
          </a:prstGeom>
          <a:ln w="127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981C0B-6C93-4340-A2D4-61B45B272A16}"/>
              </a:ext>
            </a:extLst>
          </p:cNvPr>
          <p:cNvSpPr/>
          <p:nvPr/>
        </p:nvSpPr>
        <p:spPr bwMode="auto">
          <a:xfrm>
            <a:off x="865" y="5377997"/>
            <a:ext cx="12190271" cy="1479517"/>
          </a:xfrm>
          <a:prstGeom prst="rect">
            <a:avLst/>
          </a:prstGeom>
          <a:solidFill>
            <a:srgbClr val="EDED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4C38580-5C5F-2745-A017-F038D4399D5B}"/>
              </a:ext>
            </a:extLst>
          </p:cNvPr>
          <p:cNvGrpSpPr/>
          <p:nvPr/>
        </p:nvGrpSpPr>
        <p:grpSpPr>
          <a:xfrm>
            <a:off x="4724272" y="5597887"/>
            <a:ext cx="9856360" cy="800171"/>
            <a:chOff x="12144240" y="172899"/>
            <a:chExt cx="3073449" cy="80028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8E1ACF-3E18-1C4E-9ADF-38A57EF5FA65}"/>
                </a:ext>
              </a:extLst>
            </p:cNvPr>
            <p:cNvSpPr txBox="1"/>
            <p:nvPr/>
          </p:nvSpPr>
          <p:spPr>
            <a:xfrm>
              <a:off x="12144240" y="511453"/>
              <a:ext cx="3073449" cy="461730"/>
            </a:xfrm>
            <a:prstGeom prst="rect">
              <a:avLst/>
            </a:prstGeom>
            <a:noFill/>
          </p:spPr>
          <p:txBody>
            <a:bodyPr wrap="square" lIns="91427" tIns="0" rIns="0" bIns="0" rtlCol="0">
              <a:spAutoFit/>
            </a:bodyPr>
            <a:lstStyle/>
            <a:p>
              <a:pPr defTabSz="914225">
                <a:defRPr/>
              </a:pPr>
              <a:r>
                <a:rPr lang="en-US" sz="1600" dirty="0">
                  <a:solidFill>
                    <a:srgbClr val="0078D4"/>
                  </a:solidFill>
                  <a:latin typeface="Segoe UI"/>
                </a:rPr>
                <a:t>Support</a:t>
              </a:r>
              <a:r>
                <a:rPr lang="en-US" sz="1400" dirty="0">
                  <a:solidFill>
                    <a:srgbClr val="0078D4"/>
                  </a:solidFill>
                  <a:latin typeface="Segoe UI"/>
                </a:rPr>
                <a:t> for image classification and recognition scenarios</a:t>
              </a:r>
            </a:p>
            <a:p>
              <a:pPr defTabSz="914225">
                <a:defRPr/>
              </a:pPr>
              <a:r>
                <a:rPr lang="en-US" sz="1400" dirty="0" err="1">
                  <a:solidFill>
                    <a:srgbClr val="0078D4"/>
                  </a:solidFill>
                  <a:latin typeface="Segoe UI"/>
                </a:rPr>
                <a:t>ResNet</a:t>
              </a:r>
              <a:r>
                <a:rPr lang="en-US" sz="1400" dirty="0">
                  <a:solidFill>
                    <a:srgbClr val="0078D4"/>
                  </a:solidFill>
                  <a:latin typeface="Segoe UI"/>
                </a:rPr>
                <a:t> 50, </a:t>
              </a:r>
              <a:r>
                <a:rPr lang="en-US" sz="1400" dirty="0" err="1">
                  <a:solidFill>
                    <a:srgbClr val="0078D4"/>
                  </a:solidFill>
                  <a:latin typeface="Segoe UI"/>
                </a:rPr>
                <a:t>ResNet</a:t>
              </a:r>
              <a:r>
                <a:rPr lang="en-US" sz="1400" dirty="0">
                  <a:solidFill>
                    <a:srgbClr val="0078D4"/>
                  </a:solidFill>
                  <a:latin typeface="Segoe UI"/>
                </a:rPr>
                <a:t> 152, VGG-16, SSD-VGG, DenseNet-121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CA18DB-1898-984C-AB37-6B2694D9D686}"/>
                </a:ext>
              </a:extLst>
            </p:cNvPr>
            <p:cNvSpPr/>
            <p:nvPr/>
          </p:nvSpPr>
          <p:spPr>
            <a:xfrm>
              <a:off x="12145453" y="172899"/>
              <a:ext cx="2265901" cy="343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/>
              <a:r>
                <a:rPr lang="en-US" sz="1600" dirty="0">
                  <a:solidFill>
                    <a:srgbClr val="0078D4"/>
                  </a:solidFill>
                  <a:latin typeface="Segoe UI Semibold"/>
                </a:rPr>
                <a:t>FPGA NEW UPDATES:</a:t>
              </a:r>
            </a:p>
          </p:txBody>
        </p: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EA2AF034-1B22-4341-BA8D-70F77D902F10}"/>
              </a:ext>
            </a:extLst>
          </p:cNvPr>
          <p:cNvSpPr/>
          <p:nvPr/>
        </p:nvSpPr>
        <p:spPr bwMode="auto">
          <a:xfrm rot="8100000">
            <a:off x="4345858" y="5662810"/>
            <a:ext cx="313486" cy="313486"/>
          </a:xfrm>
          <a:custGeom>
            <a:avLst/>
            <a:gdLst>
              <a:gd name="connsiteX0" fmla="*/ 189180 w 480187"/>
              <a:gd name="connsiteY0" fmla="*/ 480186 h 480186"/>
              <a:gd name="connsiteX1" fmla="*/ 0 w 480187"/>
              <a:gd name="connsiteY1" fmla="*/ 291006 h 480186"/>
              <a:gd name="connsiteX2" fmla="*/ 291006 w 480187"/>
              <a:gd name="connsiteY2" fmla="*/ 0 h 480186"/>
              <a:gd name="connsiteX3" fmla="*/ 291006 w 480187"/>
              <a:gd name="connsiteY3" fmla="*/ 189179 h 480186"/>
              <a:gd name="connsiteX4" fmla="*/ 480187 w 480187"/>
              <a:gd name="connsiteY4" fmla="*/ 189179 h 480186"/>
              <a:gd name="connsiteX5" fmla="*/ 189180 w 480187"/>
              <a:gd name="connsiteY5" fmla="*/ 480186 h 48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187" h="480186">
                <a:moveTo>
                  <a:pt x="189180" y="480186"/>
                </a:moveTo>
                <a:lnTo>
                  <a:pt x="0" y="291006"/>
                </a:lnTo>
                <a:lnTo>
                  <a:pt x="291006" y="0"/>
                </a:lnTo>
                <a:lnTo>
                  <a:pt x="291006" y="189179"/>
                </a:lnTo>
                <a:lnTo>
                  <a:pt x="480187" y="189179"/>
                </a:lnTo>
                <a:lnTo>
                  <a:pt x="189180" y="480186"/>
                </a:lnTo>
                <a:close/>
              </a:path>
            </a:pathLst>
          </a:cu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3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FBA33A-ECBD-4EAA-9576-DCFEE0FC5F72}"/>
              </a:ext>
            </a:extLst>
          </p:cNvPr>
          <p:cNvSpPr txBox="1"/>
          <p:nvPr/>
        </p:nvSpPr>
        <p:spPr>
          <a:xfrm>
            <a:off x="845675" y="5724858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 dirty="0">
                <a:solidFill>
                  <a:prstClr val="black"/>
                </a:solidFill>
                <a:latin typeface="Segoe UI"/>
              </a:rPr>
              <a:t>Use leaderboards, side by side run comparison and model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E1C3C-1BCA-4338-BF34-16E9C990BBCD}"/>
              </a:ext>
            </a:extLst>
          </p:cNvPr>
          <p:cNvSpPr txBox="1"/>
          <p:nvPr/>
        </p:nvSpPr>
        <p:spPr>
          <a:xfrm>
            <a:off x="6539391" y="5724858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 dirty="0">
                <a:solidFill>
                  <a:prstClr val="black"/>
                </a:solidFill>
                <a:latin typeface="Segoe UI"/>
              </a:rPr>
              <a:t>Conduct a hyperparameter search on traditional ML or DNN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07708-93CF-CB46-9F01-5B230A22D267}"/>
              </a:ext>
            </a:extLst>
          </p:cNvPr>
          <p:cNvSpPr txBox="1"/>
          <p:nvPr/>
        </p:nvSpPr>
        <p:spPr>
          <a:xfrm>
            <a:off x="845675" y="3196155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 dirty="0">
                <a:solidFill>
                  <a:prstClr val="black"/>
                </a:solidFill>
                <a:latin typeface="Segoe UI"/>
              </a:rPr>
              <a:t>Leverage service-side capture of run metrics, output logs and models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78B62-9A61-9C45-B63F-1AE5BEB0CEC7}"/>
              </a:ext>
            </a:extLst>
          </p:cNvPr>
          <p:cNvSpPr txBox="1"/>
          <p:nvPr/>
        </p:nvSpPr>
        <p:spPr>
          <a:xfrm>
            <a:off x="6539391" y="3196155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 dirty="0">
                <a:solidFill>
                  <a:prstClr val="black"/>
                </a:solidFill>
                <a:latin typeface="Segoe UI"/>
              </a:rPr>
              <a:t>Manage training jobs locally, scaled-up or scaled-out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C0088C-845E-6C4C-A37E-566C649A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302995"/>
            <a:ext cx="11336039" cy="757914"/>
          </a:xfrm>
        </p:spPr>
        <p:txBody>
          <a:bodyPr/>
          <a:lstStyle/>
          <a:p>
            <a:r>
              <a:rPr lang="en-US" dirty="0"/>
              <a:t>Experimentation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DB52CC-88F5-554E-830E-650B226D78E9}"/>
              </a:ext>
            </a:extLst>
          </p:cNvPr>
          <p:cNvGrpSpPr/>
          <p:nvPr/>
        </p:nvGrpSpPr>
        <p:grpSpPr>
          <a:xfrm>
            <a:off x="1433507" y="1969901"/>
            <a:ext cx="1424120" cy="1094291"/>
            <a:chOff x="1054529" y="1695612"/>
            <a:chExt cx="1860399" cy="142952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9715EDF-1009-4749-9A68-84A6CD7FA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529" y="2126319"/>
              <a:ext cx="597959" cy="668107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DE77B8F-2258-D349-9850-3798C71955E1}"/>
                </a:ext>
              </a:extLst>
            </p:cNvPr>
            <p:cNvGrpSpPr/>
            <p:nvPr/>
          </p:nvGrpSpPr>
          <p:grpSpPr>
            <a:xfrm flipH="1">
              <a:off x="1486874" y="2560684"/>
              <a:ext cx="335581" cy="410796"/>
              <a:chOff x="3003960" y="3685414"/>
              <a:chExt cx="403310" cy="493707"/>
            </a:xfrm>
            <a:solidFill>
              <a:schemeClr val="bg1"/>
            </a:solidFill>
          </p:grpSpPr>
          <p:sp>
            <p:nvSpPr>
              <p:cNvPr id="26" name="Snip Single Corner Rectangle 26">
                <a:extLst>
                  <a:ext uri="{FF2B5EF4-FFF2-40B4-BE49-F238E27FC236}">
                    <a16:creationId xmlns:a16="http://schemas.microsoft.com/office/drawing/2014/main" id="{23FE9337-4988-5A4A-96B1-BC209FEFDE3E}"/>
                  </a:ext>
                </a:extLst>
              </p:cNvPr>
              <p:cNvSpPr/>
              <p:nvPr/>
            </p:nvSpPr>
            <p:spPr bwMode="auto">
              <a:xfrm flipH="1">
                <a:off x="3003960" y="3685414"/>
                <a:ext cx="403310" cy="493707"/>
              </a:xfrm>
              <a:prstGeom prst="snip1Rect">
                <a:avLst>
                  <a:gd name="adj" fmla="val 28736"/>
                </a:avLst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Triangle 27">
                <a:extLst>
                  <a:ext uri="{FF2B5EF4-FFF2-40B4-BE49-F238E27FC236}">
                    <a16:creationId xmlns:a16="http://schemas.microsoft.com/office/drawing/2014/main" id="{ED8A6BCC-F462-FE4C-A27F-7D2E4E439016}"/>
                  </a:ext>
                </a:extLst>
              </p:cNvPr>
              <p:cNvSpPr/>
              <p:nvPr/>
            </p:nvSpPr>
            <p:spPr bwMode="auto">
              <a:xfrm rot="8100000">
                <a:off x="3012552" y="3733609"/>
                <a:ext cx="160049" cy="80930"/>
              </a:xfrm>
              <a:prstGeom prst="triangle">
                <a:avLst/>
              </a:prstGeom>
              <a:grpFill/>
              <a:ln w="12700">
                <a:solidFill>
                  <a:schemeClr val="tx2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C8F475-A3B9-064B-80F2-C5A4D0EC20A0}"/>
                </a:ext>
              </a:extLst>
            </p:cNvPr>
            <p:cNvGrpSpPr/>
            <p:nvPr/>
          </p:nvGrpSpPr>
          <p:grpSpPr>
            <a:xfrm>
              <a:off x="2548269" y="2758480"/>
              <a:ext cx="366659" cy="366659"/>
              <a:chOff x="1672050" y="2651602"/>
              <a:chExt cx="320918" cy="32091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91F4673-4770-C24C-9B10-886099E9A2CA}"/>
                  </a:ext>
                </a:extLst>
              </p:cNvPr>
              <p:cNvGrpSpPr/>
              <p:nvPr/>
            </p:nvGrpSpPr>
            <p:grpSpPr>
              <a:xfrm>
                <a:off x="1731528" y="2712993"/>
                <a:ext cx="201963" cy="201963"/>
                <a:chOff x="10194820" y="1273488"/>
                <a:chExt cx="394855" cy="394855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CF718BB-FA19-D640-8BBC-51AD3523E74A}"/>
                    </a:ext>
                  </a:extLst>
                </p:cNvPr>
                <p:cNvCxnSpPr/>
                <p:nvPr/>
              </p:nvCxnSpPr>
              <p:spPr>
                <a:xfrm>
                  <a:off x="10392248" y="1273488"/>
                  <a:ext cx="0" cy="394855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001FEED-23A9-7045-A24E-5FA27C920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92248" y="1273488"/>
                  <a:ext cx="0" cy="394855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8EB863-C4D0-6C42-9833-1505136CE2A3}"/>
                  </a:ext>
                </a:extLst>
              </p:cNvPr>
              <p:cNvSpPr/>
              <p:nvPr/>
            </p:nvSpPr>
            <p:spPr bwMode="auto">
              <a:xfrm>
                <a:off x="1672050" y="2651602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282E17C-C851-DB4D-B951-D3907241F83F}"/>
                </a:ext>
              </a:extLst>
            </p:cNvPr>
            <p:cNvGrpSpPr/>
            <p:nvPr/>
          </p:nvGrpSpPr>
          <p:grpSpPr>
            <a:xfrm>
              <a:off x="2548269" y="2239742"/>
              <a:ext cx="366659" cy="366659"/>
              <a:chOff x="1672050" y="2197577"/>
              <a:chExt cx="320918" cy="32091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D953A54-B7AE-0341-8F82-E623E92BD3C3}"/>
                  </a:ext>
                </a:extLst>
              </p:cNvPr>
              <p:cNvGrpSpPr/>
              <p:nvPr/>
            </p:nvGrpSpPr>
            <p:grpSpPr>
              <a:xfrm>
                <a:off x="1738082" y="2257784"/>
                <a:ext cx="204537" cy="199247"/>
                <a:chOff x="1047750" y="3578225"/>
                <a:chExt cx="368300" cy="35877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682F748-351A-CB48-981D-D485160FB098}"/>
                    </a:ext>
                  </a:extLst>
                </p:cNvPr>
                <p:cNvCxnSpPr/>
                <p:nvPr/>
              </p:nvCxnSpPr>
              <p:spPr>
                <a:xfrm>
                  <a:off x="1047750" y="3578225"/>
                  <a:ext cx="2159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9D8DBA5-891E-EF4A-9D46-CDF4D2BE99AD}"/>
                    </a:ext>
                  </a:extLst>
                </p:cNvPr>
                <p:cNvCxnSpPr/>
                <p:nvPr/>
              </p:nvCxnSpPr>
              <p:spPr>
                <a:xfrm>
                  <a:off x="1047750" y="3697817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96752B-7D86-734E-B064-E75579804221}"/>
                    </a:ext>
                  </a:extLst>
                </p:cNvPr>
                <p:cNvCxnSpPr/>
                <p:nvPr/>
              </p:nvCxnSpPr>
              <p:spPr>
                <a:xfrm>
                  <a:off x="1047750" y="3817409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77243AA-964F-F04B-9282-3C5BC8FAA1DA}"/>
                    </a:ext>
                  </a:extLst>
                </p:cNvPr>
                <p:cNvCxnSpPr/>
                <p:nvPr/>
              </p:nvCxnSpPr>
              <p:spPr>
                <a:xfrm>
                  <a:off x="1047750" y="3937000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A80CEBC-C74F-C64D-8B4B-F00FC9E9FE68}"/>
                  </a:ext>
                </a:extLst>
              </p:cNvPr>
              <p:cNvSpPr/>
              <p:nvPr/>
            </p:nvSpPr>
            <p:spPr bwMode="auto">
              <a:xfrm>
                <a:off x="1672050" y="2197577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D7AA628-4C7D-9E4B-BDA3-8528C6642C75}"/>
                </a:ext>
              </a:extLst>
            </p:cNvPr>
            <p:cNvGrpSpPr/>
            <p:nvPr/>
          </p:nvGrpSpPr>
          <p:grpSpPr>
            <a:xfrm>
              <a:off x="2548269" y="1695612"/>
              <a:ext cx="366659" cy="366659"/>
              <a:chOff x="1672050" y="1721327"/>
              <a:chExt cx="320918" cy="32091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7038CED-FE3C-EF49-859B-76201DA1CCFA}"/>
                  </a:ext>
                </a:extLst>
              </p:cNvPr>
              <p:cNvGrpSpPr/>
              <p:nvPr/>
            </p:nvGrpSpPr>
            <p:grpSpPr>
              <a:xfrm>
                <a:off x="1751232" y="1788652"/>
                <a:ext cx="204931" cy="175496"/>
                <a:chOff x="1751232" y="1788652"/>
                <a:chExt cx="204931" cy="175496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B4B1955-011F-D04A-9425-D4975CD3B83C}"/>
                    </a:ext>
                  </a:extLst>
                </p:cNvPr>
                <p:cNvGrpSpPr/>
                <p:nvPr/>
              </p:nvGrpSpPr>
              <p:grpSpPr>
                <a:xfrm>
                  <a:off x="1751232" y="1791336"/>
                  <a:ext cx="180165" cy="172812"/>
                  <a:chOff x="10547588" y="3559464"/>
                  <a:chExt cx="623440" cy="597994"/>
                </a:xfrm>
              </p:grpSpPr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65C6039A-6665-4142-8767-F8D116CDE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547588" y="3559464"/>
                    <a:ext cx="623440" cy="597994"/>
                  </a:xfrm>
                  <a:custGeom>
                    <a:avLst/>
                    <a:gdLst>
                      <a:gd name="connsiteX0" fmla="*/ 0 w 509154"/>
                      <a:gd name="connsiteY0" fmla="*/ 0 h 488373"/>
                      <a:gd name="connsiteX1" fmla="*/ 0 w 509154"/>
                      <a:gd name="connsiteY1" fmla="*/ 488373 h 488373"/>
                      <a:gd name="connsiteX2" fmla="*/ 509154 w 509154"/>
                      <a:gd name="connsiteY2" fmla="*/ 488373 h 488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9154" h="488373">
                        <a:moveTo>
                          <a:pt x="0" y="0"/>
                        </a:moveTo>
                        <a:lnTo>
                          <a:pt x="0" y="488373"/>
                        </a:lnTo>
                        <a:lnTo>
                          <a:pt x="509154" y="488373"/>
                        </a:lnTo>
                      </a:path>
                    </a:pathLst>
                  </a:cu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67"/>
                    <a:endParaRPr lang="en-US" sz="1765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47322E71-C480-BB4A-A00C-D6247538A2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547588" y="3596957"/>
                    <a:ext cx="616772" cy="560501"/>
                  </a:xfrm>
                  <a:custGeom>
                    <a:avLst/>
                    <a:gdLst>
                      <a:gd name="connsiteX0" fmla="*/ 0 w 540327"/>
                      <a:gd name="connsiteY0" fmla="*/ 415637 h 415637"/>
                      <a:gd name="connsiteX1" fmla="*/ 166254 w 540327"/>
                      <a:gd name="connsiteY1" fmla="*/ 176646 h 415637"/>
                      <a:gd name="connsiteX2" fmla="*/ 311727 w 540327"/>
                      <a:gd name="connsiteY2" fmla="*/ 332509 h 415637"/>
                      <a:gd name="connsiteX3" fmla="*/ 540327 w 540327"/>
                      <a:gd name="connsiteY3" fmla="*/ 0 h 415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0327" h="415637">
                        <a:moveTo>
                          <a:pt x="0" y="415637"/>
                        </a:moveTo>
                        <a:lnTo>
                          <a:pt x="166254" y="176646"/>
                        </a:lnTo>
                        <a:lnTo>
                          <a:pt x="311727" y="332509"/>
                        </a:lnTo>
                        <a:lnTo>
                          <a:pt x="540327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67"/>
                    <a:endParaRPr lang="en-US" sz="1765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</p:grpSp>
            <p:sp>
              <p:nvSpPr>
                <p:cNvPr id="46" name="Triangle 45">
                  <a:extLst>
                    <a:ext uri="{FF2B5EF4-FFF2-40B4-BE49-F238E27FC236}">
                      <a16:creationId xmlns:a16="http://schemas.microsoft.com/office/drawing/2014/main" id="{8F62DFDF-A05F-DF42-AC1B-C5B54A8A2434}"/>
                    </a:ext>
                  </a:extLst>
                </p:cNvPr>
                <p:cNvSpPr/>
                <p:nvPr/>
              </p:nvSpPr>
              <p:spPr bwMode="auto">
                <a:xfrm rot="2091474">
                  <a:off x="1888434" y="1788652"/>
                  <a:ext cx="67729" cy="58387"/>
                </a:xfrm>
                <a:prstGeom prst="triangle">
                  <a:avLst/>
                </a:prstGeom>
                <a:solidFill>
                  <a:schemeClr val="tx2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B6F0BE6-C85D-EE45-98A3-4C0DF325B60B}"/>
                  </a:ext>
                </a:extLst>
              </p:cNvPr>
              <p:cNvSpPr/>
              <p:nvPr/>
            </p:nvSpPr>
            <p:spPr bwMode="auto">
              <a:xfrm>
                <a:off x="1672050" y="1721327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5" name="Right Bracket 54">
              <a:extLst>
                <a:ext uri="{FF2B5EF4-FFF2-40B4-BE49-F238E27FC236}">
                  <a16:creationId xmlns:a16="http://schemas.microsoft.com/office/drawing/2014/main" id="{3AFC4557-B9EB-C241-8037-6CCFFF11C021}"/>
                </a:ext>
              </a:extLst>
            </p:cNvPr>
            <p:cNvSpPr/>
            <p:nvPr/>
          </p:nvSpPr>
          <p:spPr>
            <a:xfrm flipH="1">
              <a:off x="2254801" y="1865017"/>
              <a:ext cx="293502" cy="1116109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67"/>
              <a:endParaRPr lang="en-US" sz="1765" dirty="0">
                <a:solidFill>
                  <a:prstClr val="black"/>
                </a:solidFill>
                <a:latin typeface="Segoe UI"/>
              </a:endParaRPr>
            </a:p>
          </p:txBody>
        </p: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C4592277-4358-C448-B63E-ED65EFCF99CA}"/>
                </a:ext>
              </a:extLst>
            </p:cNvPr>
            <p:cNvCxnSpPr>
              <a:cxnSpLocks/>
              <a:stCxn id="48" idx="1"/>
              <a:endCxn id="26" idx="0"/>
            </p:cNvCxnSpPr>
            <p:nvPr/>
          </p:nvCxnSpPr>
          <p:spPr>
            <a:xfrm rot="10800000" flipV="1">
              <a:off x="1822455" y="2423072"/>
              <a:ext cx="725814" cy="343011"/>
            </a:xfrm>
            <a:prstGeom prst="bentConnector3">
              <a:avLst>
                <a:gd name="adj1" fmla="val 66357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E86658-D64F-4343-AE93-61D9F57DC169}"/>
              </a:ext>
            </a:extLst>
          </p:cNvPr>
          <p:cNvGrpSpPr/>
          <p:nvPr/>
        </p:nvGrpSpPr>
        <p:grpSpPr>
          <a:xfrm>
            <a:off x="6990064" y="1668319"/>
            <a:ext cx="2272698" cy="1395873"/>
            <a:chOff x="6592418" y="1370957"/>
            <a:chExt cx="2856081" cy="175418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668EF45-4AB7-7D40-AC7F-02338B04B974}"/>
                </a:ext>
              </a:extLst>
            </p:cNvPr>
            <p:cNvGrpSpPr/>
            <p:nvPr/>
          </p:nvGrpSpPr>
          <p:grpSpPr>
            <a:xfrm>
              <a:off x="6699946" y="1669788"/>
              <a:ext cx="2344136" cy="1455351"/>
              <a:chOff x="6247662" y="1498279"/>
              <a:chExt cx="2541774" cy="1578054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E34D87DD-CB10-834D-A9E7-12EEC54FB7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2002" y="1498279"/>
                <a:ext cx="0" cy="1266073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83D7F4E3-2D71-7843-8652-C264B4279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3162" y="2961999"/>
                <a:ext cx="2186274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4438CDA-162D-3B4E-92C9-74457390BA7A}"/>
                  </a:ext>
                </a:extLst>
              </p:cNvPr>
              <p:cNvGrpSpPr/>
              <p:nvPr/>
            </p:nvGrpSpPr>
            <p:grpSpPr>
              <a:xfrm>
                <a:off x="6247662" y="2807653"/>
                <a:ext cx="268680" cy="268680"/>
                <a:chOff x="2316342" y="2981021"/>
                <a:chExt cx="230749" cy="230749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A8C9533-8DD1-314A-BF25-4B6621BF21AD}"/>
                    </a:ext>
                  </a:extLst>
                </p:cNvPr>
                <p:cNvCxnSpPr/>
                <p:nvPr/>
              </p:nvCxnSpPr>
              <p:spPr>
                <a:xfrm>
                  <a:off x="2431717" y="2981021"/>
                  <a:ext cx="0" cy="230749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23221C0-C55F-D945-9D24-77CA27C37B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431717" y="2981021"/>
                  <a:ext cx="0" cy="230749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BB184F8-2138-174A-86EF-6C59B730EE90}"/>
                </a:ext>
              </a:extLst>
            </p:cNvPr>
            <p:cNvGrpSpPr/>
            <p:nvPr/>
          </p:nvGrpSpPr>
          <p:grpSpPr>
            <a:xfrm>
              <a:off x="7529939" y="1997967"/>
              <a:ext cx="791117" cy="672986"/>
              <a:chOff x="6728303" y="1805887"/>
              <a:chExt cx="679432" cy="57797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1F12630-E8BA-6E4A-BECE-9A8ED68CBD58}"/>
                  </a:ext>
                </a:extLst>
              </p:cNvPr>
              <p:cNvGrpSpPr/>
              <p:nvPr/>
            </p:nvGrpSpPr>
            <p:grpSpPr>
              <a:xfrm>
                <a:off x="6728303" y="1805887"/>
                <a:ext cx="679432" cy="577978"/>
                <a:chOff x="2107244" y="1575258"/>
                <a:chExt cx="310993" cy="264555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1A75DAFC-14A1-7648-B25C-1972F2E19C32}"/>
                    </a:ext>
                  </a:extLst>
                </p:cNvPr>
                <p:cNvGrpSpPr/>
                <p:nvPr/>
              </p:nvGrpSpPr>
              <p:grpSpPr>
                <a:xfrm>
                  <a:off x="2107244" y="1575258"/>
                  <a:ext cx="310993" cy="264555"/>
                  <a:chOff x="2107244" y="1575258"/>
                  <a:chExt cx="310993" cy="264555"/>
                </a:xfrm>
              </p:grpSpPr>
              <p:sp>
                <p:nvSpPr>
                  <p:cNvPr id="110" name="Rectangle 9">
                    <a:extLst>
                      <a:ext uri="{FF2B5EF4-FFF2-40B4-BE49-F238E27FC236}">
                        <a16:creationId xmlns:a16="http://schemas.microsoft.com/office/drawing/2014/main" id="{FBFCEE75-D939-FC45-9758-07DCAF80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07244" y="1575258"/>
                    <a:ext cx="310993" cy="26455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11" name="Line 10">
                    <a:extLst>
                      <a:ext uri="{FF2B5EF4-FFF2-40B4-BE49-F238E27FC236}">
                        <a16:creationId xmlns:a16="http://schemas.microsoft.com/office/drawing/2014/main" id="{E8AB4D1B-9B42-3B4C-AEE6-01C1618BA6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07244" y="1647026"/>
                    <a:ext cx="310993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29B65BF-97CB-D64E-AECC-49C31E06CA83}"/>
                    </a:ext>
                  </a:extLst>
                </p:cNvPr>
                <p:cNvGrpSpPr/>
                <p:nvPr/>
              </p:nvGrpSpPr>
              <p:grpSpPr>
                <a:xfrm>
                  <a:off x="2287367" y="1599181"/>
                  <a:ext cx="95690" cy="23923"/>
                  <a:chOff x="2287367" y="1599181"/>
                  <a:chExt cx="95690" cy="23923"/>
                </a:xfrm>
              </p:grpSpPr>
              <p:sp>
                <p:nvSpPr>
                  <p:cNvPr id="107" name="Oval 11">
                    <a:extLst>
                      <a:ext uri="{FF2B5EF4-FFF2-40B4-BE49-F238E27FC236}">
                        <a16:creationId xmlns:a16="http://schemas.microsoft.com/office/drawing/2014/main" id="{C3F9AEFD-C4AE-7B45-B4CD-0DFF7B7F21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7367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08" name="Oval 12">
                    <a:extLst>
                      <a:ext uri="{FF2B5EF4-FFF2-40B4-BE49-F238E27FC236}">
                        <a16:creationId xmlns:a16="http://schemas.microsoft.com/office/drawing/2014/main" id="{4069C0DA-D5CA-7344-8F7F-6EFC7D5A8C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2547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09" name="Oval 13">
                    <a:extLst>
                      <a:ext uri="{FF2B5EF4-FFF2-40B4-BE49-F238E27FC236}">
                        <a16:creationId xmlns:a16="http://schemas.microsoft.com/office/drawing/2014/main" id="{BD037F5B-C00D-C442-815A-F96C6B8C0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9134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16E32AD-4B50-5042-9B58-998ADC818101}"/>
                  </a:ext>
                </a:extLst>
              </p:cNvPr>
              <p:cNvGrpSpPr/>
              <p:nvPr/>
            </p:nvGrpSpPr>
            <p:grpSpPr>
              <a:xfrm>
                <a:off x="6982403" y="2034308"/>
                <a:ext cx="331099" cy="274222"/>
                <a:chOff x="1672050" y="2197577"/>
                <a:chExt cx="320918" cy="320918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88DF47EB-C692-EC48-B0F1-91747D67DFC8}"/>
                    </a:ext>
                  </a:extLst>
                </p:cNvPr>
                <p:cNvGrpSpPr/>
                <p:nvPr/>
              </p:nvGrpSpPr>
              <p:grpSpPr>
                <a:xfrm>
                  <a:off x="1738082" y="2257784"/>
                  <a:ext cx="204537" cy="199247"/>
                  <a:chOff x="1047750" y="3578225"/>
                  <a:chExt cx="368300" cy="358775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4F278DFF-9374-2C42-A8DA-A188CCD095C3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578225"/>
                    <a:ext cx="2159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3891D15E-184C-2F4B-B58E-9A6A3C10C69D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697817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E0B4C853-FAD4-F544-A3E6-E4DF37269AE9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817409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2C063CB1-86BA-0947-99F4-44316D251D95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937000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26E601F-77B8-9149-A164-EEC84B7F51B8}"/>
                    </a:ext>
                  </a:extLst>
                </p:cNvPr>
                <p:cNvSpPr/>
                <p:nvPr/>
              </p:nvSpPr>
              <p:spPr bwMode="auto">
                <a:xfrm>
                  <a:off x="1672050" y="2197577"/>
                  <a:ext cx="320918" cy="32091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03C16C9-46B1-C249-9C60-2C0BB2EDFB7B}"/>
                  </a:ext>
                </a:extLst>
              </p:cNvPr>
              <p:cNvSpPr/>
              <p:nvPr/>
            </p:nvSpPr>
            <p:spPr bwMode="auto">
              <a:xfrm>
                <a:off x="6806045" y="2034308"/>
                <a:ext cx="114012" cy="274222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3" name="Freeform 128">
              <a:extLst>
                <a:ext uri="{FF2B5EF4-FFF2-40B4-BE49-F238E27FC236}">
                  <a16:creationId xmlns:a16="http://schemas.microsoft.com/office/drawing/2014/main" id="{3D23086F-CB60-4F11-960D-95D28CDBF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92418" y="1370957"/>
              <a:ext cx="462844" cy="259121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000">
                <a:solidFill>
                  <a:srgbClr val="333333"/>
                </a:solidFill>
                <a:latin typeface="Segoe UI Semibold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4AFB179-7054-4ACF-860E-8C1992B1CAB9}"/>
                </a:ext>
              </a:extLst>
            </p:cNvPr>
            <p:cNvGrpSpPr/>
            <p:nvPr/>
          </p:nvGrpSpPr>
          <p:grpSpPr>
            <a:xfrm>
              <a:off x="9152692" y="2816821"/>
              <a:ext cx="295807" cy="294541"/>
              <a:chOff x="5775129" y="5528944"/>
              <a:chExt cx="187018" cy="188120"/>
            </a:xfrm>
            <a:noFill/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3DAF44E-0743-4C73-B38F-22FD3E6F4084}"/>
                  </a:ext>
                </a:extLst>
              </p:cNvPr>
              <p:cNvGrpSpPr/>
              <p:nvPr/>
            </p:nvGrpSpPr>
            <p:grpSpPr>
              <a:xfrm flipH="1">
                <a:off x="5775129" y="5528944"/>
                <a:ext cx="187018" cy="188120"/>
                <a:chOff x="7749590" y="2876913"/>
                <a:chExt cx="187018" cy="188120"/>
              </a:xfrm>
              <a:grpFill/>
            </p:grpSpPr>
            <p:sp>
              <p:nvSpPr>
                <p:cNvPr id="106" name="Freeform 99">
                  <a:extLst>
                    <a:ext uri="{FF2B5EF4-FFF2-40B4-BE49-F238E27FC236}">
                      <a16:creationId xmlns:a16="http://schemas.microsoft.com/office/drawing/2014/main" id="{FDE09331-041C-4CCF-AA23-BA878F48C8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616" y="2951946"/>
                  <a:ext cx="111966" cy="113087"/>
                </a:xfrm>
                <a:custGeom>
                  <a:avLst/>
                  <a:gdLst>
                    <a:gd name="T0" fmla="*/ 0 w 46"/>
                    <a:gd name="T1" fmla="*/ 0 h 47"/>
                    <a:gd name="T2" fmla="*/ 46 w 46"/>
                    <a:gd name="T3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6" h="47">
                      <a:moveTo>
                        <a:pt x="0" y="0"/>
                      </a:moveTo>
                      <a:cubicBezTo>
                        <a:pt x="25" y="0"/>
                        <a:pt x="46" y="21"/>
                        <a:pt x="46" y="47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  <p:sp>
              <p:nvSpPr>
                <p:cNvPr id="121" name="Freeform 100">
                  <a:extLst>
                    <a:ext uri="{FF2B5EF4-FFF2-40B4-BE49-F238E27FC236}">
                      <a16:creationId xmlns:a16="http://schemas.microsoft.com/office/drawing/2014/main" id="{D945E8CD-FEDD-47DA-A60B-AEDB720809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590" y="2916113"/>
                  <a:ext cx="150035" cy="148916"/>
                </a:xfrm>
                <a:custGeom>
                  <a:avLst/>
                  <a:gdLst>
                    <a:gd name="T0" fmla="*/ 0 w 62"/>
                    <a:gd name="T1" fmla="*/ 0 h 62"/>
                    <a:gd name="T2" fmla="*/ 62 w 62"/>
                    <a:gd name="T3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2" h="62">
                      <a:moveTo>
                        <a:pt x="0" y="0"/>
                      </a:moveTo>
                      <a:cubicBezTo>
                        <a:pt x="34" y="0"/>
                        <a:pt x="62" y="27"/>
                        <a:pt x="62" y="62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  <p:sp>
              <p:nvSpPr>
                <p:cNvPr id="122" name="Freeform 101">
                  <a:extLst>
                    <a:ext uri="{FF2B5EF4-FFF2-40B4-BE49-F238E27FC236}">
                      <a16:creationId xmlns:a16="http://schemas.microsoft.com/office/drawing/2014/main" id="{3C516816-B38B-4B16-B481-2BCE5F3CE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625" y="2876913"/>
                  <a:ext cx="186983" cy="188103"/>
                </a:xfrm>
                <a:custGeom>
                  <a:avLst/>
                  <a:gdLst>
                    <a:gd name="T0" fmla="*/ 0 w 77"/>
                    <a:gd name="T1" fmla="*/ 0 h 78"/>
                    <a:gd name="T2" fmla="*/ 77 w 77"/>
                    <a:gd name="T3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7" h="78">
                      <a:moveTo>
                        <a:pt x="0" y="0"/>
                      </a:moveTo>
                      <a:cubicBezTo>
                        <a:pt x="42" y="0"/>
                        <a:pt x="77" y="35"/>
                        <a:pt x="77" y="78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</p:grp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C4A1489-AE37-448D-84F7-57C85182300B}"/>
                  </a:ext>
                </a:extLst>
              </p:cNvPr>
              <p:cNvSpPr/>
              <p:nvPr/>
            </p:nvSpPr>
            <p:spPr bwMode="auto">
              <a:xfrm>
                <a:off x="5900501" y="5653212"/>
                <a:ext cx="56859" cy="56859"/>
              </a:xfrm>
              <a:prstGeom prst="ellipse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>
                  <a:solidFill>
                    <a:srgbClr val="FFFFFF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57EC0B-FE6B-B543-BFFA-01749BF1898C}"/>
              </a:ext>
            </a:extLst>
          </p:cNvPr>
          <p:cNvGrpSpPr/>
          <p:nvPr/>
        </p:nvGrpSpPr>
        <p:grpSpPr>
          <a:xfrm>
            <a:off x="6990064" y="4647563"/>
            <a:ext cx="3027189" cy="736566"/>
            <a:chOff x="960129" y="4599348"/>
            <a:chExt cx="3383213" cy="8231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6EE1784-F2E2-B444-BBAF-A84A32D400E6}"/>
                </a:ext>
              </a:extLst>
            </p:cNvPr>
            <p:cNvGrpSpPr/>
            <p:nvPr/>
          </p:nvGrpSpPr>
          <p:grpSpPr>
            <a:xfrm>
              <a:off x="1785766" y="4763598"/>
              <a:ext cx="548640" cy="535393"/>
              <a:chOff x="1912629" y="4904349"/>
              <a:chExt cx="548640" cy="535393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695E60A-2E3A-8647-8D98-02FA29CA3C84}"/>
                  </a:ext>
                </a:extLst>
              </p:cNvPr>
              <p:cNvSpPr/>
              <p:nvPr/>
            </p:nvSpPr>
            <p:spPr bwMode="auto">
              <a:xfrm>
                <a:off x="1912629" y="4904349"/>
                <a:ext cx="548640" cy="6400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68469B1-1333-7545-8098-4B22BF7EB879}"/>
                  </a:ext>
                </a:extLst>
              </p:cNvPr>
              <p:cNvSpPr/>
              <p:nvPr/>
            </p:nvSpPr>
            <p:spPr bwMode="auto">
              <a:xfrm>
                <a:off x="1912629" y="5059566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2AAFA6D-6E9F-ED42-B087-B44CE5C06624}"/>
                  </a:ext>
                </a:extLst>
              </p:cNvPr>
              <p:cNvSpPr/>
              <p:nvPr/>
            </p:nvSpPr>
            <p:spPr bwMode="auto">
              <a:xfrm>
                <a:off x="1912629" y="5216694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4E650F0-32C1-3F45-9A0F-40D7BCE36AF9}"/>
                  </a:ext>
                </a:extLst>
              </p:cNvPr>
              <p:cNvSpPr/>
              <p:nvPr/>
            </p:nvSpPr>
            <p:spPr bwMode="auto">
              <a:xfrm>
                <a:off x="1912629" y="5373822"/>
                <a:ext cx="548640" cy="6592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DCC8D08-FCC4-FC4D-9FC1-68B7477A033B}"/>
                </a:ext>
              </a:extLst>
            </p:cNvPr>
            <p:cNvGrpSpPr/>
            <p:nvPr/>
          </p:nvGrpSpPr>
          <p:grpSpPr>
            <a:xfrm>
              <a:off x="2611403" y="4753979"/>
              <a:ext cx="548640" cy="594477"/>
              <a:chOff x="2692208" y="4894730"/>
              <a:chExt cx="548640" cy="59447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8F3C650-451F-2343-AF5A-FF4FBF526BDD}"/>
                  </a:ext>
                </a:extLst>
              </p:cNvPr>
              <p:cNvGrpSpPr/>
              <p:nvPr/>
            </p:nvGrpSpPr>
            <p:grpSpPr>
              <a:xfrm>
                <a:off x="2692208" y="4894730"/>
                <a:ext cx="548640" cy="112332"/>
                <a:chOff x="2692208" y="4891555"/>
                <a:chExt cx="548640" cy="112332"/>
              </a:xfrm>
            </p:grpSpPr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856743D7-94D9-D74E-9AFD-E1A4AF735CCE}"/>
                    </a:ext>
                  </a:extLst>
                </p:cNvPr>
                <p:cNvSpPr/>
                <p:nvPr/>
              </p:nvSpPr>
              <p:spPr bwMode="auto">
                <a:xfrm>
                  <a:off x="2799672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ln w="0"/>
                    <a:solidFill>
                      <a:srgbClr val="50E6F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5DE261A-9727-6E45-AC68-6C81E5664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C9A0B97-B345-5049-9118-16CA72171194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532F665E-C149-9D41-A94C-79D027F0D3E4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DF2F6720-DD9B-294D-BFB8-AC272378B6AB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E312A2E-4006-774E-B6AC-083EA11CB5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BD38FD07-751A-964C-A3B0-58D669374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1AD4923D-06B4-834A-A26C-717CE521D0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31921A3-18E1-FD40-AC20-CDDCC7F09603}"/>
                  </a:ext>
                </a:extLst>
              </p:cNvPr>
              <p:cNvGrpSpPr/>
              <p:nvPr/>
            </p:nvGrpSpPr>
            <p:grpSpPr>
              <a:xfrm>
                <a:off x="2692208" y="5055445"/>
                <a:ext cx="548640" cy="112332"/>
                <a:chOff x="2692208" y="4891555"/>
                <a:chExt cx="548640" cy="112332"/>
              </a:xfrm>
            </p:grpSpPr>
            <p:sp>
              <p:nvSpPr>
                <p:cNvPr id="188" name="Triangle 187">
                  <a:extLst>
                    <a:ext uri="{FF2B5EF4-FFF2-40B4-BE49-F238E27FC236}">
                      <a16:creationId xmlns:a16="http://schemas.microsoft.com/office/drawing/2014/main" id="{8E25EF90-3F48-4645-8EC9-F0F3C3F8EA71}"/>
                    </a:ext>
                  </a:extLst>
                </p:cNvPr>
                <p:cNvSpPr/>
                <p:nvPr/>
              </p:nvSpPr>
              <p:spPr bwMode="auto">
                <a:xfrm>
                  <a:off x="3069218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ln w="0"/>
                    <a:solidFill>
                      <a:srgbClr val="50E6F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656D944C-023B-0941-A1F8-FEBAAB31F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7794FD5F-E7B4-6648-B043-649D1DAA3D05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3F2FB568-2332-E944-AA25-F1DE2E5CD9DE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5DE7A3F-6074-5943-978A-652AAAD4B292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9A56A182-09A9-7A4B-B79F-3D7E12C4AF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00CBD1FA-72A3-494D-AF4B-848BA74AB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E363A623-57BC-1C49-B0FB-32DC3AEE6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DA3EA0FC-C20B-204B-93CC-8AF5920D3869}"/>
                  </a:ext>
                </a:extLst>
              </p:cNvPr>
              <p:cNvGrpSpPr/>
              <p:nvPr/>
            </p:nvGrpSpPr>
            <p:grpSpPr>
              <a:xfrm>
                <a:off x="2692208" y="5216160"/>
                <a:ext cx="548640" cy="112332"/>
                <a:chOff x="2692208" y="4891555"/>
                <a:chExt cx="548640" cy="112332"/>
              </a:xfrm>
            </p:grpSpPr>
            <p:sp>
              <p:nvSpPr>
                <p:cNvPr id="197" name="Triangle 196">
                  <a:extLst>
                    <a:ext uri="{FF2B5EF4-FFF2-40B4-BE49-F238E27FC236}">
                      <a16:creationId xmlns:a16="http://schemas.microsoft.com/office/drawing/2014/main" id="{AAE1508F-F1A8-BF41-A1E3-51C6E32B02C3}"/>
                    </a:ext>
                  </a:extLst>
                </p:cNvPr>
                <p:cNvSpPr/>
                <p:nvPr/>
              </p:nvSpPr>
              <p:spPr bwMode="auto">
                <a:xfrm>
                  <a:off x="2936300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ln w="0"/>
                    <a:solidFill>
                      <a:srgbClr val="50E6F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D3E20442-7C28-A64E-8546-2FA0CA178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51EB4C81-FD2E-1A4E-BCFC-74BF5E78B02B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C7AF2F09-0AE9-2549-A972-C2A6179F0664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E0D14174-95E0-3147-8BB1-4367833C81F4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8F2D6C14-9EB7-4B42-BCFE-EB6616F95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DA8BEB5D-570D-1F4B-9111-BABFBDA46D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56A62A95-C2E5-EC42-B510-8341A9EC69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140DD602-82BC-4348-9801-F6F5B5D11BD6}"/>
                  </a:ext>
                </a:extLst>
              </p:cNvPr>
              <p:cNvGrpSpPr/>
              <p:nvPr/>
            </p:nvGrpSpPr>
            <p:grpSpPr>
              <a:xfrm>
                <a:off x="2692208" y="5376875"/>
                <a:ext cx="548640" cy="112332"/>
                <a:chOff x="2692208" y="4891555"/>
                <a:chExt cx="548640" cy="112332"/>
              </a:xfrm>
            </p:grpSpPr>
            <p:sp>
              <p:nvSpPr>
                <p:cNvPr id="206" name="Triangle 205">
                  <a:extLst>
                    <a:ext uri="{FF2B5EF4-FFF2-40B4-BE49-F238E27FC236}">
                      <a16:creationId xmlns:a16="http://schemas.microsoft.com/office/drawing/2014/main" id="{5B13E1BD-97A3-0341-B7D4-3AA3A99C69E9}"/>
                    </a:ext>
                  </a:extLst>
                </p:cNvPr>
                <p:cNvSpPr/>
                <p:nvPr/>
              </p:nvSpPr>
              <p:spPr bwMode="auto">
                <a:xfrm>
                  <a:off x="2799672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ln w="0"/>
                    <a:solidFill>
                      <a:srgbClr val="50E6F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56369189-5B5B-2946-B6D1-875FCA860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EEC4E1CB-CFBB-BC48-A032-4C735B862BDB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F219E440-E99F-C749-98BE-C0909F38FA4D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0A5E9A7F-2913-654A-B890-E019584C7B7A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D5A840D1-5BD0-9048-81E4-E849D977ED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96C7B0D1-A31D-174A-B4A3-8AC025C9CE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A8C42D2E-EE62-B446-8368-9E1F6FAAA4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DF6CD97-47E9-F042-8423-B82262B30F91}"/>
                </a:ext>
              </a:extLst>
            </p:cNvPr>
            <p:cNvGrpSpPr/>
            <p:nvPr/>
          </p:nvGrpSpPr>
          <p:grpSpPr>
            <a:xfrm>
              <a:off x="960129" y="4763598"/>
              <a:ext cx="548640" cy="535393"/>
              <a:chOff x="1912629" y="4904349"/>
              <a:chExt cx="548640" cy="535393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78AFE62-2070-8549-8371-6BBA50EB8FB7}"/>
                  </a:ext>
                </a:extLst>
              </p:cNvPr>
              <p:cNvSpPr/>
              <p:nvPr/>
            </p:nvSpPr>
            <p:spPr bwMode="auto">
              <a:xfrm>
                <a:off x="1912629" y="4904349"/>
                <a:ext cx="548640" cy="6400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CADC7E2-B84E-9041-96F7-FC119F7FC14A}"/>
                  </a:ext>
                </a:extLst>
              </p:cNvPr>
              <p:cNvSpPr/>
              <p:nvPr/>
            </p:nvSpPr>
            <p:spPr bwMode="auto">
              <a:xfrm>
                <a:off x="1912629" y="5059566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5AD9EED0-7784-CD4F-A243-1406D3C3CCFA}"/>
                  </a:ext>
                </a:extLst>
              </p:cNvPr>
              <p:cNvSpPr/>
              <p:nvPr/>
            </p:nvSpPr>
            <p:spPr bwMode="auto">
              <a:xfrm>
                <a:off x="1912629" y="5216694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04D78672-B122-3C42-838F-6EA513623E5B}"/>
                  </a:ext>
                </a:extLst>
              </p:cNvPr>
              <p:cNvSpPr/>
              <p:nvPr/>
            </p:nvSpPr>
            <p:spPr bwMode="auto">
              <a:xfrm>
                <a:off x="1912629" y="5373822"/>
                <a:ext cx="548640" cy="6592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1" name="Diamond 3">
              <a:extLst>
                <a:ext uri="{FF2B5EF4-FFF2-40B4-BE49-F238E27FC236}">
                  <a16:creationId xmlns:a16="http://schemas.microsoft.com/office/drawing/2014/main" id="{7248824E-793E-7A4D-AB18-CB9DA2D7BC41}"/>
                </a:ext>
              </a:extLst>
            </p:cNvPr>
            <p:cNvSpPr/>
            <p:nvPr/>
          </p:nvSpPr>
          <p:spPr bwMode="auto">
            <a:xfrm>
              <a:off x="3437040" y="4599348"/>
              <a:ext cx="227786" cy="817976"/>
            </a:xfrm>
            <a:custGeom>
              <a:avLst/>
              <a:gdLst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4" fmla="*/ 0 w 594505"/>
                <a:gd name="connsiteY4" fmla="*/ 509452 h 1018903"/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4" fmla="*/ 91440 w 594505"/>
                <a:gd name="connsiteY4" fmla="*/ 600892 h 1018903"/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0" fmla="*/ 0 w 297252"/>
                <a:gd name="connsiteY0" fmla="*/ 0 h 1018903"/>
                <a:gd name="connsiteX1" fmla="*/ 297252 w 297252"/>
                <a:gd name="connsiteY1" fmla="*/ 509452 h 1018903"/>
                <a:gd name="connsiteX2" fmla="*/ 0 w 297252"/>
                <a:gd name="connsiteY2" fmla="*/ 1018903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252" h="1018903">
                  <a:moveTo>
                    <a:pt x="0" y="0"/>
                  </a:moveTo>
                  <a:lnTo>
                    <a:pt x="297252" y="509452"/>
                  </a:lnTo>
                  <a:lnTo>
                    <a:pt x="0" y="1018903"/>
                  </a:lnTo>
                </a:path>
              </a:pathLst>
            </a:cu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FBA54AE-BE16-E348-9503-897392FB09A3}"/>
                </a:ext>
              </a:extLst>
            </p:cNvPr>
            <p:cNvSpPr/>
            <p:nvPr/>
          </p:nvSpPr>
          <p:spPr bwMode="auto">
            <a:xfrm>
              <a:off x="3867315" y="4831729"/>
              <a:ext cx="476027" cy="33447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45713" rIns="91427" bIns="45713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80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95%</a:t>
              </a:r>
            </a:p>
          </p:txBody>
        </p:sp>
        <p:cxnSp>
          <p:nvCxnSpPr>
            <p:cNvPr id="223" name="Elbow Connector 222">
              <a:extLst>
                <a:ext uri="{FF2B5EF4-FFF2-40B4-BE49-F238E27FC236}">
                  <a16:creationId xmlns:a16="http://schemas.microsoft.com/office/drawing/2014/main" id="{62ADAA52-EAF6-6D47-BE22-5B5D730D1F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03496" y="3920708"/>
              <a:ext cx="132787" cy="2870880"/>
            </a:xfrm>
            <a:prstGeom prst="bentConnector3">
              <a:avLst>
                <a:gd name="adj1" fmla="val 278414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E3DF0F-82DF-455D-8EE2-8C82DCC695BF}"/>
              </a:ext>
            </a:extLst>
          </p:cNvPr>
          <p:cNvGrpSpPr/>
          <p:nvPr/>
        </p:nvGrpSpPr>
        <p:grpSpPr>
          <a:xfrm>
            <a:off x="1407317" y="4192645"/>
            <a:ext cx="2258823" cy="1271094"/>
            <a:chOff x="1124176" y="4110857"/>
            <a:chExt cx="2615477" cy="1461945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9816C56-42A3-4DA5-8529-B7BE99ABD265}"/>
                </a:ext>
              </a:extLst>
            </p:cNvPr>
            <p:cNvGrpSpPr/>
            <p:nvPr/>
          </p:nvGrpSpPr>
          <p:grpSpPr>
            <a:xfrm>
              <a:off x="1124176" y="4110857"/>
              <a:ext cx="2092354" cy="1461945"/>
              <a:chOff x="1706565" y="2222055"/>
              <a:chExt cx="367361" cy="267798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A5CF0002-FE19-4F56-AA4E-3B5DF36E20AC}"/>
                  </a:ext>
                </a:extLst>
              </p:cNvPr>
              <p:cNvGrpSpPr/>
              <p:nvPr/>
            </p:nvGrpSpPr>
            <p:grpSpPr>
              <a:xfrm>
                <a:off x="1738082" y="2257784"/>
                <a:ext cx="204537" cy="199247"/>
                <a:chOff x="1047750" y="3578225"/>
                <a:chExt cx="368300" cy="358775"/>
              </a:xfrm>
            </p:grpSpPr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E7F4CCE-EF36-45C8-B11D-7C71AECB7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7750" y="3578225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2070E4FA-B644-44CB-A051-12CCCCCFA03E}"/>
                    </a:ext>
                  </a:extLst>
                </p:cNvPr>
                <p:cNvCxnSpPr/>
                <p:nvPr/>
              </p:nvCxnSpPr>
              <p:spPr>
                <a:xfrm>
                  <a:off x="1047750" y="3697817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FED0B2A0-250E-49ED-B5F3-2C28C04125D9}"/>
                    </a:ext>
                  </a:extLst>
                </p:cNvPr>
                <p:cNvCxnSpPr/>
                <p:nvPr/>
              </p:nvCxnSpPr>
              <p:spPr>
                <a:xfrm>
                  <a:off x="1047750" y="3817409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A368349-50F0-43F8-A8BA-685E93B6859B}"/>
                    </a:ext>
                  </a:extLst>
                </p:cNvPr>
                <p:cNvCxnSpPr/>
                <p:nvPr/>
              </p:nvCxnSpPr>
              <p:spPr>
                <a:xfrm>
                  <a:off x="1047750" y="3937000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1D65FF94-A358-444B-BC05-FABF5D4283EF}"/>
                  </a:ext>
                </a:extLst>
              </p:cNvPr>
              <p:cNvSpPr/>
              <p:nvPr/>
            </p:nvSpPr>
            <p:spPr bwMode="auto">
              <a:xfrm>
                <a:off x="1706565" y="2222055"/>
                <a:ext cx="367361" cy="2677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AEBFF9-9F0E-4829-8F06-46BA3DD5C15B}"/>
                </a:ext>
              </a:extLst>
            </p:cNvPr>
            <p:cNvSpPr txBox="1"/>
            <p:nvPr/>
          </p:nvSpPr>
          <p:spPr>
            <a:xfrm>
              <a:off x="2691440" y="4235267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>
                <a:lnSpc>
                  <a:spcPct val="90000"/>
                </a:lnSpc>
              </a:pPr>
              <a:r>
                <a:rPr lang="en-US" sz="1176" dirty="0">
                  <a:solidFill>
                    <a:srgbClr val="0078D4"/>
                  </a:solidFill>
                  <a:latin typeface="Segoe UI Semibold"/>
                </a:rPr>
                <a:t>80%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924AEB2-BE09-4269-A41F-92BDD01ED1C5}"/>
                </a:ext>
              </a:extLst>
            </p:cNvPr>
            <p:cNvSpPr txBox="1"/>
            <p:nvPr/>
          </p:nvSpPr>
          <p:spPr>
            <a:xfrm>
              <a:off x="2710156" y="4572071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>
                <a:lnSpc>
                  <a:spcPct val="90000"/>
                </a:lnSpc>
              </a:pPr>
              <a:r>
                <a:rPr lang="en-US" sz="1176" dirty="0">
                  <a:solidFill>
                    <a:srgbClr val="0078D4"/>
                  </a:solidFill>
                  <a:latin typeface="Segoe UI Semibold"/>
                </a:rPr>
                <a:t>75%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C973C67-62DC-4EF1-97C8-07A850604D91}"/>
                </a:ext>
              </a:extLst>
            </p:cNvPr>
            <p:cNvSpPr txBox="1"/>
            <p:nvPr/>
          </p:nvSpPr>
          <p:spPr>
            <a:xfrm>
              <a:off x="2709697" y="4965295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>
                <a:lnSpc>
                  <a:spcPct val="90000"/>
                </a:lnSpc>
              </a:pPr>
              <a:r>
                <a:rPr lang="en-US" sz="1176" dirty="0">
                  <a:solidFill>
                    <a:srgbClr val="0078D4"/>
                  </a:solidFill>
                  <a:latin typeface="Segoe UI Semibold"/>
                </a:rPr>
                <a:t>90%</a:t>
              </a:r>
            </a:p>
          </p:txBody>
        </p:sp>
        <p:sp>
          <p:nvSpPr>
            <p:cNvPr id="28" name="Smiley Face 27">
              <a:extLst>
                <a:ext uri="{FF2B5EF4-FFF2-40B4-BE49-F238E27FC236}">
                  <a16:creationId xmlns:a16="http://schemas.microsoft.com/office/drawing/2014/main" id="{4F145163-BCBF-4D15-B1F9-6A75E935B610}"/>
                </a:ext>
              </a:extLst>
            </p:cNvPr>
            <p:cNvSpPr/>
            <p:nvPr/>
          </p:nvSpPr>
          <p:spPr bwMode="auto">
            <a:xfrm>
              <a:off x="3454624" y="4122351"/>
              <a:ext cx="285029" cy="285029"/>
            </a:xfrm>
            <a:prstGeom prst="smileyFace">
              <a:avLst>
                <a:gd name="adj" fmla="val -1251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B43A098-AC0B-402D-85F4-08419AE68C27}"/>
                </a:ext>
              </a:extLst>
            </p:cNvPr>
            <p:cNvSpPr txBox="1"/>
            <p:nvPr/>
          </p:nvSpPr>
          <p:spPr>
            <a:xfrm>
              <a:off x="2709697" y="5310522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>
                <a:lnSpc>
                  <a:spcPct val="90000"/>
                </a:lnSpc>
              </a:pPr>
              <a:r>
                <a:rPr lang="en-US" sz="1176" dirty="0">
                  <a:solidFill>
                    <a:srgbClr val="0078D4"/>
                  </a:solidFill>
                  <a:latin typeface="Segoe UI Semibold"/>
                </a:rPr>
                <a:t>85%</a:t>
              </a:r>
            </a:p>
          </p:txBody>
        </p:sp>
        <p:sp>
          <p:nvSpPr>
            <p:cNvPr id="257" name="Smiley Face 256">
              <a:extLst>
                <a:ext uri="{FF2B5EF4-FFF2-40B4-BE49-F238E27FC236}">
                  <a16:creationId xmlns:a16="http://schemas.microsoft.com/office/drawing/2014/main" id="{289CBDCE-1C05-4D81-8337-E46B25C8121C}"/>
                </a:ext>
              </a:extLst>
            </p:cNvPr>
            <p:cNvSpPr/>
            <p:nvPr/>
          </p:nvSpPr>
          <p:spPr bwMode="auto">
            <a:xfrm>
              <a:off x="3452021" y="4514781"/>
              <a:ext cx="285029" cy="285029"/>
            </a:xfrm>
            <a:prstGeom prst="smileyFace">
              <a:avLst>
                <a:gd name="adj" fmla="val -4653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8" name="Smiley Face 257">
              <a:extLst>
                <a:ext uri="{FF2B5EF4-FFF2-40B4-BE49-F238E27FC236}">
                  <a16:creationId xmlns:a16="http://schemas.microsoft.com/office/drawing/2014/main" id="{F3B2CF85-2A87-45F1-9425-FCD621D05653}"/>
                </a:ext>
              </a:extLst>
            </p:cNvPr>
            <p:cNvSpPr/>
            <p:nvPr/>
          </p:nvSpPr>
          <p:spPr bwMode="auto">
            <a:xfrm>
              <a:off x="3451555" y="4879160"/>
              <a:ext cx="285029" cy="285029"/>
            </a:xfrm>
            <a:prstGeom prst="smileyFace">
              <a:avLst>
                <a:gd name="adj" fmla="val 4653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9" name="Smiley Face 258">
              <a:extLst>
                <a:ext uri="{FF2B5EF4-FFF2-40B4-BE49-F238E27FC236}">
                  <a16:creationId xmlns:a16="http://schemas.microsoft.com/office/drawing/2014/main" id="{0C075E9E-E32A-4F98-8F9E-05382D78A168}"/>
                </a:ext>
              </a:extLst>
            </p:cNvPr>
            <p:cNvSpPr/>
            <p:nvPr/>
          </p:nvSpPr>
          <p:spPr bwMode="auto">
            <a:xfrm>
              <a:off x="3448952" y="5255406"/>
              <a:ext cx="285029" cy="285029"/>
            </a:xfrm>
            <a:prstGeom prst="smileyFace">
              <a:avLst>
                <a:gd name="adj" fmla="val -267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0394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C036-FAEC-4EE0-AAA5-6DE2C16C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9228A-0516-4692-8B52-287DA4A28B43}"/>
              </a:ext>
            </a:extLst>
          </p:cNvPr>
          <p:cNvSpPr/>
          <p:nvPr/>
        </p:nvSpPr>
        <p:spPr>
          <a:xfrm>
            <a:off x="1188483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Create/Retrain Model</a:t>
            </a:r>
            <a:endParaRPr lang="en-US" sz="176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Enable DevOps with full CI/CD integration with VSTS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6226B-6562-40FF-A81E-B79975215E34}"/>
              </a:ext>
            </a:extLst>
          </p:cNvPr>
          <p:cNvSpPr/>
          <p:nvPr/>
        </p:nvSpPr>
        <p:spPr>
          <a:xfrm>
            <a:off x="4769292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Register Model</a:t>
            </a:r>
            <a:endParaRPr lang="en-US" sz="176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Track model versions with a central model registry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AD021-B24C-4439-BADD-FEDBF984A2F9}"/>
              </a:ext>
            </a:extLst>
          </p:cNvPr>
          <p:cNvSpPr/>
          <p:nvPr/>
        </p:nvSpPr>
        <p:spPr>
          <a:xfrm>
            <a:off x="8350101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Monitor</a:t>
            </a:r>
            <a:endParaRPr lang="en-US" sz="176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Oversea deployments through Azure AppInsights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19D51-D190-4B2B-84AC-70967AFCD24C}"/>
              </a:ext>
            </a:extLst>
          </p:cNvPr>
          <p:cNvGrpSpPr/>
          <p:nvPr/>
        </p:nvGrpSpPr>
        <p:grpSpPr>
          <a:xfrm>
            <a:off x="2073852" y="3003996"/>
            <a:ext cx="882679" cy="850008"/>
            <a:chOff x="8604015" y="4747099"/>
            <a:chExt cx="1221773" cy="11765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69FE1F-86E1-4BE4-BB23-0540A615E352}"/>
                </a:ext>
              </a:extLst>
            </p:cNvPr>
            <p:cNvGrpSpPr/>
            <p:nvPr/>
          </p:nvGrpSpPr>
          <p:grpSpPr>
            <a:xfrm>
              <a:off x="9214901" y="4915118"/>
              <a:ext cx="610887" cy="672077"/>
              <a:chOff x="6053699" y="2879832"/>
              <a:chExt cx="279256" cy="307228"/>
            </a:xfrm>
          </p:grpSpPr>
          <p:sp>
            <p:nvSpPr>
              <p:cNvPr id="19" name="Freeform: Shape 843">
                <a:extLst>
                  <a:ext uri="{FF2B5EF4-FFF2-40B4-BE49-F238E27FC236}">
                    <a16:creationId xmlns:a16="http://schemas.microsoft.com/office/drawing/2014/main" id="{6B2ECD72-2C11-400B-A632-E2C087FFB59A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8E9A7A-F0B2-47E7-9918-F82FF1E0B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1D5E4C8-C581-4EBF-8AC8-3F772B3158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10039C2-8074-471D-A29C-C4F9040D53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83446F-E412-4A98-B1FB-58C01671D44B}"/>
                </a:ext>
              </a:extLst>
            </p:cNvPr>
            <p:cNvGrpSpPr/>
            <p:nvPr/>
          </p:nvGrpSpPr>
          <p:grpSpPr>
            <a:xfrm>
              <a:off x="8604015" y="5251572"/>
              <a:ext cx="610887" cy="672077"/>
              <a:chOff x="6053699" y="2879832"/>
              <a:chExt cx="279256" cy="307228"/>
            </a:xfrm>
          </p:grpSpPr>
          <p:sp>
            <p:nvSpPr>
              <p:cNvPr id="15" name="Freeform: Shape 843">
                <a:extLst>
                  <a:ext uri="{FF2B5EF4-FFF2-40B4-BE49-F238E27FC236}">
                    <a16:creationId xmlns:a16="http://schemas.microsoft.com/office/drawing/2014/main" id="{D2409F5A-9539-4117-B60D-805E4D7A26E9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AAC3EB3-D2F4-4288-921F-CA5EC4A3C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5F1B8D-A0BF-4B3B-8256-16295021EC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EEA6983-4665-43F0-8A18-59037A599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AC4869-7B23-46BB-84CF-D5AE3069098E}"/>
                </a:ext>
              </a:extLst>
            </p:cNvPr>
            <p:cNvGrpSpPr/>
            <p:nvPr/>
          </p:nvGrpSpPr>
          <p:grpSpPr>
            <a:xfrm>
              <a:off x="8909458" y="4747099"/>
              <a:ext cx="610887" cy="672077"/>
              <a:chOff x="6053699" y="2879832"/>
              <a:chExt cx="279256" cy="307228"/>
            </a:xfrm>
            <a:solidFill>
              <a:schemeClr val="bg1"/>
            </a:solidFill>
          </p:grpSpPr>
          <p:sp>
            <p:nvSpPr>
              <p:cNvPr id="11" name="Freeform: Shape 843">
                <a:extLst>
                  <a:ext uri="{FF2B5EF4-FFF2-40B4-BE49-F238E27FC236}">
                    <a16:creationId xmlns:a16="http://schemas.microsoft.com/office/drawing/2014/main" id="{8D092B62-A97A-400F-B485-D57B477D22F4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0917734-7C92-4D99-BF98-ACDBD167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24C669-0E0F-4E58-8ECF-6A020B20F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CC3C31-2690-4157-BC43-A3BE1E9E4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A0D5B5-61DF-4E9F-B5CF-48DF8EAB81C1}"/>
              </a:ext>
            </a:extLst>
          </p:cNvPr>
          <p:cNvGrpSpPr/>
          <p:nvPr/>
        </p:nvGrpSpPr>
        <p:grpSpPr>
          <a:xfrm>
            <a:off x="5623033" y="3010154"/>
            <a:ext cx="783417" cy="837694"/>
            <a:chOff x="8882196" y="3721867"/>
            <a:chExt cx="285941" cy="305752"/>
          </a:xfrm>
          <a:solidFill>
            <a:schemeClr val="bg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5C765E-CA5C-459C-993C-2D8E497B215E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Freeform 123">
              <a:extLst>
                <a:ext uri="{FF2B5EF4-FFF2-40B4-BE49-F238E27FC236}">
                  <a16:creationId xmlns:a16="http://schemas.microsoft.com/office/drawing/2014/main" id="{DD8C0B17-2CAA-4DB7-8C68-9A66564F8927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Freeform 124">
              <a:extLst>
                <a:ext uri="{FF2B5EF4-FFF2-40B4-BE49-F238E27FC236}">
                  <a16:creationId xmlns:a16="http://schemas.microsoft.com/office/drawing/2014/main" id="{EBE0A632-9098-4247-AC08-8AD9E5024582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7" name="speedometer_2">
            <a:extLst>
              <a:ext uri="{FF2B5EF4-FFF2-40B4-BE49-F238E27FC236}">
                <a16:creationId xmlns:a16="http://schemas.microsoft.com/office/drawing/2014/main" id="{8F41E269-6965-4373-B532-8197D53404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49651" y="3001842"/>
            <a:ext cx="854317" cy="854317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12700" cap="rnd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505050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1312961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311F-7318-4D22-9D3B-288154EE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Machine Learning pipelines</a:t>
            </a:r>
          </a:p>
        </p:txBody>
      </p:sp>
      <p:sp>
        <p:nvSpPr>
          <p:cNvPr id="7" name="Cylinder 513">
            <a:extLst>
              <a:ext uri="{FF2B5EF4-FFF2-40B4-BE49-F238E27FC236}">
                <a16:creationId xmlns:a16="http://schemas.microsoft.com/office/drawing/2014/main" id="{4AE2F97A-6521-4511-925B-B5023B7B025A}"/>
              </a:ext>
            </a:extLst>
          </p:cNvPr>
          <p:cNvSpPr/>
          <p:nvPr/>
        </p:nvSpPr>
        <p:spPr bwMode="auto">
          <a:xfrm>
            <a:off x="1103373" y="3500934"/>
            <a:ext cx="575384" cy="755915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284" rIns="0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78D4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F79AE-EBB8-4E87-9122-CCC81C506950}"/>
              </a:ext>
            </a:extLst>
          </p:cNvPr>
          <p:cNvSpPr txBox="1"/>
          <p:nvPr/>
        </p:nvSpPr>
        <p:spPr>
          <a:xfrm>
            <a:off x="2224847" y="1734237"/>
            <a:ext cx="1668128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 dirty="0"/>
              <a:t>Prepare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96BA7-399E-45C5-B72E-530951EF26BF}"/>
              </a:ext>
            </a:extLst>
          </p:cNvPr>
          <p:cNvSpPr txBox="1"/>
          <p:nvPr/>
        </p:nvSpPr>
        <p:spPr>
          <a:xfrm>
            <a:off x="5388205" y="1734237"/>
            <a:ext cx="2560735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 dirty="0"/>
              <a:t>Build &amp; train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5B7FD-C0A7-4B7E-BFAF-5EA0E8E7272D}"/>
              </a:ext>
            </a:extLst>
          </p:cNvPr>
          <p:cNvSpPr txBox="1"/>
          <p:nvPr/>
        </p:nvSpPr>
        <p:spPr>
          <a:xfrm>
            <a:off x="8873682" y="1734237"/>
            <a:ext cx="2155289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 dirty="0"/>
              <a:t>Deploy &amp; predict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D6C7656-BBFD-45CC-8629-5E3202B652AD}"/>
              </a:ext>
            </a:extLst>
          </p:cNvPr>
          <p:cNvSpPr/>
          <p:nvPr/>
        </p:nvSpPr>
        <p:spPr bwMode="auto">
          <a:xfrm>
            <a:off x="4574081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Diamond 3">
            <a:extLst>
              <a:ext uri="{FF2B5EF4-FFF2-40B4-BE49-F238E27FC236}">
                <a16:creationId xmlns:a16="http://schemas.microsoft.com/office/drawing/2014/main" id="{93FEC840-C882-4EB0-B9A8-1B9C946DDDD4}"/>
              </a:ext>
            </a:extLst>
          </p:cNvPr>
          <p:cNvSpPr/>
          <p:nvPr/>
        </p:nvSpPr>
        <p:spPr bwMode="auto">
          <a:xfrm>
            <a:off x="8343534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CFCE8-0C21-4F42-81FA-2784AAB24016}"/>
              </a:ext>
            </a:extLst>
          </p:cNvPr>
          <p:cNvSpPr txBox="1"/>
          <p:nvPr/>
        </p:nvSpPr>
        <p:spPr>
          <a:xfrm>
            <a:off x="847407" y="4338250"/>
            <a:ext cx="1087318" cy="43133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storage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CE893-2ED8-4A5D-879B-CE0D36B7BCAF}"/>
              </a:ext>
            </a:extLst>
          </p:cNvPr>
          <p:cNvSpPr txBox="1"/>
          <p:nvPr/>
        </p:nvSpPr>
        <p:spPr>
          <a:xfrm>
            <a:off x="785732" y="2533100"/>
            <a:ext cx="1210667" cy="31722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ingestion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9F519-8310-498F-8EF8-53181D7D8DB3}"/>
              </a:ext>
            </a:extLst>
          </p:cNvPr>
          <p:cNvSpPr txBox="1"/>
          <p:nvPr/>
        </p:nvSpPr>
        <p:spPr>
          <a:xfrm>
            <a:off x="2302214" y="2367263"/>
            <a:ext cx="2129554" cy="232686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D09D5-CA7A-45F2-9A64-E14581F0ED51}"/>
              </a:ext>
            </a:extLst>
          </p:cNvPr>
          <p:cNvSpPr txBox="1"/>
          <p:nvPr/>
        </p:nvSpPr>
        <p:spPr>
          <a:xfrm>
            <a:off x="5396833" y="2377520"/>
            <a:ext cx="2664683" cy="231660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building &amp;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99951-C1F1-4029-8AA4-518417083281}"/>
              </a:ext>
            </a:extLst>
          </p:cNvPr>
          <p:cNvSpPr txBox="1"/>
          <p:nvPr/>
        </p:nvSpPr>
        <p:spPr>
          <a:xfrm>
            <a:off x="9091040" y="2377519"/>
            <a:ext cx="2008512" cy="126173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deployment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A0302-8923-4C0E-96D0-30BC35589826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Normalization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C7B3A-13C1-43DC-88A1-C24ED608A78A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Transformation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40010-5613-4FE4-A5CB-998F9DBF24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00819-A83B-4817-9665-E07F77616066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Featurization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1D6A8-B070-4C4C-ACB1-2F09B8872C78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Hyper-parameter tuning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A2436-90EA-4801-8539-33C6A69CE77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Automatic model selection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C27DA3-EBE5-4026-9919-0763779E8A95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5D28-4F70-459D-82C3-7BDB768FE864}"/>
              </a:ext>
            </a:extLst>
          </p:cNvPr>
          <p:cNvSpPr txBox="1"/>
          <p:nvPr/>
        </p:nvSpPr>
        <p:spPr>
          <a:xfrm>
            <a:off x="5526798" y="42706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validation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F7E9-B8B9-45A0-8332-E03AC2C91519}"/>
              </a:ext>
            </a:extLst>
          </p:cNvPr>
          <p:cNvSpPr txBox="1"/>
          <p:nvPr/>
        </p:nvSpPr>
        <p:spPr>
          <a:xfrm>
            <a:off x="9278248" y="2847748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Deployment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715C9D-DFEF-44BF-851C-D171BF404B14}"/>
              </a:ext>
            </a:extLst>
          </p:cNvPr>
          <p:cNvSpPr txBox="1"/>
          <p:nvPr/>
        </p:nvSpPr>
        <p:spPr>
          <a:xfrm>
            <a:off x="9278248" y="3243499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Batch scoring</a:t>
            </a:r>
          </a:p>
        </p:txBody>
      </p:sp>
    </p:spTree>
    <p:extLst>
      <p:ext uri="{BB962C8B-B14F-4D97-AF65-F5344CB8AC3E}">
        <p14:creationId xmlns:p14="http://schemas.microsoft.com/office/powerpoint/2010/main" val="3654138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8" grpId="0"/>
      <p:bldP spid="9" grpId="0"/>
      <p:bldP spid="4" grpId="0" animBg="1"/>
      <p:bldP spid="10" grpId="0" animBg="1"/>
      <p:bldP spid="12" grpId="0"/>
      <p:bldP spid="13" grpId="0" animBg="1"/>
      <p:bldP spid="14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59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F5176-2E1F-4B4B-8BBB-F52A55B2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Azure ML Pipelines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78EDBD-77D4-4978-9C23-374E6E4450EE}"/>
              </a:ext>
            </a:extLst>
          </p:cNvPr>
          <p:cNvGrpSpPr/>
          <p:nvPr/>
        </p:nvGrpSpPr>
        <p:grpSpPr>
          <a:xfrm>
            <a:off x="850825" y="2083093"/>
            <a:ext cx="4822888" cy="1146560"/>
            <a:chOff x="1893798" y="1475465"/>
            <a:chExt cx="4919597" cy="1169551"/>
          </a:xfrm>
        </p:grpSpPr>
        <p:sp>
          <p:nvSpPr>
            <p:cNvPr id="36" name="Freeform: Shape 280">
              <a:extLst>
                <a:ext uri="{FF2B5EF4-FFF2-40B4-BE49-F238E27FC236}">
                  <a16:creationId xmlns:a16="http://schemas.microsoft.com/office/drawing/2014/main" id="{E1FB04E7-A697-4D74-BC6A-8D0CECAA6D19}"/>
                </a:ext>
              </a:extLst>
            </p:cNvPr>
            <p:cNvSpPr/>
            <p:nvPr/>
          </p:nvSpPr>
          <p:spPr bwMode="auto">
            <a:xfrm>
              <a:off x="1893798" y="1695121"/>
              <a:ext cx="672218" cy="672218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325025 w 914400"/>
                <a:gd name="connsiteY5" fmla="*/ 247606 h 914400"/>
                <a:gd name="connsiteX6" fmla="*/ 325025 w 914400"/>
                <a:gd name="connsiteY6" fmla="*/ 666796 h 914400"/>
                <a:gd name="connsiteX7" fmla="*/ 686395 w 914400"/>
                <a:gd name="connsiteY7" fmla="*/ 457201 h 914400"/>
                <a:gd name="connsiteX8" fmla="*/ 325025 w 914400"/>
                <a:gd name="connsiteY8" fmla="*/ 247606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325025" y="247606"/>
                  </a:moveTo>
                  <a:lnTo>
                    <a:pt x="325025" y="666796"/>
                  </a:lnTo>
                  <a:lnTo>
                    <a:pt x="686395" y="457201"/>
                  </a:lnTo>
                  <a:lnTo>
                    <a:pt x="325025" y="24760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386">
                <a:defRPr/>
              </a:pPr>
              <a:endParaRPr lang="en-US" sz="1765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87E7B-A9EA-4CB8-8EF4-964E8192449D}"/>
                </a:ext>
              </a:extLst>
            </p:cNvPr>
            <p:cNvSpPr/>
            <p:nvPr/>
          </p:nvSpPr>
          <p:spPr>
            <a:xfrm>
              <a:off x="2807821" y="1475465"/>
              <a:ext cx="400557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 dirty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Unattended runs </a:t>
              </a:r>
            </a:p>
            <a:p>
              <a:pPr defTabSz="914367" fontAlgn="t">
                <a:defRPr/>
              </a:pPr>
              <a:r>
                <a:rPr lang="en-US" sz="1568" dirty="0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Schedule a few steps to run in parallel or in sequence to focus on other tasks while your pipeline runs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9AA9F3-92CE-4A20-9FD5-EBAA06BA7124}"/>
              </a:ext>
            </a:extLst>
          </p:cNvPr>
          <p:cNvGrpSpPr/>
          <p:nvPr/>
        </p:nvGrpSpPr>
        <p:grpSpPr>
          <a:xfrm>
            <a:off x="6329986" y="4071452"/>
            <a:ext cx="4809734" cy="1146560"/>
            <a:chOff x="1907217" y="2740661"/>
            <a:chExt cx="4906179" cy="11695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EEBC034-D5A8-4102-9856-62E68B6BA5F3}"/>
                </a:ext>
              </a:extLst>
            </p:cNvPr>
            <p:cNvGrpSpPr/>
            <p:nvPr/>
          </p:nvGrpSpPr>
          <p:grpSpPr>
            <a:xfrm>
              <a:off x="1907217" y="2885953"/>
              <a:ext cx="624469" cy="780588"/>
              <a:chOff x="-89366" y="1973262"/>
              <a:chExt cx="986802" cy="1233504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3339D7DB-D455-491D-8223-DD59FE4A8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366" y="2107542"/>
                <a:ext cx="555856" cy="565226"/>
              </a:xfrm>
              <a:custGeom>
                <a:avLst/>
                <a:gdLst>
                  <a:gd name="T0" fmla="*/ 1 w 130"/>
                  <a:gd name="T1" fmla="*/ 132 h 132"/>
                  <a:gd name="T2" fmla="*/ 0 w 130"/>
                  <a:gd name="T3" fmla="*/ 115 h 132"/>
                  <a:gd name="T4" fmla="*/ 115 w 130"/>
                  <a:gd name="T5" fmla="*/ 0 h 132"/>
                  <a:gd name="T6" fmla="*/ 130 w 130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2">
                    <a:moveTo>
                      <a:pt x="1" y="132"/>
                    </a:moveTo>
                    <a:cubicBezTo>
                      <a:pt x="1" y="126"/>
                      <a:pt x="0" y="120"/>
                      <a:pt x="0" y="115"/>
                    </a:cubicBezTo>
                    <a:cubicBezTo>
                      <a:pt x="0" y="51"/>
                      <a:pt x="51" y="0"/>
                      <a:pt x="115" y="0"/>
                    </a:cubicBezTo>
                    <a:cubicBezTo>
                      <a:pt x="121" y="0"/>
                      <a:pt x="126" y="0"/>
                      <a:pt x="130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B6EE3DB0-7AE5-4193-AB43-B953765F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32" y="2538488"/>
                <a:ext cx="630804" cy="552734"/>
              </a:xfrm>
              <a:custGeom>
                <a:avLst/>
                <a:gdLst>
                  <a:gd name="T0" fmla="*/ 0 w 147"/>
                  <a:gd name="T1" fmla="*/ 125 h 129"/>
                  <a:gd name="T2" fmla="*/ 32 w 147"/>
                  <a:gd name="T3" fmla="*/ 129 h 129"/>
                  <a:gd name="T4" fmla="*/ 147 w 147"/>
                  <a:gd name="T5" fmla="*/ 14 h 129"/>
                  <a:gd name="T6" fmla="*/ 146 w 147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129">
                    <a:moveTo>
                      <a:pt x="0" y="125"/>
                    </a:moveTo>
                    <a:cubicBezTo>
                      <a:pt x="10" y="127"/>
                      <a:pt x="21" y="129"/>
                      <a:pt x="32" y="129"/>
                    </a:cubicBezTo>
                    <a:cubicBezTo>
                      <a:pt x="96" y="129"/>
                      <a:pt x="147" y="77"/>
                      <a:pt x="147" y="14"/>
                    </a:cubicBezTo>
                    <a:cubicBezTo>
                      <a:pt x="147" y="9"/>
                      <a:pt x="147" y="4"/>
                      <a:pt x="146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7A59B77-6C36-429D-8719-A26163D0F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10" y="2988171"/>
                <a:ext cx="140525" cy="218595"/>
              </a:xfrm>
              <a:custGeom>
                <a:avLst/>
                <a:gdLst>
                  <a:gd name="T0" fmla="*/ 33 w 33"/>
                  <a:gd name="T1" fmla="*/ 0 h 51"/>
                  <a:gd name="T2" fmla="*/ 0 w 33"/>
                  <a:gd name="T3" fmla="*/ 19 h 51"/>
                  <a:gd name="T4" fmla="*/ 20 w 33"/>
                  <a:gd name="T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51">
                    <a:moveTo>
                      <a:pt x="33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0" y="51"/>
                      <a:pt x="20" y="51"/>
                      <a:pt x="2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E6672A82-3502-4532-99B7-0F33DBB08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211" y="1973262"/>
                <a:ext cx="140525" cy="221719"/>
              </a:xfrm>
              <a:custGeom>
                <a:avLst/>
                <a:gdLst>
                  <a:gd name="T0" fmla="*/ 0 w 33"/>
                  <a:gd name="T1" fmla="*/ 52 h 52"/>
                  <a:gd name="T2" fmla="*/ 33 w 33"/>
                  <a:gd name="T3" fmla="*/ 32 h 52"/>
                  <a:gd name="T4" fmla="*/ 13 w 33"/>
                  <a:gd name="T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52">
                    <a:moveTo>
                      <a:pt x="0" y="52"/>
                    </a:moveTo>
                    <a:cubicBezTo>
                      <a:pt x="33" y="32"/>
                      <a:pt x="33" y="32"/>
                      <a:pt x="33" y="32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4" name="Oval 10">
                <a:extLst>
                  <a:ext uri="{FF2B5EF4-FFF2-40B4-BE49-F238E27FC236}">
                    <a16:creationId xmlns:a16="http://schemas.microsoft.com/office/drawing/2014/main" id="{4DF492C1-8F75-4767-8C26-1051A8F2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112" y="2783587"/>
                <a:ext cx="235676" cy="233113"/>
              </a:xfrm>
              <a:prstGeom prst="ellips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6BA044-ED06-48A8-BB36-9343B294FA74}"/>
                  </a:ext>
                </a:extLst>
              </p:cNvPr>
              <p:cNvSpPr/>
              <p:nvPr/>
            </p:nvSpPr>
            <p:spPr bwMode="auto">
              <a:xfrm>
                <a:off x="609219" y="2200614"/>
                <a:ext cx="202980" cy="202980"/>
              </a:xfrm>
              <a:prstGeom prst="rect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 dirty="0" err="1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0F4E7D1-DCBE-4929-B10C-A499E55D0F36}"/>
                </a:ext>
              </a:extLst>
            </p:cNvPr>
            <p:cNvSpPr/>
            <p:nvPr/>
          </p:nvSpPr>
          <p:spPr>
            <a:xfrm>
              <a:off x="2807822" y="2740661"/>
              <a:ext cx="400557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 dirty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Mixed and diverse compute </a:t>
              </a:r>
            </a:p>
            <a:p>
              <a:pPr defTabSz="914367" fontAlgn="t">
                <a:defRPr/>
              </a:pPr>
              <a:r>
                <a:rPr lang="en-US" sz="1568" dirty="0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Use multiple pipelines that are reliably coordinated across heterogeneous and scalable computes and storages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36281E-6C8E-43B9-B39B-B199635818FA}"/>
              </a:ext>
            </a:extLst>
          </p:cNvPr>
          <p:cNvGrpSpPr/>
          <p:nvPr/>
        </p:nvGrpSpPr>
        <p:grpSpPr>
          <a:xfrm>
            <a:off x="878708" y="4071451"/>
            <a:ext cx="4771694" cy="1146560"/>
            <a:chOff x="1946021" y="5209499"/>
            <a:chExt cx="4867376" cy="116955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70B7A8-B00F-4630-BEF0-D1F5A8F9AD25}"/>
                </a:ext>
              </a:extLst>
            </p:cNvPr>
            <p:cNvSpPr/>
            <p:nvPr/>
          </p:nvSpPr>
          <p:spPr>
            <a:xfrm>
              <a:off x="2807823" y="5209499"/>
              <a:ext cx="400557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 dirty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Reusability</a:t>
              </a:r>
              <a:r>
                <a:rPr lang="en-US" sz="2157" b="1" dirty="0">
                  <a:solidFill>
                    <a:srgbClr val="0078D4"/>
                  </a:solidFill>
                  <a:latin typeface="Segoe UI"/>
                </a:rPr>
                <a:t> </a:t>
              </a:r>
            </a:p>
            <a:p>
              <a:pPr defTabSz="914367" fontAlgn="t">
                <a:defRPr/>
              </a:pPr>
              <a:r>
                <a:rPr lang="en-US" sz="1568" dirty="0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Create templates of pipelines for specific scenarios such as retraining and batch scoring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D5CA95-19BD-4623-AA4F-824CC0740BE1}"/>
                </a:ext>
              </a:extLst>
            </p:cNvPr>
            <p:cNvGrpSpPr/>
            <p:nvPr/>
          </p:nvGrpSpPr>
          <p:grpSpPr>
            <a:xfrm rot="16200000">
              <a:off x="1822087" y="5545179"/>
              <a:ext cx="833533" cy="585666"/>
              <a:chOff x="-417709" y="3808599"/>
              <a:chExt cx="527740" cy="29322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4DE57B8-4AB0-43F9-8F10-42FB0D12043B}"/>
                  </a:ext>
                </a:extLst>
              </p:cNvPr>
              <p:cNvGrpSpPr/>
              <p:nvPr/>
            </p:nvGrpSpPr>
            <p:grpSpPr>
              <a:xfrm>
                <a:off x="-417709" y="3808599"/>
                <a:ext cx="527740" cy="293226"/>
                <a:chOff x="3863969" y="5013705"/>
                <a:chExt cx="909508" cy="505347"/>
              </a:xfrm>
            </p:grpSpPr>
            <p:sp>
              <p:nvSpPr>
                <p:cNvPr id="8" name="Cylinder 828">
                  <a:extLst>
                    <a:ext uri="{FF2B5EF4-FFF2-40B4-BE49-F238E27FC236}">
                      <a16:creationId xmlns:a16="http://schemas.microsoft.com/office/drawing/2014/main" id="{CF489240-4921-477F-A931-59893832E5A4}"/>
                    </a:ext>
                  </a:extLst>
                </p:cNvPr>
                <p:cNvSpPr/>
                <p:nvPr/>
              </p:nvSpPr>
              <p:spPr bwMode="auto">
                <a:xfrm rot="5400000">
                  <a:off x="3732837" y="5144837"/>
                  <a:ext cx="505346" cy="24308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765" dirty="0">
                    <a:solidFill>
                      <a:srgbClr val="0078D4"/>
                    </a:solidFill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" name="Cylinder 828">
                  <a:extLst>
                    <a:ext uri="{FF2B5EF4-FFF2-40B4-BE49-F238E27FC236}">
                      <a16:creationId xmlns:a16="http://schemas.microsoft.com/office/drawing/2014/main" id="{02C94CB0-5FA0-4847-8901-EB80B3199DEE}"/>
                    </a:ext>
                  </a:extLst>
                </p:cNvPr>
                <p:cNvSpPr/>
                <p:nvPr/>
              </p:nvSpPr>
              <p:spPr bwMode="auto">
                <a:xfrm rot="5400000">
                  <a:off x="4110202" y="4958597"/>
                  <a:ext cx="430050" cy="615564"/>
                </a:xfrm>
                <a:prstGeom prst="can">
                  <a:avLst>
                    <a:gd name="adj" fmla="val 17907"/>
                  </a:avLst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765" dirty="0">
                    <a:solidFill>
                      <a:srgbClr val="0078D4"/>
                    </a:solidFill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" name="Cylinder 828">
                  <a:extLst>
                    <a:ext uri="{FF2B5EF4-FFF2-40B4-BE49-F238E27FC236}">
                      <a16:creationId xmlns:a16="http://schemas.microsoft.com/office/drawing/2014/main" id="{5128058D-1BD6-4EE0-B091-25BAC8DCFC61}"/>
                    </a:ext>
                  </a:extLst>
                </p:cNvPr>
                <p:cNvSpPr/>
                <p:nvPr/>
              </p:nvSpPr>
              <p:spPr bwMode="auto">
                <a:xfrm rot="5400000">
                  <a:off x="4399264" y="5144838"/>
                  <a:ext cx="505346" cy="24308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765" dirty="0">
                    <a:solidFill>
                      <a:srgbClr val="0078D4"/>
                    </a:solidFill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70F0453-9524-4B71-A98E-4B8E7EBDC12F}"/>
                  </a:ext>
                </a:extLst>
              </p:cNvPr>
              <p:cNvGrpSpPr/>
              <p:nvPr/>
            </p:nvGrpSpPr>
            <p:grpSpPr>
              <a:xfrm rot="4437991">
                <a:off x="-269838" y="3872538"/>
                <a:ext cx="163551" cy="164524"/>
                <a:chOff x="6314557" y="2623479"/>
                <a:chExt cx="561341" cy="564678"/>
              </a:xfrm>
            </p:grpSpPr>
            <p:sp>
              <p:nvSpPr>
                <p:cNvPr id="12" name="Freeform 10">
                  <a:extLst>
                    <a:ext uri="{FF2B5EF4-FFF2-40B4-BE49-F238E27FC236}">
                      <a16:creationId xmlns:a16="http://schemas.microsoft.com/office/drawing/2014/main" id="{1E8760D4-C564-44D0-989E-31C5FA37BA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030" y="3026678"/>
                  <a:ext cx="87988" cy="85760"/>
                </a:xfrm>
                <a:custGeom>
                  <a:avLst/>
                  <a:gdLst>
                    <a:gd name="T0" fmla="*/ 0 w 79"/>
                    <a:gd name="T1" fmla="*/ 77 h 77"/>
                    <a:gd name="T2" fmla="*/ 8 w 79"/>
                    <a:gd name="T3" fmla="*/ 0 h 77"/>
                    <a:gd name="T4" fmla="*/ 79 w 79"/>
                    <a:gd name="T5" fmla="*/ 24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77">
                      <a:moveTo>
                        <a:pt x="0" y="77"/>
                      </a:moveTo>
                      <a:lnTo>
                        <a:pt x="8" y="0"/>
                      </a:lnTo>
                      <a:lnTo>
                        <a:pt x="79" y="24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3">
                    <a:defRPr/>
                  </a:pPr>
                  <a:endParaRPr lang="en-US" sz="1765">
                    <a:solidFill>
                      <a:srgbClr val="2F2F2F"/>
                    </a:solidFill>
                    <a:latin typeface="Segoe UI"/>
                  </a:endParaRPr>
                </a:p>
              </p:txBody>
            </p:sp>
            <p:sp>
              <p:nvSpPr>
                <p:cNvPr id="13" name="Freeform 11">
                  <a:extLst>
                    <a:ext uri="{FF2B5EF4-FFF2-40B4-BE49-F238E27FC236}">
                      <a16:creationId xmlns:a16="http://schemas.microsoft.com/office/drawing/2014/main" id="{17DC0AB1-81BE-4B06-ACB0-E242003B3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4557" y="2623479"/>
                  <a:ext cx="561341" cy="564678"/>
                </a:xfrm>
                <a:custGeom>
                  <a:avLst/>
                  <a:gdLst>
                    <a:gd name="T0" fmla="*/ 0 w 235"/>
                    <a:gd name="T1" fmla="*/ 118 h 236"/>
                    <a:gd name="T2" fmla="*/ 118 w 235"/>
                    <a:gd name="T3" fmla="*/ 0 h 236"/>
                    <a:gd name="T4" fmla="*/ 235 w 235"/>
                    <a:gd name="T5" fmla="*/ 118 h 236"/>
                    <a:gd name="T6" fmla="*/ 118 w 235"/>
                    <a:gd name="T7" fmla="*/ 236 h 236"/>
                    <a:gd name="T8" fmla="*/ 12 w 235"/>
                    <a:gd name="T9" fmla="*/ 171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36">
                      <a:moveTo>
                        <a:pt x="0" y="118"/>
                      </a:moveTo>
                      <a:cubicBezTo>
                        <a:pt x="0" y="53"/>
                        <a:pt x="52" y="0"/>
                        <a:pt x="118" y="0"/>
                      </a:cubicBezTo>
                      <a:cubicBezTo>
                        <a:pt x="183" y="0"/>
                        <a:pt x="235" y="53"/>
                        <a:pt x="235" y="118"/>
                      </a:cubicBezTo>
                      <a:cubicBezTo>
                        <a:pt x="235" y="183"/>
                        <a:pt x="183" y="236"/>
                        <a:pt x="118" y="236"/>
                      </a:cubicBezTo>
                      <a:cubicBezTo>
                        <a:pt x="71" y="236"/>
                        <a:pt x="31" y="209"/>
                        <a:pt x="12" y="171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3">
                    <a:defRPr/>
                  </a:pPr>
                  <a:endParaRPr lang="en-US" sz="1765" dirty="0">
                    <a:solidFill>
                      <a:srgbClr val="2F2F2F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B3F791-D9A3-4599-81F7-2A19AF64B25F}"/>
              </a:ext>
            </a:extLst>
          </p:cNvPr>
          <p:cNvGrpSpPr/>
          <p:nvPr/>
        </p:nvGrpSpPr>
        <p:grpSpPr>
          <a:xfrm>
            <a:off x="6329986" y="2088620"/>
            <a:ext cx="4793605" cy="905179"/>
            <a:chOff x="1923670" y="3975080"/>
            <a:chExt cx="4889727" cy="923330"/>
          </a:xfrm>
        </p:grpSpPr>
        <p:sp>
          <p:nvSpPr>
            <p:cNvPr id="6" name="Copy_E8C8" title="Icon of two documents stacked together">
              <a:extLst>
                <a:ext uri="{FF2B5EF4-FFF2-40B4-BE49-F238E27FC236}">
                  <a16:creationId xmlns:a16="http://schemas.microsoft.com/office/drawing/2014/main" id="{B14E33E2-9787-4C80-9C9E-895C9AF405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23670" y="4120495"/>
              <a:ext cx="670607" cy="773678"/>
            </a:xfrm>
            <a:custGeom>
              <a:avLst/>
              <a:gdLst>
                <a:gd name="T0" fmla="*/ 3585 w 3585"/>
                <a:gd name="T1" fmla="*/ 1654 h 4136"/>
                <a:gd name="T2" fmla="*/ 2758 w 3585"/>
                <a:gd name="T3" fmla="*/ 1654 h 4136"/>
                <a:gd name="T4" fmla="*/ 2758 w 3585"/>
                <a:gd name="T5" fmla="*/ 827 h 4136"/>
                <a:gd name="T6" fmla="*/ 3585 w 3585"/>
                <a:gd name="T7" fmla="*/ 1654 h 4136"/>
                <a:gd name="T8" fmla="*/ 2758 w 3585"/>
                <a:gd name="T9" fmla="*/ 827 h 4136"/>
                <a:gd name="T10" fmla="*/ 1103 w 3585"/>
                <a:gd name="T11" fmla="*/ 827 h 4136"/>
                <a:gd name="T12" fmla="*/ 1103 w 3585"/>
                <a:gd name="T13" fmla="*/ 4136 h 4136"/>
                <a:gd name="T14" fmla="*/ 3585 w 3585"/>
                <a:gd name="T15" fmla="*/ 4136 h 4136"/>
                <a:gd name="T16" fmla="*/ 3585 w 3585"/>
                <a:gd name="T17" fmla="*/ 1654 h 4136"/>
                <a:gd name="T18" fmla="*/ 2483 w 3585"/>
                <a:gd name="T19" fmla="*/ 827 h 4136"/>
                <a:gd name="T20" fmla="*/ 1655 w 3585"/>
                <a:gd name="T21" fmla="*/ 0 h 4136"/>
                <a:gd name="T22" fmla="*/ 0 w 3585"/>
                <a:gd name="T23" fmla="*/ 0 h 4136"/>
                <a:gd name="T24" fmla="*/ 0 w 3585"/>
                <a:gd name="T25" fmla="*/ 3308 h 4136"/>
                <a:gd name="T26" fmla="*/ 1103 w 3585"/>
                <a:gd name="T27" fmla="*/ 3308 h 4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85" h="4136">
                  <a:moveTo>
                    <a:pt x="3585" y="1654"/>
                  </a:moveTo>
                  <a:lnTo>
                    <a:pt x="2758" y="1654"/>
                  </a:lnTo>
                  <a:lnTo>
                    <a:pt x="2758" y="827"/>
                  </a:lnTo>
                  <a:moveTo>
                    <a:pt x="3585" y="1654"/>
                  </a:moveTo>
                  <a:lnTo>
                    <a:pt x="2758" y="827"/>
                  </a:lnTo>
                  <a:lnTo>
                    <a:pt x="1103" y="827"/>
                  </a:lnTo>
                  <a:lnTo>
                    <a:pt x="1103" y="4136"/>
                  </a:lnTo>
                  <a:lnTo>
                    <a:pt x="3585" y="4136"/>
                  </a:lnTo>
                  <a:lnTo>
                    <a:pt x="3585" y="1654"/>
                  </a:lnTo>
                  <a:moveTo>
                    <a:pt x="2483" y="827"/>
                  </a:moveTo>
                  <a:lnTo>
                    <a:pt x="1655" y="0"/>
                  </a:lnTo>
                  <a:lnTo>
                    <a:pt x="0" y="0"/>
                  </a:lnTo>
                  <a:lnTo>
                    <a:pt x="0" y="3308"/>
                  </a:lnTo>
                  <a:lnTo>
                    <a:pt x="1103" y="3308"/>
                  </a:lnTo>
                </a:path>
              </a:pathLst>
            </a:cu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D640965-8DF4-42D1-AAF1-1846727DD6F7}"/>
                </a:ext>
              </a:extLst>
            </p:cNvPr>
            <p:cNvSpPr/>
            <p:nvPr/>
          </p:nvSpPr>
          <p:spPr>
            <a:xfrm>
              <a:off x="2807823" y="3975080"/>
              <a:ext cx="40055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 dirty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Tracking and versioning</a:t>
              </a:r>
            </a:p>
            <a:p>
              <a:pPr defTabSz="914367" fontAlgn="t">
                <a:defRPr/>
              </a:pPr>
              <a:r>
                <a:rPr lang="en-US" sz="1568" dirty="0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Name and version your data sources, inputs and outputs with the pipelines SDK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6387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6D89-7A7D-4799-A0C0-DB517D09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Azure ML models at scale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05294C-4F38-9A48-925D-0DF05CBFB020}"/>
              </a:ext>
            </a:extLst>
          </p:cNvPr>
          <p:cNvGrpSpPr/>
          <p:nvPr/>
        </p:nvGrpSpPr>
        <p:grpSpPr>
          <a:xfrm>
            <a:off x="2353322" y="1364480"/>
            <a:ext cx="9365000" cy="4483142"/>
            <a:chOff x="2400510" y="1391344"/>
            <a:chExt cx="9552788" cy="45730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D9FDCD-10D2-4415-B74A-DEB77B857915}"/>
                </a:ext>
              </a:extLst>
            </p:cNvPr>
            <p:cNvSpPr/>
            <p:nvPr/>
          </p:nvSpPr>
          <p:spPr bwMode="auto">
            <a:xfrm>
              <a:off x="2400510" y="1707613"/>
              <a:ext cx="9552788" cy="4256769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03361F-EC5F-4977-AC14-181D9F1DC475}"/>
                </a:ext>
              </a:extLst>
            </p:cNvPr>
            <p:cNvSpPr txBox="1"/>
            <p:nvPr/>
          </p:nvSpPr>
          <p:spPr>
            <a:xfrm>
              <a:off x="2424188" y="1391344"/>
              <a:ext cx="54102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765" dirty="0">
                  <a:solidFill>
                    <a:schemeClr val="tx2"/>
                  </a:solidFill>
                  <a:latin typeface="+mj-lt"/>
                </a:rPr>
                <a:t>Azure Machine Learning Service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35A4AD-AB1A-AC43-B94B-BEE94E09DA8E}"/>
              </a:ext>
            </a:extLst>
          </p:cNvPr>
          <p:cNvGrpSpPr/>
          <p:nvPr/>
        </p:nvGrpSpPr>
        <p:grpSpPr>
          <a:xfrm>
            <a:off x="275038" y="1674532"/>
            <a:ext cx="1745207" cy="4381582"/>
            <a:chOff x="280553" y="1707613"/>
            <a:chExt cx="1780202" cy="44694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F0E868-2436-9C49-A45C-07D350442888}"/>
                </a:ext>
              </a:extLst>
            </p:cNvPr>
            <p:cNvSpPr txBox="1"/>
            <p:nvPr/>
          </p:nvSpPr>
          <p:spPr>
            <a:xfrm>
              <a:off x="280553" y="3640203"/>
              <a:ext cx="1780202" cy="8771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Machine Learning Experimentation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52145E-F19E-504D-88D9-AADF5E4AC784}"/>
                </a:ext>
              </a:extLst>
            </p:cNvPr>
            <p:cNvGrpSpPr/>
            <p:nvPr/>
          </p:nvGrpSpPr>
          <p:grpSpPr>
            <a:xfrm>
              <a:off x="417572" y="1707613"/>
              <a:ext cx="1506164" cy="4469442"/>
              <a:chOff x="417572" y="1707613"/>
              <a:chExt cx="1506164" cy="446944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9029AA5-7182-2D44-A789-7904CCE13B7A}"/>
                  </a:ext>
                </a:extLst>
              </p:cNvPr>
              <p:cNvGrpSpPr/>
              <p:nvPr/>
            </p:nvGrpSpPr>
            <p:grpSpPr>
              <a:xfrm>
                <a:off x="826086" y="1707613"/>
                <a:ext cx="689136" cy="382369"/>
                <a:chOff x="221015" y="-94572"/>
                <a:chExt cx="689136" cy="38236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E3ED2CA-9112-BF43-AB0F-755CBBBA3285}"/>
                    </a:ext>
                  </a:extLst>
                </p:cNvPr>
                <p:cNvGrpSpPr/>
                <p:nvPr/>
              </p:nvGrpSpPr>
              <p:grpSpPr>
                <a:xfrm>
                  <a:off x="221015" y="-94572"/>
                  <a:ext cx="689136" cy="382369"/>
                  <a:chOff x="255491" y="-121007"/>
                  <a:chExt cx="689136" cy="382369"/>
                </a:xfrm>
              </p:grpSpPr>
              <p:sp>
                <p:nvSpPr>
                  <p:cNvPr id="18" name="eye_2">
                    <a:extLst>
                      <a:ext uri="{FF2B5EF4-FFF2-40B4-BE49-F238E27FC236}">
                        <a16:creationId xmlns:a16="http://schemas.microsoft.com/office/drawing/2014/main" id="{142508AF-F312-2044-AFED-02053FDECD11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55491" y="-121007"/>
                    <a:ext cx="689136" cy="382369"/>
                  </a:xfrm>
                  <a:custGeom>
                    <a:avLst/>
                    <a:gdLst>
                      <a:gd name="T0" fmla="*/ 5 w 346"/>
                      <a:gd name="T1" fmla="*/ 103 h 191"/>
                      <a:gd name="T2" fmla="*/ 0 w 346"/>
                      <a:gd name="T3" fmla="*/ 96 h 191"/>
                      <a:gd name="T4" fmla="*/ 3 w 346"/>
                      <a:gd name="T5" fmla="*/ 92 h 191"/>
                      <a:gd name="T6" fmla="*/ 5 w 346"/>
                      <a:gd name="T7" fmla="*/ 103 h 191"/>
                      <a:gd name="T8" fmla="*/ 173 w 346"/>
                      <a:gd name="T9" fmla="*/ 191 h 191"/>
                      <a:gd name="T10" fmla="*/ 346 w 346"/>
                      <a:gd name="T11" fmla="*/ 96 h 191"/>
                      <a:gd name="T12" fmla="*/ 173 w 346"/>
                      <a:gd name="T13" fmla="*/ 0 h 191"/>
                      <a:gd name="T14" fmla="*/ 3 w 346"/>
                      <a:gd name="T15" fmla="*/ 92 h 191"/>
                      <a:gd name="T16" fmla="*/ 175 w 346"/>
                      <a:gd name="T17" fmla="*/ 14 h 191"/>
                      <a:gd name="T18" fmla="*/ 89 w 346"/>
                      <a:gd name="T19" fmla="*/ 96 h 191"/>
                      <a:gd name="T20" fmla="*/ 175 w 346"/>
                      <a:gd name="T21" fmla="*/ 178 h 191"/>
                      <a:gd name="T22" fmla="*/ 261 w 346"/>
                      <a:gd name="T23" fmla="*/ 96 h 191"/>
                      <a:gd name="T24" fmla="*/ 175 w 346"/>
                      <a:gd name="T25" fmla="*/ 14 h 191"/>
                      <a:gd name="T26" fmla="*/ 175 w 346"/>
                      <a:gd name="T27" fmla="*/ 78 h 191"/>
                      <a:gd name="T28" fmla="*/ 156 w 346"/>
                      <a:gd name="T29" fmla="*/ 96 h 191"/>
                      <a:gd name="T30" fmla="*/ 175 w 346"/>
                      <a:gd name="T31" fmla="*/ 114 h 191"/>
                      <a:gd name="T32" fmla="*/ 194 w 346"/>
                      <a:gd name="T33" fmla="*/ 96 h 191"/>
                      <a:gd name="T34" fmla="*/ 175 w 346"/>
                      <a:gd name="T35" fmla="*/ 78 h 1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46" h="191">
                        <a:moveTo>
                          <a:pt x="5" y="103"/>
                        </a:moveTo>
                        <a:cubicBezTo>
                          <a:pt x="2" y="98"/>
                          <a:pt x="0" y="96"/>
                          <a:pt x="0" y="96"/>
                        </a:cubicBezTo>
                        <a:cubicBezTo>
                          <a:pt x="0" y="96"/>
                          <a:pt x="1" y="94"/>
                          <a:pt x="3" y="92"/>
                        </a:cubicBezTo>
                        <a:moveTo>
                          <a:pt x="5" y="103"/>
                        </a:moveTo>
                        <a:cubicBezTo>
                          <a:pt x="23" y="125"/>
                          <a:pt x="82" y="191"/>
                          <a:pt x="173" y="191"/>
                        </a:cubicBezTo>
                        <a:cubicBezTo>
                          <a:pt x="283" y="191"/>
                          <a:pt x="346" y="96"/>
                          <a:pt x="346" y="96"/>
                        </a:cubicBezTo>
                        <a:cubicBezTo>
                          <a:pt x="346" y="96"/>
                          <a:pt x="283" y="0"/>
                          <a:pt x="173" y="0"/>
                        </a:cubicBezTo>
                        <a:cubicBezTo>
                          <a:pt x="77" y="0"/>
                          <a:pt x="17" y="73"/>
                          <a:pt x="3" y="92"/>
                        </a:cubicBezTo>
                        <a:moveTo>
                          <a:pt x="175" y="14"/>
                        </a:moveTo>
                        <a:cubicBezTo>
                          <a:pt x="128" y="14"/>
                          <a:pt x="89" y="50"/>
                          <a:pt x="89" y="96"/>
                        </a:cubicBezTo>
                        <a:cubicBezTo>
                          <a:pt x="89" y="141"/>
                          <a:pt x="128" y="178"/>
                          <a:pt x="175" y="178"/>
                        </a:cubicBezTo>
                        <a:cubicBezTo>
                          <a:pt x="222" y="178"/>
                          <a:pt x="261" y="141"/>
                          <a:pt x="261" y="96"/>
                        </a:cubicBezTo>
                        <a:cubicBezTo>
                          <a:pt x="261" y="50"/>
                          <a:pt x="222" y="14"/>
                          <a:pt x="175" y="14"/>
                        </a:cubicBezTo>
                        <a:close/>
                        <a:moveTo>
                          <a:pt x="175" y="78"/>
                        </a:moveTo>
                        <a:cubicBezTo>
                          <a:pt x="165" y="78"/>
                          <a:pt x="156" y="86"/>
                          <a:pt x="156" y="96"/>
                        </a:cubicBezTo>
                        <a:cubicBezTo>
                          <a:pt x="156" y="106"/>
                          <a:pt x="165" y="114"/>
                          <a:pt x="175" y="114"/>
                        </a:cubicBezTo>
                        <a:cubicBezTo>
                          <a:pt x="185" y="114"/>
                          <a:pt x="194" y="106"/>
                          <a:pt x="194" y="96"/>
                        </a:cubicBezTo>
                        <a:cubicBezTo>
                          <a:pt x="194" y="86"/>
                          <a:pt x="185" y="78"/>
                          <a:pt x="175" y="78"/>
                        </a:cubicBezTo>
                        <a:close/>
                      </a:path>
                    </a:pathLst>
                  </a:cu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65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103D1C4E-D9AA-D842-AC17-90E0E7AF4A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1325" y="-106469"/>
                    <a:ext cx="397469" cy="3532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defTabSz="91410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961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22" name="gear_3">
                  <a:extLst>
                    <a:ext uri="{FF2B5EF4-FFF2-40B4-BE49-F238E27FC236}">
                      <a16:creationId xmlns:a16="http://schemas.microsoft.com/office/drawing/2014/main" id="{9BC8DB01-F7BC-194C-89DD-E96BDB9094C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34975" y="-35102"/>
                  <a:ext cx="261216" cy="263429"/>
                </a:xfrm>
                <a:custGeom>
                  <a:avLst/>
                  <a:gdLst>
                    <a:gd name="T0" fmla="*/ 81 w 327"/>
                    <a:gd name="T1" fmla="*/ 162 h 327"/>
                    <a:gd name="T2" fmla="*/ 162 w 327"/>
                    <a:gd name="T3" fmla="*/ 80 h 327"/>
                    <a:gd name="T4" fmla="*/ 244 w 327"/>
                    <a:gd name="T5" fmla="*/ 162 h 327"/>
                    <a:gd name="T6" fmla="*/ 162 w 327"/>
                    <a:gd name="T7" fmla="*/ 243 h 327"/>
                    <a:gd name="T8" fmla="*/ 81 w 327"/>
                    <a:gd name="T9" fmla="*/ 162 h 327"/>
                    <a:gd name="T10" fmla="*/ 298 w 327"/>
                    <a:gd name="T11" fmla="*/ 162 h 327"/>
                    <a:gd name="T12" fmla="*/ 295 w 327"/>
                    <a:gd name="T13" fmla="*/ 135 h 327"/>
                    <a:gd name="T14" fmla="*/ 327 w 327"/>
                    <a:gd name="T15" fmla="*/ 117 h 327"/>
                    <a:gd name="T16" fmla="*/ 286 w 327"/>
                    <a:gd name="T17" fmla="*/ 46 h 327"/>
                    <a:gd name="T18" fmla="*/ 256 w 327"/>
                    <a:gd name="T19" fmla="*/ 64 h 327"/>
                    <a:gd name="T20" fmla="*/ 205 w 327"/>
                    <a:gd name="T21" fmla="*/ 33 h 327"/>
                    <a:gd name="T22" fmla="*/ 205 w 327"/>
                    <a:gd name="T23" fmla="*/ 0 h 327"/>
                    <a:gd name="T24" fmla="*/ 124 w 327"/>
                    <a:gd name="T25" fmla="*/ 0 h 327"/>
                    <a:gd name="T26" fmla="*/ 124 w 327"/>
                    <a:gd name="T27" fmla="*/ 31 h 327"/>
                    <a:gd name="T28" fmla="*/ 68 w 327"/>
                    <a:gd name="T29" fmla="*/ 64 h 327"/>
                    <a:gd name="T30" fmla="*/ 41 w 327"/>
                    <a:gd name="T31" fmla="*/ 48 h 327"/>
                    <a:gd name="T32" fmla="*/ 0 w 327"/>
                    <a:gd name="T33" fmla="*/ 119 h 327"/>
                    <a:gd name="T34" fmla="*/ 29 w 327"/>
                    <a:gd name="T35" fmla="*/ 135 h 327"/>
                    <a:gd name="T36" fmla="*/ 26 w 327"/>
                    <a:gd name="T37" fmla="*/ 162 h 327"/>
                    <a:gd name="T38" fmla="*/ 30 w 327"/>
                    <a:gd name="T39" fmla="*/ 194 h 327"/>
                    <a:gd name="T40" fmla="*/ 3 w 327"/>
                    <a:gd name="T41" fmla="*/ 210 h 327"/>
                    <a:gd name="T42" fmla="*/ 43 w 327"/>
                    <a:gd name="T43" fmla="*/ 280 h 327"/>
                    <a:gd name="T44" fmla="*/ 72 w 327"/>
                    <a:gd name="T45" fmla="*/ 264 h 327"/>
                    <a:gd name="T46" fmla="*/ 124 w 327"/>
                    <a:gd name="T47" fmla="*/ 292 h 327"/>
                    <a:gd name="T48" fmla="*/ 124 w 327"/>
                    <a:gd name="T49" fmla="*/ 327 h 327"/>
                    <a:gd name="T50" fmla="*/ 205 w 327"/>
                    <a:gd name="T51" fmla="*/ 327 h 327"/>
                    <a:gd name="T52" fmla="*/ 205 w 327"/>
                    <a:gd name="T53" fmla="*/ 291 h 327"/>
                    <a:gd name="T54" fmla="*/ 252 w 327"/>
                    <a:gd name="T55" fmla="*/ 264 h 327"/>
                    <a:gd name="T56" fmla="*/ 283 w 327"/>
                    <a:gd name="T57" fmla="*/ 282 h 327"/>
                    <a:gd name="T58" fmla="*/ 324 w 327"/>
                    <a:gd name="T59" fmla="*/ 212 h 327"/>
                    <a:gd name="T60" fmla="*/ 294 w 327"/>
                    <a:gd name="T61" fmla="*/ 194 h 327"/>
                    <a:gd name="T62" fmla="*/ 298 w 327"/>
                    <a:gd name="T63" fmla="*/ 162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7" h="327">
                      <a:moveTo>
                        <a:pt x="81" y="162"/>
                      </a:moveTo>
                      <a:cubicBezTo>
                        <a:pt x="81" y="117"/>
                        <a:pt x="117" y="80"/>
                        <a:pt x="162" y="80"/>
                      </a:cubicBezTo>
                      <a:cubicBezTo>
                        <a:pt x="207" y="80"/>
                        <a:pt x="244" y="117"/>
                        <a:pt x="244" y="162"/>
                      </a:cubicBezTo>
                      <a:cubicBezTo>
                        <a:pt x="244" y="207"/>
                        <a:pt x="207" y="243"/>
                        <a:pt x="162" y="243"/>
                      </a:cubicBezTo>
                      <a:cubicBezTo>
                        <a:pt x="117" y="243"/>
                        <a:pt x="81" y="207"/>
                        <a:pt x="81" y="162"/>
                      </a:cubicBezTo>
                      <a:close/>
                      <a:moveTo>
                        <a:pt x="298" y="162"/>
                      </a:moveTo>
                      <a:cubicBezTo>
                        <a:pt x="298" y="153"/>
                        <a:pt x="297" y="144"/>
                        <a:pt x="295" y="135"/>
                      </a:cubicBezTo>
                      <a:cubicBezTo>
                        <a:pt x="327" y="117"/>
                        <a:pt x="327" y="117"/>
                        <a:pt x="327" y="117"/>
                      </a:cubicBezTo>
                      <a:cubicBezTo>
                        <a:pt x="286" y="46"/>
                        <a:pt x="286" y="46"/>
                        <a:pt x="286" y="46"/>
                      </a:cubicBezTo>
                      <a:cubicBezTo>
                        <a:pt x="256" y="64"/>
                        <a:pt x="256" y="64"/>
                        <a:pt x="256" y="64"/>
                      </a:cubicBezTo>
                      <a:cubicBezTo>
                        <a:pt x="242" y="50"/>
                        <a:pt x="225" y="39"/>
                        <a:pt x="205" y="33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31"/>
                        <a:pt x="124" y="31"/>
                        <a:pt x="124" y="31"/>
                      </a:cubicBezTo>
                      <a:cubicBezTo>
                        <a:pt x="103" y="38"/>
                        <a:pt x="84" y="49"/>
                        <a:pt x="68" y="64"/>
                      </a:cubicBezTo>
                      <a:cubicBezTo>
                        <a:pt x="41" y="48"/>
                        <a:pt x="41" y="48"/>
                        <a:pt x="41" y="48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29" y="135"/>
                        <a:pt x="29" y="135"/>
                        <a:pt x="29" y="135"/>
                      </a:cubicBezTo>
                      <a:cubicBezTo>
                        <a:pt x="27" y="144"/>
                        <a:pt x="26" y="153"/>
                        <a:pt x="26" y="162"/>
                      </a:cubicBezTo>
                      <a:cubicBezTo>
                        <a:pt x="26" y="173"/>
                        <a:pt x="28" y="184"/>
                        <a:pt x="30" y="194"/>
                      </a:cubicBezTo>
                      <a:cubicBezTo>
                        <a:pt x="3" y="210"/>
                        <a:pt x="3" y="210"/>
                        <a:pt x="3" y="210"/>
                      </a:cubicBezTo>
                      <a:cubicBezTo>
                        <a:pt x="43" y="280"/>
                        <a:pt x="43" y="280"/>
                        <a:pt x="43" y="280"/>
                      </a:cubicBezTo>
                      <a:cubicBezTo>
                        <a:pt x="72" y="264"/>
                        <a:pt x="72" y="264"/>
                        <a:pt x="72" y="264"/>
                      </a:cubicBezTo>
                      <a:cubicBezTo>
                        <a:pt x="87" y="277"/>
                        <a:pt x="105" y="287"/>
                        <a:pt x="124" y="292"/>
                      </a:cubicBezTo>
                      <a:cubicBezTo>
                        <a:pt x="124" y="327"/>
                        <a:pt x="124" y="327"/>
                        <a:pt x="124" y="327"/>
                      </a:cubicBezTo>
                      <a:cubicBezTo>
                        <a:pt x="205" y="327"/>
                        <a:pt x="205" y="327"/>
                        <a:pt x="205" y="327"/>
                      </a:cubicBezTo>
                      <a:cubicBezTo>
                        <a:pt x="205" y="291"/>
                        <a:pt x="205" y="291"/>
                        <a:pt x="205" y="291"/>
                      </a:cubicBezTo>
                      <a:cubicBezTo>
                        <a:pt x="223" y="285"/>
                        <a:pt x="238" y="276"/>
                        <a:pt x="252" y="264"/>
                      </a:cubicBezTo>
                      <a:cubicBezTo>
                        <a:pt x="283" y="282"/>
                        <a:pt x="283" y="282"/>
                        <a:pt x="283" y="282"/>
                      </a:cubicBezTo>
                      <a:cubicBezTo>
                        <a:pt x="324" y="212"/>
                        <a:pt x="324" y="212"/>
                        <a:pt x="324" y="212"/>
                      </a:cubicBezTo>
                      <a:cubicBezTo>
                        <a:pt x="294" y="194"/>
                        <a:pt x="294" y="194"/>
                        <a:pt x="294" y="194"/>
                      </a:cubicBezTo>
                      <a:cubicBezTo>
                        <a:pt x="297" y="184"/>
                        <a:pt x="298" y="173"/>
                        <a:pt x="298" y="16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prstDash val="solid"/>
                  <a:miter lim="800000"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82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9C5233-1229-574A-B8D6-65F15E52C3FC}"/>
                  </a:ext>
                </a:extLst>
              </p:cNvPr>
              <p:cNvSpPr txBox="1"/>
              <p:nvPr/>
            </p:nvSpPr>
            <p:spPr>
              <a:xfrm>
                <a:off x="417572" y="2095964"/>
                <a:ext cx="1506164" cy="68326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Cognitive Services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0DBC86D-A2CB-C74E-8DA3-1F50010F883E}"/>
                  </a:ext>
                </a:extLst>
              </p:cNvPr>
              <p:cNvGrpSpPr/>
              <p:nvPr/>
            </p:nvGrpSpPr>
            <p:grpSpPr>
              <a:xfrm>
                <a:off x="897408" y="3033056"/>
                <a:ext cx="546492" cy="546492"/>
                <a:chOff x="1087962" y="3497262"/>
                <a:chExt cx="546492" cy="546492"/>
              </a:xfrm>
            </p:grpSpPr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59255767-A2F8-F74D-AB30-0CD594EE1AE3}"/>
                    </a:ext>
                  </a:extLst>
                </p:cNvPr>
                <p:cNvSpPr/>
                <p:nvPr/>
              </p:nvSpPr>
              <p:spPr>
                <a:xfrm>
                  <a:off x="1087962" y="3497262"/>
                  <a:ext cx="546492" cy="546492"/>
                </a:xfrm>
                <a:prstGeom prst="arc">
                  <a:avLst>
                    <a:gd name="adj1" fmla="val 16200000"/>
                    <a:gd name="adj2" fmla="val 12693242"/>
                  </a:avLst>
                </a:prstGeom>
                <a:ln w="12700">
                  <a:solidFill>
                    <a:schemeClr val="tx2"/>
                  </a:solidFill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765"/>
                </a:p>
              </p:txBody>
            </p:sp>
            <p:sp>
              <p:nvSpPr>
                <p:cNvPr id="29" name="gear_3">
                  <a:extLst>
                    <a:ext uri="{FF2B5EF4-FFF2-40B4-BE49-F238E27FC236}">
                      <a16:creationId xmlns:a16="http://schemas.microsoft.com/office/drawing/2014/main" id="{34B2257F-6C7A-E544-8C11-D071571E884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230600" y="3638793"/>
                  <a:ext cx="261216" cy="263429"/>
                </a:xfrm>
                <a:custGeom>
                  <a:avLst/>
                  <a:gdLst>
                    <a:gd name="T0" fmla="*/ 81 w 327"/>
                    <a:gd name="T1" fmla="*/ 162 h 327"/>
                    <a:gd name="T2" fmla="*/ 162 w 327"/>
                    <a:gd name="T3" fmla="*/ 80 h 327"/>
                    <a:gd name="T4" fmla="*/ 244 w 327"/>
                    <a:gd name="T5" fmla="*/ 162 h 327"/>
                    <a:gd name="T6" fmla="*/ 162 w 327"/>
                    <a:gd name="T7" fmla="*/ 243 h 327"/>
                    <a:gd name="T8" fmla="*/ 81 w 327"/>
                    <a:gd name="T9" fmla="*/ 162 h 327"/>
                    <a:gd name="T10" fmla="*/ 298 w 327"/>
                    <a:gd name="T11" fmla="*/ 162 h 327"/>
                    <a:gd name="T12" fmla="*/ 295 w 327"/>
                    <a:gd name="T13" fmla="*/ 135 h 327"/>
                    <a:gd name="T14" fmla="*/ 327 w 327"/>
                    <a:gd name="T15" fmla="*/ 117 h 327"/>
                    <a:gd name="T16" fmla="*/ 286 w 327"/>
                    <a:gd name="T17" fmla="*/ 46 h 327"/>
                    <a:gd name="T18" fmla="*/ 256 w 327"/>
                    <a:gd name="T19" fmla="*/ 64 h 327"/>
                    <a:gd name="T20" fmla="*/ 205 w 327"/>
                    <a:gd name="T21" fmla="*/ 33 h 327"/>
                    <a:gd name="T22" fmla="*/ 205 w 327"/>
                    <a:gd name="T23" fmla="*/ 0 h 327"/>
                    <a:gd name="T24" fmla="*/ 124 w 327"/>
                    <a:gd name="T25" fmla="*/ 0 h 327"/>
                    <a:gd name="T26" fmla="*/ 124 w 327"/>
                    <a:gd name="T27" fmla="*/ 31 h 327"/>
                    <a:gd name="T28" fmla="*/ 68 w 327"/>
                    <a:gd name="T29" fmla="*/ 64 h 327"/>
                    <a:gd name="T30" fmla="*/ 41 w 327"/>
                    <a:gd name="T31" fmla="*/ 48 h 327"/>
                    <a:gd name="T32" fmla="*/ 0 w 327"/>
                    <a:gd name="T33" fmla="*/ 119 h 327"/>
                    <a:gd name="T34" fmla="*/ 29 w 327"/>
                    <a:gd name="T35" fmla="*/ 135 h 327"/>
                    <a:gd name="T36" fmla="*/ 26 w 327"/>
                    <a:gd name="T37" fmla="*/ 162 h 327"/>
                    <a:gd name="T38" fmla="*/ 30 w 327"/>
                    <a:gd name="T39" fmla="*/ 194 h 327"/>
                    <a:gd name="T40" fmla="*/ 3 w 327"/>
                    <a:gd name="T41" fmla="*/ 210 h 327"/>
                    <a:gd name="T42" fmla="*/ 43 w 327"/>
                    <a:gd name="T43" fmla="*/ 280 h 327"/>
                    <a:gd name="T44" fmla="*/ 72 w 327"/>
                    <a:gd name="T45" fmla="*/ 264 h 327"/>
                    <a:gd name="T46" fmla="*/ 124 w 327"/>
                    <a:gd name="T47" fmla="*/ 292 h 327"/>
                    <a:gd name="T48" fmla="*/ 124 w 327"/>
                    <a:gd name="T49" fmla="*/ 327 h 327"/>
                    <a:gd name="T50" fmla="*/ 205 w 327"/>
                    <a:gd name="T51" fmla="*/ 327 h 327"/>
                    <a:gd name="T52" fmla="*/ 205 w 327"/>
                    <a:gd name="T53" fmla="*/ 291 h 327"/>
                    <a:gd name="T54" fmla="*/ 252 w 327"/>
                    <a:gd name="T55" fmla="*/ 264 h 327"/>
                    <a:gd name="T56" fmla="*/ 283 w 327"/>
                    <a:gd name="T57" fmla="*/ 282 h 327"/>
                    <a:gd name="T58" fmla="*/ 324 w 327"/>
                    <a:gd name="T59" fmla="*/ 212 h 327"/>
                    <a:gd name="T60" fmla="*/ 294 w 327"/>
                    <a:gd name="T61" fmla="*/ 194 h 327"/>
                    <a:gd name="T62" fmla="*/ 298 w 327"/>
                    <a:gd name="T63" fmla="*/ 162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7" h="327">
                      <a:moveTo>
                        <a:pt x="81" y="162"/>
                      </a:moveTo>
                      <a:cubicBezTo>
                        <a:pt x="81" y="117"/>
                        <a:pt x="117" y="80"/>
                        <a:pt x="162" y="80"/>
                      </a:cubicBezTo>
                      <a:cubicBezTo>
                        <a:pt x="207" y="80"/>
                        <a:pt x="244" y="117"/>
                        <a:pt x="244" y="162"/>
                      </a:cubicBezTo>
                      <a:cubicBezTo>
                        <a:pt x="244" y="207"/>
                        <a:pt x="207" y="243"/>
                        <a:pt x="162" y="243"/>
                      </a:cubicBezTo>
                      <a:cubicBezTo>
                        <a:pt x="117" y="243"/>
                        <a:pt x="81" y="207"/>
                        <a:pt x="81" y="162"/>
                      </a:cubicBezTo>
                      <a:close/>
                      <a:moveTo>
                        <a:pt x="298" y="162"/>
                      </a:moveTo>
                      <a:cubicBezTo>
                        <a:pt x="298" y="153"/>
                        <a:pt x="297" y="144"/>
                        <a:pt x="295" y="135"/>
                      </a:cubicBezTo>
                      <a:cubicBezTo>
                        <a:pt x="327" y="117"/>
                        <a:pt x="327" y="117"/>
                        <a:pt x="327" y="117"/>
                      </a:cubicBezTo>
                      <a:cubicBezTo>
                        <a:pt x="286" y="46"/>
                        <a:pt x="286" y="46"/>
                        <a:pt x="286" y="46"/>
                      </a:cubicBezTo>
                      <a:cubicBezTo>
                        <a:pt x="256" y="64"/>
                        <a:pt x="256" y="64"/>
                        <a:pt x="256" y="64"/>
                      </a:cubicBezTo>
                      <a:cubicBezTo>
                        <a:pt x="242" y="50"/>
                        <a:pt x="225" y="39"/>
                        <a:pt x="205" y="33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31"/>
                        <a:pt x="124" y="31"/>
                        <a:pt x="124" y="31"/>
                      </a:cubicBezTo>
                      <a:cubicBezTo>
                        <a:pt x="103" y="38"/>
                        <a:pt x="84" y="49"/>
                        <a:pt x="68" y="64"/>
                      </a:cubicBezTo>
                      <a:cubicBezTo>
                        <a:pt x="41" y="48"/>
                        <a:pt x="41" y="48"/>
                        <a:pt x="41" y="48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29" y="135"/>
                        <a:pt x="29" y="135"/>
                        <a:pt x="29" y="135"/>
                      </a:cubicBezTo>
                      <a:cubicBezTo>
                        <a:pt x="27" y="144"/>
                        <a:pt x="26" y="153"/>
                        <a:pt x="26" y="162"/>
                      </a:cubicBezTo>
                      <a:cubicBezTo>
                        <a:pt x="26" y="173"/>
                        <a:pt x="28" y="184"/>
                        <a:pt x="30" y="194"/>
                      </a:cubicBezTo>
                      <a:cubicBezTo>
                        <a:pt x="3" y="210"/>
                        <a:pt x="3" y="210"/>
                        <a:pt x="3" y="210"/>
                      </a:cubicBezTo>
                      <a:cubicBezTo>
                        <a:pt x="43" y="280"/>
                        <a:pt x="43" y="280"/>
                        <a:pt x="43" y="280"/>
                      </a:cubicBezTo>
                      <a:cubicBezTo>
                        <a:pt x="72" y="264"/>
                        <a:pt x="72" y="264"/>
                        <a:pt x="72" y="264"/>
                      </a:cubicBezTo>
                      <a:cubicBezTo>
                        <a:pt x="87" y="277"/>
                        <a:pt x="105" y="287"/>
                        <a:pt x="124" y="292"/>
                      </a:cubicBezTo>
                      <a:cubicBezTo>
                        <a:pt x="124" y="327"/>
                        <a:pt x="124" y="327"/>
                        <a:pt x="124" y="327"/>
                      </a:cubicBezTo>
                      <a:cubicBezTo>
                        <a:pt x="205" y="327"/>
                        <a:pt x="205" y="327"/>
                        <a:pt x="205" y="327"/>
                      </a:cubicBezTo>
                      <a:cubicBezTo>
                        <a:pt x="205" y="291"/>
                        <a:pt x="205" y="291"/>
                        <a:pt x="205" y="291"/>
                      </a:cubicBezTo>
                      <a:cubicBezTo>
                        <a:pt x="223" y="285"/>
                        <a:pt x="238" y="276"/>
                        <a:pt x="252" y="264"/>
                      </a:cubicBezTo>
                      <a:cubicBezTo>
                        <a:pt x="283" y="282"/>
                        <a:pt x="283" y="282"/>
                        <a:pt x="283" y="282"/>
                      </a:cubicBezTo>
                      <a:cubicBezTo>
                        <a:pt x="324" y="212"/>
                        <a:pt x="324" y="212"/>
                        <a:pt x="324" y="212"/>
                      </a:cubicBezTo>
                      <a:cubicBezTo>
                        <a:pt x="294" y="194"/>
                        <a:pt x="294" y="194"/>
                        <a:pt x="294" y="194"/>
                      </a:cubicBezTo>
                      <a:cubicBezTo>
                        <a:pt x="297" y="184"/>
                        <a:pt x="298" y="173"/>
                        <a:pt x="298" y="16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prstDash val="solid"/>
                  <a:miter lim="800000"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82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98BF9A4-4093-2E4A-8DA3-42BB0DCE3378}"/>
                  </a:ext>
                </a:extLst>
              </p:cNvPr>
              <p:cNvGrpSpPr/>
              <p:nvPr/>
            </p:nvGrpSpPr>
            <p:grpSpPr>
              <a:xfrm>
                <a:off x="897408" y="4897035"/>
                <a:ext cx="546492" cy="546492"/>
                <a:chOff x="1087962" y="3497262"/>
                <a:chExt cx="546492" cy="546492"/>
              </a:xfrm>
            </p:grpSpPr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25B689D4-CE67-424C-851D-013557C9E9BB}"/>
                    </a:ext>
                  </a:extLst>
                </p:cNvPr>
                <p:cNvSpPr/>
                <p:nvPr/>
              </p:nvSpPr>
              <p:spPr>
                <a:xfrm>
                  <a:off x="1087962" y="3497262"/>
                  <a:ext cx="546492" cy="546492"/>
                </a:xfrm>
                <a:prstGeom prst="arc">
                  <a:avLst>
                    <a:gd name="adj1" fmla="val 16200000"/>
                    <a:gd name="adj2" fmla="val 12693242"/>
                  </a:avLst>
                </a:prstGeom>
                <a:ln w="12700">
                  <a:solidFill>
                    <a:schemeClr val="tx2"/>
                  </a:solidFill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765"/>
                </a:p>
              </p:txBody>
            </p:sp>
            <p:sp>
              <p:nvSpPr>
                <p:cNvPr id="33" name="gear_3">
                  <a:extLst>
                    <a:ext uri="{FF2B5EF4-FFF2-40B4-BE49-F238E27FC236}">
                      <a16:creationId xmlns:a16="http://schemas.microsoft.com/office/drawing/2014/main" id="{8DB1CC4C-6B62-3148-9EBC-F09FC3AC9DE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230600" y="3638793"/>
                  <a:ext cx="261216" cy="263429"/>
                </a:xfrm>
                <a:custGeom>
                  <a:avLst/>
                  <a:gdLst>
                    <a:gd name="T0" fmla="*/ 81 w 327"/>
                    <a:gd name="T1" fmla="*/ 162 h 327"/>
                    <a:gd name="T2" fmla="*/ 162 w 327"/>
                    <a:gd name="T3" fmla="*/ 80 h 327"/>
                    <a:gd name="T4" fmla="*/ 244 w 327"/>
                    <a:gd name="T5" fmla="*/ 162 h 327"/>
                    <a:gd name="T6" fmla="*/ 162 w 327"/>
                    <a:gd name="T7" fmla="*/ 243 h 327"/>
                    <a:gd name="T8" fmla="*/ 81 w 327"/>
                    <a:gd name="T9" fmla="*/ 162 h 327"/>
                    <a:gd name="T10" fmla="*/ 298 w 327"/>
                    <a:gd name="T11" fmla="*/ 162 h 327"/>
                    <a:gd name="T12" fmla="*/ 295 w 327"/>
                    <a:gd name="T13" fmla="*/ 135 h 327"/>
                    <a:gd name="T14" fmla="*/ 327 w 327"/>
                    <a:gd name="T15" fmla="*/ 117 h 327"/>
                    <a:gd name="T16" fmla="*/ 286 w 327"/>
                    <a:gd name="T17" fmla="*/ 46 h 327"/>
                    <a:gd name="T18" fmla="*/ 256 w 327"/>
                    <a:gd name="T19" fmla="*/ 64 h 327"/>
                    <a:gd name="T20" fmla="*/ 205 w 327"/>
                    <a:gd name="T21" fmla="*/ 33 h 327"/>
                    <a:gd name="T22" fmla="*/ 205 w 327"/>
                    <a:gd name="T23" fmla="*/ 0 h 327"/>
                    <a:gd name="T24" fmla="*/ 124 w 327"/>
                    <a:gd name="T25" fmla="*/ 0 h 327"/>
                    <a:gd name="T26" fmla="*/ 124 w 327"/>
                    <a:gd name="T27" fmla="*/ 31 h 327"/>
                    <a:gd name="T28" fmla="*/ 68 w 327"/>
                    <a:gd name="T29" fmla="*/ 64 h 327"/>
                    <a:gd name="T30" fmla="*/ 41 w 327"/>
                    <a:gd name="T31" fmla="*/ 48 h 327"/>
                    <a:gd name="T32" fmla="*/ 0 w 327"/>
                    <a:gd name="T33" fmla="*/ 119 h 327"/>
                    <a:gd name="T34" fmla="*/ 29 w 327"/>
                    <a:gd name="T35" fmla="*/ 135 h 327"/>
                    <a:gd name="T36" fmla="*/ 26 w 327"/>
                    <a:gd name="T37" fmla="*/ 162 h 327"/>
                    <a:gd name="T38" fmla="*/ 30 w 327"/>
                    <a:gd name="T39" fmla="*/ 194 h 327"/>
                    <a:gd name="T40" fmla="*/ 3 w 327"/>
                    <a:gd name="T41" fmla="*/ 210 h 327"/>
                    <a:gd name="T42" fmla="*/ 43 w 327"/>
                    <a:gd name="T43" fmla="*/ 280 h 327"/>
                    <a:gd name="T44" fmla="*/ 72 w 327"/>
                    <a:gd name="T45" fmla="*/ 264 h 327"/>
                    <a:gd name="T46" fmla="*/ 124 w 327"/>
                    <a:gd name="T47" fmla="*/ 292 h 327"/>
                    <a:gd name="T48" fmla="*/ 124 w 327"/>
                    <a:gd name="T49" fmla="*/ 327 h 327"/>
                    <a:gd name="T50" fmla="*/ 205 w 327"/>
                    <a:gd name="T51" fmla="*/ 327 h 327"/>
                    <a:gd name="T52" fmla="*/ 205 w 327"/>
                    <a:gd name="T53" fmla="*/ 291 h 327"/>
                    <a:gd name="T54" fmla="*/ 252 w 327"/>
                    <a:gd name="T55" fmla="*/ 264 h 327"/>
                    <a:gd name="T56" fmla="*/ 283 w 327"/>
                    <a:gd name="T57" fmla="*/ 282 h 327"/>
                    <a:gd name="T58" fmla="*/ 324 w 327"/>
                    <a:gd name="T59" fmla="*/ 212 h 327"/>
                    <a:gd name="T60" fmla="*/ 294 w 327"/>
                    <a:gd name="T61" fmla="*/ 194 h 327"/>
                    <a:gd name="T62" fmla="*/ 298 w 327"/>
                    <a:gd name="T63" fmla="*/ 162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7" h="327">
                      <a:moveTo>
                        <a:pt x="81" y="162"/>
                      </a:moveTo>
                      <a:cubicBezTo>
                        <a:pt x="81" y="117"/>
                        <a:pt x="117" y="80"/>
                        <a:pt x="162" y="80"/>
                      </a:cubicBezTo>
                      <a:cubicBezTo>
                        <a:pt x="207" y="80"/>
                        <a:pt x="244" y="117"/>
                        <a:pt x="244" y="162"/>
                      </a:cubicBezTo>
                      <a:cubicBezTo>
                        <a:pt x="244" y="207"/>
                        <a:pt x="207" y="243"/>
                        <a:pt x="162" y="243"/>
                      </a:cubicBezTo>
                      <a:cubicBezTo>
                        <a:pt x="117" y="243"/>
                        <a:pt x="81" y="207"/>
                        <a:pt x="81" y="162"/>
                      </a:cubicBezTo>
                      <a:close/>
                      <a:moveTo>
                        <a:pt x="298" y="162"/>
                      </a:moveTo>
                      <a:cubicBezTo>
                        <a:pt x="298" y="153"/>
                        <a:pt x="297" y="144"/>
                        <a:pt x="295" y="135"/>
                      </a:cubicBezTo>
                      <a:cubicBezTo>
                        <a:pt x="327" y="117"/>
                        <a:pt x="327" y="117"/>
                        <a:pt x="327" y="117"/>
                      </a:cubicBezTo>
                      <a:cubicBezTo>
                        <a:pt x="286" y="46"/>
                        <a:pt x="286" y="46"/>
                        <a:pt x="286" y="46"/>
                      </a:cubicBezTo>
                      <a:cubicBezTo>
                        <a:pt x="256" y="64"/>
                        <a:pt x="256" y="64"/>
                        <a:pt x="256" y="64"/>
                      </a:cubicBezTo>
                      <a:cubicBezTo>
                        <a:pt x="242" y="50"/>
                        <a:pt x="225" y="39"/>
                        <a:pt x="205" y="33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31"/>
                        <a:pt x="124" y="31"/>
                        <a:pt x="124" y="31"/>
                      </a:cubicBezTo>
                      <a:cubicBezTo>
                        <a:pt x="103" y="38"/>
                        <a:pt x="84" y="49"/>
                        <a:pt x="68" y="64"/>
                      </a:cubicBezTo>
                      <a:cubicBezTo>
                        <a:pt x="41" y="48"/>
                        <a:pt x="41" y="48"/>
                        <a:pt x="41" y="48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29" y="135"/>
                        <a:pt x="29" y="135"/>
                        <a:pt x="29" y="135"/>
                      </a:cubicBezTo>
                      <a:cubicBezTo>
                        <a:pt x="27" y="144"/>
                        <a:pt x="26" y="153"/>
                        <a:pt x="26" y="162"/>
                      </a:cubicBezTo>
                      <a:cubicBezTo>
                        <a:pt x="26" y="173"/>
                        <a:pt x="28" y="184"/>
                        <a:pt x="30" y="194"/>
                      </a:cubicBezTo>
                      <a:cubicBezTo>
                        <a:pt x="3" y="210"/>
                        <a:pt x="3" y="210"/>
                        <a:pt x="3" y="210"/>
                      </a:cubicBezTo>
                      <a:cubicBezTo>
                        <a:pt x="43" y="280"/>
                        <a:pt x="43" y="280"/>
                        <a:pt x="43" y="280"/>
                      </a:cubicBezTo>
                      <a:cubicBezTo>
                        <a:pt x="72" y="264"/>
                        <a:pt x="72" y="264"/>
                        <a:pt x="72" y="264"/>
                      </a:cubicBezTo>
                      <a:cubicBezTo>
                        <a:pt x="87" y="277"/>
                        <a:pt x="105" y="287"/>
                        <a:pt x="124" y="292"/>
                      </a:cubicBezTo>
                      <a:cubicBezTo>
                        <a:pt x="124" y="327"/>
                        <a:pt x="124" y="327"/>
                        <a:pt x="124" y="327"/>
                      </a:cubicBezTo>
                      <a:cubicBezTo>
                        <a:pt x="205" y="327"/>
                        <a:pt x="205" y="327"/>
                        <a:pt x="205" y="327"/>
                      </a:cubicBezTo>
                      <a:cubicBezTo>
                        <a:pt x="205" y="291"/>
                        <a:pt x="205" y="291"/>
                        <a:pt x="205" y="291"/>
                      </a:cubicBezTo>
                      <a:cubicBezTo>
                        <a:pt x="223" y="285"/>
                        <a:pt x="238" y="276"/>
                        <a:pt x="252" y="264"/>
                      </a:cubicBezTo>
                      <a:cubicBezTo>
                        <a:pt x="283" y="282"/>
                        <a:pt x="283" y="282"/>
                        <a:pt x="283" y="282"/>
                      </a:cubicBezTo>
                      <a:cubicBezTo>
                        <a:pt x="324" y="212"/>
                        <a:pt x="324" y="212"/>
                        <a:pt x="324" y="212"/>
                      </a:cubicBezTo>
                      <a:cubicBezTo>
                        <a:pt x="294" y="194"/>
                        <a:pt x="294" y="194"/>
                        <a:pt x="294" y="194"/>
                      </a:cubicBezTo>
                      <a:cubicBezTo>
                        <a:pt x="297" y="184"/>
                        <a:pt x="298" y="173"/>
                        <a:pt x="298" y="16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prstDash val="solid"/>
                  <a:miter lim="800000"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82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319E7EB-3573-634A-ACF0-5DE71C7DBE10}"/>
                  </a:ext>
                </a:extLst>
              </p:cNvPr>
              <p:cNvGrpSpPr/>
              <p:nvPr/>
            </p:nvGrpSpPr>
            <p:grpSpPr>
              <a:xfrm>
                <a:off x="1301262" y="5250040"/>
                <a:ext cx="261217" cy="266251"/>
                <a:chOff x="7158422" y="1607015"/>
                <a:chExt cx="2726357" cy="2778897"/>
              </a:xfrm>
              <a:solidFill>
                <a:schemeClr val="bg1"/>
              </a:solidFill>
            </p:grpSpPr>
            <p:sp>
              <p:nvSpPr>
                <p:cNvPr id="35" name="Freeform 242">
                  <a:extLst>
                    <a:ext uri="{FF2B5EF4-FFF2-40B4-BE49-F238E27FC236}">
                      <a16:creationId xmlns:a16="http://schemas.microsoft.com/office/drawing/2014/main" id="{43A932AC-4CA2-9C40-B0C8-1CD1A015A738}"/>
                    </a:ext>
                  </a:extLst>
                </p:cNvPr>
                <p:cNvSpPr/>
                <p:nvPr/>
              </p:nvSpPr>
              <p:spPr bwMode="auto">
                <a:xfrm>
                  <a:off x="7158422" y="2971800"/>
                  <a:ext cx="2726357" cy="1414112"/>
                </a:xfrm>
                <a:custGeom>
                  <a:avLst/>
                  <a:gdLst>
                    <a:gd name="connsiteX0" fmla="*/ 1363179 w 2726357"/>
                    <a:gd name="connsiteY0" fmla="*/ 0 h 1414112"/>
                    <a:gd name="connsiteX1" fmla="*/ 1859701 w 2726357"/>
                    <a:gd name="connsiteY1" fmla="*/ 257537 h 1414112"/>
                    <a:gd name="connsiteX2" fmla="*/ 2722177 w 2726357"/>
                    <a:gd name="connsiteY2" fmla="*/ 257537 h 1414112"/>
                    <a:gd name="connsiteX3" fmla="*/ 2722177 w 2726357"/>
                    <a:gd name="connsiteY3" fmla="*/ 704888 h 1414112"/>
                    <a:gd name="connsiteX4" fmla="*/ 2726357 w 2726357"/>
                    <a:gd name="connsiteY4" fmla="*/ 707056 h 1414112"/>
                    <a:gd name="connsiteX5" fmla="*/ 1363179 w 2726357"/>
                    <a:gd name="connsiteY5" fmla="*/ 1414112 h 1414112"/>
                    <a:gd name="connsiteX6" fmla="*/ 3650 w 2726357"/>
                    <a:gd name="connsiteY6" fmla="*/ 708949 h 1414112"/>
                    <a:gd name="connsiteX7" fmla="*/ 1202 w 2726357"/>
                    <a:gd name="connsiteY7" fmla="*/ 708949 h 1414112"/>
                    <a:gd name="connsiteX8" fmla="*/ 1202 w 2726357"/>
                    <a:gd name="connsiteY8" fmla="*/ 707680 h 1414112"/>
                    <a:gd name="connsiteX9" fmla="*/ 0 w 2726357"/>
                    <a:gd name="connsiteY9" fmla="*/ 707056 h 1414112"/>
                    <a:gd name="connsiteX10" fmla="*/ 1202 w 2726357"/>
                    <a:gd name="connsiteY10" fmla="*/ 706433 h 1414112"/>
                    <a:gd name="connsiteX11" fmla="*/ 1202 w 2726357"/>
                    <a:gd name="connsiteY11" fmla="*/ 257537 h 1414112"/>
                    <a:gd name="connsiteX12" fmla="*/ 866657 w 2726357"/>
                    <a:gd name="connsiteY12" fmla="*/ 257537 h 141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26357" h="1414112">
                      <a:moveTo>
                        <a:pt x="1363179" y="0"/>
                      </a:moveTo>
                      <a:lnTo>
                        <a:pt x="1859701" y="257537"/>
                      </a:lnTo>
                      <a:lnTo>
                        <a:pt x="2722177" y="257537"/>
                      </a:lnTo>
                      <a:lnTo>
                        <a:pt x="2722177" y="704888"/>
                      </a:lnTo>
                      <a:lnTo>
                        <a:pt x="2726357" y="707056"/>
                      </a:lnTo>
                      <a:lnTo>
                        <a:pt x="1363179" y="1414112"/>
                      </a:lnTo>
                      <a:lnTo>
                        <a:pt x="3650" y="708949"/>
                      </a:lnTo>
                      <a:lnTo>
                        <a:pt x="1202" y="708949"/>
                      </a:lnTo>
                      <a:lnTo>
                        <a:pt x="1202" y="707680"/>
                      </a:lnTo>
                      <a:lnTo>
                        <a:pt x="0" y="707056"/>
                      </a:lnTo>
                      <a:lnTo>
                        <a:pt x="1202" y="706433"/>
                      </a:lnTo>
                      <a:lnTo>
                        <a:pt x="1202" y="257537"/>
                      </a:lnTo>
                      <a:lnTo>
                        <a:pt x="866657" y="257537"/>
                      </a:lnTo>
                      <a:close/>
                    </a:path>
                  </a:pathLst>
                </a:custGeom>
                <a:grpFill/>
                <a:ln w="12700" cap="rnd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96386"/>
                  <a:endParaRPr lang="en-US" sz="1765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251E16C5-F8E9-3142-B7B9-98E22FB8B366}"/>
                    </a:ext>
                  </a:extLst>
                </p:cNvPr>
                <p:cNvSpPr/>
                <p:nvPr/>
              </p:nvSpPr>
              <p:spPr bwMode="auto">
                <a:xfrm>
                  <a:off x="7158422" y="2521415"/>
                  <a:ext cx="2726357" cy="1414112"/>
                </a:xfrm>
                <a:prstGeom prst="diamond">
                  <a:avLst/>
                </a:prstGeom>
                <a:grp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Freeform 243">
                  <a:extLst>
                    <a:ext uri="{FF2B5EF4-FFF2-40B4-BE49-F238E27FC236}">
                      <a16:creationId xmlns:a16="http://schemas.microsoft.com/office/drawing/2014/main" id="{AC7C60FE-F023-1E48-A4CD-355822EF573A}"/>
                    </a:ext>
                  </a:extLst>
                </p:cNvPr>
                <p:cNvSpPr/>
                <p:nvPr/>
              </p:nvSpPr>
              <p:spPr bwMode="auto">
                <a:xfrm>
                  <a:off x="7158422" y="2057400"/>
                  <a:ext cx="2726357" cy="1414112"/>
                </a:xfrm>
                <a:custGeom>
                  <a:avLst/>
                  <a:gdLst>
                    <a:gd name="connsiteX0" fmla="*/ 1363179 w 2726357"/>
                    <a:gd name="connsiteY0" fmla="*/ 0 h 1414112"/>
                    <a:gd name="connsiteX1" fmla="*/ 1859701 w 2726357"/>
                    <a:gd name="connsiteY1" fmla="*/ 257537 h 1414112"/>
                    <a:gd name="connsiteX2" fmla="*/ 2722177 w 2726357"/>
                    <a:gd name="connsiteY2" fmla="*/ 257537 h 1414112"/>
                    <a:gd name="connsiteX3" fmla="*/ 2722177 w 2726357"/>
                    <a:gd name="connsiteY3" fmla="*/ 704888 h 1414112"/>
                    <a:gd name="connsiteX4" fmla="*/ 2726357 w 2726357"/>
                    <a:gd name="connsiteY4" fmla="*/ 707056 h 1414112"/>
                    <a:gd name="connsiteX5" fmla="*/ 1363179 w 2726357"/>
                    <a:gd name="connsiteY5" fmla="*/ 1414112 h 1414112"/>
                    <a:gd name="connsiteX6" fmla="*/ 3650 w 2726357"/>
                    <a:gd name="connsiteY6" fmla="*/ 708949 h 1414112"/>
                    <a:gd name="connsiteX7" fmla="*/ 1202 w 2726357"/>
                    <a:gd name="connsiteY7" fmla="*/ 708949 h 1414112"/>
                    <a:gd name="connsiteX8" fmla="*/ 1202 w 2726357"/>
                    <a:gd name="connsiteY8" fmla="*/ 707680 h 1414112"/>
                    <a:gd name="connsiteX9" fmla="*/ 0 w 2726357"/>
                    <a:gd name="connsiteY9" fmla="*/ 707056 h 1414112"/>
                    <a:gd name="connsiteX10" fmla="*/ 1202 w 2726357"/>
                    <a:gd name="connsiteY10" fmla="*/ 706433 h 1414112"/>
                    <a:gd name="connsiteX11" fmla="*/ 1202 w 2726357"/>
                    <a:gd name="connsiteY11" fmla="*/ 257537 h 1414112"/>
                    <a:gd name="connsiteX12" fmla="*/ 866657 w 2726357"/>
                    <a:gd name="connsiteY12" fmla="*/ 257537 h 141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26357" h="1414112">
                      <a:moveTo>
                        <a:pt x="1363179" y="0"/>
                      </a:moveTo>
                      <a:lnTo>
                        <a:pt x="1859701" y="257537"/>
                      </a:lnTo>
                      <a:lnTo>
                        <a:pt x="2722177" y="257537"/>
                      </a:lnTo>
                      <a:lnTo>
                        <a:pt x="2722177" y="704888"/>
                      </a:lnTo>
                      <a:lnTo>
                        <a:pt x="2726357" y="707056"/>
                      </a:lnTo>
                      <a:lnTo>
                        <a:pt x="1363179" y="1414112"/>
                      </a:lnTo>
                      <a:lnTo>
                        <a:pt x="3650" y="708949"/>
                      </a:lnTo>
                      <a:lnTo>
                        <a:pt x="1202" y="708949"/>
                      </a:lnTo>
                      <a:lnTo>
                        <a:pt x="1202" y="707680"/>
                      </a:lnTo>
                      <a:lnTo>
                        <a:pt x="0" y="707056"/>
                      </a:lnTo>
                      <a:lnTo>
                        <a:pt x="1202" y="706433"/>
                      </a:lnTo>
                      <a:lnTo>
                        <a:pt x="1202" y="257537"/>
                      </a:lnTo>
                      <a:lnTo>
                        <a:pt x="866657" y="257537"/>
                      </a:lnTo>
                      <a:close/>
                    </a:path>
                  </a:pathLst>
                </a:custGeom>
                <a:grpFill/>
                <a:ln w="12700" cap="rnd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96386"/>
                  <a:endParaRPr lang="en-US" sz="1765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A2C763AA-23D7-CF47-92D9-56D5CEBFFEAE}"/>
                    </a:ext>
                  </a:extLst>
                </p:cNvPr>
                <p:cNvSpPr/>
                <p:nvPr/>
              </p:nvSpPr>
              <p:spPr bwMode="auto">
                <a:xfrm>
                  <a:off x="7158422" y="1607015"/>
                  <a:ext cx="2726357" cy="1414112"/>
                </a:xfrm>
                <a:prstGeom prst="diamond">
                  <a:avLst/>
                </a:prstGeom>
                <a:grp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85E652-A42B-1B45-B584-3212B1C31910}"/>
                  </a:ext>
                </a:extLst>
              </p:cNvPr>
              <p:cNvSpPr txBox="1"/>
              <p:nvPr/>
            </p:nvSpPr>
            <p:spPr>
              <a:xfrm>
                <a:off x="470783" y="5493791"/>
                <a:ext cx="1399743" cy="68326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External Model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BC5F863-783D-584C-BF08-EC14C4A34BD6}"/>
              </a:ext>
            </a:extLst>
          </p:cNvPr>
          <p:cNvSpPr txBox="1"/>
          <p:nvPr/>
        </p:nvSpPr>
        <p:spPr>
          <a:xfrm>
            <a:off x="2644382" y="2509664"/>
            <a:ext cx="1640052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Model Registry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D524F0-88F6-2A4C-9299-BDCE5CB9ABBB}"/>
              </a:ext>
            </a:extLst>
          </p:cNvPr>
          <p:cNvSpPr txBox="1"/>
          <p:nvPr/>
        </p:nvSpPr>
        <p:spPr>
          <a:xfrm>
            <a:off x="2472264" y="4543730"/>
            <a:ext cx="1976210" cy="43222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02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Register Model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E1BE09F-B98E-5F47-9108-AAA4884C123F}"/>
              </a:ext>
            </a:extLst>
          </p:cNvPr>
          <p:cNvGrpSpPr/>
          <p:nvPr/>
        </p:nvGrpSpPr>
        <p:grpSpPr>
          <a:xfrm>
            <a:off x="2749588" y="2556221"/>
            <a:ext cx="1429642" cy="2364417"/>
            <a:chOff x="3209001" y="2606982"/>
            <a:chExt cx="1458309" cy="241182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2939258-E938-8B4F-A258-BD2CBB2EB7B4}"/>
                </a:ext>
              </a:extLst>
            </p:cNvPr>
            <p:cNvGrpSpPr/>
            <p:nvPr/>
          </p:nvGrpSpPr>
          <p:grpSpPr>
            <a:xfrm>
              <a:off x="3455585" y="3546748"/>
              <a:ext cx="965141" cy="797842"/>
              <a:chOff x="9524460" y="2632636"/>
              <a:chExt cx="2021177" cy="1670823"/>
            </a:xfrm>
          </p:grpSpPr>
          <p:sp>
            <p:nvSpPr>
              <p:cNvPr id="41" name="gear_3">
                <a:extLst>
                  <a:ext uri="{FF2B5EF4-FFF2-40B4-BE49-F238E27FC236}">
                    <a16:creationId xmlns:a16="http://schemas.microsoft.com/office/drawing/2014/main" id="{B14E5D0E-99F8-E24C-8B9F-779FE290DC6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42" name="gear_3">
                <a:extLst>
                  <a:ext uri="{FF2B5EF4-FFF2-40B4-BE49-F238E27FC236}">
                    <a16:creationId xmlns:a16="http://schemas.microsoft.com/office/drawing/2014/main" id="{4A340D82-3ADE-EB42-BDA7-CB86827A029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43" name="gear_3">
                <a:extLst>
                  <a:ext uri="{FF2B5EF4-FFF2-40B4-BE49-F238E27FC236}">
                    <a16:creationId xmlns:a16="http://schemas.microsoft.com/office/drawing/2014/main" id="{F6CA3C28-3070-AB47-B760-97A70EFE659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552019F-13B0-304F-B1DB-6B55C9FB62E4}"/>
                </a:ext>
              </a:extLst>
            </p:cNvPr>
            <p:cNvGrpSpPr/>
            <p:nvPr/>
          </p:nvGrpSpPr>
          <p:grpSpPr>
            <a:xfrm>
              <a:off x="3209001" y="2606982"/>
              <a:ext cx="1458309" cy="2411828"/>
              <a:chOff x="3345873" y="2606982"/>
              <a:chExt cx="1674667" cy="241182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15A957-847A-3D42-8E58-7C409212B8D2}"/>
                  </a:ext>
                </a:extLst>
              </p:cNvPr>
              <p:cNvSpPr/>
              <p:nvPr/>
            </p:nvSpPr>
            <p:spPr bwMode="auto">
              <a:xfrm>
                <a:off x="3347603" y="2606982"/>
                <a:ext cx="1672937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5971B8B-FCEE-5540-B174-1F86D7B6F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5873" y="3002973"/>
                <a:ext cx="1674667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1454CD-BC8A-4D48-B97E-CD879C3A8AF5}"/>
              </a:ext>
            </a:extLst>
          </p:cNvPr>
          <p:cNvGrpSpPr/>
          <p:nvPr/>
        </p:nvGrpSpPr>
        <p:grpSpPr>
          <a:xfrm>
            <a:off x="7977266" y="2560456"/>
            <a:ext cx="1861414" cy="2556340"/>
            <a:chOff x="8137226" y="2611302"/>
            <a:chExt cx="1898739" cy="260760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35B66A2-E866-5247-B434-B5A7624F23A2}"/>
                </a:ext>
              </a:extLst>
            </p:cNvPr>
            <p:cNvSpPr txBox="1"/>
            <p:nvPr/>
          </p:nvSpPr>
          <p:spPr>
            <a:xfrm>
              <a:off x="8137226" y="2932093"/>
              <a:ext cx="1898739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Cloud Service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3B89BF0-CFC2-7E46-8063-928D0738D4EF}"/>
                </a:ext>
              </a:extLst>
            </p:cNvPr>
            <p:cNvSpPr txBox="1"/>
            <p:nvPr/>
          </p:nvSpPr>
          <p:spPr>
            <a:xfrm>
              <a:off x="8137226" y="3957130"/>
              <a:ext cx="1898739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Heavy Edge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D5F1C3-40FF-B948-B0B2-6CBFF827FA7B}"/>
                </a:ext>
              </a:extLst>
            </p:cNvPr>
            <p:cNvSpPr txBox="1"/>
            <p:nvPr/>
          </p:nvSpPr>
          <p:spPr>
            <a:xfrm>
              <a:off x="8137226" y="4778012"/>
              <a:ext cx="1898739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Light Edge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6EF75B8-0AE1-8D40-ADF5-864B9DC9A5CC}"/>
                </a:ext>
              </a:extLst>
            </p:cNvPr>
            <p:cNvGrpSpPr/>
            <p:nvPr/>
          </p:nvGrpSpPr>
          <p:grpSpPr>
            <a:xfrm>
              <a:off x="8575935" y="2611302"/>
              <a:ext cx="1052033" cy="2198228"/>
              <a:chOff x="8575935" y="2611302"/>
              <a:chExt cx="1052033" cy="2198228"/>
            </a:xfrm>
          </p:grpSpPr>
          <p:sp>
            <p:nvSpPr>
              <p:cNvPr id="72" name="Freeform 146">
                <a:extLst>
                  <a:ext uri="{FF2B5EF4-FFF2-40B4-BE49-F238E27FC236}">
                    <a16:creationId xmlns:a16="http://schemas.microsoft.com/office/drawing/2014/main" id="{5DFD8F4C-007B-1345-B764-3073DE1944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61371" y="2611302"/>
                <a:ext cx="576664" cy="365206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2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2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E8E3318-6CAB-D947-89E6-1BFBF21CB010}"/>
                  </a:ext>
                </a:extLst>
              </p:cNvPr>
              <p:cNvGrpSpPr/>
              <p:nvPr/>
            </p:nvGrpSpPr>
            <p:grpSpPr>
              <a:xfrm>
                <a:off x="8818685" y="3559464"/>
                <a:ext cx="490700" cy="438502"/>
                <a:chOff x="1275510" y="6073983"/>
                <a:chExt cx="508602" cy="454499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C99E655E-1AFF-3F4B-99A0-66819D38B62E}"/>
                    </a:ext>
                  </a:extLst>
                </p:cNvPr>
                <p:cNvGrpSpPr/>
                <p:nvPr/>
              </p:nvGrpSpPr>
              <p:grpSpPr>
                <a:xfrm>
                  <a:off x="1275510" y="6224584"/>
                  <a:ext cx="508602" cy="151498"/>
                  <a:chOff x="551886" y="4945335"/>
                  <a:chExt cx="508602" cy="151498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A239932F-6BF8-794C-BC29-862514B752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1886" y="4945335"/>
                    <a:ext cx="508602" cy="15149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3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E48FF69B-F7D4-B64D-94ED-23E108494B7A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955040" y="4993640"/>
                    <a:ext cx="45720" cy="4572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3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146D1D31-BFEE-3848-BB8F-E49943042F90}"/>
                      </a:ext>
                    </a:extLst>
                  </p:cNvPr>
                  <p:cNvCxnSpPr/>
                  <p:nvPr/>
                </p:nvCxnSpPr>
                <p:spPr>
                  <a:xfrm>
                    <a:off x="625475" y="5019675"/>
                    <a:ext cx="238125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43D046F0-3AE7-CD46-A0B5-CACD55CDA648}"/>
                    </a:ext>
                  </a:extLst>
                </p:cNvPr>
                <p:cNvGrpSpPr/>
                <p:nvPr/>
              </p:nvGrpSpPr>
              <p:grpSpPr>
                <a:xfrm>
                  <a:off x="1275510" y="6376984"/>
                  <a:ext cx="508602" cy="151498"/>
                  <a:chOff x="551886" y="4945335"/>
                  <a:chExt cx="508602" cy="151498"/>
                </a:xfrm>
              </p:grpSpPr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5C7B4BFD-4064-6E4C-AF5D-BAAEB0B777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1886" y="4945335"/>
                    <a:ext cx="508602" cy="15149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3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54891FD4-BC79-ED4C-BB8C-99061EE0974B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955040" y="4993640"/>
                    <a:ext cx="45720" cy="4572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3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705A7030-1D85-1F4E-9611-CCA9C88B907C}"/>
                      </a:ext>
                    </a:extLst>
                  </p:cNvPr>
                  <p:cNvCxnSpPr/>
                  <p:nvPr/>
                </p:nvCxnSpPr>
                <p:spPr>
                  <a:xfrm>
                    <a:off x="625475" y="5019675"/>
                    <a:ext cx="238125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8B8CA55-7826-F04D-8AD5-E9B29C26D99D}"/>
                    </a:ext>
                  </a:extLst>
                </p:cNvPr>
                <p:cNvGrpSpPr/>
                <p:nvPr/>
              </p:nvGrpSpPr>
              <p:grpSpPr>
                <a:xfrm>
                  <a:off x="1275510" y="6073983"/>
                  <a:ext cx="508602" cy="151498"/>
                  <a:chOff x="551886" y="4947134"/>
                  <a:chExt cx="508602" cy="151498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DA11EC52-1303-944B-A432-26A5A74EB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1886" y="4947134"/>
                    <a:ext cx="508602" cy="15149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3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8FBB35EA-1CEF-F340-92DD-7F0851EC8D3C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955040" y="4995439"/>
                    <a:ext cx="45720" cy="4572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3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3EE5C771-5785-8C47-9984-5177FF0134F7}"/>
                      </a:ext>
                    </a:extLst>
                  </p:cNvPr>
                  <p:cNvCxnSpPr/>
                  <p:nvPr/>
                </p:nvCxnSpPr>
                <p:spPr>
                  <a:xfrm>
                    <a:off x="625475" y="5021474"/>
                    <a:ext cx="238125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D091CD0-F2FC-FD40-BE1C-BA8BB091E681}"/>
                  </a:ext>
                </a:extLst>
              </p:cNvPr>
              <p:cNvGrpSpPr/>
              <p:nvPr/>
            </p:nvGrpSpPr>
            <p:grpSpPr>
              <a:xfrm>
                <a:off x="8575935" y="4525711"/>
                <a:ext cx="1052033" cy="283819"/>
                <a:chOff x="8575935" y="4567275"/>
                <a:chExt cx="1052033" cy="283819"/>
              </a:xfrm>
            </p:grpSpPr>
            <p:sp>
              <p:nvSpPr>
                <p:cNvPr id="89" name="car">
                  <a:extLst>
                    <a:ext uri="{FF2B5EF4-FFF2-40B4-BE49-F238E27FC236}">
                      <a16:creationId xmlns:a16="http://schemas.microsoft.com/office/drawing/2014/main" id="{0AB2B24D-F87D-E041-8E9F-94D6038F886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575935" y="4605205"/>
                  <a:ext cx="291520" cy="228741"/>
                </a:xfrm>
                <a:custGeom>
                  <a:avLst/>
                  <a:gdLst>
                    <a:gd name="T0" fmla="*/ 349 w 360"/>
                    <a:gd name="T1" fmla="*/ 148 h 276"/>
                    <a:gd name="T2" fmla="*/ 349 w 360"/>
                    <a:gd name="T3" fmla="*/ 252 h 276"/>
                    <a:gd name="T4" fmla="*/ 14 w 360"/>
                    <a:gd name="T5" fmla="*/ 252 h 276"/>
                    <a:gd name="T6" fmla="*/ 14 w 360"/>
                    <a:gd name="T7" fmla="*/ 149 h 276"/>
                    <a:gd name="T8" fmla="*/ 51 w 360"/>
                    <a:gd name="T9" fmla="*/ 43 h 276"/>
                    <a:gd name="T10" fmla="*/ 94 w 360"/>
                    <a:gd name="T11" fmla="*/ 0 h 276"/>
                    <a:gd name="T12" fmla="*/ 268 w 360"/>
                    <a:gd name="T13" fmla="*/ 0 h 276"/>
                    <a:gd name="T14" fmla="*/ 311 w 360"/>
                    <a:gd name="T15" fmla="*/ 43 h 276"/>
                    <a:gd name="T16" fmla="*/ 349 w 360"/>
                    <a:gd name="T17" fmla="*/ 148 h 276"/>
                    <a:gd name="T18" fmla="*/ 77 w 360"/>
                    <a:gd name="T19" fmla="*/ 174 h 276"/>
                    <a:gd name="T20" fmla="*/ 91 w 360"/>
                    <a:gd name="T21" fmla="*/ 160 h 276"/>
                    <a:gd name="T22" fmla="*/ 77 w 360"/>
                    <a:gd name="T23" fmla="*/ 145 h 276"/>
                    <a:gd name="T24" fmla="*/ 63 w 360"/>
                    <a:gd name="T25" fmla="*/ 160 h 276"/>
                    <a:gd name="T26" fmla="*/ 77 w 360"/>
                    <a:gd name="T27" fmla="*/ 174 h 276"/>
                    <a:gd name="T28" fmla="*/ 14 w 360"/>
                    <a:gd name="T29" fmla="*/ 252 h 276"/>
                    <a:gd name="T30" fmla="*/ 14 w 360"/>
                    <a:gd name="T31" fmla="*/ 260 h 276"/>
                    <a:gd name="T32" fmla="*/ 30 w 360"/>
                    <a:gd name="T33" fmla="*/ 276 h 276"/>
                    <a:gd name="T34" fmla="*/ 50 w 360"/>
                    <a:gd name="T35" fmla="*/ 276 h 276"/>
                    <a:gd name="T36" fmla="*/ 67 w 360"/>
                    <a:gd name="T37" fmla="*/ 260 h 276"/>
                    <a:gd name="T38" fmla="*/ 67 w 360"/>
                    <a:gd name="T39" fmla="*/ 252 h 276"/>
                    <a:gd name="T40" fmla="*/ 295 w 360"/>
                    <a:gd name="T41" fmla="*/ 252 h 276"/>
                    <a:gd name="T42" fmla="*/ 295 w 360"/>
                    <a:gd name="T43" fmla="*/ 260 h 276"/>
                    <a:gd name="T44" fmla="*/ 312 w 360"/>
                    <a:gd name="T45" fmla="*/ 276 h 276"/>
                    <a:gd name="T46" fmla="*/ 332 w 360"/>
                    <a:gd name="T47" fmla="*/ 276 h 276"/>
                    <a:gd name="T48" fmla="*/ 349 w 360"/>
                    <a:gd name="T49" fmla="*/ 260 h 276"/>
                    <a:gd name="T50" fmla="*/ 349 w 360"/>
                    <a:gd name="T51" fmla="*/ 252 h 276"/>
                    <a:gd name="T52" fmla="*/ 283 w 360"/>
                    <a:gd name="T53" fmla="*/ 174 h 276"/>
                    <a:gd name="T54" fmla="*/ 297 w 360"/>
                    <a:gd name="T55" fmla="*/ 160 h 276"/>
                    <a:gd name="T56" fmla="*/ 283 w 360"/>
                    <a:gd name="T57" fmla="*/ 145 h 276"/>
                    <a:gd name="T58" fmla="*/ 268 w 360"/>
                    <a:gd name="T59" fmla="*/ 160 h 276"/>
                    <a:gd name="T60" fmla="*/ 283 w 360"/>
                    <a:gd name="T61" fmla="*/ 174 h 276"/>
                    <a:gd name="T62" fmla="*/ 245 w 360"/>
                    <a:gd name="T63" fmla="*/ 252 h 276"/>
                    <a:gd name="T64" fmla="*/ 245 w 360"/>
                    <a:gd name="T65" fmla="*/ 222 h 276"/>
                    <a:gd name="T66" fmla="*/ 229 w 360"/>
                    <a:gd name="T67" fmla="*/ 197 h 276"/>
                    <a:gd name="T68" fmla="*/ 133 w 360"/>
                    <a:gd name="T69" fmla="*/ 197 h 276"/>
                    <a:gd name="T70" fmla="*/ 117 w 360"/>
                    <a:gd name="T71" fmla="*/ 222 h 276"/>
                    <a:gd name="T72" fmla="*/ 117 w 360"/>
                    <a:gd name="T73" fmla="*/ 252 h 276"/>
                    <a:gd name="T74" fmla="*/ 0 w 360"/>
                    <a:gd name="T75" fmla="*/ 75 h 276"/>
                    <a:gd name="T76" fmla="*/ 16 w 360"/>
                    <a:gd name="T77" fmla="*/ 75 h 276"/>
                    <a:gd name="T78" fmla="*/ 32 w 360"/>
                    <a:gd name="T79" fmla="*/ 96 h 276"/>
                    <a:gd name="T80" fmla="*/ 330 w 360"/>
                    <a:gd name="T81" fmla="*/ 96 h 276"/>
                    <a:gd name="T82" fmla="*/ 345 w 360"/>
                    <a:gd name="T83" fmla="*/ 75 h 276"/>
                    <a:gd name="T84" fmla="*/ 360 w 360"/>
                    <a:gd name="T85" fmla="*/ 75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60" h="276">
                      <a:moveTo>
                        <a:pt x="349" y="148"/>
                      </a:moveTo>
                      <a:cubicBezTo>
                        <a:pt x="349" y="252"/>
                        <a:pt x="349" y="252"/>
                        <a:pt x="349" y="252"/>
                      </a:cubicBezTo>
                      <a:cubicBezTo>
                        <a:pt x="14" y="252"/>
                        <a:pt x="14" y="252"/>
                        <a:pt x="14" y="252"/>
                      </a:cubicBezTo>
                      <a:cubicBezTo>
                        <a:pt x="14" y="149"/>
                        <a:pt x="14" y="149"/>
                        <a:pt x="14" y="149"/>
                      </a:cubicBezTo>
                      <a:cubicBezTo>
                        <a:pt x="51" y="43"/>
                        <a:pt x="51" y="43"/>
                        <a:pt x="51" y="43"/>
                      </a:cubicBezTo>
                      <a:cubicBezTo>
                        <a:pt x="59" y="19"/>
                        <a:pt x="70" y="0"/>
                        <a:pt x="94" y="0"/>
                      </a:cubicBezTo>
                      <a:cubicBezTo>
                        <a:pt x="268" y="0"/>
                        <a:pt x="268" y="0"/>
                        <a:pt x="268" y="0"/>
                      </a:cubicBezTo>
                      <a:cubicBezTo>
                        <a:pt x="292" y="0"/>
                        <a:pt x="304" y="19"/>
                        <a:pt x="311" y="43"/>
                      </a:cubicBezTo>
                      <a:lnTo>
                        <a:pt x="349" y="148"/>
                      </a:lnTo>
                      <a:close/>
                      <a:moveTo>
                        <a:pt x="77" y="174"/>
                      </a:moveTo>
                      <a:cubicBezTo>
                        <a:pt x="85" y="174"/>
                        <a:pt x="91" y="167"/>
                        <a:pt x="91" y="160"/>
                      </a:cubicBezTo>
                      <a:cubicBezTo>
                        <a:pt x="91" y="152"/>
                        <a:pt x="85" y="145"/>
                        <a:pt x="77" y="145"/>
                      </a:cubicBezTo>
                      <a:cubicBezTo>
                        <a:pt x="69" y="145"/>
                        <a:pt x="63" y="152"/>
                        <a:pt x="63" y="160"/>
                      </a:cubicBezTo>
                      <a:cubicBezTo>
                        <a:pt x="63" y="167"/>
                        <a:pt x="69" y="174"/>
                        <a:pt x="77" y="174"/>
                      </a:cubicBezTo>
                      <a:close/>
                      <a:moveTo>
                        <a:pt x="14" y="252"/>
                      </a:moveTo>
                      <a:cubicBezTo>
                        <a:pt x="14" y="260"/>
                        <a:pt x="14" y="260"/>
                        <a:pt x="14" y="260"/>
                      </a:cubicBezTo>
                      <a:cubicBezTo>
                        <a:pt x="14" y="269"/>
                        <a:pt x="21" y="276"/>
                        <a:pt x="30" y="276"/>
                      </a:cubicBezTo>
                      <a:cubicBezTo>
                        <a:pt x="50" y="276"/>
                        <a:pt x="50" y="276"/>
                        <a:pt x="50" y="276"/>
                      </a:cubicBezTo>
                      <a:cubicBezTo>
                        <a:pt x="59" y="276"/>
                        <a:pt x="67" y="269"/>
                        <a:pt x="67" y="260"/>
                      </a:cubicBezTo>
                      <a:cubicBezTo>
                        <a:pt x="67" y="252"/>
                        <a:pt x="67" y="252"/>
                        <a:pt x="67" y="252"/>
                      </a:cubicBezTo>
                      <a:moveTo>
                        <a:pt x="295" y="252"/>
                      </a:moveTo>
                      <a:cubicBezTo>
                        <a:pt x="295" y="260"/>
                        <a:pt x="295" y="260"/>
                        <a:pt x="295" y="260"/>
                      </a:cubicBezTo>
                      <a:cubicBezTo>
                        <a:pt x="295" y="269"/>
                        <a:pt x="303" y="276"/>
                        <a:pt x="312" y="276"/>
                      </a:cubicBezTo>
                      <a:cubicBezTo>
                        <a:pt x="332" y="276"/>
                        <a:pt x="332" y="276"/>
                        <a:pt x="332" y="276"/>
                      </a:cubicBezTo>
                      <a:cubicBezTo>
                        <a:pt x="341" y="276"/>
                        <a:pt x="349" y="269"/>
                        <a:pt x="349" y="260"/>
                      </a:cubicBezTo>
                      <a:cubicBezTo>
                        <a:pt x="349" y="252"/>
                        <a:pt x="349" y="252"/>
                        <a:pt x="349" y="252"/>
                      </a:cubicBezTo>
                      <a:moveTo>
                        <a:pt x="283" y="174"/>
                      </a:moveTo>
                      <a:cubicBezTo>
                        <a:pt x="290" y="174"/>
                        <a:pt x="297" y="167"/>
                        <a:pt x="297" y="160"/>
                      </a:cubicBezTo>
                      <a:cubicBezTo>
                        <a:pt x="297" y="152"/>
                        <a:pt x="290" y="145"/>
                        <a:pt x="283" y="145"/>
                      </a:cubicBezTo>
                      <a:cubicBezTo>
                        <a:pt x="275" y="145"/>
                        <a:pt x="268" y="152"/>
                        <a:pt x="268" y="160"/>
                      </a:cubicBezTo>
                      <a:cubicBezTo>
                        <a:pt x="268" y="167"/>
                        <a:pt x="275" y="174"/>
                        <a:pt x="283" y="174"/>
                      </a:cubicBezTo>
                      <a:close/>
                      <a:moveTo>
                        <a:pt x="245" y="252"/>
                      </a:moveTo>
                      <a:cubicBezTo>
                        <a:pt x="245" y="222"/>
                        <a:pt x="245" y="222"/>
                        <a:pt x="245" y="222"/>
                      </a:cubicBezTo>
                      <a:cubicBezTo>
                        <a:pt x="229" y="197"/>
                        <a:pt x="229" y="197"/>
                        <a:pt x="229" y="197"/>
                      </a:cubicBezTo>
                      <a:cubicBezTo>
                        <a:pt x="133" y="197"/>
                        <a:pt x="133" y="197"/>
                        <a:pt x="133" y="197"/>
                      </a:cubicBezTo>
                      <a:cubicBezTo>
                        <a:pt x="117" y="222"/>
                        <a:pt x="117" y="222"/>
                        <a:pt x="117" y="222"/>
                      </a:cubicBezTo>
                      <a:cubicBezTo>
                        <a:pt x="117" y="252"/>
                        <a:pt x="117" y="252"/>
                        <a:pt x="117" y="252"/>
                      </a:cubicBezTo>
                      <a:moveTo>
                        <a:pt x="0" y="75"/>
                      </a:moveTo>
                      <a:cubicBezTo>
                        <a:pt x="16" y="75"/>
                        <a:pt x="16" y="75"/>
                        <a:pt x="16" y="75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330" y="96"/>
                        <a:pt x="330" y="96"/>
                        <a:pt x="330" y="96"/>
                      </a:cubicBezTo>
                      <a:cubicBezTo>
                        <a:pt x="345" y="75"/>
                        <a:pt x="345" y="75"/>
                        <a:pt x="345" y="75"/>
                      </a:cubicBezTo>
                      <a:cubicBezTo>
                        <a:pt x="360" y="75"/>
                        <a:pt x="360" y="75"/>
                        <a:pt x="360" y="75"/>
                      </a:cubicBez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r" defTabSz="914192">
                    <a:defRPr/>
                  </a:pPr>
                  <a:endParaRPr lang="en-US" sz="1765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AB31335C-2CE6-8D48-83FD-2DBD23ED19CE}"/>
                    </a:ext>
                  </a:extLst>
                </p:cNvPr>
                <p:cNvGrpSpPr/>
                <p:nvPr/>
              </p:nvGrpSpPr>
              <p:grpSpPr>
                <a:xfrm>
                  <a:off x="9027030" y="4567275"/>
                  <a:ext cx="284996" cy="283819"/>
                  <a:chOff x="7643146" y="2995601"/>
                  <a:chExt cx="270958" cy="269839"/>
                </a:xfrm>
              </p:grpSpPr>
              <p:sp>
                <p:nvSpPr>
                  <p:cNvPr id="91" name="Freeform 78">
                    <a:extLst>
                      <a:ext uri="{FF2B5EF4-FFF2-40B4-BE49-F238E27FC236}">
                        <a16:creationId xmlns:a16="http://schemas.microsoft.com/office/drawing/2014/main" id="{FCBF22EC-5E9B-1A48-82DC-A726B9FF65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76736" y="3031430"/>
                    <a:ext cx="201539" cy="200420"/>
                  </a:xfrm>
                  <a:custGeom>
                    <a:avLst/>
                    <a:gdLst>
                      <a:gd name="T0" fmla="*/ 75 w 83"/>
                      <a:gd name="T1" fmla="*/ 83 h 83"/>
                      <a:gd name="T2" fmla="*/ 8 w 83"/>
                      <a:gd name="T3" fmla="*/ 83 h 83"/>
                      <a:gd name="T4" fmla="*/ 0 w 83"/>
                      <a:gd name="T5" fmla="*/ 75 h 83"/>
                      <a:gd name="T6" fmla="*/ 0 w 83"/>
                      <a:gd name="T7" fmla="*/ 8 h 83"/>
                      <a:gd name="T8" fmla="*/ 8 w 83"/>
                      <a:gd name="T9" fmla="*/ 0 h 83"/>
                      <a:gd name="T10" fmla="*/ 75 w 83"/>
                      <a:gd name="T11" fmla="*/ 0 h 83"/>
                      <a:gd name="T12" fmla="*/ 83 w 83"/>
                      <a:gd name="T13" fmla="*/ 8 h 83"/>
                      <a:gd name="T14" fmla="*/ 83 w 83"/>
                      <a:gd name="T15" fmla="*/ 75 h 83"/>
                      <a:gd name="T16" fmla="*/ 75 w 83"/>
                      <a:gd name="T17" fmla="*/ 83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3" h="83">
                        <a:moveTo>
                          <a:pt x="75" y="83"/>
                        </a:moveTo>
                        <a:cubicBezTo>
                          <a:pt x="8" y="83"/>
                          <a:pt x="8" y="83"/>
                          <a:pt x="8" y="83"/>
                        </a:cubicBezTo>
                        <a:cubicBezTo>
                          <a:pt x="4" y="83"/>
                          <a:pt x="0" y="79"/>
                          <a:pt x="0" y="75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4" y="0"/>
                          <a:pt x="8" y="0"/>
                        </a:cubicBezTo>
                        <a:cubicBezTo>
                          <a:pt x="75" y="0"/>
                          <a:pt x="75" y="0"/>
                          <a:pt x="75" y="0"/>
                        </a:cubicBezTo>
                        <a:cubicBezTo>
                          <a:pt x="80" y="0"/>
                          <a:pt x="83" y="3"/>
                          <a:pt x="83" y="8"/>
                        </a:cubicBezTo>
                        <a:cubicBezTo>
                          <a:pt x="83" y="75"/>
                          <a:pt x="83" y="75"/>
                          <a:pt x="83" y="75"/>
                        </a:cubicBezTo>
                        <a:cubicBezTo>
                          <a:pt x="83" y="79"/>
                          <a:pt x="80" y="83"/>
                          <a:pt x="75" y="83"/>
                        </a:cubicBezTo>
                        <a:close/>
                      </a:path>
                    </a:pathLst>
                  </a:cu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2" name="Line 79">
                    <a:extLst>
                      <a:ext uri="{FF2B5EF4-FFF2-40B4-BE49-F238E27FC236}">
                        <a16:creationId xmlns:a16="http://schemas.microsoft.com/office/drawing/2014/main" id="{5F7268DB-DAE7-8945-B69B-D75FA432D1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709206" y="2995601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3" name="Line 80">
                    <a:extLst>
                      <a:ext uri="{FF2B5EF4-FFF2-40B4-BE49-F238E27FC236}">
                        <a16:creationId xmlns:a16="http://schemas.microsoft.com/office/drawing/2014/main" id="{5A9233D8-7FDC-124A-A65F-D35BA4F08D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742796" y="2995601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4" name="Line 81">
                    <a:extLst>
                      <a:ext uri="{FF2B5EF4-FFF2-40B4-BE49-F238E27FC236}">
                        <a16:creationId xmlns:a16="http://schemas.microsoft.com/office/drawing/2014/main" id="{2215AB24-C49D-B448-BB4C-EEFF6356BF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778625" y="2995601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5" name="Line 82">
                    <a:extLst>
                      <a:ext uri="{FF2B5EF4-FFF2-40B4-BE49-F238E27FC236}">
                        <a16:creationId xmlns:a16="http://schemas.microsoft.com/office/drawing/2014/main" id="{B66561CE-4A46-E545-8004-873A2FA2D4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12215" y="2995601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6" name="Line 83">
                    <a:extLst>
                      <a:ext uri="{FF2B5EF4-FFF2-40B4-BE49-F238E27FC236}">
                        <a16:creationId xmlns:a16="http://schemas.microsoft.com/office/drawing/2014/main" id="{83B22DB4-1767-DB4A-904F-0AD834F37A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46924" y="2995601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7" name="Line 84">
                    <a:extLst>
                      <a:ext uri="{FF2B5EF4-FFF2-40B4-BE49-F238E27FC236}">
                        <a16:creationId xmlns:a16="http://schemas.microsoft.com/office/drawing/2014/main" id="{55E2A75B-63A4-D242-99CF-7821EFD618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882753" y="3060542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8" name="Line 85">
                    <a:extLst>
                      <a:ext uri="{FF2B5EF4-FFF2-40B4-BE49-F238E27FC236}">
                        <a16:creationId xmlns:a16="http://schemas.microsoft.com/office/drawing/2014/main" id="{C27ECDA3-7CFF-EF4D-A996-87E8ECFAAD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882753" y="3096371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9" name="Line 86">
                    <a:extLst>
                      <a:ext uri="{FF2B5EF4-FFF2-40B4-BE49-F238E27FC236}">
                        <a16:creationId xmlns:a16="http://schemas.microsoft.com/office/drawing/2014/main" id="{D911D471-9F01-1E41-BA99-BB4A067D4B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882753" y="3129961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0" name="Line 87">
                    <a:extLst>
                      <a:ext uri="{FF2B5EF4-FFF2-40B4-BE49-F238E27FC236}">
                        <a16:creationId xmlns:a16="http://schemas.microsoft.com/office/drawing/2014/main" id="{9B41CA4B-B523-F247-BE4B-8EC744BE2D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882753" y="3164670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1" name="Line 88">
                    <a:extLst>
                      <a:ext uri="{FF2B5EF4-FFF2-40B4-BE49-F238E27FC236}">
                        <a16:creationId xmlns:a16="http://schemas.microsoft.com/office/drawing/2014/main" id="{BDE213D5-718C-F946-9B35-8C66657F25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882753" y="3200500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2" name="Line 89">
                    <a:extLst>
                      <a:ext uri="{FF2B5EF4-FFF2-40B4-BE49-F238E27FC236}">
                        <a16:creationId xmlns:a16="http://schemas.microsoft.com/office/drawing/2014/main" id="{EA92B597-7017-5142-A1C3-1BEE77314A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43146" y="3060542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3" name="Line 90">
                    <a:extLst>
                      <a:ext uri="{FF2B5EF4-FFF2-40B4-BE49-F238E27FC236}">
                        <a16:creationId xmlns:a16="http://schemas.microsoft.com/office/drawing/2014/main" id="{8C66B87E-988A-024C-96B6-861D272A8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43146" y="3096371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4" name="Line 91">
                    <a:extLst>
                      <a:ext uri="{FF2B5EF4-FFF2-40B4-BE49-F238E27FC236}">
                        <a16:creationId xmlns:a16="http://schemas.microsoft.com/office/drawing/2014/main" id="{030FF02F-1632-3241-9A3F-F105165A35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43146" y="3129961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5" name="Line 92">
                    <a:extLst>
                      <a:ext uri="{FF2B5EF4-FFF2-40B4-BE49-F238E27FC236}">
                        <a16:creationId xmlns:a16="http://schemas.microsoft.com/office/drawing/2014/main" id="{4442A9DE-3DC8-2D42-964C-CF5A2D1E67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43146" y="3164670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6" name="Line 93">
                    <a:extLst>
                      <a:ext uri="{FF2B5EF4-FFF2-40B4-BE49-F238E27FC236}">
                        <a16:creationId xmlns:a16="http://schemas.microsoft.com/office/drawing/2014/main" id="{B79AABE2-ED2F-3349-90D4-290116831B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43146" y="3200500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7" name="Line 94">
                    <a:extLst>
                      <a:ext uri="{FF2B5EF4-FFF2-40B4-BE49-F238E27FC236}">
                        <a16:creationId xmlns:a16="http://schemas.microsoft.com/office/drawing/2014/main" id="{0D6E1C73-A72C-544D-A58F-7080DF3C29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709206" y="3234089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8" name="Line 95">
                    <a:extLst>
                      <a:ext uri="{FF2B5EF4-FFF2-40B4-BE49-F238E27FC236}">
                        <a16:creationId xmlns:a16="http://schemas.microsoft.com/office/drawing/2014/main" id="{BE906D83-F034-404A-A035-3F9A05228F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742796" y="3234089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9" name="Line 96">
                    <a:extLst>
                      <a:ext uri="{FF2B5EF4-FFF2-40B4-BE49-F238E27FC236}">
                        <a16:creationId xmlns:a16="http://schemas.microsoft.com/office/drawing/2014/main" id="{0539605A-7C81-5B4E-BB35-BF525BE07E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778625" y="3234089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10" name="Line 97">
                    <a:extLst>
                      <a:ext uri="{FF2B5EF4-FFF2-40B4-BE49-F238E27FC236}">
                        <a16:creationId xmlns:a16="http://schemas.microsoft.com/office/drawing/2014/main" id="{A3772E6D-B424-0E46-9B8A-69F51A6D74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12215" y="3234089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11" name="Line 98">
                    <a:extLst>
                      <a:ext uri="{FF2B5EF4-FFF2-40B4-BE49-F238E27FC236}">
                        <a16:creationId xmlns:a16="http://schemas.microsoft.com/office/drawing/2014/main" id="{1BDA3E39-79DC-2648-81DF-08468B04D4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46924" y="3234089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</p:grpSp>
            <p:sp>
              <p:nvSpPr>
                <p:cNvPr id="112" name="Freeform 5">
                  <a:extLst>
                    <a:ext uri="{FF2B5EF4-FFF2-40B4-BE49-F238E27FC236}">
                      <a16:creationId xmlns:a16="http://schemas.microsoft.com/office/drawing/2014/main" id="{460CFF8E-6607-B245-B7DD-2EA664E1B3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481991" y="4577402"/>
                  <a:ext cx="145977" cy="242782"/>
                </a:xfrm>
                <a:custGeom>
                  <a:avLst/>
                  <a:gdLst>
                    <a:gd name="T0" fmla="*/ 2125 w 2250"/>
                    <a:gd name="T1" fmla="*/ 3750 h 3750"/>
                    <a:gd name="T2" fmla="*/ 125 w 2250"/>
                    <a:gd name="T3" fmla="*/ 3750 h 3750"/>
                    <a:gd name="T4" fmla="*/ 0 w 2250"/>
                    <a:gd name="T5" fmla="*/ 3625 h 3750"/>
                    <a:gd name="T6" fmla="*/ 0 w 2250"/>
                    <a:gd name="T7" fmla="*/ 125 h 3750"/>
                    <a:gd name="T8" fmla="*/ 125 w 2250"/>
                    <a:gd name="T9" fmla="*/ 0 h 3750"/>
                    <a:gd name="T10" fmla="*/ 2125 w 2250"/>
                    <a:gd name="T11" fmla="*/ 0 h 3750"/>
                    <a:gd name="T12" fmla="*/ 2250 w 2250"/>
                    <a:gd name="T13" fmla="*/ 125 h 3750"/>
                    <a:gd name="T14" fmla="*/ 2250 w 2250"/>
                    <a:gd name="T15" fmla="*/ 3625 h 3750"/>
                    <a:gd name="T16" fmla="*/ 2125 w 2250"/>
                    <a:gd name="T17" fmla="*/ 3750 h 3750"/>
                    <a:gd name="T18" fmla="*/ 875 w 2250"/>
                    <a:gd name="T19" fmla="*/ 3250 h 3750"/>
                    <a:gd name="T20" fmla="*/ 1375 w 2250"/>
                    <a:gd name="T21" fmla="*/ 3250 h 3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50" h="3750">
                      <a:moveTo>
                        <a:pt x="2125" y="3750"/>
                      </a:moveTo>
                      <a:cubicBezTo>
                        <a:pt x="125" y="3750"/>
                        <a:pt x="125" y="3750"/>
                        <a:pt x="125" y="3750"/>
                      </a:cubicBezTo>
                      <a:cubicBezTo>
                        <a:pt x="56" y="3750"/>
                        <a:pt x="0" y="3694"/>
                        <a:pt x="0" y="36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6" y="0"/>
                        <a:pt x="125" y="0"/>
                      </a:cubicBezTo>
                      <a:cubicBezTo>
                        <a:pt x="2125" y="0"/>
                        <a:pt x="2125" y="0"/>
                        <a:pt x="2125" y="0"/>
                      </a:cubicBezTo>
                      <a:cubicBezTo>
                        <a:pt x="2194" y="0"/>
                        <a:pt x="2250" y="56"/>
                        <a:pt x="2250" y="125"/>
                      </a:cubicBezTo>
                      <a:cubicBezTo>
                        <a:pt x="2250" y="3625"/>
                        <a:pt x="2250" y="3625"/>
                        <a:pt x="2250" y="3625"/>
                      </a:cubicBezTo>
                      <a:cubicBezTo>
                        <a:pt x="2250" y="3694"/>
                        <a:pt x="2194" y="3750"/>
                        <a:pt x="2125" y="3750"/>
                      </a:cubicBezTo>
                      <a:close/>
                      <a:moveTo>
                        <a:pt x="875" y="3250"/>
                      </a:moveTo>
                      <a:cubicBezTo>
                        <a:pt x="1375" y="3250"/>
                        <a:pt x="1375" y="3250"/>
                        <a:pt x="1375" y="3250"/>
                      </a:cubicBezTo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headEnd type="none"/>
                  <a:tailEnd type="none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/>
                  <a:endParaRPr lang="en-US" sz="1765" kern="0">
                    <a:solidFill>
                      <a:sysClr val="windowText" lastClr="000000"/>
                    </a:solidFill>
                    <a:latin typeface="Segoe UI Semilight"/>
                  </a:endParaRP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56089D-6E76-EA42-856B-7AE60C9B027B}"/>
              </a:ext>
            </a:extLst>
          </p:cNvPr>
          <p:cNvGrpSpPr/>
          <p:nvPr/>
        </p:nvGrpSpPr>
        <p:grpSpPr>
          <a:xfrm>
            <a:off x="6216597" y="2509664"/>
            <a:ext cx="1861414" cy="2520949"/>
            <a:chOff x="6341252" y="2559491"/>
            <a:chExt cx="1898739" cy="257149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2E1A1A9-F0D4-444F-B97D-A68EB7746B8E}"/>
                </a:ext>
              </a:extLst>
            </p:cNvPr>
            <p:cNvGrpSpPr/>
            <p:nvPr/>
          </p:nvGrpSpPr>
          <p:grpSpPr>
            <a:xfrm>
              <a:off x="6341252" y="2559491"/>
              <a:ext cx="1898739" cy="2571499"/>
              <a:chOff x="5221432" y="2559491"/>
              <a:chExt cx="2015837" cy="257149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FD5DBC-A632-EF4E-92E9-E5C2A26AFB4B}"/>
                  </a:ext>
                </a:extLst>
              </p:cNvPr>
              <p:cNvSpPr txBox="1"/>
              <p:nvPr/>
            </p:nvSpPr>
            <p:spPr>
              <a:xfrm>
                <a:off x="5392881" y="2559491"/>
                <a:ext cx="1672938" cy="48936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Image Registry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516BF40-CFE2-A541-95C5-5ACA01424598}"/>
                  </a:ext>
                </a:extLst>
              </p:cNvPr>
              <p:cNvSpPr txBox="1"/>
              <p:nvPr/>
            </p:nvSpPr>
            <p:spPr>
              <a:xfrm>
                <a:off x="5221432" y="4544676"/>
                <a:ext cx="2015837" cy="58631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029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Create &amp; </a:t>
                </a:r>
                <a:br>
                  <a:rPr lang="en-US" sz="1029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</a:br>
                <a:r>
                  <a:rPr lang="en-US" sz="1029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Register Image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6E54549-A6DF-FD4E-863A-B9F4F54C2D5E}"/>
                  </a:ext>
                </a:extLst>
              </p:cNvPr>
              <p:cNvGrpSpPr/>
              <p:nvPr/>
            </p:nvGrpSpPr>
            <p:grpSpPr>
              <a:xfrm>
                <a:off x="5455228" y="2606982"/>
                <a:ext cx="1548245" cy="2411828"/>
                <a:chOff x="3345873" y="2606982"/>
                <a:chExt cx="1674667" cy="2411828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3401097-8F61-884C-97BB-FBB4DD51CD73}"/>
                    </a:ext>
                  </a:extLst>
                </p:cNvPr>
                <p:cNvSpPr/>
                <p:nvPr/>
              </p:nvSpPr>
              <p:spPr bwMode="auto">
                <a:xfrm>
                  <a:off x="3347603" y="2606982"/>
                  <a:ext cx="1672937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1385275-4583-C94F-BFF1-F778E0BCB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873" y="3002973"/>
                  <a:ext cx="1674667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03B44E5-625D-B446-8468-B7C0D37A9051}"/>
                </a:ext>
              </a:extLst>
            </p:cNvPr>
            <p:cNvGrpSpPr/>
            <p:nvPr/>
          </p:nvGrpSpPr>
          <p:grpSpPr>
            <a:xfrm>
              <a:off x="6826759" y="3535757"/>
              <a:ext cx="1035845" cy="684795"/>
              <a:chOff x="5429065" y="4114800"/>
              <a:chExt cx="689178" cy="455613"/>
            </a:xfrm>
          </p:grpSpPr>
          <p:sp>
            <p:nvSpPr>
              <p:cNvPr id="115" name="Freeform 67">
                <a:extLst>
                  <a:ext uri="{FF2B5EF4-FFF2-40B4-BE49-F238E27FC236}">
                    <a16:creationId xmlns:a16="http://schemas.microsoft.com/office/drawing/2014/main" id="{8F25E9AE-C84C-DE47-88CA-524C0B346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065" y="4114800"/>
                <a:ext cx="689178" cy="455613"/>
              </a:xfrm>
              <a:custGeom>
                <a:avLst/>
                <a:gdLst>
                  <a:gd name="T0" fmla="*/ 524 w 1006"/>
                  <a:gd name="T1" fmla="*/ 203 h 643"/>
                  <a:gd name="T2" fmla="*/ 627 w 1006"/>
                  <a:gd name="T3" fmla="*/ 203 h 643"/>
                  <a:gd name="T4" fmla="*/ 627 w 1006"/>
                  <a:gd name="T5" fmla="*/ 307 h 643"/>
                  <a:gd name="T6" fmla="*/ 678 w 1006"/>
                  <a:gd name="T7" fmla="*/ 307 h 643"/>
                  <a:gd name="T8" fmla="*/ 750 w 1006"/>
                  <a:gd name="T9" fmla="*/ 295 h 643"/>
                  <a:gd name="T10" fmla="*/ 784 w 1006"/>
                  <a:gd name="T11" fmla="*/ 280 h 643"/>
                  <a:gd name="T12" fmla="*/ 760 w 1006"/>
                  <a:gd name="T13" fmla="*/ 214 h 643"/>
                  <a:gd name="T14" fmla="*/ 785 w 1006"/>
                  <a:gd name="T15" fmla="*/ 116 h 643"/>
                  <a:gd name="T16" fmla="*/ 796 w 1006"/>
                  <a:gd name="T17" fmla="*/ 104 h 643"/>
                  <a:gd name="T18" fmla="*/ 809 w 1006"/>
                  <a:gd name="T19" fmla="*/ 114 h 643"/>
                  <a:gd name="T20" fmla="*/ 873 w 1006"/>
                  <a:gd name="T21" fmla="*/ 217 h 643"/>
                  <a:gd name="T22" fmla="*/ 992 w 1006"/>
                  <a:gd name="T23" fmla="*/ 228 h 643"/>
                  <a:gd name="T24" fmla="*/ 1006 w 1006"/>
                  <a:gd name="T25" fmla="*/ 236 h 643"/>
                  <a:gd name="T26" fmla="*/ 999 w 1006"/>
                  <a:gd name="T27" fmla="*/ 250 h 643"/>
                  <a:gd name="T28" fmla="*/ 850 w 1006"/>
                  <a:gd name="T29" fmla="*/ 320 h 643"/>
                  <a:gd name="T30" fmla="*/ 334 w 1006"/>
                  <a:gd name="T31" fmla="*/ 643 h 643"/>
                  <a:gd name="T32" fmla="*/ 39 w 1006"/>
                  <a:gd name="T33" fmla="*/ 492 h 643"/>
                  <a:gd name="T34" fmla="*/ 38 w 1006"/>
                  <a:gd name="T35" fmla="*/ 490 h 643"/>
                  <a:gd name="T36" fmla="*/ 29 w 1006"/>
                  <a:gd name="T37" fmla="*/ 472 h 643"/>
                  <a:gd name="T38" fmla="*/ 5 w 1006"/>
                  <a:gd name="T39" fmla="*/ 322 h 643"/>
                  <a:gd name="T40" fmla="*/ 7 w 1006"/>
                  <a:gd name="T41" fmla="*/ 307 h 643"/>
                  <a:gd name="T42" fmla="*/ 94 w 1006"/>
                  <a:gd name="T43" fmla="*/ 307 h 643"/>
                  <a:gd name="T44" fmla="*/ 94 w 1006"/>
                  <a:gd name="T45" fmla="*/ 203 h 643"/>
                  <a:gd name="T46" fmla="*/ 197 w 1006"/>
                  <a:gd name="T47" fmla="*/ 203 h 643"/>
                  <a:gd name="T48" fmla="*/ 197 w 1006"/>
                  <a:gd name="T49" fmla="*/ 102 h 643"/>
                  <a:gd name="T50" fmla="*/ 401 w 1006"/>
                  <a:gd name="T51" fmla="*/ 102 h 643"/>
                  <a:gd name="T52" fmla="*/ 401 w 1006"/>
                  <a:gd name="T53" fmla="*/ 0 h 643"/>
                  <a:gd name="T54" fmla="*/ 524 w 1006"/>
                  <a:gd name="T55" fmla="*/ 0 h 643"/>
                  <a:gd name="T56" fmla="*/ 524 w 1006"/>
                  <a:gd name="T57" fmla="*/ 20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6" h="643">
                    <a:moveTo>
                      <a:pt x="524" y="203"/>
                    </a:moveTo>
                    <a:cubicBezTo>
                      <a:pt x="627" y="203"/>
                      <a:pt x="627" y="203"/>
                      <a:pt x="627" y="203"/>
                    </a:cubicBezTo>
                    <a:cubicBezTo>
                      <a:pt x="627" y="307"/>
                      <a:pt x="627" y="307"/>
                      <a:pt x="627" y="307"/>
                    </a:cubicBezTo>
                    <a:cubicBezTo>
                      <a:pt x="678" y="307"/>
                      <a:pt x="678" y="307"/>
                      <a:pt x="678" y="307"/>
                    </a:cubicBezTo>
                    <a:cubicBezTo>
                      <a:pt x="702" y="307"/>
                      <a:pt x="727" y="303"/>
                      <a:pt x="750" y="295"/>
                    </a:cubicBezTo>
                    <a:cubicBezTo>
                      <a:pt x="761" y="291"/>
                      <a:pt x="773" y="286"/>
                      <a:pt x="784" y="280"/>
                    </a:cubicBezTo>
                    <a:cubicBezTo>
                      <a:pt x="770" y="261"/>
                      <a:pt x="762" y="237"/>
                      <a:pt x="760" y="214"/>
                    </a:cubicBezTo>
                    <a:cubicBezTo>
                      <a:pt x="757" y="182"/>
                      <a:pt x="764" y="141"/>
                      <a:pt x="785" y="116"/>
                    </a:cubicBezTo>
                    <a:cubicBezTo>
                      <a:pt x="796" y="104"/>
                      <a:pt x="796" y="104"/>
                      <a:pt x="796" y="104"/>
                    </a:cubicBezTo>
                    <a:cubicBezTo>
                      <a:pt x="809" y="114"/>
                      <a:pt x="809" y="114"/>
                      <a:pt x="809" y="114"/>
                    </a:cubicBezTo>
                    <a:cubicBezTo>
                      <a:pt x="841" y="140"/>
                      <a:pt x="868" y="176"/>
                      <a:pt x="873" y="217"/>
                    </a:cubicBezTo>
                    <a:cubicBezTo>
                      <a:pt x="912" y="205"/>
                      <a:pt x="958" y="208"/>
                      <a:pt x="992" y="228"/>
                    </a:cubicBezTo>
                    <a:cubicBezTo>
                      <a:pt x="1006" y="236"/>
                      <a:pt x="1006" y="236"/>
                      <a:pt x="1006" y="236"/>
                    </a:cubicBezTo>
                    <a:cubicBezTo>
                      <a:pt x="999" y="250"/>
                      <a:pt x="999" y="250"/>
                      <a:pt x="999" y="250"/>
                    </a:cubicBezTo>
                    <a:cubicBezTo>
                      <a:pt x="970" y="306"/>
                      <a:pt x="909" y="324"/>
                      <a:pt x="850" y="320"/>
                    </a:cubicBezTo>
                    <a:cubicBezTo>
                      <a:pt x="761" y="539"/>
                      <a:pt x="568" y="643"/>
                      <a:pt x="334" y="643"/>
                    </a:cubicBezTo>
                    <a:cubicBezTo>
                      <a:pt x="213" y="643"/>
                      <a:pt x="102" y="598"/>
                      <a:pt x="39" y="492"/>
                    </a:cubicBezTo>
                    <a:cubicBezTo>
                      <a:pt x="38" y="490"/>
                      <a:pt x="38" y="490"/>
                      <a:pt x="38" y="490"/>
                    </a:cubicBezTo>
                    <a:cubicBezTo>
                      <a:pt x="29" y="472"/>
                      <a:pt x="29" y="472"/>
                      <a:pt x="29" y="472"/>
                    </a:cubicBezTo>
                    <a:cubicBezTo>
                      <a:pt x="8" y="425"/>
                      <a:pt x="0" y="373"/>
                      <a:pt x="5" y="322"/>
                    </a:cubicBezTo>
                    <a:cubicBezTo>
                      <a:pt x="7" y="307"/>
                      <a:pt x="7" y="307"/>
                      <a:pt x="7" y="307"/>
                    </a:cubicBezTo>
                    <a:cubicBezTo>
                      <a:pt x="94" y="307"/>
                      <a:pt x="94" y="307"/>
                      <a:pt x="94" y="307"/>
                    </a:cubicBezTo>
                    <a:cubicBezTo>
                      <a:pt x="94" y="203"/>
                      <a:pt x="94" y="203"/>
                      <a:pt x="94" y="203"/>
                    </a:cubicBezTo>
                    <a:cubicBezTo>
                      <a:pt x="197" y="203"/>
                      <a:pt x="197" y="203"/>
                      <a:pt x="197" y="203"/>
                    </a:cubicBezTo>
                    <a:cubicBezTo>
                      <a:pt x="197" y="102"/>
                      <a:pt x="197" y="102"/>
                      <a:pt x="197" y="102"/>
                    </a:cubicBezTo>
                    <a:cubicBezTo>
                      <a:pt x="401" y="102"/>
                      <a:pt x="401" y="102"/>
                      <a:pt x="401" y="102"/>
                    </a:cubicBezTo>
                    <a:cubicBezTo>
                      <a:pt x="401" y="0"/>
                      <a:pt x="401" y="0"/>
                      <a:pt x="401" y="0"/>
                    </a:cubicBezTo>
                    <a:cubicBezTo>
                      <a:pt x="524" y="0"/>
                      <a:pt x="524" y="0"/>
                      <a:pt x="524" y="0"/>
                    </a:cubicBezTo>
                    <a:lnTo>
                      <a:pt x="524" y="20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17" name="Freeform 72">
                <a:extLst>
                  <a:ext uri="{FF2B5EF4-FFF2-40B4-BE49-F238E27FC236}">
                    <a16:creationId xmlns:a16="http://schemas.microsoft.com/office/drawing/2014/main" id="{BB61BAEC-3821-9245-91E4-EF21A3E687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5641" y="4270375"/>
                <a:ext cx="61260" cy="619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18" name="Freeform 73">
                <a:extLst>
                  <a:ext uri="{FF2B5EF4-FFF2-40B4-BE49-F238E27FC236}">
                    <a16:creationId xmlns:a16="http://schemas.microsoft.com/office/drawing/2014/main" id="{657F93A6-6F35-1C4C-935D-46671AE7C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76090" y="4197350"/>
                <a:ext cx="61260" cy="635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19" name="Freeform 74">
                <a:extLst>
                  <a:ext uri="{FF2B5EF4-FFF2-40B4-BE49-F238E27FC236}">
                    <a16:creationId xmlns:a16="http://schemas.microsoft.com/office/drawing/2014/main" id="{71317160-9A4A-5B4D-BED6-129233C904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76090" y="4270375"/>
                <a:ext cx="61260" cy="619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0" name="Freeform 75">
                <a:extLst>
                  <a:ext uri="{FF2B5EF4-FFF2-40B4-BE49-F238E27FC236}">
                    <a16:creationId xmlns:a16="http://schemas.microsoft.com/office/drawing/2014/main" id="{F6B65857-7691-1F46-BF1C-01CB118346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6539" y="4270375"/>
                <a:ext cx="61260" cy="619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1" name="Freeform 76">
                <a:extLst>
                  <a:ext uri="{FF2B5EF4-FFF2-40B4-BE49-F238E27FC236}">
                    <a16:creationId xmlns:a16="http://schemas.microsoft.com/office/drawing/2014/main" id="{9C38FC3A-A97B-E84D-B66C-0A16D004F1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6539" y="4197350"/>
                <a:ext cx="61260" cy="635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2" name="Freeform 77">
                <a:extLst>
                  <a:ext uri="{FF2B5EF4-FFF2-40B4-BE49-F238E27FC236}">
                    <a16:creationId xmlns:a16="http://schemas.microsoft.com/office/drawing/2014/main" id="{F6E671D2-B7AF-D94F-8D99-83D5861C1B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6989" y="4270375"/>
                <a:ext cx="61260" cy="619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3" name="Freeform 78">
                <a:extLst>
                  <a:ext uri="{FF2B5EF4-FFF2-40B4-BE49-F238E27FC236}">
                    <a16:creationId xmlns:a16="http://schemas.microsoft.com/office/drawing/2014/main" id="{4F43D2B8-A4D3-584F-91E3-4D3C3EB45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6989" y="4197350"/>
                <a:ext cx="61260" cy="635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4" name="Freeform 79">
                <a:extLst>
                  <a:ext uri="{FF2B5EF4-FFF2-40B4-BE49-F238E27FC236}">
                    <a16:creationId xmlns:a16="http://schemas.microsoft.com/office/drawing/2014/main" id="{F723AEB6-F4A9-D046-8117-A77FAEB359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6989" y="4125913"/>
                <a:ext cx="61260" cy="635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5" name="Freeform 80">
                <a:extLst>
                  <a:ext uri="{FF2B5EF4-FFF2-40B4-BE49-F238E27FC236}">
                    <a16:creationId xmlns:a16="http://schemas.microsoft.com/office/drawing/2014/main" id="{4B54DA87-1D34-D748-8CE1-05BEEFE16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7438" y="4270375"/>
                <a:ext cx="61260" cy="619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6" name="Oval 81">
                <a:extLst>
                  <a:ext uri="{FF2B5EF4-FFF2-40B4-BE49-F238E27FC236}">
                    <a16:creationId xmlns:a16="http://schemas.microsoft.com/office/drawing/2014/main" id="{1E37ED65-61B4-F545-BCBD-860638F4F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5909" y="4433888"/>
                <a:ext cx="33693" cy="333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7" name="Freeform 82">
                <a:extLst>
                  <a:ext uri="{FF2B5EF4-FFF2-40B4-BE49-F238E27FC236}">
                    <a16:creationId xmlns:a16="http://schemas.microsoft.com/office/drawing/2014/main" id="{7764A834-F059-1843-B654-8C442C45F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2035" y="4438650"/>
                <a:ext cx="24504" cy="23813"/>
              </a:xfrm>
              <a:custGeom>
                <a:avLst/>
                <a:gdLst>
                  <a:gd name="T0" fmla="*/ 18 w 35"/>
                  <a:gd name="T1" fmla="*/ 0 h 34"/>
                  <a:gd name="T2" fmla="*/ 24 w 35"/>
                  <a:gd name="T3" fmla="*/ 1 h 34"/>
                  <a:gd name="T4" fmla="*/ 21 w 35"/>
                  <a:gd name="T5" fmla="*/ 7 h 34"/>
                  <a:gd name="T6" fmla="*/ 28 w 35"/>
                  <a:gd name="T7" fmla="*/ 14 h 34"/>
                  <a:gd name="T8" fmla="*/ 34 w 35"/>
                  <a:gd name="T9" fmla="*/ 10 h 34"/>
                  <a:gd name="T10" fmla="*/ 35 w 35"/>
                  <a:gd name="T11" fmla="*/ 17 h 34"/>
                  <a:gd name="T12" fmla="*/ 18 w 35"/>
                  <a:gd name="T13" fmla="*/ 34 h 34"/>
                  <a:gd name="T14" fmla="*/ 0 w 35"/>
                  <a:gd name="T15" fmla="*/ 17 h 34"/>
                  <a:gd name="T16" fmla="*/ 18 w 35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4">
                    <a:moveTo>
                      <a:pt x="18" y="0"/>
                    </a:moveTo>
                    <a:cubicBezTo>
                      <a:pt x="20" y="0"/>
                      <a:pt x="22" y="0"/>
                      <a:pt x="24" y="1"/>
                    </a:cubicBezTo>
                    <a:cubicBezTo>
                      <a:pt x="22" y="2"/>
                      <a:pt x="21" y="4"/>
                      <a:pt x="21" y="7"/>
                    </a:cubicBezTo>
                    <a:cubicBezTo>
                      <a:pt x="21" y="11"/>
                      <a:pt x="24" y="14"/>
                      <a:pt x="28" y="14"/>
                    </a:cubicBezTo>
                    <a:cubicBezTo>
                      <a:pt x="30" y="14"/>
                      <a:pt x="33" y="13"/>
                      <a:pt x="34" y="10"/>
                    </a:cubicBezTo>
                    <a:cubicBezTo>
                      <a:pt x="35" y="12"/>
                      <a:pt x="35" y="15"/>
                      <a:pt x="35" y="17"/>
                    </a:cubicBezTo>
                    <a:cubicBezTo>
                      <a:pt x="35" y="27"/>
                      <a:pt x="28" y="34"/>
                      <a:pt x="18" y="34"/>
                    </a:cubicBezTo>
                    <a:cubicBezTo>
                      <a:pt x="8" y="34"/>
                      <a:pt x="0" y="27"/>
                      <a:pt x="0" y="17"/>
                    </a:cubicBezTo>
                    <a:cubicBezTo>
                      <a:pt x="0" y="7"/>
                      <a:pt x="8" y="0"/>
                      <a:pt x="18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8" name="Freeform 84">
                <a:extLst>
                  <a:ext uri="{FF2B5EF4-FFF2-40B4-BE49-F238E27FC236}">
                    <a16:creationId xmlns:a16="http://schemas.microsoft.com/office/drawing/2014/main" id="{C03169BC-E495-984A-A4E1-65CD6F710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7263" y="4479925"/>
                <a:ext cx="189907" cy="77788"/>
              </a:xfrm>
              <a:custGeom>
                <a:avLst/>
                <a:gdLst>
                  <a:gd name="T0" fmla="*/ 279 w 279"/>
                  <a:gd name="T1" fmla="*/ 110 h 110"/>
                  <a:gd name="T2" fmla="*/ 167 w 279"/>
                  <a:gd name="T3" fmla="*/ 0 h 110"/>
                  <a:gd name="T4" fmla="*/ 85 w 279"/>
                  <a:gd name="T5" fmla="*/ 12 h 110"/>
                  <a:gd name="T6" fmla="*/ 48 w 279"/>
                  <a:gd name="T7" fmla="*/ 13 h 110"/>
                  <a:gd name="T8" fmla="*/ 0 w 279"/>
                  <a:gd name="T9" fmla="*/ 12 h 110"/>
                  <a:gd name="T10" fmla="*/ 251 w 279"/>
                  <a:gd name="T11" fmla="*/ 110 h 110"/>
                  <a:gd name="T12" fmla="*/ 279 w 279"/>
                  <a:gd name="T1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10">
                    <a:moveTo>
                      <a:pt x="279" y="110"/>
                    </a:moveTo>
                    <a:cubicBezTo>
                      <a:pt x="218" y="81"/>
                      <a:pt x="185" y="42"/>
                      <a:pt x="167" y="0"/>
                    </a:cubicBezTo>
                    <a:cubicBezTo>
                      <a:pt x="144" y="6"/>
                      <a:pt x="117" y="10"/>
                      <a:pt x="85" y="12"/>
                    </a:cubicBezTo>
                    <a:cubicBezTo>
                      <a:pt x="74" y="13"/>
                      <a:pt x="61" y="13"/>
                      <a:pt x="48" y="13"/>
                    </a:cubicBezTo>
                    <a:cubicBezTo>
                      <a:pt x="33" y="13"/>
                      <a:pt x="17" y="13"/>
                      <a:pt x="0" y="12"/>
                    </a:cubicBezTo>
                    <a:cubicBezTo>
                      <a:pt x="56" y="67"/>
                      <a:pt x="124" y="109"/>
                      <a:pt x="251" y="110"/>
                    </a:cubicBezTo>
                    <a:cubicBezTo>
                      <a:pt x="260" y="110"/>
                      <a:pt x="270" y="110"/>
                      <a:pt x="279" y="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D8A237-C4A3-454D-8FF3-491E527F4704}"/>
              </a:ext>
            </a:extLst>
          </p:cNvPr>
          <p:cNvGrpSpPr/>
          <p:nvPr/>
        </p:nvGrpSpPr>
        <p:grpSpPr>
          <a:xfrm>
            <a:off x="4401829" y="2509663"/>
            <a:ext cx="1861414" cy="2466290"/>
            <a:chOff x="4646211" y="2559491"/>
            <a:chExt cx="1898739" cy="251574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44C4EC9-FBB9-344D-82A9-0E077BB74728}"/>
                </a:ext>
              </a:extLst>
            </p:cNvPr>
            <p:cNvGrpSpPr/>
            <p:nvPr/>
          </p:nvGrpSpPr>
          <p:grpSpPr>
            <a:xfrm>
              <a:off x="4646211" y="2559491"/>
              <a:ext cx="1898739" cy="2515744"/>
              <a:chOff x="5221432" y="2559491"/>
              <a:chExt cx="2015837" cy="2515744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063BB0-6214-6849-B11A-BE44572C2AAC}"/>
                  </a:ext>
                </a:extLst>
              </p:cNvPr>
              <p:cNvSpPr txBox="1"/>
              <p:nvPr/>
            </p:nvSpPr>
            <p:spPr>
              <a:xfrm>
                <a:off x="5392881" y="2559491"/>
                <a:ext cx="1672938" cy="48936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Your IDE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8E796D-37D7-9748-9748-3CD07B70ADE5}"/>
                  </a:ext>
                </a:extLst>
              </p:cNvPr>
              <p:cNvSpPr txBox="1"/>
              <p:nvPr/>
            </p:nvSpPr>
            <p:spPr>
              <a:xfrm>
                <a:off x="5221432" y="4634345"/>
                <a:ext cx="2015837" cy="440890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029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Scoring File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438C693-B2D2-424B-BD81-D41D5CBEA791}"/>
                  </a:ext>
                </a:extLst>
              </p:cNvPr>
              <p:cNvGrpSpPr/>
              <p:nvPr/>
            </p:nvGrpSpPr>
            <p:grpSpPr>
              <a:xfrm>
                <a:off x="5455228" y="2606982"/>
                <a:ext cx="1548245" cy="2411828"/>
                <a:chOff x="3345873" y="2606982"/>
                <a:chExt cx="1674667" cy="2411828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FB793E0-1851-B84C-AB1A-3C003FC1879B}"/>
                    </a:ext>
                  </a:extLst>
                </p:cNvPr>
                <p:cNvSpPr/>
                <p:nvPr/>
              </p:nvSpPr>
              <p:spPr bwMode="auto">
                <a:xfrm>
                  <a:off x="3347603" y="2606982"/>
                  <a:ext cx="1672937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7FD7B07-66EC-4E48-BEE7-FE8C839831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873" y="3002973"/>
                  <a:ext cx="1674667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5F2EE3A-AFBC-9147-8639-2DEB592DE972}"/>
                </a:ext>
              </a:extLst>
            </p:cNvPr>
            <p:cNvGrpSpPr/>
            <p:nvPr/>
          </p:nvGrpSpPr>
          <p:grpSpPr>
            <a:xfrm>
              <a:off x="5350635" y="3600180"/>
              <a:ext cx="509832" cy="624103"/>
              <a:chOff x="965200" y="3436897"/>
              <a:chExt cx="528881" cy="647424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F5161EAC-A997-A04C-9802-E07270BB5A46}"/>
                  </a:ext>
                </a:extLst>
              </p:cNvPr>
              <p:cNvGrpSpPr/>
              <p:nvPr/>
            </p:nvGrpSpPr>
            <p:grpSpPr>
              <a:xfrm flipH="1">
                <a:off x="965200" y="3436897"/>
                <a:ext cx="528881" cy="647424"/>
                <a:chOff x="3003960" y="3685414"/>
                <a:chExt cx="403310" cy="493707"/>
              </a:xfrm>
            </p:grpSpPr>
            <p:sp>
              <p:nvSpPr>
                <p:cNvPr id="135" name="Snip Single Corner Rectangle 26">
                  <a:extLst>
                    <a:ext uri="{FF2B5EF4-FFF2-40B4-BE49-F238E27FC236}">
                      <a16:creationId xmlns:a16="http://schemas.microsoft.com/office/drawing/2014/main" id="{6AD91232-232A-AA48-AD07-ABF190C8826A}"/>
                    </a:ext>
                  </a:extLst>
                </p:cNvPr>
                <p:cNvSpPr/>
                <p:nvPr/>
              </p:nvSpPr>
              <p:spPr bwMode="auto">
                <a:xfrm flipH="1">
                  <a:off x="3003960" y="3685414"/>
                  <a:ext cx="403310" cy="493707"/>
                </a:xfrm>
                <a:prstGeom prst="snip1Rect">
                  <a:avLst>
                    <a:gd name="adj" fmla="val 28736"/>
                  </a:avLst>
                </a:pr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6" name="Triangle 27">
                  <a:extLst>
                    <a:ext uri="{FF2B5EF4-FFF2-40B4-BE49-F238E27FC236}">
                      <a16:creationId xmlns:a16="http://schemas.microsoft.com/office/drawing/2014/main" id="{57989671-470A-6143-82C3-0F87B01BACC0}"/>
                    </a:ext>
                  </a:extLst>
                </p:cNvPr>
                <p:cNvSpPr/>
                <p:nvPr/>
              </p:nvSpPr>
              <p:spPr bwMode="auto">
                <a:xfrm rot="8100000">
                  <a:off x="3012552" y="3733609"/>
                  <a:ext cx="160049" cy="80930"/>
                </a:xfrm>
                <a:prstGeom prst="triangle">
                  <a:avLst/>
                </a:prstGeom>
                <a:noFill/>
                <a:ln w="12700">
                  <a:solidFill>
                    <a:schemeClr val="tx2"/>
                  </a:solidFill>
                  <a:beve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FBC2CB3-E81D-8342-ADF7-4C412BB4F6EE}"/>
                  </a:ext>
                </a:extLst>
              </p:cNvPr>
              <p:cNvCxnSpPr/>
              <p:nvPr/>
            </p:nvCxnSpPr>
            <p:spPr>
              <a:xfrm>
                <a:off x="1047750" y="3578225"/>
                <a:ext cx="215900" cy="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16EF0FF-C66D-A84E-9629-C0F65E0B1305}"/>
                  </a:ext>
                </a:extLst>
              </p:cNvPr>
              <p:cNvCxnSpPr/>
              <p:nvPr/>
            </p:nvCxnSpPr>
            <p:spPr>
              <a:xfrm>
                <a:off x="1047750" y="3697817"/>
                <a:ext cx="368300" cy="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30A125-D1B5-254A-88E5-00B577BEBB19}"/>
                  </a:ext>
                </a:extLst>
              </p:cNvPr>
              <p:cNvCxnSpPr/>
              <p:nvPr/>
            </p:nvCxnSpPr>
            <p:spPr>
              <a:xfrm>
                <a:off x="1047750" y="3817409"/>
                <a:ext cx="368300" cy="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FC9B2C6-1CE6-AD46-91B8-1C9830D9879A}"/>
                  </a:ext>
                </a:extLst>
              </p:cNvPr>
              <p:cNvCxnSpPr/>
              <p:nvPr/>
            </p:nvCxnSpPr>
            <p:spPr>
              <a:xfrm>
                <a:off x="1047750" y="3937000"/>
                <a:ext cx="368300" cy="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D5D41B-1CD3-FC4B-98B3-E5A6D21E0796}"/>
              </a:ext>
            </a:extLst>
          </p:cNvPr>
          <p:cNvGrpSpPr/>
          <p:nvPr/>
        </p:nvGrpSpPr>
        <p:grpSpPr>
          <a:xfrm>
            <a:off x="9783213" y="2509664"/>
            <a:ext cx="1861414" cy="2520949"/>
            <a:chOff x="9979386" y="2559491"/>
            <a:chExt cx="1898739" cy="257149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C3ED369-EFB9-8845-9C47-8525D36D3AB7}"/>
                </a:ext>
              </a:extLst>
            </p:cNvPr>
            <p:cNvGrpSpPr/>
            <p:nvPr/>
          </p:nvGrpSpPr>
          <p:grpSpPr>
            <a:xfrm>
              <a:off x="9979386" y="2559491"/>
              <a:ext cx="1898739" cy="2571499"/>
              <a:chOff x="5221432" y="2559491"/>
              <a:chExt cx="2015837" cy="2571499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78244BD-2414-1B48-81F2-A9CC0F26EBE0}"/>
                  </a:ext>
                </a:extLst>
              </p:cNvPr>
              <p:cNvSpPr txBox="1"/>
              <p:nvPr/>
            </p:nvSpPr>
            <p:spPr>
              <a:xfrm>
                <a:off x="5392881" y="2559491"/>
                <a:ext cx="1672938" cy="48936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Image Registry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32A4B9-71F2-5D43-97E2-B72877091E6B}"/>
                  </a:ext>
                </a:extLst>
              </p:cNvPr>
              <p:cNvSpPr txBox="1"/>
              <p:nvPr/>
            </p:nvSpPr>
            <p:spPr>
              <a:xfrm>
                <a:off x="5221432" y="4544676"/>
                <a:ext cx="2015837" cy="58631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029" spc="-1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Deployment &amp; Model Monitoring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1C04486-04CD-9A47-A7C7-F91133FC824D}"/>
                  </a:ext>
                </a:extLst>
              </p:cNvPr>
              <p:cNvGrpSpPr/>
              <p:nvPr/>
            </p:nvGrpSpPr>
            <p:grpSpPr>
              <a:xfrm>
                <a:off x="5455228" y="2606982"/>
                <a:ext cx="1548245" cy="2411828"/>
                <a:chOff x="3345873" y="2606982"/>
                <a:chExt cx="1674667" cy="241182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AF36C28-4833-344C-BA7E-C025E9D9AF3D}"/>
                    </a:ext>
                  </a:extLst>
                </p:cNvPr>
                <p:cNvSpPr/>
                <p:nvPr/>
              </p:nvSpPr>
              <p:spPr bwMode="auto">
                <a:xfrm>
                  <a:off x="3347603" y="2606982"/>
                  <a:ext cx="1672937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5513023-D6BE-8148-AF30-EE58C23A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873" y="3002973"/>
                  <a:ext cx="1674667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ADE286AE-C74A-1141-8A4A-88DB515D110E}"/>
                </a:ext>
              </a:extLst>
            </p:cNvPr>
            <p:cNvSpPr/>
            <p:nvPr/>
          </p:nvSpPr>
          <p:spPr bwMode="auto">
            <a:xfrm>
              <a:off x="10547588" y="3559464"/>
              <a:ext cx="623440" cy="597994"/>
            </a:xfrm>
            <a:custGeom>
              <a:avLst/>
              <a:gdLst>
                <a:gd name="connsiteX0" fmla="*/ 0 w 509154"/>
                <a:gd name="connsiteY0" fmla="*/ 0 h 488373"/>
                <a:gd name="connsiteX1" fmla="*/ 0 w 509154"/>
                <a:gd name="connsiteY1" fmla="*/ 488373 h 488373"/>
                <a:gd name="connsiteX2" fmla="*/ 509154 w 509154"/>
                <a:gd name="connsiteY2" fmla="*/ 488373 h 4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154" h="488373">
                  <a:moveTo>
                    <a:pt x="0" y="0"/>
                  </a:moveTo>
                  <a:lnTo>
                    <a:pt x="0" y="488373"/>
                  </a:lnTo>
                  <a:lnTo>
                    <a:pt x="509154" y="488373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 dirty="0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CDC7FDB-084A-9444-B34A-E9F20F91A8A5}"/>
                </a:ext>
              </a:extLst>
            </p:cNvPr>
            <p:cNvSpPr/>
            <p:nvPr/>
          </p:nvSpPr>
          <p:spPr bwMode="auto">
            <a:xfrm>
              <a:off x="10547588" y="3596957"/>
              <a:ext cx="616772" cy="560501"/>
            </a:xfrm>
            <a:custGeom>
              <a:avLst/>
              <a:gdLst>
                <a:gd name="connsiteX0" fmla="*/ 0 w 540327"/>
                <a:gd name="connsiteY0" fmla="*/ 415637 h 415637"/>
                <a:gd name="connsiteX1" fmla="*/ 166254 w 540327"/>
                <a:gd name="connsiteY1" fmla="*/ 176646 h 415637"/>
                <a:gd name="connsiteX2" fmla="*/ 311727 w 540327"/>
                <a:gd name="connsiteY2" fmla="*/ 332509 h 415637"/>
                <a:gd name="connsiteX3" fmla="*/ 540327 w 540327"/>
                <a:gd name="connsiteY3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327" h="415637">
                  <a:moveTo>
                    <a:pt x="0" y="415637"/>
                  </a:moveTo>
                  <a:lnTo>
                    <a:pt x="166254" y="176646"/>
                  </a:lnTo>
                  <a:lnTo>
                    <a:pt x="311727" y="332509"/>
                  </a:lnTo>
                  <a:lnTo>
                    <a:pt x="540327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B10599-7CBA-7542-958E-70E55354D169}"/>
              </a:ext>
            </a:extLst>
          </p:cNvPr>
          <p:cNvGrpSpPr/>
          <p:nvPr/>
        </p:nvGrpSpPr>
        <p:grpSpPr>
          <a:xfrm>
            <a:off x="1822538" y="2293931"/>
            <a:ext cx="825990" cy="3418322"/>
            <a:chOff x="1859083" y="2339433"/>
            <a:chExt cx="842553" cy="3486866"/>
          </a:xfrm>
        </p:grpSpPr>
        <p:sp>
          <p:nvSpPr>
            <p:cNvPr id="150" name="Right Bracket 149">
              <a:extLst>
                <a:ext uri="{FF2B5EF4-FFF2-40B4-BE49-F238E27FC236}">
                  <a16:creationId xmlns:a16="http://schemas.microsoft.com/office/drawing/2014/main" id="{FF53469C-FE82-4F49-AA8C-4FB79C521CDF}"/>
                </a:ext>
              </a:extLst>
            </p:cNvPr>
            <p:cNvSpPr/>
            <p:nvPr/>
          </p:nvSpPr>
          <p:spPr>
            <a:xfrm>
              <a:off x="1859083" y="2339433"/>
              <a:ext cx="152328" cy="3486866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2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E44C8EC-4994-A741-8CA0-E9ED60BE7D2D}"/>
                </a:ext>
              </a:extLst>
            </p:cNvPr>
            <p:cNvCxnSpPr>
              <a:cxnSpLocks/>
            </p:cNvCxnSpPr>
            <p:nvPr/>
          </p:nvCxnSpPr>
          <p:spPr>
            <a:xfrm>
              <a:off x="2011411" y="4023870"/>
              <a:ext cx="690225" cy="0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90B47A-F626-524A-99F9-192660801934}"/>
              </a:ext>
            </a:extLst>
          </p:cNvPr>
          <p:cNvCxnSpPr/>
          <p:nvPr/>
        </p:nvCxnSpPr>
        <p:spPr>
          <a:xfrm>
            <a:off x="4405265" y="3787793"/>
            <a:ext cx="0" cy="314928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D1D7C13-8E88-5B47-9934-ECD893A0AA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05265" y="3787793"/>
            <a:ext cx="0" cy="314928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386594D-A9C8-404D-95E0-98A9772E7D8C}"/>
              </a:ext>
            </a:extLst>
          </p:cNvPr>
          <p:cNvCxnSpPr>
            <a:cxnSpLocks/>
          </p:cNvCxnSpPr>
          <p:nvPr/>
        </p:nvCxnSpPr>
        <p:spPr>
          <a:xfrm>
            <a:off x="6047357" y="394525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221A0C7-355A-CA4E-9FC4-87DD854A7524}"/>
              </a:ext>
            </a:extLst>
          </p:cNvPr>
          <p:cNvGrpSpPr/>
          <p:nvPr/>
        </p:nvGrpSpPr>
        <p:grpSpPr>
          <a:xfrm>
            <a:off x="7860580" y="2831978"/>
            <a:ext cx="472097" cy="1883493"/>
            <a:chOff x="8018200" y="2888268"/>
            <a:chExt cx="481564" cy="1921261"/>
          </a:xfrm>
        </p:grpSpPr>
        <p:sp>
          <p:nvSpPr>
            <p:cNvPr id="164" name="Right Bracket 163">
              <a:extLst>
                <a:ext uri="{FF2B5EF4-FFF2-40B4-BE49-F238E27FC236}">
                  <a16:creationId xmlns:a16="http://schemas.microsoft.com/office/drawing/2014/main" id="{3B47A496-9847-784B-AC05-3CA63930C5F6}"/>
                </a:ext>
              </a:extLst>
            </p:cNvPr>
            <p:cNvSpPr/>
            <p:nvPr/>
          </p:nvSpPr>
          <p:spPr>
            <a:xfrm rot="10800000">
              <a:off x="8287289" y="2888268"/>
              <a:ext cx="209260" cy="1921261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2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CD7EA777-3D06-5C48-A4FB-D34C58A39BE7}"/>
                </a:ext>
              </a:extLst>
            </p:cNvPr>
            <p:cNvCxnSpPr>
              <a:cxnSpLocks/>
            </p:cNvCxnSpPr>
            <p:nvPr/>
          </p:nvCxnSpPr>
          <p:spPr>
            <a:xfrm>
              <a:off x="8018200" y="4023870"/>
              <a:ext cx="481564" cy="0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896A97-C50C-8245-9CDE-855FB32D3B5D}"/>
              </a:ext>
            </a:extLst>
          </p:cNvPr>
          <p:cNvGrpSpPr/>
          <p:nvPr/>
        </p:nvGrpSpPr>
        <p:grpSpPr>
          <a:xfrm>
            <a:off x="9419136" y="2831978"/>
            <a:ext cx="472097" cy="1883493"/>
            <a:chOff x="9608009" y="2888268"/>
            <a:chExt cx="481564" cy="1921261"/>
          </a:xfrm>
        </p:grpSpPr>
        <p:sp>
          <p:nvSpPr>
            <p:cNvPr id="168" name="Right Bracket 167">
              <a:extLst>
                <a:ext uri="{FF2B5EF4-FFF2-40B4-BE49-F238E27FC236}">
                  <a16:creationId xmlns:a16="http://schemas.microsoft.com/office/drawing/2014/main" id="{50119026-172E-1B4F-BBFA-9E754D256C74}"/>
                </a:ext>
              </a:extLst>
            </p:cNvPr>
            <p:cNvSpPr/>
            <p:nvPr/>
          </p:nvSpPr>
          <p:spPr>
            <a:xfrm rot="10800000">
              <a:off x="9877098" y="2888268"/>
              <a:ext cx="209260" cy="1921261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2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CD72C96-4DCE-8742-BA41-DAE97E40B932}"/>
                </a:ext>
              </a:extLst>
            </p:cNvPr>
            <p:cNvCxnSpPr>
              <a:cxnSpLocks/>
            </p:cNvCxnSpPr>
            <p:nvPr/>
          </p:nvCxnSpPr>
          <p:spPr>
            <a:xfrm>
              <a:off x="9608009" y="4023870"/>
              <a:ext cx="481564" cy="0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109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7DD7-AE70-41FF-AB4C-E9117739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concepts</a:t>
            </a:r>
          </a:p>
        </p:txBody>
      </p:sp>
      <p:pic>
        <p:nvPicPr>
          <p:cNvPr id="9218" name="Picture 2" descr="Workspace taxonomy">
            <a:extLst>
              <a:ext uri="{FF2B5EF4-FFF2-40B4-BE49-F238E27FC236}">
                <a16:creationId xmlns:a16="http://schemas.microsoft.com/office/drawing/2014/main" id="{A45357EE-C106-4FAF-82BC-44F15B48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30" y="1436792"/>
            <a:ext cx="11234025" cy="47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075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14EEE4-9BB8-4771-9257-94A09621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6" y="1788150"/>
            <a:ext cx="10515600" cy="4351338"/>
          </a:xfrm>
        </p:spPr>
        <p:txBody>
          <a:bodyPr/>
          <a:lstStyle/>
          <a:p>
            <a:r>
              <a:rPr lang="nl-NL" dirty="0"/>
              <a:t>Overview Azure AI Platform</a:t>
            </a:r>
          </a:p>
          <a:p>
            <a:pPr lvl="1"/>
            <a:r>
              <a:rPr lang="nl-NL" dirty="0"/>
              <a:t>AI Service Types</a:t>
            </a:r>
          </a:p>
          <a:p>
            <a:pPr lvl="1"/>
            <a:r>
              <a:rPr lang="nl-NL" dirty="0"/>
              <a:t>Preparing data at scale for ML</a:t>
            </a:r>
          </a:p>
          <a:p>
            <a:r>
              <a:rPr lang="nl-NL" dirty="0"/>
              <a:t>Azure ML Conceptually</a:t>
            </a:r>
          </a:p>
          <a:p>
            <a:r>
              <a:rPr lang="nl-NL" dirty="0"/>
              <a:t>Azure ML Tools and Interfaces</a:t>
            </a:r>
          </a:p>
          <a:p>
            <a:r>
              <a:rPr lang="nl-NL" dirty="0"/>
              <a:t>Deploying our Lab Environment</a:t>
            </a:r>
          </a:p>
          <a:p>
            <a:endParaRPr lang="nl-NL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50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Tools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94033721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3D05B-86CD-EE41-A4A5-92D7AD99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302995"/>
            <a:ext cx="11336039" cy="757914"/>
          </a:xfrm>
        </p:spPr>
        <p:txBody>
          <a:bodyPr/>
          <a:lstStyle/>
          <a:p>
            <a:r>
              <a:rPr lang="en-US" dirty="0"/>
              <a:t>Tool Agnostic Python and R SDK</a:t>
            </a:r>
            <a:br>
              <a:rPr lang="en-US" dirty="0"/>
            </a:b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76ECD3-FBB3-6441-A235-7B7D70EE554E}"/>
              </a:ext>
            </a:extLst>
          </p:cNvPr>
          <p:cNvGrpSpPr/>
          <p:nvPr/>
        </p:nvGrpSpPr>
        <p:grpSpPr>
          <a:xfrm>
            <a:off x="6942467" y="2154750"/>
            <a:ext cx="589830" cy="466342"/>
            <a:chOff x="967154" y="1481462"/>
            <a:chExt cx="5331069" cy="42149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0EA9BD1-F44F-AA4C-A03F-EAAB27809F40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4" y="5696412"/>
              <a:ext cx="5331069" cy="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7A1320-2FE4-0D4D-B66D-3128B2CA9A5E}"/>
                </a:ext>
              </a:extLst>
            </p:cNvPr>
            <p:cNvSpPr/>
            <p:nvPr/>
          </p:nvSpPr>
          <p:spPr bwMode="auto">
            <a:xfrm>
              <a:off x="1286608" y="2696308"/>
              <a:ext cx="2793023" cy="300010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C64A5C-6586-3A4C-809D-6C6FD4F21F24}"/>
                </a:ext>
              </a:extLst>
            </p:cNvPr>
            <p:cNvSpPr/>
            <p:nvPr/>
          </p:nvSpPr>
          <p:spPr bwMode="auto">
            <a:xfrm>
              <a:off x="2225919" y="4700954"/>
              <a:ext cx="914400" cy="9954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Freeform: Shape 404">
              <a:extLst>
                <a:ext uri="{FF2B5EF4-FFF2-40B4-BE49-F238E27FC236}">
                  <a16:creationId xmlns:a16="http://schemas.microsoft.com/office/drawing/2014/main" id="{11DAB84E-BFE9-1C4C-A317-46BA1EEAF279}"/>
                </a:ext>
              </a:extLst>
            </p:cNvPr>
            <p:cNvSpPr/>
            <p:nvPr/>
          </p:nvSpPr>
          <p:spPr bwMode="auto">
            <a:xfrm>
              <a:off x="3301093" y="1481462"/>
              <a:ext cx="2666747" cy="4214948"/>
            </a:xfrm>
            <a:custGeom>
              <a:avLst/>
              <a:gdLst>
                <a:gd name="connsiteX0" fmla="*/ 0 w 2662937"/>
                <a:gd name="connsiteY0" fmla="*/ 0 h 4214948"/>
                <a:gd name="connsiteX1" fmla="*/ 2662937 w 2662937"/>
                <a:gd name="connsiteY1" fmla="*/ 0 h 4214948"/>
                <a:gd name="connsiteX2" fmla="*/ 2662937 w 2662937"/>
                <a:gd name="connsiteY2" fmla="*/ 4214948 h 4214948"/>
                <a:gd name="connsiteX3" fmla="*/ 0 w 2662937"/>
                <a:gd name="connsiteY3" fmla="*/ 4214948 h 4214948"/>
                <a:gd name="connsiteX4" fmla="*/ 0 w 2662937"/>
                <a:gd name="connsiteY4" fmla="*/ 3286480 h 4214948"/>
                <a:gd name="connsiteX5" fmla="*/ 864617 w 2662937"/>
                <a:gd name="connsiteY5" fmla="*/ 3286480 h 4214948"/>
                <a:gd name="connsiteX6" fmla="*/ 864617 w 2662937"/>
                <a:gd name="connsiteY6" fmla="*/ 896983 h 4214948"/>
                <a:gd name="connsiteX7" fmla="*/ 0 w 2662937"/>
                <a:gd name="connsiteY7" fmla="*/ 896983 h 4214948"/>
                <a:gd name="connsiteX8" fmla="*/ 0 w 2662937"/>
                <a:gd name="connsiteY8" fmla="*/ 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7" fmla="*/ 0 w 2662937"/>
                <a:gd name="connsiteY7" fmla="*/ 3286480 h 4214948"/>
                <a:gd name="connsiteX8" fmla="*/ 956057 w 2662937"/>
                <a:gd name="connsiteY8" fmla="*/ 337792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7" fmla="*/ 0 w 2662937"/>
                <a:gd name="connsiteY7" fmla="*/ 328648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0" fmla="*/ 864617 w 2662937"/>
                <a:gd name="connsiteY0" fmla="*/ 896983 h 4214948"/>
                <a:gd name="connsiteX1" fmla="*/ 0 w 2662937"/>
                <a:gd name="connsiteY1" fmla="*/ 896983 h 4214948"/>
                <a:gd name="connsiteX2" fmla="*/ 0 w 2662937"/>
                <a:gd name="connsiteY2" fmla="*/ 0 h 4214948"/>
                <a:gd name="connsiteX3" fmla="*/ 2662937 w 2662937"/>
                <a:gd name="connsiteY3" fmla="*/ 0 h 4214948"/>
                <a:gd name="connsiteX4" fmla="*/ 2662937 w 2662937"/>
                <a:gd name="connsiteY4" fmla="*/ 4214948 h 4214948"/>
                <a:gd name="connsiteX5" fmla="*/ 0 w 2662937"/>
                <a:gd name="connsiteY5" fmla="*/ 4214948 h 4214948"/>
                <a:gd name="connsiteX0" fmla="*/ 0 w 2662937"/>
                <a:gd name="connsiteY0" fmla="*/ 896983 h 4214948"/>
                <a:gd name="connsiteX1" fmla="*/ 0 w 2662937"/>
                <a:gd name="connsiteY1" fmla="*/ 0 h 4214948"/>
                <a:gd name="connsiteX2" fmla="*/ 2662937 w 2662937"/>
                <a:gd name="connsiteY2" fmla="*/ 0 h 4214948"/>
                <a:gd name="connsiteX3" fmla="*/ 2662937 w 2662937"/>
                <a:gd name="connsiteY3" fmla="*/ 4214948 h 4214948"/>
                <a:gd name="connsiteX4" fmla="*/ 0 w 2662937"/>
                <a:gd name="connsiteY4" fmla="*/ 4214948 h 421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937" h="4214948">
                  <a:moveTo>
                    <a:pt x="0" y="896983"/>
                  </a:moveTo>
                  <a:lnTo>
                    <a:pt x="0" y="0"/>
                  </a:lnTo>
                  <a:lnTo>
                    <a:pt x="2662937" y="0"/>
                  </a:lnTo>
                  <a:lnTo>
                    <a:pt x="2662937" y="4214948"/>
                  </a:lnTo>
                  <a:lnTo>
                    <a:pt x="0" y="4214948"/>
                  </a:lnTo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Freeform: Shape 405">
              <a:extLst>
                <a:ext uri="{FF2B5EF4-FFF2-40B4-BE49-F238E27FC236}">
                  <a16:creationId xmlns:a16="http://schemas.microsoft.com/office/drawing/2014/main" id="{BC527427-64B9-B543-B2A0-6EF156BF5094}"/>
                </a:ext>
              </a:extLst>
            </p:cNvPr>
            <p:cNvSpPr/>
            <p:nvPr/>
          </p:nvSpPr>
          <p:spPr bwMode="auto">
            <a:xfrm>
              <a:off x="4427765" y="4700955"/>
              <a:ext cx="647700" cy="995456"/>
            </a:xfrm>
            <a:custGeom>
              <a:avLst/>
              <a:gdLst>
                <a:gd name="connsiteX0" fmla="*/ 48985 w 696685"/>
                <a:gd name="connsiteY0" fmla="*/ 0 h 1831521"/>
                <a:gd name="connsiteX1" fmla="*/ 696685 w 696685"/>
                <a:gd name="connsiteY1" fmla="*/ 0 h 1831521"/>
                <a:gd name="connsiteX2" fmla="*/ 696685 w 696685"/>
                <a:gd name="connsiteY2" fmla="*/ 1831521 h 1831521"/>
                <a:gd name="connsiteX3" fmla="*/ 0 w 696685"/>
                <a:gd name="connsiteY3" fmla="*/ 1831521 h 1831521"/>
                <a:gd name="connsiteX4" fmla="*/ 0 w 696685"/>
                <a:gd name="connsiteY4" fmla="*/ 1302517 h 1831521"/>
                <a:gd name="connsiteX5" fmla="*/ 48985 w 696685"/>
                <a:gd name="connsiteY5" fmla="*/ 1302517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5" fmla="*/ 0 w 696685"/>
                <a:gd name="connsiteY5" fmla="*/ 1302517 h 1831521"/>
                <a:gd name="connsiteX6" fmla="*/ 140425 w 696685"/>
                <a:gd name="connsiteY6" fmla="*/ 1470756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5" fmla="*/ 0 w 696685"/>
                <a:gd name="connsiteY5" fmla="*/ 1302517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0" fmla="*/ 48985 w 696685"/>
                <a:gd name="connsiteY0" fmla="*/ 0 h 1831521"/>
                <a:gd name="connsiteX1" fmla="*/ 696685 w 696685"/>
                <a:gd name="connsiteY1" fmla="*/ 0 h 1831521"/>
                <a:gd name="connsiteX2" fmla="*/ 696685 w 696685"/>
                <a:gd name="connsiteY2" fmla="*/ 1831521 h 1831521"/>
                <a:gd name="connsiteX3" fmla="*/ 0 w 696685"/>
                <a:gd name="connsiteY3" fmla="*/ 1831521 h 1831521"/>
                <a:gd name="connsiteX0" fmla="*/ 0 w 647700"/>
                <a:gd name="connsiteY0" fmla="*/ 0 h 1831521"/>
                <a:gd name="connsiteX1" fmla="*/ 647700 w 647700"/>
                <a:gd name="connsiteY1" fmla="*/ 0 h 1831521"/>
                <a:gd name="connsiteX2" fmla="*/ 647700 w 647700"/>
                <a:gd name="connsiteY2" fmla="*/ 1831521 h 183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1831521">
                  <a:moveTo>
                    <a:pt x="0" y="0"/>
                  </a:moveTo>
                  <a:lnTo>
                    <a:pt x="647700" y="0"/>
                  </a:lnTo>
                  <a:lnTo>
                    <a:pt x="647700" y="1831521"/>
                  </a:lnTo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80A269-C508-3F49-A9FA-385B15C0906F}"/>
              </a:ext>
            </a:extLst>
          </p:cNvPr>
          <p:cNvGrpSpPr/>
          <p:nvPr/>
        </p:nvGrpSpPr>
        <p:grpSpPr>
          <a:xfrm>
            <a:off x="586000" y="4279472"/>
            <a:ext cx="493322" cy="502829"/>
            <a:chOff x="7158422" y="1607015"/>
            <a:chExt cx="2726357" cy="2778897"/>
          </a:xfrm>
          <a:solidFill>
            <a:schemeClr val="bg1"/>
          </a:solidFill>
        </p:grpSpPr>
        <p:sp>
          <p:nvSpPr>
            <p:cNvPr id="22" name="Freeform 242">
              <a:extLst>
                <a:ext uri="{FF2B5EF4-FFF2-40B4-BE49-F238E27FC236}">
                  <a16:creationId xmlns:a16="http://schemas.microsoft.com/office/drawing/2014/main" id="{5D7E41F5-D102-0B46-B745-BF8F6F34E527}"/>
                </a:ext>
              </a:extLst>
            </p:cNvPr>
            <p:cNvSpPr/>
            <p:nvPr/>
          </p:nvSpPr>
          <p:spPr bwMode="auto">
            <a:xfrm>
              <a:off x="7158422" y="29718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386"/>
              <a:endParaRPr lang="en-US" sz="1765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AC356D25-8F7B-BD44-AA71-0281881568AF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Freeform 243">
              <a:extLst>
                <a:ext uri="{FF2B5EF4-FFF2-40B4-BE49-F238E27FC236}">
                  <a16:creationId xmlns:a16="http://schemas.microsoft.com/office/drawing/2014/main" id="{443E90F6-3135-0B42-A653-A9EAFC3BB843}"/>
                </a:ext>
              </a:extLst>
            </p:cNvPr>
            <p:cNvSpPr/>
            <p:nvPr/>
          </p:nvSpPr>
          <p:spPr bwMode="auto">
            <a:xfrm>
              <a:off x="7158422" y="20574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386"/>
              <a:endParaRPr lang="en-US" sz="1765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7FE3F3B3-2D07-B048-9AF1-B15DB9FF382F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C4D750-ED41-6447-8CA2-38A4518C37A4}"/>
              </a:ext>
            </a:extLst>
          </p:cNvPr>
          <p:cNvGrpSpPr/>
          <p:nvPr/>
        </p:nvGrpSpPr>
        <p:grpSpPr>
          <a:xfrm>
            <a:off x="6862684" y="4184117"/>
            <a:ext cx="493322" cy="539976"/>
            <a:chOff x="2425402" y="576263"/>
            <a:chExt cx="886421" cy="97025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D5AAEDA-5748-214D-9D6D-1720F1701999}"/>
                </a:ext>
              </a:extLst>
            </p:cNvPr>
            <p:cNvGrpSpPr/>
            <p:nvPr/>
          </p:nvGrpSpPr>
          <p:grpSpPr>
            <a:xfrm>
              <a:off x="2425402" y="660105"/>
              <a:ext cx="886421" cy="886415"/>
              <a:chOff x="2335756" y="3558618"/>
              <a:chExt cx="318744" cy="318742"/>
            </a:xfrm>
          </p:grpSpPr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id="{F1BB9303-B134-594D-978E-B212EDC1D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79" y="3603544"/>
                <a:ext cx="84252" cy="161002"/>
              </a:xfrm>
              <a:custGeom>
                <a:avLst/>
                <a:gdLst>
                  <a:gd name="T0" fmla="*/ 0 w 146"/>
                  <a:gd name="T1" fmla="*/ 0 h 279"/>
                  <a:gd name="T2" fmla="*/ 0 w 146"/>
                  <a:gd name="T3" fmla="*/ 196 h 279"/>
                  <a:gd name="T4" fmla="*/ 146 w 146"/>
                  <a:gd name="T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279">
                    <a:moveTo>
                      <a:pt x="0" y="0"/>
                    </a:moveTo>
                    <a:lnTo>
                      <a:pt x="0" y="196"/>
                    </a:lnTo>
                    <a:lnTo>
                      <a:pt x="146" y="279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6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37ADCDE-FF23-FF48-BA1C-21CF72E8A764}"/>
                  </a:ext>
                </a:extLst>
              </p:cNvPr>
              <p:cNvSpPr/>
              <p:nvPr/>
            </p:nvSpPr>
            <p:spPr bwMode="auto">
              <a:xfrm>
                <a:off x="2335756" y="3558618"/>
                <a:ext cx="318744" cy="318742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61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endParaRP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A7F1811-8A1B-A24C-8F35-0A64272A28A4}"/>
                </a:ext>
              </a:extLst>
            </p:cNvPr>
            <p:cNvCxnSpPr/>
            <p:nvPr/>
          </p:nvCxnSpPr>
          <p:spPr>
            <a:xfrm flipV="1">
              <a:off x="2864677" y="577850"/>
              <a:ext cx="0" cy="85726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54833BD-55B2-0341-83CD-444ED35A54BA}"/>
                </a:ext>
              </a:extLst>
            </p:cNvPr>
            <p:cNvCxnSpPr/>
            <p:nvPr/>
          </p:nvCxnSpPr>
          <p:spPr>
            <a:xfrm rot="5400000" flipV="1">
              <a:off x="2864677" y="533400"/>
              <a:ext cx="0" cy="85726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638FB1D-82B2-304B-98F0-8EFC247B6EF0}"/>
                </a:ext>
              </a:extLst>
            </p:cNvPr>
            <p:cNvSpPr/>
            <p:nvPr/>
          </p:nvSpPr>
          <p:spPr>
            <a:xfrm>
              <a:off x="2474216" y="708917"/>
              <a:ext cx="788794" cy="788792"/>
            </a:xfrm>
            <a:prstGeom prst="arc">
              <a:avLst>
                <a:gd name="adj1" fmla="val 16228449"/>
                <a:gd name="adj2" fmla="val 1639725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D7514F-2362-BC48-8A31-2B9A686EC9DB}"/>
              </a:ext>
            </a:extLst>
          </p:cNvPr>
          <p:cNvCxnSpPr>
            <a:cxnSpLocks/>
          </p:cNvCxnSpPr>
          <p:nvPr/>
        </p:nvCxnSpPr>
        <p:spPr>
          <a:xfrm flipH="1">
            <a:off x="7495743" y="2404539"/>
            <a:ext cx="358384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46">
            <a:extLst>
              <a:ext uri="{FF2B5EF4-FFF2-40B4-BE49-F238E27FC236}">
                <a16:creationId xmlns:a16="http://schemas.microsoft.com/office/drawing/2014/main" id="{46DC6BCF-22EA-6B48-B4DF-2DE80A18DD19}"/>
              </a:ext>
            </a:extLst>
          </p:cNvPr>
          <p:cNvSpPr>
            <a:spLocks noChangeAspect="1"/>
          </p:cNvSpPr>
          <p:nvPr/>
        </p:nvSpPr>
        <p:spPr bwMode="auto">
          <a:xfrm>
            <a:off x="7913546" y="2220753"/>
            <a:ext cx="494793" cy="313357"/>
          </a:xfrm>
          <a:custGeom>
            <a:avLst/>
            <a:gdLst>
              <a:gd name="connsiteX0" fmla="*/ 490507 w 878349"/>
              <a:gd name="connsiteY0" fmla="*/ 0 h 545581"/>
              <a:gd name="connsiteX1" fmla="*/ 755129 w 878349"/>
              <a:gd name="connsiteY1" fmla="*/ 264622 h 545581"/>
              <a:gd name="connsiteX2" fmla="*/ 753041 w 878349"/>
              <a:gd name="connsiteY2" fmla="*/ 285331 h 545581"/>
              <a:gd name="connsiteX3" fmla="*/ 798544 w 878349"/>
              <a:gd name="connsiteY3" fmla="*/ 294518 h 545581"/>
              <a:gd name="connsiteX4" fmla="*/ 878349 w 878349"/>
              <a:gd name="connsiteY4" fmla="*/ 414915 h 545581"/>
              <a:gd name="connsiteX5" fmla="*/ 798544 w 878349"/>
              <a:gd name="connsiteY5" fmla="*/ 535313 h 545581"/>
              <a:gd name="connsiteX6" fmla="*/ 759827 w 878349"/>
              <a:gd name="connsiteY6" fmla="*/ 543129 h 545581"/>
              <a:gd name="connsiteX7" fmla="*/ 753908 w 878349"/>
              <a:gd name="connsiteY7" fmla="*/ 545581 h 545581"/>
              <a:gd name="connsiteX8" fmla="*/ 747683 w 878349"/>
              <a:gd name="connsiteY8" fmla="*/ 545581 h 545581"/>
              <a:gd name="connsiteX9" fmla="*/ 190471 w 878349"/>
              <a:gd name="connsiteY9" fmla="*/ 545581 h 545581"/>
              <a:gd name="connsiteX10" fmla="*/ 166602 w 878349"/>
              <a:gd name="connsiteY10" fmla="*/ 545581 h 545581"/>
              <a:gd name="connsiteX11" fmla="*/ 158924 w 878349"/>
              <a:gd name="connsiteY11" fmla="*/ 542401 h 545581"/>
              <a:gd name="connsiteX12" fmla="*/ 152084 w 878349"/>
              <a:gd name="connsiteY12" fmla="*/ 541712 h 545581"/>
              <a:gd name="connsiteX13" fmla="*/ 0 w 878349"/>
              <a:gd name="connsiteY13" fmla="*/ 355110 h 545581"/>
              <a:gd name="connsiteX14" fmla="*/ 190471 w 878349"/>
              <a:gd name="connsiteY14" fmla="*/ 164639 h 545581"/>
              <a:gd name="connsiteX15" fmla="*/ 228858 w 878349"/>
              <a:gd name="connsiteY15" fmla="*/ 168509 h 545581"/>
              <a:gd name="connsiteX16" fmla="*/ 244320 w 878349"/>
              <a:gd name="connsiteY16" fmla="*/ 173309 h 545581"/>
              <a:gd name="connsiteX17" fmla="*/ 246680 w 878349"/>
              <a:gd name="connsiteY17" fmla="*/ 161619 h 545581"/>
              <a:gd name="connsiteX18" fmla="*/ 490507 w 878349"/>
              <a:gd name="connsiteY18" fmla="*/ 0 h 545581"/>
              <a:gd name="connsiteX0" fmla="*/ 490507 w 878349"/>
              <a:gd name="connsiteY0" fmla="*/ 0 h 545581"/>
              <a:gd name="connsiteX1" fmla="*/ 755129 w 878349"/>
              <a:gd name="connsiteY1" fmla="*/ 264622 h 545581"/>
              <a:gd name="connsiteX2" fmla="*/ 753041 w 878349"/>
              <a:gd name="connsiteY2" fmla="*/ 285331 h 545581"/>
              <a:gd name="connsiteX3" fmla="*/ 798544 w 878349"/>
              <a:gd name="connsiteY3" fmla="*/ 294518 h 545581"/>
              <a:gd name="connsiteX4" fmla="*/ 878349 w 878349"/>
              <a:gd name="connsiteY4" fmla="*/ 414915 h 545581"/>
              <a:gd name="connsiteX5" fmla="*/ 798544 w 878349"/>
              <a:gd name="connsiteY5" fmla="*/ 535313 h 545581"/>
              <a:gd name="connsiteX6" fmla="*/ 759827 w 878349"/>
              <a:gd name="connsiteY6" fmla="*/ 543129 h 545581"/>
              <a:gd name="connsiteX7" fmla="*/ 753908 w 878349"/>
              <a:gd name="connsiteY7" fmla="*/ 545581 h 545581"/>
              <a:gd name="connsiteX8" fmla="*/ 747683 w 878349"/>
              <a:gd name="connsiteY8" fmla="*/ 545581 h 545581"/>
              <a:gd name="connsiteX9" fmla="*/ 190471 w 878349"/>
              <a:gd name="connsiteY9" fmla="*/ 545581 h 545581"/>
              <a:gd name="connsiteX10" fmla="*/ 166602 w 878349"/>
              <a:gd name="connsiteY10" fmla="*/ 545581 h 545581"/>
              <a:gd name="connsiteX11" fmla="*/ 158924 w 878349"/>
              <a:gd name="connsiteY11" fmla="*/ 542401 h 545581"/>
              <a:gd name="connsiteX12" fmla="*/ 152084 w 878349"/>
              <a:gd name="connsiteY12" fmla="*/ 541712 h 545581"/>
              <a:gd name="connsiteX13" fmla="*/ 0 w 878349"/>
              <a:gd name="connsiteY13" fmla="*/ 355110 h 545581"/>
              <a:gd name="connsiteX14" fmla="*/ 190471 w 878349"/>
              <a:gd name="connsiteY14" fmla="*/ 164639 h 545581"/>
              <a:gd name="connsiteX15" fmla="*/ 228858 w 878349"/>
              <a:gd name="connsiteY15" fmla="*/ 168509 h 545581"/>
              <a:gd name="connsiteX16" fmla="*/ 244320 w 878349"/>
              <a:gd name="connsiteY16" fmla="*/ 173309 h 545581"/>
              <a:gd name="connsiteX17" fmla="*/ 490507 w 878349"/>
              <a:gd name="connsiteY17" fmla="*/ 0 h 545581"/>
              <a:gd name="connsiteX0" fmla="*/ 490507 w 878349"/>
              <a:gd name="connsiteY0" fmla="*/ 0 h 545581"/>
              <a:gd name="connsiteX1" fmla="*/ 755129 w 878349"/>
              <a:gd name="connsiteY1" fmla="*/ 264622 h 545581"/>
              <a:gd name="connsiteX2" fmla="*/ 753041 w 878349"/>
              <a:gd name="connsiteY2" fmla="*/ 285331 h 545581"/>
              <a:gd name="connsiteX3" fmla="*/ 798544 w 878349"/>
              <a:gd name="connsiteY3" fmla="*/ 294518 h 545581"/>
              <a:gd name="connsiteX4" fmla="*/ 878349 w 878349"/>
              <a:gd name="connsiteY4" fmla="*/ 414915 h 545581"/>
              <a:gd name="connsiteX5" fmla="*/ 798544 w 878349"/>
              <a:gd name="connsiteY5" fmla="*/ 535313 h 545581"/>
              <a:gd name="connsiteX6" fmla="*/ 759827 w 878349"/>
              <a:gd name="connsiteY6" fmla="*/ 543129 h 545581"/>
              <a:gd name="connsiteX7" fmla="*/ 753908 w 878349"/>
              <a:gd name="connsiteY7" fmla="*/ 545581 h 545581"/>
              <a:gd name="connsiteX8" fmla="*/ 747683 w 878349"/>
              <a:gd name="connsiteY8" fmla="*/ 545581 h 545581"/>
              <a:gd name="connsiteX9" fmla="*/ 190471 w 878349"/>
              <a:gd name="connsiteY9" fmla="*/ 545581 h 545581"/>
              <a:gd name="connsiteX10" fmla="*/ 166602 w 878349"/>
              <a:gd name="connsiteY10" fmla="*/ 545581 h 545581"/>
              <a:gd name="connsiteX11" fmla="*/ 158924 w 878349"/>
              <a:gd name="connsiteY11" fmla="*/ 542401 h 545581"/>
              <a:gd name="connsiteX12" fmla="*/ 152084 w 878349"/>
              <a:gd name="connsiteY12" fmla="*/ 541712 h 545581"/>
              <a:gd name="connsiteX13" fmla="*/ 0 w 878349"/>
              <a:gd name="connsiteY13" fmla="*/ 355110 h 545581"/>
              <a:gd name="connsiteX14" fmla="*/ 190471 w 878349"/>
              <a:gd name="connsiteY14" fmla="*/ 164639 h 545581"/>
              <a:gd name="connsiteX15" fmla="*/ 228858 w 878349"/>
              <a:gd name="connsiteY15" fmla="*/ 168509 h 545581"/>
              <a:gd name="connsiteX16" fmla="*/ 244320 w 878349"/>
              <a:gd name="connsiteY16" fmla="*/ 173309 h 545581"/>
              <a:gd name="connsiteX17" fmla="*/ 490507 w 878349"/>
              <a:gd name="connsiteY17" fmla="*/ 0 h 545581"/>
              <a:gd name="connsiteX0" fmla="*/ 490507 w 878349"/>
              <a:gd name="connsiteY0" fmla="*/ 0 h 545581"/>
              <a:gd name="connsiteX1" fmla="*/ 755129 w 878349"/>
              <a:gd name="connsiteY1" fmla="*/ 264622 h 545581"/>
              <a:gd name="connsiteX2" fmla="*/ 753041 w 878349"/>
              <a:gd name="connsiteY2" fmla="*/ 285331 h 545581"/>
              <a:gd name="connsiteX3" fmla="*/ 798544 w 878349"/>
              <a:gd name="connsiteY3" fmla="*/ 294518 h 545581"/>
              <a:gd name="connsiteX4" fmla="*/ 878349 w 878349"/>
              <a:gd name="connsiteY4" fmla="*/ 414915 h 545581"/>
              <a:gd name="connsiteX5" fmla="*/ 798544 w 878349"/>
              <a:gd name="connsiteY5" fmla="*/ 535313 h 545581"/>
              <a:gd name="connsiteX6" fmla="*/ 759827 w 878349"/>
              <a:gd name="connsiteY6" fmla="*/ 543129 h 545581"/>
              <a:gd name="connsiteX7" fmla="*/ 753908 w 878349"/>
              <a:gd name="connsiteY7" fmla="*/ 545581 h 545581"/>
              <a:gd name="connsiteX8" fmla="*/ 747683 w 878349"/>
              <a:gd name="connsiteY8" fmla="*/ 545581 h 545581"/>
              <a:gd name="connsiteX9" fmla="*/ 190471 w 878349"/>
              <a:gd name="connsiteY9" fmla="*/ 545581 h 545581"/>
              <a:gd name="connsiteX10" fmla="*/ 166602 w 878349"/>
              <a:gd name="connsiteY10" fmla="*/ 545581 h 545581"/>
              <a:gd name="connsiteX11" fmla="*/ 158924 w 878349"/>
              <a:gd name="connsiteY11" fmla="*/ 542401 h 545581"/>
              <a:gd name="connsiteX12" fmla="*/ 152084 w 878349"/>
              <a:gd name="connsiteY12" fmla="*/ 541712 h 545581"/>
              <a:gd name="connsiteX13" fmla="*/ 0 w 878349"/>
              <a:gd name="connsiteY13" fmla="*/ 355110 h 545581"/>
              <a:gd name="connsiteX14" fmla="*/ 190471 w 878349"/>
              <a:gd name="connsiteY14" fmla="*/ 164639 h 545581"/>
              <a:gd name="connsiteX15" fmla="*/ 228858 w 878349"/>
              <a:gd name="connsiteY15" fmla="*/ 168509 h 545581"/>
              <a:gd name="connsiteX16" fmla="*/ 244320 w 878349"/>
              <a:gd name="connsiteY16" fmla="*/ 173309 h 545581"/>
              <a:gd name="connsiteX17" fmla="*/ 490507 w 878349"/>
              <a:gd name="connsiteY17" fmla="*/ 0 h 545581"/>
              <a:gd name="connsiteX0" fmla="*/ 490507 w 878349"/>
              <a:gd name="connsiteY0" fmla="*/ 12 h 545593"/>
              <a:gd name="connsiteX1" fmla="*/ 755129 w 878349"/>
              <a:gd name="connsiteY1" fmla="*/ 264634 h 545593"/>
              <a:gd name="connsiteX2" fmla="*/ 753041 w 878349"/>
              <a:gd name="connsiteY2" fmla="*/ 285343 h 545593"/>
              <a:gd name="connsiteX3" fmla="*/ 798544 w 878349"/>
              <a:gd name="connsiteY3" fmla="*/ 294530 h 545593"/>
              <a:gd name="connsiteX4" fmla="*/ 878349 w 878349"/>
              <a:gd name="connsiteY4" fmla="*/ 414927 h 545593"/>
              <a:gd name="connsiteX5" fmla="*/ 798544 w 878349"/>
              <a:gd name="connsiteY5" fmla="*/ 535325 h 545593"/>
              <a:gd name="connsiteX6" fmla="*/ 759827 w 878349"/>
              <a:gd name="connsiteY6" fmla="*/ 543141 h 545593"/>
              <a:gd name="connsiteX7" fmla="*/ 753908 w 878349"/>
              <a:gd name="connsiteY7" fmla="*/ 545593 h 545593"/>
              <a:gd name="connsiteX8" fmla="*/ 747683 w 878349"/>
              <a:gd name="connsiteY8" fmla="*/ 545593 h 545593"/>
              <a:gd name="connsiteX9" fmla="*/ 190471 w 878349"/>
              <a:gd name="connsiteY9" fmla="*/ 545593 h 545593"/>
              <a:gd name="connsiteX10" fmla="*/ 166602 w 878349"/>
              <a:gd name="connsiteY10" fmla="*/ 545593 h 545593"/>
              <a:gd name="connsiteX11" fmla="*/ 158924 w 878349"/>
              <a:gd name="connsiteY11" fmla="*/ 542413 h 545593"/>
              <a:gd name="connsiteX12" fmla="*/ 152084 w 878349"/>
              <a:gd name="connsiteY12" fmla="*/ 541724 h 545593"/>
              <a:gd name="connsiteX13" fmla="*/ 0 w 878349"/>
              <a:gd name="connsiteY13" fmla="*/ 355122 h 545593"/>
              <a:gd name="connsiteX14" fmla="*/ 190471 w 878349"/>
              <a:gd name="connsiteY14" fmla="*/ 164651 h 545593"/>
              <a:gd name="connsiteX15" fmla="*/ 228858 w 878349"/>
              <a:gd name="connsiteY15" fmla="*/ 168521 h 545593"/>
              <a:gd name="connsiteX16" fmla="*/ 244320 w 878349"/>
              <a:gd name="connsiteY16" fmla="*/ 173321 h 545593"/>
              <a:gd name="connsiteX17" fmla="*/ 490507 w 878349"/>
              <a:gd name="connsiteY17" fmla="*/ 12 h 545593"/>
              <a:gd name="connsiteX0" fmla="*/ 490507 w 878349"/>
              <a:gd name="connsiteY0" fmla="*/ 13 h 545594"/>
              <a:gd name="connsiteX1" fmla="*/ 755129 w 878349"/>
              <a:gd name="connsiteY1" fmla="*/ 264635 h 545594"/>
              <a:gd name="connsiteX2" fmla="*/ 753041 w 878349"/>
              <a:gd name="connsiteY2" fmla="*/ 285344 h 545594"/>
              <a:gd name="connsiteX3" fmla="*/ 798544 w 878349"/>
              <a:gd name="connsiteY3" fmla="*/ 294531 h 545594"/>
              <a:gd name="connsiteX4" fmla="*/ 878349 w 878349"/>
              <a:gd name="connsiteY4" fmla="*/ 414928 h 545594"/>
              <a:gd name="connsiteX5" fmla="*/ 798544 w 878349"/>
              <a:gd name="connsiteY5" fmla="*/ 535326 h 545594"/>
              <a:gd name="connsiteX6" fmla="*/ 759827 w 878349"/>
              <a:gd name="connsiteY6" fmla="*/ 543142 h 545594"/>
              <a:gd name="connsiteX7" fmla="*/ 753908 w 878349"/>
              <a:gd name="connsiteY7" fmla="*/ 545594 h 545594"/>
              <a:gd name="connsiteX8" fmla="*/ 747683 w 878349"/>
              <a:gd name="connsiteY8" fmla="*/ 545594 h 545594"/>
              <a:gd name="connsiteX9" fmla="*/ 190471 w 878349"/>
              <a:gd name="connsiteY9" fmla="*/ 545594 h 545594"/>
              <a:gd name="connsiteX10" fmla="*/ 166602 w 878349"/>
              <a:gd name="connsiteY10" fmla="*/ 545594 h 545594"/>
              <a:gd name="connsiteX11" fmla="*/ 158924 w 878349"/>
              <a:gd name="connsiteY11" fmla="*/ 542414 h 545594"/>
              <a:gd name="connsiteX12" fmla="*/ 152084 w 878349"/>
              <a:gd name="connsiteY12" fmla="*/ 541725 h 545594"/>
              <a:gd name="connsiteX13" fmla="*/ 0 w 878349"/>
              <a:gd name="connsiteY13" fmla="*/ 355123 h 545594"/>
              <a:gd name="connsiteX14" fmla="*/ 190471 w 878349"/>
              <a:gd name="connsiteY14" fmla="*/ 164652 h 545594"/>
              <a:gd name="connsiteX15" fmla="*/ 228858 w 878349"/>
              <a:gd name="connsiteY15" fmla="*/ 168522 h 545594"/>
              <a:gd name="connsiteX16" fmla="*/ 244320 w 878349"/>
              <a:gd name="connsiteY16" fmla="*/ 173322 h 545594"/>
              <a:gd name="connsiteX17" fmla="*/ 490507 w 878349"/>
              <a:gd name="connsiteY17" fmla="*/ 13 h 545594"/>
              <a:gd name="connsiteX0" fmla="*/ 490507 w 878349"/>
              <a:gd name="connsiteY0" fmla="*/ 471 h 546052"/>
              <a:gd name="connsiteX1" fmla="*/ 755129 w 878349"/>
              <a:gd name="connsiteY1" fmla="*/ 265093 h 546052"/>
              <a:gd name="connsiteX2" fmla="*/ 753041 w 878349"/>
              <a:gd name="connsiteY2" fmla="*/ 285802 h 546052"/>
              <a:gd name="connsiteX3" fmla="*/ 798544 w 878349"/>
              <a:gd name="connsiteY3" fmla="*/ 294989 h 546052"/>
              <a:gd name="connsiteX4" fmla="*/ 878349 w 878349"/>
              <a:gd name="connsiteY4" fmla="*/ 415386 h 546052"/>
              <a:gd name="connsiteX5" fmla="*/ 798544 w 878349"/>
              <a:gd name="connsiteY5" fmla="*/ 535784 h 546052"/>
              <a:gd name="connsiteX6" fmla="*/ 759827 w 878349"/>
              <a:gd name="connsiteY6" fmla="*/ 543600 h 546052"/>
              <a:gd name="connsiteX7" fmla="*/ 753908 w 878349"/>
              <a:gd name="connsiteY7" fmla="*/ 546052 h 546052"/>
              <a:gd name="connsiteX8" fmla="*/ 747683 w 878349"/>
              <a:gd name="connsiteY8" fmla="*/ 546052 h 546052"/>
              <a:gd name="connsiteX9" fmla="*/ 190471 w 878349"/>
              <a:gd name="connsiteY9" fmla="*/ 546052 h 546052"/>
              <a:gd name="connsiteX10" fmla="*/ 166602 w 878349"/>
              <a:gd name="connsiteY10" fmla="*/ 546052 h 546052"/>
              <a:gd name="connsiteX11" fmla="*/ 158924 w 878349"/>
              <a:gd name="connsiteY11" fmla="*/ 542872 h 546052"/>
              <a:gd name="connsiteX12" fmla="*/ 152084 w 878349"/>
              <a:gd name="connsiteY12" fmla="*/ 542183 h 546052"/>
              <a:gd name="connsiteX13" fmla="*/ 0 w 878349"/>
              <a:gd name="connsiteY13" fmla="*/ 355581 h 546052"/>
              <a:gd name="connsiteX14" fmla="*/ 190471 w 878349"/>
              <a:gd name="connsiteY14" fmla="*/ 165110 h 546052"/>
              <a:gd name="connsiteX15" fmla="*/ 228858 w 878349"/>
              <a:gd name="connsiteY15" fmla="*/ 168980 h 546052"/>
              <a:gd name="connsiteX16" fmla="*/ 244320 w 878349"/>
              <a:gd name="connsiteY16" fmla="*/ 173780 h 546052"/>
              <a:gd name="connsiteX17" fmla="*/ 490507 w 878349"/>
              <a:gd name="connsiteY17" fmla="*/ 471 h 546052"/>
              <a:gd name="connsiteX0" fmla="*/ 490507 w 878349"/>
              <a:gd name="connsiteY0" fmla="*/ 2380 h 547961"/>
              <a:gd name="connsiteX1" fmla="*/ 753041 w 878349"/>
              <a:gd name="connsiteY1" fmla="*/ 287711 h 547961"/>
              <a:gd name="connsiteX2" fmla="*/ 798544 w 878349"/>
              <a:gd name="connsiteY2" fmla="*/ 296898 h 547961"/>
              <a:gd name="connsiteX3" fmla="*/ 878349 w 878349"/>
              <a:gd name="connsiteY3" fmla="*/ 417295 h 547961"/>
              <a:gd name="connsiteX4" fmla="*/ 798544 w 878349"/>
              <a:gd name="connsiteY4" fmla="*/ 537693 h 547961"/>
              <a:gd name="connsiteX5" fmla="*/ 759827 w 878349"/>
              <a:gd name="connsiteY5" fmla="*/ 545509 h 547961"/>
              <a:gd name="connsiteX6" fmla="*/ 753908 w 878349"/>
              <a:gd name="connsiteY6" fmla="*/ 547961 h 547961"/>
              <a:gd name="connsiteX7" fmla="*/ 747683 w 878349"/>
              <a:gd name="connsiteY7" fmla="*/ 547961 h 547961"/>
              <a:gd name="connsiteX8" fmla="*/ 190471 w 878349"/>
              <a:gd name="connsiteY8" fmla="*/ 547961 h 547961"/>
              <a:gd name="connsiteX9" fmla="*/ 166602 w 878349"/>
              <a:gd name="connsiteY9" fmla="*/ 547961 h 547961"/>
              <a:gd name="connsiteX10" fmla="*/ 158924 w 878349"/>
              <a:gd name="connsiteY10" fmla="*/ 544781 h 547961"/>
              <a:gd name="connsiteX11" fmla="*/ 152084 w 878349"/>
              <a:gd name="connsiteY11" fmla="*/ 544092 h 547961"/>
              <a:gd name="connsiteX12" fmla="*/ 0 w 878349"/>
              <a:gd name="connsiteY12" fmla="*/ 357490 h 547961"/>
              <a:gd name="connsiteX13" fmla="*/ 190471 w 878349"/>
              <a:gd name="connsiteY13" fmla="*/ 167019 h 547961"/>
              <a:gd name="connsiteX14" fmla="*/ 228858 w 878349"/>
              <a:gd name="connsiteY14" fmla="*/ 170889 h 547961"/>
              <a:gd name="connsiteX15" fmla="*/ 244320 w 878349"/>
              <a:gd name="connsiteY15" fmla="*/ 175689 h 547961"/>
              <a:gd name="connsiteX16" fmla="*/ 490507 w 878349"/>
              <a:gd name="connsiteY16" fmla="*/ 2380 h 547961"/>
              <a:gd name="connsiteX0" fmla="*/ 490507 w 878349"/>
              <a:gd name="connsiteY0" fmla="*/ 30 h 545611"/>
              <a:gd name="connsiteX1" fmla="*/ 753041 w 878349"/>
              <a:gd name="connsiteY1" fmla="*/ 285361 h 545611"/>
              <a:gd name="connsiteX2" fmla="*/ 798544 w 878349"/>
              <a:gd name="connsiteY2" fmla="*/ 294548 h 545611"/>
              <a:gd name="connsiteX3" fmla="*/ 878349 w 878349"/>
              <a:gd name="connsiteY3" fmla="*/ 414945 h 545611"/>
              <a:gd name="connsiteX4" fmla="*/ 798544 w 878349"/>
              <a:gd name="connsiteY4" fmla="*/ 535343 h 545611"/>
              <a:gd name="connsiteX5" fmla="*/ 759827 w 878349"/>
              <a:gd name="connsiteY5" fmla="*/ 543159 h 545611"/>
              <a:gd name="connsiteX6" fmla="*/ 753908 w 878349"/>
              <a:gd name="connsiteY6" fmla="*/ 545611 h 545611"/>
              <a:gd name="connsiteX7" fmla="*/ 747683 w 878349"/>
              <a:gd name="connsiteY7" fmla="*/ 545611 h 545611"/>
              <a:gd name="connsiteX8" fmla="*/ 190471 w 878349"/>
              <a:gd name="connsiteY8" fmla="*/ 545611 h 545611"/>
              <a:gd name="connsiteX9" fmla="*/ 166602 w 878349"/>
              <a:gd name="connsiteY9" fmla="*/ 545611 h 545611"/>
              <a:gd name="connsiteX10" fmla="*/ 158924 w 878349"/>
              <a:gd name="connsiteY10" fmla="*/ 542431 h 545611"/>
              <a:gd name="connsiteX11" fmla="*/ 152084 w 878349"/>
              <a:gd name="connsiteY11" fmla="*/ 541742 h 545611"/>
              <a:gd name="connsiteX12" fmla="*/ 0 w 878349"/>
              <a:gd name="connsiteY12" fmla="*/ 355140 h 545611"/>
              <a:gd name="connsiteX13" fmla="*/ 190471 w 878349"/>
              <a:gd name="connsiteY13" fmla="*/ 164669 h 545611"/>
              <a:gd name="connsiteX14" fmla="*/ 228858 w 878349"/>
              <a:gd name="connsiteY14" fmla="*/ 168539 h 545611"/>
              <a:gd name="connsiteX15" fmla="*/ 244320 w 878349"/>
              <a:gd name="connsiteY15" fmla="*/ 173339 h 545611"/>
              <a:gd name="connsiteX16" fmla="*/ 490507 w 878349"/>
              <a:gd name="connsiteY16" fmla="*/ 30 h 545611"/>
              <a:gd name="connsiteX0" fmla="*/ 490507 w 878349"/>
              <a:gd name="connsiteY0" fmla="*/ 30 h 545611"/>
              <a:gd name="connsiteX1" fmla="*/ 753041 w 878349"/>
              <a:gd name="connsiteY1" fmla="*/ 285361 h 545611"/>
              <a:gd name="connsiteX2" fmla="*/ 798544 w 878349"/>
              <a:gd name="connsiteY2" fmla="*/ 294548 h 545611"/>
              <a:gd name="connsiteX3" fmla="*/ 878349 w 878349"/>
              <a:gd name="connsiteY3" fmla="*/ 414945 h 545611"/>
              <a:gd name="connsiteX4" fmla="*/ 798544 w 878349"/>
              <a:gd name="connsiteY4" fmla="*/ 535343 h 545611"/>
              <a:gd name="connsiteX5" fmla="*/ 759827 w 878349"/>
              <a:gd name="connsiteY5" fmla="*/ 543159 h 545611"/>
              <a:gd name="connsiteX6" fmla="*/ 753908 w 878349"/>
              <a:gd name="connsiteY6" fmla="*/ 545611 h 545611"/>
              <a:gd name="connsiteX7" fmla="*/ 747683 w 878349"/>
              <a:gd name="connsiteY7" fmla="*/ 545611 h 545611"/>
              <a:gd name="connsiteX8" fmla="*/ 190471 w 878349"/>
              <a:gd name="connsiteY8" fmla="*/ 545611 h 545611"/>
              <a:gd name="connsiteX9" fmla="*/ 166602 w 878349"/>
              <a:gd name="connsiteY9" fmla="*/ 545611 h 545611"/>
              <a:gd name="connsiteX10" fmla="*/ 158924 w 878349"/>
              <a:gd name="connsiteY10" fmla="*/ 542431 h 545611"/>
              <a:gd name="connsiteX11" fmla="*/ 152084 w 878349"/>
              <a:gd name="connsiteY11" fmla="*/ 541742 h 545611"/>
              <a:gd name="connsiteX12" fmla="*/ 0 w 878349"/>
              <a:gd name="connsiteY12" fmla="*/ 355140 h 545611"/>
              <a:gd name="connsiteX13" fmla="*/ 190471 w 878349"/>
              <a:gd name="connsiteY13" fmla="*/ 164669 h 545611"/>
              <a:gd name="connsiteX14" fmla="*/ 228858 w 878349"/>
              <a:gd name="connsiteY14" fmla="*/ 168539 h 545611"/>
              <a:gd name="connsiteX15" fmla="*/ 244320 w 878349"/>
              <a:gd name="connsiteY15" fmla="*/ 173339 h 545611"/>
              <a:gd name="connsiteX16" fmla="*/ 490507 w 878349"/>
              <a:gd name="connsiteY16" fmla="*/ 30 h 545611"/>
              <a:gd name="connsiteX0" fmla="*/ 490507 w 878349"/>
              <a:gd name="connsiteY0" fmla="*/ 24 h 545605"/>
              <a:gd name="connsiteX1" fmla="*/ 753041 w 878349"/>
              <a:gd name="connsiteY1" fmla="*/ 285355 h 545605"/>
              <a:gd name="connsiteX2" fmla="*/ 798544 w 878349"/>
              <a:gd name="connsiteY2" fmla="*/ 294542 h 545605"/>
              <a:gd name="connsiteX3" fmla="*/ 878349 w 878349"/>
              <a:gd name="connsiteY3" fmla="*/ 414939 h 545605"/>
              <a:gd name="connsiteX4" fmla="*/ 798544 w 878349"/>
              <a:gd name="connsiteY4" fmla="*/ 535337 h 545605"/>
              <a:gd name="connsiteX5" fmla="*/ 759827 w 878349"/>
              <a:gd name="connsiteY5" fmla="*/ 543153 h 545605"/>
              <a:gd name="connsiteX6" fmla="*/ 753908 w 878349"/>
              <a:gd name="connsiteY6" fmla="*/ 545605 h 545605"/>
              <a:gd name="connsiteX7" fmla="*/ 747683 w 878349"/>
              <a:gd name="connsiteY7" fmla="*/ 545605 h 545605"/>
              <a:gd name="connsiteX8" fmla="*/ 190471 w 878349"/>
              <a:gd name="connsiteY8" fmla="*/ 545605 h 545605"/>
              <a:gd name="connsiteX9" fmla="*/ 166602 w 878349"/>
              <a:gd name="connsiteY9" fmla="*/ 545605 h 545605"/>
              <a:gd name="connsiteX10" fmla="*/ 158924 w 878349"/>
              <a:gd name="connsiteY10" fmla="*/ 542425 h 545605"/>
              <a:gd name="connsiteX11" fmla="*/ 152084 w 878349"/>
              <a:gd name="connsiteY11" fmla="*/ 541736 h 545605"/>
              <a:gd name="connsiteX12" fmla="*/ 0 w 878349"/>
              <a:gd name="connsiteY12" fmla="*/ 355134 h 545605"/>
              <a:gd name="connsiteX13" fmla="*/ 190471 w 878349"/>
              <a:gd name="connsiteY13" fmla="*/ 164663 h 545605"/>
              <a:gd name="connsiteX14" fmla="*/ 228858 w 878349"/>
              <a:gd name="connsiteY14" fmla="*/ 168533 h 545605"/>
              <a:gd name="connsiteX15" fmla="*/ 244320 w 878349"/>
              <a:gd name="connsiteY15" fmla="*/ 173333 h 545605"/>
              <a:gd name="connsiteX16" fmla="*/ 490507 w 878349"/>
              <a:gd name="connsiteY16" fmla="*/ 24 h 545605"/>
              <a:gd name="connsiteX0" fmla="*/ 490507 w 878349"/>
              <a:gd name="connsiteY0" fmla="*/ 24 h 545605"/>
              <a:gd name="connsiteX1" fmla="*/ 753041 w 878349"/>
              <a:gd name="connsiteY1" fmla="*/ 285355 h 545605"/>
              <a:gd name="connsiteX2" fmla="*/ 798544 w 878349"/>
              <a:gd name="connsiteY2" fmla="*/ 294542 h 545605"/>
              <a:gd name="connsiteX3" fmla="*/ 878349 w 878349"/>
              <a:gd name="connsiteY3" fmla="*/ 414939 h 545605"/>
              <a:gd name="connsiteX4" fmla="*/ 798544 w 878349"/>
              <a:gd name="connsiteY4" fmla="*/ 535337 h 545605"/>
              <a:gd name="connsiteX5" fmla="*/ 759827 w 878349"/>
              <a:gd name="connsiteY5" fmla="*/ 543153 h 545605"/>
              <a:gd name="connsiteX6" fmla="*/ 753908 w 878349"/>
              <a:gd name="connsiteY6" fmla="*/ 545605 h 545605"/>
              <a:gd name="connsiteX7" fmla="*/ 747683 w 878349"/>
              <a:gd name="connsiteY7" fmla="*/ 545605 h 545605"/>
              <a:gd name="connsiteX8" fmla="*/ 190471 w 878349"/>
              <a:gd name="connsiteY8" fmla="*/ 545605 h 545605"/>
              <a:gd name="connsiteX9" fmla="*/ 166602 w 878349"/>
              <a:gd name="connsiteY9" fmla="*/ 545605 h 545605"/>
              <a:gd name="connsiteX10" fmla="*/ 158924 w 878349"/>
              <a:gd name="connsiteY10" fmla="*/ 542425 h 545605"/>
              <a:gd name="connsiteX11" fmla="*/ 152084 w 878349"/>
              <a:gd name="connsiteY11" fmla="*/ 541736 h 545605"/>
              <a:gd name="connsiteX12" fmla="*/ 0 w 878349"/>
              <a:gd name="connsiteY12" fmla="*/ 355134 h 545605"/>
              <a:gd name="connsiteX13" fmla="*/ 190471 w 878349"/>
              <a:gd name="connsiteY13" fmla="*/ 164663 h 545605"/>
              <a:gd name="connsiteX14" fmla="*/ 228858 w 878349"/>
              <a:gd name="connsiteY14" fmla="*/ 168533 h 545605"/>
              <a:gd name="connsiteX15" fmla="*/ 244320 w 878349"/>
              <a:gd name="connsiteY15" fmla="*/ 173333 h 545605"/>
              <a:gd name="connsiteX16" fmla="*/ 490507 w 878349"/>
              <a:gd name="connsiteY16" fmla="*/ 24 h 545605"/>
              <a:gd name="connsiteX0" fmla="*/ 490507 w 878349"/>
              <a:gd name="connsiteY0" fmla="*/ 24 h 545605"/>
              <a:gd name="connsiteX1" fmla="*/ 753041 w 878349"/>
              <a:gd name="connsiteY1" fmla="*/ 285355 h 545605"/>
              <a:gd name="connsiteX2" fmla="*/ 798544 w 878349"/>
              <a:gd name="connsiteY2" fmla="*/ 294542 h 545605"/>
              <a:gd name="connsiteX3" fmla="*/ 878349 w 878349"/>
              <a:gd name="connsiteY3" fmla="*/ 414939 h 545605"/>
              <a:gd name="connsiteX4" fmla="*/ 798544 w 878349"/>
              <a:gd name="connsiteY4" fmla="*/ 535337 h 545605"/>
              <a:gd name="connsiteX5" fmla="*/ 759827 w 878349"/>
              <a:gd name="connsiteY5" fmla="*/ 543153 h 545605"/>
              <a:gd name="connsiteX6" fmla="*/ 753908 w 878349"/>
              <a:gd name="connsiteY6" fmla="*/ 545605 h 545605"/>
              <a:gd name="connsiteX7" fmla="*/ 747683 w 878349"/>
              <a:gd name="connsiteY7" fmla="*/ 545605 h 545605"/>
              <a:gd name="connsiteX8" fmla="*/ 190471 w 878349"/>
              <a:gd name="connsiteY8" fmla="*/ 545605 h 545605"/>
              <a:gd name="connsiteX9" fmla="*/ 166602 w 878349"/>
              <a:gd name="connsiteY9" fmla="*/ 545605 h 545605"/>
              <a:gd name="connsiteX10" fmla="*/ 158924 w 878349"/>
              <a:gd name="connsiteY10" fmla="*/ 542425 h 545605"/>
              <a:gd name="connsiteX11" fmla="*/ 152084 w 878349"/>
              <a:gd name="connsiteY11" fmla="*/ 541736 h 545605"/>
              <a:gd name="connsiteX12" fmla="*/ 0 w 878349"/>
              <a:gd name="connsiteY12" fmla="*/ 355134 h 545605"/>
              <a:gd name="connsiteX13" fmla="*/ 190471 w 878349"/>
              <a:gd name="connsiteY13" fmla="*/ 164663 h 545605"/>
              <a:gd name="connsiteX14" fmla="*/ 228858 w 878349"/>
              <a:gd name="connsiteY14" fmla="*/ 168533 h 545605"/>
              <a:gd name="connsiteX15" fmla="*/ 244320 w 878349"/>
              <a:gd name="connsiteY15" fmla="*/ 173333 h 545605"/>
              <a:gd name="connsiteX16" fmla="*/ 490507 w 878349"/>
              <a:gd name="connsiteY16" fmla="*/ 24 h 545605"/>
              <a:gd name="connsiteX0" fmla="*/ 526204 w 878349"/>
              <a:gd name="connsiteY0" fmla="*/ 25 h 542852"/>
              <a:gd name="connsiteX1" fmla="*/ 753041 w 878349"/>
              <a:gd name="connsiteY1" fmla="*/ 282602 h 542852"/>
              <a:gd name="connsiteX2" fmla="*/ 798544 w 878349"/>
              <a:gd name="connsiteY2" fmla="*/ 291789 h 542852"/>
              <a:gd name="connsiteX3" fmla="*/ 878349 w 878349"/>
              <a:gd name="connsiteY3" fmla="*/ 412186 h 542852"/>
              <a:gd name="connsiteX4" fmla="*/ 798544 w 878349"/>
              <a:gd name="connsiteY4" fmla="*/ 532584 h 542852"/>
              <a:gd name="connsiteX5" fmla="*/ 759827 w 878349"/>
              <a:gd name="connsiteY5" fmla="*/ 540400 h 542852"/>
              <a:gd name="connsiteX6" fmla="*/ 753908 w 878349"/>
              <a:gd name="connsiteY6" fmla="*/ 542852 h 542852"/>
              <a:gd name="connsiteX7" fmla="*/ 747683 w 878349"/>
              <a:gd name="connsiteY7" fmla="*/ 542852 h 542852"/>
              <a:gd name="connsiteX8" fmla="*/ 190471 w 878349"/>
              <a:gd name="connsiteY8" fmla="*/ 542852 h 542852"/>
              <a:gd name="connsiteX9" fmla="*/ 166602 w 878349"/>
              <a:gd name="connsiteY9" fmla="*/ 542852 h 542852"/>
              <a:gd name="connsiteX10" fmla="*/ 158924 w 878349"/>
              <a:gd name="connsiteY10" fmla="*/ 539672 h 542852"/>
              <a:gd name="connsiteX11" fmla="*/ 152084 w 878349"/>
              <a:gd name="connsiteY11" fmla="*/ 538983 h 542852"/>
              <a:gd name="connsiteX12" fmla="*/ 0 w 878349"/>
              <a:gd name="connsiteY12" fmla="*/ 352381 h 542852"/>
              <a:gd name="connsiteX13" fmla="*/ 190471 w 878349"/>
              <a:gd name="connsiteY13" fmla="*/ 161910 h 542852"/>
              <a:gd name="connsiteX14" fmla="*/ 228858 w 878349"/>
              <a:gd name="connsiteY14" fmla="*/ 165780 h 542852"/>
              <a:gd name="connsiteX15" fmla="*/ 244320 w 878349"/>
              <a:gd name="connsiteY15" fmla="*/ 170580 h 542852"/>
              <a:gd name="connsiteX16" fmla="*/ 526204 w 878349"/>
              <a:gd name="connsiteY16" fmla="*/ 25 h 542852"/>
              <a:gd name="connsiteX0" fmla="*/ 526204 w 878349"/>
              <a:gd name="connsiteY0" fmla="*/ 3284 h 546111"/>
              <a:gd name="connsiteX1" fmla="*/ 753041 w 878349"/>
              <a:gd name="connsiteY1" fmla="*/ 285861 h 546111"/>
              <a:gd name="connsiteX2" fmla="*/ 798544 w 878349"/>
              <a:gd name="connsiteY2" fmla="*/ 295048 h 546111"/>
              <a:gd name="connsiteX3" fmla="*/ 878349 w 878349"/>
              <a:gd name="connsiteY3" fmla="*/ 415445 h 546111"/>
              <a:gd name="connsiteX4" fmla="*/ 798544 w 878349"/>
              <a:gd name="connsiteY4" fmla="*/ 535843 h 546111"/>
              <a:gd name="connsiteX5" fmla="*/ 759827 w 878349"/>
              <a:gd name="connsiteY5" fmla="*/ 543659 h 546111"/>
              <a:gd name="connsiteX6" fmla="*/ 753908 w 878349"/>
              <a:gd name="connsiteY6" fmla="*/ 546111 h 546111"/>
              <a:gd name="connsiteX7" fmla="*/ 747683 w 878349"/>
              <a:gd name="connsiteY7" fmla="*/ 546111 h 546111"/>
              <a:gd name="connsiteX8" fmla="*/ 190471 w 878349"/>
              <a:gd name="connsiteY8" fmla="*/ 546111 h 546111"/>
              <a:gd name="connsiteX9" fmla="*/ 166602 w 878349"/>
              <a:gd name="connsiteY9" fmla="*/ 546111 h 546111"/>
              <a:gd name="connsiteX10" fmla="*/ 158924 w 878349"/>
              <a:gd name="connsiteY10" fmla="*/ 542931 h 546111"/>
              <a:gd name="connsiteX11" fmla="*/ 152084 w 878349"/>
              <a:gd name="connsiteY11" fmla="*/ 542242 h 546111"/>
              <a:gd name="connsiteX12" fmla="*/ 0 w 878349"/>
              <a:gd name="connsiteY12" fmla="*/ 355640 h 546111"/>
              <a:gd name="connsiteX13" fmla="*/ 190471 w 878349"/>
              <a:gd name="connsiteY13" fmla="*/ 165169 h 546111"/>
              <a:gd name="connsiteX14" fmla="*/ 228858 w 878349"/>
              <a:gd name="connsiteY14" fmla="*/ 169039 h 546111"/>
              <a:gd name="connsiteX15" fmla="*/ 244320 w 878349"/>
              <a:gd name="connsiteY15" fmla="*/ 173839 h 546111"/>
              <a:gd name="connsiteX16" fmla="*/ 526204 w 878349"/>
              <a:gd name="connsiteY16" fmla="*/ 3284 h 546111"/>
              <a:gd name="connsiteX0" fmla="*/ 526204 w 878349"/>
              <a:gd name="connsiteY0" fmla="*/ 4488 h 547315"/>
              <a:gd name="connsiteX1" fmla="*/ 753041 w 878349"/>
              <a:gd name="connsiteY1" fmla="*/ 287065 h 547315"/>
              <a:gd name="connsiteX2" fmla="*/ 798544 w 878349"/>
              <a:gd name="connsiteY2" fmla="*/ 296252 h 547315"/>
              <a:gd name="connsiteX3" fmla="*/ 878349 w 878349"/>
              <a:gd name="connsiteY3" fmla="*/ 416649 h 547315"/>
              <a:gd name="connsiteX4" fmla="*/ 798544 w 878349"/>
              <a:gd name="connsiteY4" fmla="*/ 537047 h 547315"/>
              <a:gd name="connsiteX5" fmla="*/ 759827 w 878349"/>
              <a:gd name="connsiteY5" fmla="*/ 544863 h 547315"/>
              <a:gd name="connsiteX6" fmla="*/ 753908 w 878349"/>
              <a:gd name="connsiteY6" fmla="*/ 547315 h 547315"/>
              <a:gd name="connsiteX7" fmla="*/ 747683 w 878349"/>
              <a:gd name="connsiteY7" fmla="*/ 547315 h 547315"/>
              <a:gd name="connsiteX8" fmla="*/ 190471 w 878349"/>
              <a:gd name="connsiteY8" fmla="*/ 547315 h 547315"/>
              <a:gd name="connsiteX9" fmla="*/ 166602 w 878349"/>
              <a:gd name="connsiteY9" fmla="*/ 547315 h 547315"/>
              <a:gd name="connsiteX10" fmla="*/ 158924 w 878349"/>
              <a:gd name="connsiteY10" fmla="*/ 544135 h 547315"/>
              <a:gd name="connsiteX11" fmla="*/ 152084 w 878349"/>
              <a:gd name="connsiteY11" fmla="*/ 543446 h 547315"/>
              <a:gd name="connsiteX12" fmla="*/ 0 w 878349"/>
              <a:gd name="connsiteY12" fmla="*/ 356844 h 547315"/>
              <a:gd name="connsiteX13" fmla="*/ 190471 w 878349"/>
              <a:gd name="connsiteY13" fmla="*/ 166373 h 547315"/>
              <a:gd name="connsiteX14" fmla="*/ 228858 w 878349"/>
              <a:gd name="connsiteY14" fmla="*/ 170243 h 547315"/>
              <a:gd name="connsiteX15" fmla="*/ 244320 w 878349"/>
              <a:gd name="connsiteY15" fmla="*/ 175043 h 547315"/>
              <a:gd name="connsiteX16" fmla="*/ 526204 w 878349"/>
              <a:gd name="connsiteY16" fmla="*/ 4488 h 547315"/>
              <a:gd name="connsiteX0" fmla="*/ 526204 w 878349"/>
              <a:gd name="connsiteY0" fmla="*/ 4488 h 547315"/>
              <a:gd name="connsiteX1" fmla="*/ 753041 w 878349"/>
              <a:gd name="connsiteY1" fmla="*/ 287065 h 547315"/>
              <a:gd name="connsiteX2" fmla="*/ 798544 w 878349"/>
              <a:gd name="connsiteY2" fmla="*/ 296252 h 547315"/>
              <a:gd name="connsiteX3" fmla="*/ 878349 w 878349"/>
              <a:gd name="connsiteY3" fmla="*/ 416649 h 547315"/>
              <a:gd name="connsiteX4" fmla="*/ 798544 w 878349"/>
              <a:gd name="connsiteY4" fmla="*/ 537047 h 547315"/>
              <a:gd name="connsiteX5" fmla="*/ 759827 w 878349"/>
              <a:gd name="connsiteY5" fmla="*/ 544863 h 547315"/>
              <a:gd name="connsiteX6" fmla="*/ 753908 w 878349"/>
              <a:gd name="connsiteY6" fmla="*/ 547315 h 547315"/>
              <a:gd name="connsiteX7" fmla="*/ 747683 w 878349"/>
              <a:gd name="connsiteY7" fmla="*/ 547315 h 547315"/>
              <a:gd name="connsiteX8" fmla="*/ 190471 w 878349"/>
              <a:gd name="connsiteY8" fmla="*/ 547315 h 547315"/>
              <a:gd name="connsiteX9" fmla="*/ 166602 w 878349"/>
              <a:gd name="connsiteY9" fmla="*/ 547315 h 547315"/>
              <a:gd name="connsiteX10" fmla="*/ 158924 w 878349"/>
              <a:gd name="connsiteY10" fmla="*/ 544135 h 547315"/>
              <a:gd name="connsiteX11" fmla="*/ 152084 w 878349"/>
              <a:gd name="connsiteY11" fmla="*/ 543446 h 547315"/>
              <a:gd name="connsiteX12" fmla="*/ 0 w 878349"/>
              <a:gd name="connsiteY12" fmla="*/ 356844 h 547315"/>
              <a:gd name="connsiteX13" fmla="*/ 190471 w 878349"/>
              <a:gd name="connsiteY13" fmla="*/ 166373 h 547315"/>
              <a:gd name="connsiteX14" fmla="*/ 228858 w 878349"/>
              <a:gd name="connsiteY14" fmla="*/ 170243 h 547315"/>
              <a:gd name="connsiteX15" fmla="*/ 244320 w 878349"/>
              <a:gd name="connsiteY15" fmla="*/ 175043 h 547315"/>
              <a:gd name="connsiteX16" fmla="*/ 526204 w 878349"/>
              <a:gd name="connsiteY16" fmla="*/ 4488 h 547315"/>
              <a:gd name="connsiteX0" fmla="*/ 526204 w 878349"/>
              <a:gd name="connsiteY0" fmla="*/ 4488 h 547315"/>
              <a:gd name="connsiteX1" fmla="*/ 753041 w 878349"/>
              <a:gd name="connsiteY1" fmla="*/ 287065 h 547315"/>
              <a:gd name="connsiteX2" fmla="*/ 798544 w 878349"/>
              <a:gd name="connsiteY2" fmla="*/ 296252 h 547315"/>
              <a:gd name="connsiteX3" fmla="*/ 878349 w 878349"/>
              <a:gd name="connsiteY3" fmla="*/ 416649 h 547315"/>
              <a:gd name="connsiteX4" fmla="*/ 798544 w 878349"/>
              <a:gd name="connsiteY4" fmla="*/ 537047 h 547315"/>
              <a:gd name="connsiteX5" fmla="*/ 759827 w 878349"/>
              <a:gd name="connsiteY5" fmla="*/ 544863 h 547315"/>
              <a:gd name="connsiteX6" fmla="*/ 753908 w 878349"/>
              <a:gd name="connsiteY6" fmla="*/ 547315 h 547315"/>
              <a:gd name="connsiteX7" fmla="*/ 747683 w 878349"/>
              <a:gd name="connsiteY7" fmla="*/ 547315 h 547315"/>
              <a:gd name="connsiteX8" fmla="*/ 190471 w 878349"/>
              <a:gd name="connsiteY8" fmla="*/ 547315 h 547315"/>
              <a:gd name="connsiteX9" fmla="*/ 166602 w 878349"/>
              <a:gd name="connsiteY9" fmla="*/ 547315 h 547315"/>
              <a:gd name="connsiteX10" fmla="*/ 158924 w 878349"/>
              <a:gd name="connsiteY10" fmla="*/ 544135 h 547315"/>
              <a:gd name="connsiteX11" fmla="*/ 152084 w 878349"/>
              <a:gd name="connsiteY11" fmla="*/ 543446 h 547315"/>
              <a:gd name="connsiteX12" fmla="*/ 0 w 878349"/>
              <a:gd name="connsiteY12" fmla="*/ 356844 h 547315"/>
              <a:gd name="connsiteX13" fmla="*/ 190471 w 878349"/>
              <a:gd name="connsiteY13" fmla="*/ 166373 h 547315"/>
              <a:gd name="connsiteX14" fmla="*/ 228858 w 878349"/>
              <a:gd name="connsiteY14" fmla="*/ 170243 h 547315"/>
              <a:gd name="connsiteX15" fmla="*/ 244320 w 878349"/>
              <a:gd name="connsiteY15" fmla="*/ 175043 h 547315"/>
              <a:gd name="connsiteX16" fmla="*/ 526204 w 878349"/>
              <a:gd name="connsiteY16" fmla="*/ 4488 h 547315"/>
              <a:gd name="connsiteX0" fmla="*/ 526204 w 878349"/>
              <a:gd name="connsiteY0" fmla="*/ 912 h 543739"/>
              <a:gd name="connsiteX1" fmla="*/ 753041 w 878349"/>
              <a:gd name="connsiteY1" fmla="*/ 283489 h 543739"/>
              <a:gd name="connsiteX2" fmla="*/ 798544 w 878349"/>
              <a:gd name="connsiteY2" fmla="*/ 292676 h 543739"/>
              <a:gd name="connsiteX3" fmla="*/ 878349 w 878349"/>
              <a:gd name="connsiteY3" fmla="*/ 413073 h 543739"/>
              <a:gd name="connsiteX4" fmla="*/ 798544 w 878349"/>
              <a:gd name="connsiteY4" fmla="*/ 533471 h 543739"/>
              <a:gd name="connsiteX5" fmla="*/ 759827 w 878349"/>
              <a:gd name="connsiteY5" fmla="*/ 541287 h 543739"/>
              <a:gd name="connsiteX6" fmla="*/ 753908 w 878349"/>
              <a:gd name="connsiteY6" fmla="*/ 543739 h 543739"/>
              <a:gd name="connsiteX7" fmla="*/ 747683 w 878349"/>
              <a:gd name="connsiteY7" fmla="*/ 543739 h 543739"/>
              <a:gd name="connsiteX8" fmla="*/ 190471 w 878349"/>
              <a:gd name="connsiteY8" fmla="*/ 543739 h 543739"/>
              <a:gd name="connsiteX9" fmla="*/ 166602 w 878349"/>
              <a:gd name="connsiteY9" fmla="*/ 543739 h 543739"/>
              <a:gd name="connsiteX10" fmla="*/ 158924 w 878349"/>
              <a:gd name="connsiteY10" fmla="*/ 540559 h 543739"/>
              <a:gd name="connsiteX11" fmla="*/ 152084 w 878349"/>
              <a:gd name="connsiteY11" fmla="*/ 539870 h 543739"/>
              <a:gd name="connsiteX12" fmla="*/ 0 w 878349"/>
              <a:gd name="connsiteY12" fmla="*/ 353268 h 543739"/>
              <a:gd name="connsiteX13" fmla="*/ 190471 w 878349"/>
              <a:gd name="connsiteY13" fmla="*/ 162797 h 543739"/>
              <a:gd name="connsiteX14" fmla="*/ 228858 w 878349"/>
              <a:gd name="connsiteY14" fmla="*/ 166667 h 543739"/>
              <a:gd name="connsiteX15" fmla="*/ 244320 w 878349"/>
              <a:gd name="connsiteY15" fmla="*/ 171467 h 543739"/>
              <a:gd name="connsiteX16" fmla="*/ 526204 w 878349"/>
              <a:gd name="connsiteY16" fmla="*/ 912 h 543739"/>
              <a:gd name="connsiteX0" fmla="*/ 526204 w 878349"/>
              <a:gd name="connsiteY0" fmla="*/ 2110 h 544937"/>
              <a:gd name="connsiteX1" fmla="*/ 753041 w 878349"/>
              <a:gd name="connsiteY1" fmla="*/ 284687 h 544937"/>
              <a:gd name="connsiteX2" fmla="*/ 798544 w 878349"/>
              <a:gd name="connsiteY2" fmla="*/ 293874 h 544937"/>
              <a:gd name="connsiteX3" fmla="*/ 878349 w 878349"/>
              <a:gd name="connsiteY3" fmla="*/ 414271 h 544937"/>
              <a:gd name="connsiteX4" fmla="*/ 798544 w 878349"/>
              <a:gd name="connsiteY4" fmla="*/ 534669 h 544937"/>
              <a:gd name="connsiteX5" fmla="*/ 759827 w 878349"/>
              <a:gd name="connsiteY5" fmla="*/ 542485 h 544937"/>
              <a:gd name="connsiteX6" fmla="*/ 753908 w 878349"/>
              <a:gd name="connsiteY6" fmla="*/ 544937 h 544937"/>
              <a:gd name="connsiteX7" fmla="*/ 747683 w 878349"/>
              <a:gd name="connsiteY7" fmla="*/ 544937 h 544937"/>
              <a:gd name="connsiteX8" fmla="*/ 190471 w 878349"/>
              <a:gd name="connsiteY8" fmla="*/ 544937 h 544937"/>
              <a:gd name="connsiteX9" fmla="*/ 166602 w 878349"/>
              <a:gd name="connsiteY9" fmla="*/ 544937 h 544937"/>
              <a:gd name="connsiteX10" fmla="*/ 158924 w 878349"/>
              <a:gd name="connsiteY10" fmla="*/ 541757 h 544937"/>
              <a:gd name="connsiteX11" fmla="*/ 152084 w 878349"/>
              <a:gd name="connsiteY11" fmla="*/ 541068 h 544937"/>
              <a:gd name="connsiteX12" fmla="*/ 0 w 878349"/>
              <a:gd name="connsiteY12" fmla="*/ 354466 h 544937"/>
              <a:gd name="connsiteX13" fmla="*/ 190471 w 878349"/>
              <a:gd name="connsiteY13" fmla="*/ 163995 h 544937"/>
              <a:gd name="connsiteX14" fmla="*/ 228858 w 878349"/>
              <a:gd name="connsiteY14" fmla="*/ 167865 h 544937"/>
              <a:gd name="connsiteX15" fmla="*/ 244320 w 878349"/>
              <a:gd name="connsiteY15" fmla="*/ 172665 h 544937"/>
              <a:gd name="connsiteX16" fmla="*/ 526204 w 878349"/>
              <a:gd name="connsiteY16" fmla="*/ 2110 h 544937"/>
              <a:gd name="connsiteX0" fmla="*/ 526204 w 878349"/>
              <a:gd name="connsiteY0" fmla="*/ 2045 h 544872"/>
              <a:gd name="connsiteX1" fmla="*/ 753041 w 878349"/>
              <a:gd name="connsiteY1" fmla="*/ 284622 h 544872"/>
              <a:gd name="connsiteX2" fmla="*/ 798544 w 878349"/>
              <a:gd name="connsiteY2" fmla="*/ 293809 h 544872"/>
              <a:gd name="connsiteX3" fmla="*/ 878349 w 878349"/>
              <a:gd name="connsiteY3" fmla="*/ 414206 h 544872"/>
              <a:gd name="connsiteX4" fmla="*/ 798544 w 878349"/>
              <a:gd name="connsiteY4" fmla="*/ 534604 h 544872"/>
              <a:gd name="connsiteX5" fmla="*/ 759827 w 878349"/>
              <a:gd name="connsiteY5" fmla="*/ 542420 h 544872"/>
              <a:gd name="connsiteX6" fmla="*/ 753908 w 878349"/>
              <a:gd name="connsiteY6" fmla="*/ 544872 h 544872"/>
              <a:gd name="connsiteX7" fmla="*/ 747683 w 878349"/>
              <a:gd name="connsiteY7" fmla="*/ 544872 h 544872"/>
              <a:gd name="connsiteX8" fmla="*/ 190471 w 878349"/>
              <a:gd name="connsiteY8" fmla="*/ 544872 h 544872"/>
              <a:gd name="connsiteX9" fmla="*/ 166602 w 878349"/>
              <a:gd name="connsiteY9" fmla="*/ 544872 h 544872"/>
              <a:gd name="connsiteX10" fmla="*/ 158924 w 878349"/>
              <a:gd name="connsiteY10" fmla="*/ 541692 h 544872"/>
              <a:gd name="connsiteX11" fmla="*/ 152084 w 878349"/>
              <a:gd name="connsiteY11" fmla="*/ 541003 h 544872"/>
              <a:gd name="connsiteX12" fmla="*/ 0 w 878349"/>
              <a:gd name="connsiteY12" fmla="*/ 354401 h 544872"/>
              <a:gd name="connsiteX13" fmla="*/ 190471 w 878349"/>
              <a:gd name="connsiteY13" fmla="*/ 163930 h 544872"/>
              <a:gd name="connsiteX14" fmla="*/ 228858 w 878349"/>
              <a:gd name="connsiteY14" fmla="*/ 167800 h 544872"/>
              <a:gd name="connsiteX15" fmla="*/ 244320 w 878349"/>
              <a:gd name="connsiteY15" fmla="*/ 172600 h 544872"/>
              <a:gd name="connsiteX16" fmla="*/ 526204 w 878349"/>
              <a:gd name="connsiteY16" fmla="*/ 2045 h 544872"/>
              <a:gd name="connsiteX0" fmla="*/ 526204 w 878349"/>
              <a:gd name="connsiteY0" fmla="*/ 3099 h 545926"/>
              <a:gd name="connsiteX1" fmla="*/ 753041 w 878349"/>
              <a:gd name="connsiteY1" fmla="*/ 285676 h 545926"/>
              <a:gd name="connsiteX2" fmla="*/ 798544 w 878349"/>
              <a:gd name="connsiteY2" fmla="*/ 294863 h 545926"/>
              <a:gd name="connsiteX3" fmla="*/ 878349 w 878349"/>
              <a:gd name="connsiteY3" fmla="*/ 415260 h 545926"/>
              <a:gd name="connsiteX4" fmla="*/ 798544 w 878349"/>
              <a:gd name="connsiteY4" fmla="*/ 535658 h 545926"/>
              <a:gd name="connsiteX5" fmla="*/ 759827 w 878349"/>
              <a:gd name="connsiteY5" fmla="*/ 543474 h 545926"/>
              <a:gd name="connsiteX6" fmla="*/ 753908 w 878349"/>
              <a:gd name="connsiteY6" fmla="*/ 545926 h 545926"/>
              <a:gd name="connsiteX7" fmla="*/ 747683 w 878349"/>
              <a:gd name="connsiteY7" fmla="*/ 545926 h 545926"/>
              <a:gd name="connsiteX8" fmla="*/ 190471 w 878349"/>
              <a:gd name="connsiteY8" fmla="*/ 545926 h 545926"/>
              <a:gd name="connsiteX9" fmla="*/ 166602 w 878349"/>
              <a:gd name="connsiteY9" fmla="*/ 545926 h 545926"/>
              <a:gd name="connsiteX10" fmla="*/ 158924 w 878349"/>
              <a:gd name="connsiteY10" fmla="*/ 542746 h 545926"/>
              <a:gd name="connsiteX11" fmla="*/ 152084 w 878349"/>
              <a:gd name="connsiteY11" fmla="*/ 542057 h 545926"/>
              <a:gd name="connsiteX12" fmla="*/ 0 w 878349"/>
              <a:gd name="connsiteY12" fmla="*/ 355455 h 545926"/>
              <a:gd name="connsiteX13" fmla="*/ 190471 w 878349"/>
              <a:gd name="connsiteY13" fmla="*/ 164984 h 545926"/>
              <a:gd name="connsiteX14" fmla="*/ 228858 w 878349"/>
              <a:gd name="connsiteY14" fmla="*/ 168854 h 545926"/>
              <a:gd name="connsiteX15" fmla="*/ 244320 w 878349"/>
              <a:gd name="connsiteY15" fmla="*/ 173654 h 545926"/>
              <a:gd name="connsiteX16" fmla="*/ 526204 w 878349"/>
              <a:gd name="connsiteY16" fmla="*/ 3099 h 545926"/>
              <a:gd name="connsiteX0" fmla="*/ 526204 w 878349"/>
              <a:gd name="connsiteY0" fmla="*/ 2823 h 545650"/>
              <a:gd name="connsiteX1" fmla="*/ 753041 w 878349"/>
              <a:gd name="connsiteY1" fmla="*/ 285400 h 545650"/>
              <a:gd name="connsiteX2" fmla="*/ 798544 w 878349"/>
              <a:gd name="connsiteY2" fmla="*/ 294587 h 545650"/>
              <a:gd name="connsiteX3" fmla="*/ 878349 w 878349"/>
              <a:gd name="connsiteY3" fmla="*/ 414984 h 545650"/>
              <a:gd name="connsiteX4" fmla="*/ 798544 w 878349"/>
              <a:gd name="connsiteY4" fmla="*/ 535382 h 545650"/>
              <a:gd name="connsiteX5" fmla="*/ 759827 w 878349"/>
              <a:gd name="connsiteY5" fmla="*/ 543198 h 545650"/>
              <a:gd name="connsiteX6" fmla="*/ 753908 w 878349"/>
              <a:gd name="connsiteY6" fmla="*/ 545650 h 545650"/>
              <a:gd name="connsiteX7" fmla="*/ 747683 w 878349"/>
              <a:gd name="connsiteY7" fmla="*/ 545650 h 545650"/>
              <a:gd name="connsiteX8" fmla="*/ 190471 w 878349"/>
              <a:gd name="connsiteY8" fmla="*/ 545650 h 545650"/>
              <a:gd name="connsiteX9" fmla="*/ 166602 w 878349"/>
              <a:gd name="connsiteY9" fmla="*/ 545650 h 545650"/>
              <a:gd name="connsiteX10" fmla="*/ 158924 w 878349"/>
              <a:gd name="connsiteY10" fmla="*/ 542470 h 545650"/>
              <a:gd name="connsiteX11" fmla="*/ 152084 w 878349"/>
              <a:gd name="connsiteY11" fmla="*/ 541781 h 545650"/>
              <a:gd name="connsiteX12" fmla="*/ 0 w 878349"/>
              <a:gd name="connsiteY12" fmla="*/ 355179 h 545650"/>
              <a:gd name="connsiteX13" fmla="*/ 190471 w 878349"/>
              <a:gd name="connsiteY13" fmla="*/ 164708 h 545650"/>
              <a:gd name="connsiteX14" fmla="*/ 228858 w 878349"/>
              <a:gd name="connsiteY14" fmla="*/ 168578 h 545650"/>
              <a:gd name="connsiteX15" fmla="*/ 244320 w 878349"/>
              <a:gd name="connsiteY15" fmla="*/ 173378 h 545650"/>
              <a:gd name="connsiteX16" fmla="*/ 526204 w 878349"/>
              <a:gd name="connsiteY16" fmla="*/ 2823 h 545650"/>
              <a:gd name="connsiteX0" fmla="*/ 526204 w 878349"/>
              <a:gd name="connsiteY0" fmla="*/ 2823 h 545650"/>
              <a:gd name="connsiteX1" fmla="*/ 753041 w 878349"/>
              <a:gd name="connsiteY1" fmla="*/ 285400 h 545650"/>
              <a:gd name="connsiteX2" fmla="*/ 878349 w 878349"/>
              <a:gd name="connsiteY2" fmla="*/ 414984 h 545650"/>
              <a:gd name="connsiteX3" fmla="*/ 798544 w 878349"/>
              <a:gd name="connsiteY3" fmla="*/ 535382 h 545650"/>
              <a:gd name="connsiteX4" fmla="*/ 759827 w 878349"/>
              <a:gd name="connsiteY4" fmla="*/ 543198 h 545650"/>
              <a:gd name="connsiteX5" fmla="*/ 753908 w 878349"/>
              <a:gd name="connsiteY5" fmla="*/ 545650 h 545650"/>
              <a:gd name="connsiteX6" fmla="*/ 747683 w 878349"/>
              <a:gd name="connsiteY6" fmla="*/ 545650 h 545650"/>
              <a:gd name="connsiteX7" fmla="*/ 190471 w 878349"/>
              <a:gd name="connsiteY7" fmla="*/ 545650 h 545650"/>
              <a:gd name="connsiteX8" fmla="*/ 166602 w 878349"/>
              <a:gd name="connsiteY8" fmla="*/ 545650 h 545650"/>
              <a:gd name="connsiteX9" fmla="*/ 158924 w 878349"/>
              <a:gd name="connsiteY9" fmla="*/ 542470 h 545650"/>
              <a:gd name="connsiteX10" fmla="*/ 152084 w 878349"/>
              <a:gd name="connsiteY10" fmla="*/ 541781 h 545650"/>
              <a:gd name="connsiteX11" fmla="*/ 0 w 878349"/>
              <a:gd name="connsiteY11" fmla="*/ 355179 h 545650"/>
              <a:gd name="connsiteX12" fmla="*/ 190471 w 878349"/>
              <a:gd name="connsiteY12" fmla="*/ 164708 h 545650"/>
              <a:gd name="connsiteX13" fmla="*/ 228858 w 878349"/>
              <a:gd name="connsiteY13" fmla="*/ 168578 h 545650"/>
              <a:gd name="connsiteX14" fmla="*/ 244320 w 878349"/>
              <a:gd name="connsiteY14" fmla="*/ 173378 h 545650"/>
              <a:gd name="connsiteX15" fmla="*/ 526204 w 878349"/>
              <a:gd name="connsiteY15" fmla="*/ 2823 h 545650"/>
              <a:gd name="connsiteX0" fmla="*/ 526204 w 878349"/>
              <a:gd name="connsiteY0" fmla="*/ 2823 h 545650"/>
              <a:gd name="connsiteX1" fmla="*/ 753041 w 878349"/>
              <a:gd name="connsiteY1" fmla="*/ 285400 h 545650"/>
              <a:gd name="connsiteX2" fmla="*/ 878349 w 878349"/>
              <a:gd name="connsiteY2" fmla="*/ 414984 h 545650"/>
              <a:gd name="connsiteX3" fmla="*/ 798544 w 878349"/>
              <a:gd name="connsiteY3" fmla="*/ 535382 h 545650"/>
              <a:gd name="connsiteX4" fmla="*/ 759827 w 878349"/>
              <a:gd name="connsiteY4" fmla="*/ 543198 h 545650"/>
              <a:gd name="connsiteX5" fmla="*/ 747683 w 878349"/>
              <a:gd name="connsiteY5" fmla="*/ 545650 h 545650"/>
              <a:gd name="connsiteX6" fmla="*/ 190471 w 878349"/>
              <a:gd name="connsiteY6" fmla="*/ 545650 h 545650"/>
              <a:gd name="connsiteX7" fmla="*/ 166602 w 878349"/>
              <a:gd name="connsiteY7" fmla="*/ 545650 h 545650"/>
              <a:gd name="connsiteX8" fmla="*/ 158924 w 878349"/>
              <a:gd name="connsiteY8" fmla="*/ 542470 h 545650"/>
              <a:gd name="connsiteX9" fmla="*/ 152084 w 878349"/>
              <a:gd name="connsiteY9" fmla="*/ 541781 h 545650"/>
              <a:gd name="connsiteX10" fmla="*/ 0 w 878349"/>
              <a:gd name="connsiteY10" fmla="*/ 355179 h 545650"/>
              <a:gd name="connsiteX11" fmla="*/ 190471 w 878349"/>
              <a:gd name="connsiteY11" fmla="*/ 164708 h 545650"/>
              <a:gd name="connsiteX12" fmla="*/ 228858 w 878349"/>
              <a:gd name="connsiteY12" fmla="*/ 168578 h 545650"/>
              <a:gd name="connsiteX13" fmla="*/ 244320 w 878349"/>
              <a:gd name="connsiteY13" fmla="*/ 173378 h 545650"/>
              <a:gd name="connsiteX14" fmla="*/ 526204 w 878349"/>
              <a:gd name="connsiteY14" fmla="*/ 2823 h 545650"/>
              <a:gd name="connsiteX0" fmla="*/ 526204 w 878349"/>
              <a:gd name="connsiteY0" fmla="*/ 2823 h 545650"/>
              <a:gd name="connsiteX1" fmla="*/ 753041 w 878349"/>
              <a:gd name="connsiteY1" fmla="*/ 285400 h 545650"/>
              <a:gd name="connsiteX2" fmla="*/ 878349 w 878349"/>
              <a:gd name="connsiteY2" fmla="*/ 414984 h 545650"/>
              <a:gd name="connsiteX3" fmla="*/ 798544 w 878349"/>
              <a:gd name="connsiteY3" fmla="*/ 535382 h 545650"/>
              <a:gd name="connsiteX4" fmla="*/ 747683 w 878349"/>
              <a:gd name="connsiteY4" fmla="*/ 545650 h 545650"/>
              <a:gd name="connsiteX5" fmla="*/ 190471 w 878349"/>
              <a:gd name="connsiteY5" fmla="*/ 545650 h 545650"/>
              <a:gd name="connsiteX6" fmla="*/ 166602 w 878349"/>
              <a:gd name="connsiteY6" fmla="*/ 545650 h 545650"/>
              <a:gd name="connsiteX7" fmla="*/ 158924 w 878349"/>
              <a:gd name="connsiteY7" fmla="*/ 542470 h 545650"/>
              <a:gd name="connsiteX8" fmla="*/ 152084 w 878349"/>
              <a:gd name="connsiteY8" fmla="*/ 541781 h 545650"/>
              <a:gd name="connsiteX9" fmla="*/ 0 w 878349"/>
              <a:gd name="connsiteY9" fmla="*/ 355179 h 545650"/>
              <a:gd name="connsiteX10" fmla="*/ 190471 w 878349"/>
              <a:gd name="connsiteY10" fmla="*/ 164708 h 545650"/>
              <a:gd name="connsiteX11" fmla="*/ 228858 w 878349"/>
              <a:gd name="connsiteY11" fmla="*/ 168578 h 545650"/>
              <a:gd name="connsiteX12" fmla="*/ 244320 w 878349"/>
              <a:gd name="connsiteY12" fmla="*/ 173378 h 545650"/>
              <a:gd name="connsiteX13" fmla="*/ 526204 w 878349"/>
              <a:gd name="connsiteY13" fmla="*/ 2823 h 545650"/>
              <a:gd name="connsiteX0" fmla="*/ 526204 w 878349"/>
              <a:gd name="connsiteY0" fmla="*/ 2823 h 545650"/>
              <a:gd name="connsiteX1" fmla="*/ 753041 w 878349"/>
              <a:gd name="connsiteY1" fmla="*/ 285400 h 545650"/>
              <a:gd name="connsiteX2" fmla="*/ 878349 w 878349"/>
              <a:gd name="connsiteY2" fmla="*/ 414984 h 545650"/>
              <a:gd name="connsiteX3" fmla="*/ 747683 w 878349"/>
              <a:gd name="connsiteY3" fmla="*/ 545650 h 545650"/>
              <a:gd name="connsiteX4" fmla="*/ 190471 w 878349"/>
              <a:gd name="connsiteY4" fmla="*/ 545650 h 545650"/>
              <a:gd name="connsiteX5" fmla="*/ 166602 w 878349"/>
              <a:gd name="connsiteY5" fmla="*/ 545650 h 545650"/>
              <a:gd name="connsiteX6" fmla="*/ 158924 w 878349"/>
              <a:gd name="connsiteY6" fmla="*/ 542470 h 545650"/>
              <a:gd name="connsiteX7" fmla="*/ 152084 w 878349"/>
              <a:gd name="connsiteY7" fmla="*/ 541781 h 545650"/>
              <a:gd name="connsiteX8" fmla="*/ 0 w 878349"/>
              <a:gd name="connsiteY8" fmla="*/ 355179 h 545650"/>
              <a:gd name="connsiteX9" fmla="*/ 190471 w 878349"/>
              <a:gd name="connsiteY9" fmla="*/ 164708 h 545650"/>
              <a:gd name="connsiteX10" fmla="*/ 228858 w 878349"/>
              <a:gd name="connsiteY10" fmla="*/ 168578 h 545650"/>
              <a:gd name="connsiteX11" fmla="*/ 244320 w 878349"/>
              <a:gd name="connsiteY11" fmla="*/ 173378 h 545650"/>
              <a:gd name="connsiteX12" fmla="*/ 526204 w 878349"/>
              <a:gd name="connsiteY12" fmla="*/ 2823 h 545650"/>
              <a:gd name="connsiteX0" fmla="*/ 526204 w 878349"/>
              <a:gd name="connsiteY0" fmla="*/ 2823 h 545650"/>
              <a:gd name="connsiteX1" fmla="*/ 753041 w 878349"/>
              <a:gd name="connsiteY1" fmla="*/ 285400 h 545650"/>
              <a:gd name="connsiteX2" fmla="*/ 878349 w 878349"/>
              <a:gd name="connsiteY2" fmla="*/ 414984 h 545650"/>
              <a:gd name="connsiteX3" fmla="*/ 747683 w 878349"/>
              <a:gd name="connsiteY3" fmla="*/ 545650 h 545650"/>
              <a:gd name="connsiteX4" fmla="*/ 190471 w 878349"/>
              <a:gd name="connsiteY4" fmla="*/ 545650 h 545650"/>
              <a:gd name="connsiteX5" fmla="*/ 166602 w 878349"/>
              <a:gd name="connsiteY5" fmla="*/ 545650 h 545650"/>
              <a:gd name="connsiteX6" fmla="*/ 158924 w 878349"/>
              <a:gd name="connsiteY6" fmla="*/ 542470 h 545650"/>
              <a:gd name="connsiteX7" fmla="*/ 152084 w 878349"/>
              <a:gd name="connsiteY7" fmla="*/ 541781 h 545650"/>
              <a:gd name="connsiteX8" fmla="*/ 0 w 878349"/>
              <a:gd name="connsiteY8" fmla="*/ 355179 h 545650"/>
              <a:gd name="connsiteX9" fmla="*/ 190471 w 878349"/>
              <a:gd name="connsiteY9" fmla="*/ 164708 h 545650"/>
              <a:gd name="connsiteX10" fmla="*/ 228858 w 878349"/>
              <a:gd name="connsiteY10" fmla="*/ 168578 h 545650"/>
              <a:gd name="connsiteX11" fmla="*/ 244320 w 878349"/>
              <a:gd name="connsiteY11" fmla="*/ 173378 h 545650"/>
              <a:gd name="connsiteX12" fmla="*/ 526204 w 878349"/>
              <a:gd name="connsiteY12" fmla="*/ 2823 h 545650"/>
              <a:gd name="connsiteX0" fmla="*/ 526204 w 878381"/>
              <a:gd name="connsiteY0" fmla="*/ 2823 h 545650"/>
              <a:gd name="connsiteX1" fmla="*/ 753041 w 878381"/>
              <a:gd name="connsiteY1" fmla="*/ 285400 h 545650"/>
              <a:gd name="connsiteX2" fmla="*/ 878349 w 878381"/>
              <a:gd name="connsiteY2" fmla="*/ 414984 h 545650"/>
              <a:gd name="connsiteX3" fmla="*/ 747683 w 878381"/>
              <a:gd name="connsiteY3" fmla="*/ 545650 h 545650"/>
              <a:gd name="connsiteX4" fmla="*/ 190471 w 878381"/>
              <a:gd name="connsiteY4" fmla="*/ 545650 h 545650"/>
              <a:gd name="connsiteX5" fmla="*/ 166602 w 878381"/>
              <a:gd name="connsiteY5" fmla="*/ 545650 h 545650"/>
              <a:gd name="connsiteX6" fmla="*/ 158924 w 878381"/>
              <a:gd name="connsiteY6" fmla="*/ 542470 h 545650"/>
              <a:gd name="connsiteX7" fmla="*/ 152084 w 878381"/>
              <a:gd name="connsiteY7" fmla="*/ 541781 h 545650"/>
              <a:gd name="connsiteX8" fmla="*/ 0 w 878381"/>
              <a:gd name="connsiteY8" fmla="*/ 355179 h 545650"/>
              <a:gd name="connsiteX9" fmla="*/ 190471 w 878381"/>
              <a:gd name="connsiteY9" fmla="*/ 164708 h 545650"/>
              <a:gd name="connsiteX10" fmla="*/ 228858 w 878381"/>
              <a:gd name="connsiteY10" fmla="*/ 168578 h 545650"/>
              <a:gd name="connsiteX11" fmla="*/ 244320 w 878381"/>
              <a:gd name="connsiteY11" fmla="*/ 173378 h 545650"/>
              <a:gd name="connsiteX12" fmla="*/ 526204 w 878381"/>
              <a:gd name="connsiteY12" fmla="*/ 2823 h 545650"/>
              <a:gd name="connsiteX0" fmla="*/ 526204 w 878360"/>
              <a:gd name="connsiteY0" fmla="*/ 2823 h 545650"/>
              <a:gd name="connsiteX1" fmla="*/ 753041 w 878360"/>
              <a:gd name="connsiteY1" fmla="*/ 285400 h 545650"/>
              <a:gd name="connsiteX2" fmla="*/ 878349 w 878360"/>
              <a:gd name="connsiteY2" fmla="*/ 414984 h 545650"/>
              <a:gd name="connsiteX3" fmla="*/ 747683 w 878360"/>
              <a:gd name="connsiteY3" fmla="*/ 545650 h 545650"/>
              <a:gd name="connsiteX4" fmla="*/ 190471 w 878360"/>
              <a:gd name="connsiteY4" fmla="*/ 545650 h 545650"/>
              <a:gd name="connsiteX5" fmla="*/ 166602 w 878360"/>
              <a:gd name="connsiteY5" fmla="*/ 545650 h 545650"/>
              <a:gd name="connsiteX6" fmla="*/ 158924 w 878360"/>
              <a:gd name="connsiteY6" fmla="*/ 542470 h 545650"/>
              <a:gd name="connsiteX7" fmla="*/ 152084 w 878360"/>
              <a:gd name="connsiteY7" fmla="*/ 541781 h 545650"/>
              <a:gd name="connsiteX8" fmla="*/ 0 w 878360"/>
              <a:gd name="connsiteY8" fmla="*/ 355179 h 545650"/>
              <a:gd name="connsiteX9" fmla="*/ 190471 w 878360"/>
              <a:gd name="connsiteY9" fmla="*/ 164708 h 545650"/>
              <a:gd name="connsiteX10" fmla="*/ 228858 w 878360"/>
              <a:gd name="connsiteY10" fmla="*/ 168578 h 545650"/>
              <a:gd name="connsiteX11" fmla="*/ 244320 w 878360"/>
              <a:gd name="connsiteY11" fmla="*/ 173378 h 545650"/>
              <a:gd name="connsiteX12" fmla="*/ 526204 w 878360"/>
              <a:gd name="connsiteY12" fmla="*/ 2823 h 545650"/>
              <a:gd name="connsiteX0" fmla="*/ 526204 w 878381"/>
              <a:gd name="connsiteY0" fmla="*/ 2823 h 545650"/>
              <a:gd name="connsiteX1" fmla="*/ 753041 w 878381"/>
              <a:gd name="connsiteY1" fmla="*/ 285400 h 545650"/>
              <a:gd name="connsiteX2" fmla="*/ 878349 w 878381"/>
              <a:gd name="connsiteY2" fmla="*/ 414984 h 545650"/>
              <a:gd name="connsiteX3" fmla="*/ 747683 w 878381"/>
              <a:gd name="connsiteY3" fmla="*/ 545650 h 545650"/>
              <a:gd name="connsiteX4" fmla="*/ 190471 w 878381"/>
              <a:gd name="connsiteY4" fmla="*/ 545650 h 545650"/>
              <a:gd name="connsiteX5" fmla="*/ 166602 w 878381"/>
              <a:gd name="connsiteY5" fmla="*/ 545650 h 545650"/>
              <a:gd name="connsiteX6" fmla="*/ 158924 w 878381"/>
              <a:gd name="connsiteY6" fmla="*/ 542470 h 545650"/>
              <a:gd name="connsiteX7" fmla="*/ 152084 w 878381"/>
              <a:gd name="connsiteY7" fmla="*/ 541781 h 545650"/>
              <a:gd name="connsiteX8" fmla="*/ 0 w 878381"/>
              <a:gd name="connsiteY8" fmla="*/ 355179 h 545650"/>
              <a:gd name="connsiteX9" fmla="*/ 190471 w 878381"/>
              <a:gd name="connsiteY9" fmla="*/ 164708 h 545650"/>
              <a:gd name="connsiteX10" fmla="*/ 228858 w 878381"/>
              <a:gd name="connsiteY10" fmla="*/ 168578 h 545650"/>
              <a:gd name="connsiteX11" fmla="*/ 244320 w 878381"/>
              <a:gd name="connsiteY11" fmla="*/ 173378 h 545650"/>
              <a:gd name="connsiteX12" fmla="*/ 526204 w 878381"/>
              <a:gd name="connsiteY12" fmla="*/ 2823 h 545650"/>
              <a:gd name="connsiteX0" fmla="*/ 526204 w 878381"/>
              <a:gd name="connsiteY0" fmla="*/ 2823 h 545650"/>
              <a:gd name="connsiteX1" fmla="*/ 753041 w 878381"/>
              <a:gd name="connsiteY1" fmla="*/ 285400 h 545650"/>
              <a:gd name="connsiteX2" fmla="*/ 878349 w 878381"/>
              <a:gd name="connsiteY2" fmla="*/ 414984 h 545650"/>
              <a:gd name="connsiteX3" fmla="*/ 747683 w 878381"/>
              <a:gd name="connsiteY3" fmla="*/ 545650 h 545650"/>
              <a:gd name="connsiteX4" fmla="*/ 190471 w 878381"/>
              <a:gd name="connsiteY4" fmla="*/ 545650 h 545650"/>
              <a:gd name="connsiteX5" fmla="*/ 166602 w 878381"/>
              <a:gd name="connsiteY5" fmla="*/ 545650 h 545650"/>
              <a:gd name="connsiteX6" fmla="*/ 158924 w 878381"/>
              <a:gd name="connsiteY6" fmla="*/ 542470 h 545650"/>
              <a:gd name="connsiteX7" fmla="*/ 152084 w 878381"/>
              <a:gd name="connsiteY7" fmla="*/ 541781 h 545650"/>
              <a:gd name="connsiteX8" fmla="*/ 0 w 878381"/>
              <a:gd name="connsiteY8" fmla="*/ 355179 h 545650"/>
              <a:gd name="connsiteX9" fmla="*/ 190471 w 878381"/>
              <a:gd name="connsiteY9" fmla="*/ 164708 h 545650"/>
              <a:gd name="connsiteX10" fmla="*/ 228858 w 878381"/>
              <a:gd name="connsiteY10" fmla="*/ 168578 h 545650"/>
              <a:gd name="connsiteX11" fmla="*/ 244320 w 878381"/>
              <a:gd name="connsiteY11" fmla="*/ 173378 h 545650"/>
              <a:gd name="connsiteX12" fmla="*/ 526204 w 878381"/>
              <a:gd name="connsiteY12" fmla="*/ 2823 h 545650"/>
              <a:gd name="connsiteX0" fmla="*/ 526204 w 878351"/>
              <a:gd name="connsiteY0" fmla="*/ 2823 h 545650"/>
              <a:gd name="connsiteX1" fmla="*/ 753041 w 878351"/>
              <a:gd name="connsiteY1" fmla="*/ 285400 h 545650"/>
              <a:gd name="connsiteX2" fmla="*/ 878349 w 878351"/>
              <a:gd name="connsiteY2" fmla="*/ 414984 h 545650"/>
              <a:gd name="connsiteX3" fmla="*/ 747683 w 878351"/>
              <a:gd name="connsiteY3" fmla="*/ 545650 h 545650"/>
              <a:gd name="connsiteX4" fmla="*/ 190471 w 878351"/>
              <a:gd name="connsiteY4" fmla="*/ 545650 h 545650"/>
              <a:gd name="connsiteX5" fmla="*/ 166602 w 878351"/>
              <a:gd name="connsiteY5" fmla="*/ 545650 h 545650"/>
              <a:gd name="connsiteX6" fmla="*/ 158924 w 878351"/>
              <a:gd name="connsiteY6" fmla="*/ 542470 h 545650"/>
              <a:gd name="connsiteX7" fmla="*/ 152084 w 878351"/>
              <a:gd name="connsiteY7" fmla="*/ 541781 h 545650"/>
              <a:gd name="connsiteX8" fmla="*/ 0 w 878351"/>
              <a:gd name="connsiteY8" fmla="*/ 355179 h 545650"/>
              <a:gd name="connsiteX9" fmla="*/ 190471 w 878351"/>
              <a:gd name="connsiteY9" fmla="*/ 164708 h 545650"/>
              <a:gd name="connsiteX10" fmla="*/ 228858 w 878351"/>
              <a:gd name="connsiteY10" fmla="*/ 168578 h 545650"/>
              <a:gd name="connsiteX11" fmla="*/ 244320 w 878351"/>
              <a:gd name="connsiteY11" fmla="*/ 173378 h 545650"/>
              <a:gd name="connsiteX12" fmla="*/ 526204 w 878351"/>
              <a:gd name="connsiteY12" fmla="*/ 2823 h 545650"/>
              <a:gd name="connsiteX0" fmla="*/ 526204 w 878349"/>
              <a:gd name="connsiteY0" fmla="*/ 2823 h 545651"/>
              <a:gd name="connsiteX1" fmla="*/ 753041 w 878349"/>
              <a:gd name="connsiteY1" fmla="*/ 285400 h 545651"/>
              <a:gd name="connsiteX2" fmla="*/ 878349 w 878349"/>
              <a:gd name="connsiteY2" fmla="*/ 414984 h 545651"/>
              <a:gd name="connsiteX3" fmla="*/ 747683 w 878349"/>
              <a:gd name="connsiteY3" fmla="*/ 545650 h 545651"/>
              <a:gd name="connsiteX4" fmla="*/ 190471 w 878349"/>
              <a:gd name="connsiteY4" fmla="*/ 545650 h 545651"/>
              <a:gd name="connsiteX5" fmla="*/ 166602 w 878349"/>
              <a:gd name="connsiteY5" fmla="*/ 545650 h 545651"/>
              <a:gd name="connsiteX6" fmla="*/ 158924 w 878349"/>
              <a:gd name="connsiteY6" fmla="*/ 542470 h 545651"/>
              <a:gd name="connsiteX7" fmla="*/ 152084 w 878349"/>
              <a:gd name="connsiteY7" fmla="*/ 541781 h 545651"/>
              <a:gd name="connsiteX8" fmla="*/ 0 w 878349"/>
              <a:gd name="connsiteY8" fmla="*/ 355179 h 545651"/>
              <a:gd name="connsiteX9" fmla="*/ 190471 w 878349"/>
              <a:gd name="connsiteY9" fmla="*/ 164708 h 545651"/>
              <a:gd name="connsiteX10" fmla="*/ 228858 w 878349"/>
              <a:gd name="connsiteY10" fmla="*/ 168578 h 545651"/>
              <a:gd name="connsiteX11" fmla="*/ 244320 w 878349"/>
              <a:gd name="connsiteY11" fmla="*/ 173378 h 545651"/>
              <a:gd name="connsiteX12" fmla="*/ 526204 w 878349"/>
              <a:gd name="connsiteY12" fmla="*/ 2823 h 545651"/>
              <a:gd name="connsiteX0" fmla="*/ 526204 w 878349"/>
              <a:gd name="connsiteY0" fmla="*/ 2823 h 545651"/>
              <a:gd name="connsiteX1" fmla="*/ 753041 w 878349"/>
              <a:gd name="connsiteY1" fmla="*/ 285400 h 545651"/>
              <a:gd name="connsiteX2" fmla="*/ 878349 w 878349"/>
              <a:gd name="connsiteY2" fmla="*/ 414984 h 545651"/>
              <a:gd name="connsiteX3" fmla="*/ 747683 w 878349"/>
              <a:gd name="connsiteY3" fmla="*/ 545650 h 545651"/>
              <a:gd name="connsiteX4" fmla="*/ 190471 w 878349"/>
              <a:gd name="connsiteY4" fmla="*/ 545650 h 545651"/>
              <a:gd name="connsiteX5" fmla="*/ 166602 w 878349"/>
              <a:gd name="connsiteY5" fmla="*/ 545650 h 545651"/>
              <a:gd name="connsiteX6" fmla="*/ 158924 w 878349"/>
              <a:gd name="connsiteY6" fmla="*/ 542470 h 545651"/>
              <a:gd name="connsiteX7" fmla="*/ 152084 w 878349"/>
              <a:gd name="connsiteY7" fmla="*/ 541781 h 545651"/>
              <a:gd name="connsiteX8" fmla="*/ 0 w 878349"/>
              <a:gd name="connsiteY8" fmla="*/ 355179 h 545651"/>
              <a:gd name="connsiteX9" fmla="*/ 190471 w 878349"/>
              <a:gd name="connsiteY9" fmla="*/ 164708 h 545651"/>
              <a:gd name="connsiteX10" fmla="*/ 228858 w 878349"/>
              <a:gd name="connsiteY10" fmla="*/ 168578 h 545651"/>
              <a:gd name="connsiteX11" fmla="*/ 244320 w 878349"/>
              <a:gd name="connsiteY11" fmla="*/ 173378 h 545651"/>
              <a:gd name="connsiteX12" fmla="*/ 526204 w 878349"/>
              <a:gd name="connsiteY12" fmla="*/ 2823 h 545651"/>
              <a:gd name="connsiteX0" fmla="*/ 526204 w 878349"/>
              <a:gd name="connsiteY0" fmla="*/ 2823 h 545651"/>
              <a:gd name="connsiteX1" fmla="*/ 753041 w 878349"/>
              <a:gd name="connsiteY1" fmla="*/ 285400 h 545651"/>
              <a:gd name="connsiteX2" fmla="*/ 878349 w 878349"/>
              <a:gd name="connsiteY2" fmla="*/ 414984 h 545651"/>
              <a:gd name="connsiteX3" fmla="*/ 747683 w 878349"/>
              <a:gd name="connsiteY3" fmla="*/ 545650 h 545651"/>
              <a:gd name="connsiteX4" fmla="*/ 190471 w 878349"/>
              <a:gd name="connsiteY4" fmla="*/ 545650 h 545651"/>
              <a:gd name="connsiteX5" fmla="*/ 166602 w 878349"/>
              <a:gd name="connsiteY5" fmla="*/ 545650 h 545651"/>
              <a:gd name="connsiteX6" fmla="*/ 158924 w 878349"/>
              <a:gd name="connsiteY6" fmla="*/ 542470 h 545651"/>
              <a:gd name="connsiteX7" fmla="*/ 152084 w 878349"/>
              <a:gd name="connsiteY7" fmla="*/ 541781 h 545651"/>
              <a:gd name="connsiteX8" fmla="*/ 0 w 878349"/>
              <a:gd name="connsiteY8" fmla="*/ 355179 h 545651"/>
              <a:gd name="connsiteX9" fmla="*/ 190471 w 878349"/>
              <a:gd name="connsiteY9" fmla="*/ 164708 h 545651"/>
              <a:gd name="connsiteX10" fmla="*/ 228858 w 878349"/>
              <a:gd name="connsiteY10" fmla="*/ 168578 h 545651"/>
              <a:gd name="connsiteX11" fmla="*/ 244320 w 878349"/>
              <a:gd name="connsiteY11" fmla="*/ 173378 h 545651"/>
              <a:gd name="connsiteX12" fmla="*/ 526204 w 878349"/>
              <a:gd name="connsiteY12" fmla="*/ 2823 h 545651"/>
              <a:gd name="connsiteX0" fmla="*/ 527585 w 879730"/>
              <a:gd name="connsiteY0" fmla="*/ 2823 h 545651"/>
              <a:gd name="connsiteX1" fmla="*/ 754422 w 879730"/>
              <a:gd name="connsiteY1" fmla="*/ 285400 h 545651"/>
              <a:gd name="connsiteX2" fmla="*/ 879730 w 879730"/>
              <a:gd name="connsiteY2" fmla="*/ 414984 h 545651"/>
              <a:gd name="connsiteX3" fmla="*/ 749064 w 879730"/>
              <a:gd name="connsiteY3" fmla="*/ 545650 h 545651"/>
              <a:gd name="connsiteX4" fmla="*/ 191852 w 879730"/>
              <a:gd name="connsiteY4" fmla="*/ 545650 h 545651"/>
              <a:gd name="connsiteX5" fmla="*/ 167983 w 879730"/>
              <a:gd name="connsiteY5" fmla="*/ 545650 h 545651"/>
              <a:gd name="connsiteX6" fmla="*/ 160305 w 879730"/>
              <a:gd name="connsiteY6" fmla="*/ 542470 h 545651"/>
              <a:gd name="connsiteX7" fmla="*/ 153465 w 879730"/>
              <a:gd name="connsiteY7" fmla="*/ 541781 h 545651"/>
              <a:gd name="connsiteX8" fmla="*/ 1381 w 879730"/>
              <a:gd name="connsiteY8" fmla="*/ 355179 h 545651"/>
              <a:gd name="connsiteX9" fmla="*/ 230239 w 879730"/>
              <a:gd name="connsiteY9" fmla="*/ 168578 h 545651"/>
              <a:gd name="connsiteX10" fmla="*/ 245701 w 879730"/>
              <a:gd name="connsiteY10" fmla="*/ 173378 h 545651"/>
              <a:gd name="connsiteX11" fmla="*/ 527585 w 879730"/>
              <a:gd name="connsiteY11" fmla="*/ 2823 h 545651"/>
              <a:gd name="connsiteX0" fmla="*/ 528098 w 880243"/>
              <a:gd name="connsiteY0" fmla="*/ 2823 h 545651"/>
              <a:gd name="connsiteX1" fmla="*/ 754935 w 880243"/>
              <a:gd name="connsiteY1" fmla="*/ 285400 h 545651"/>
              <a:gd name="connsiteX2" fmla="*/ 880243 w 880243"/>
              <a:gd name="connsiteY2" fmla="*/ 414984 h 545651"/>
              <a:gd name="connsiteX3" fmla="*/ 749577 w 880243"/>
              <a:gd name="connsiteY3" fmla="*/ 545650 h 545651"/>
              <a:gd name="connsiteX4" fmla="*/ 192365 w 880243"/>
              <a:gd name="connsiteY4" fmla="*/ 545650 h 545651"/>
              <a:gd name="connsiteX5" fmla="*/ 168496 w 880243"/>
              <a:gd name="connsiteY5" fmla="*/ 545650 h 545651"/>
              <a:gd name="connsiteX6" fmla="*/ 160818 w 880243"/>
              <a:gd name="connsiteY6" fmla="*/ 542470 h 545651"/>
              <a:gd name="connsiteX7" fmla="*/ 153978 w 880243"/>
              <a:gd name="connsiteY7" fmla="*/ 541781 h 545651"/>
              <a:gd name="connsiteX8" fmla="*/ 1894 w 880243"/>
              <a:gd name="connsiteY8" fmla="*/ 355179 h 545651"/>
              <a:gd name="connsiteX9" fmla="*/ 246214 w 880243"/>
              <a:gd name="connsiteY9" fmla="*/ 173378 h 545651"/>
              <a:gd name="connsiteX10" fmla="*/ 528098 w 880243"/>
              <a:gd name="connsiteY10" fmla="*/ 2823 h 545651"/>
              <a:gd name="connsiteX0" fmla="*/ 528098 w 880243"/>
              <a:gd name="connsiteY0" fmla="*/ 2823 h 545651"/>
              <a:gd name="connsiteX1" fmla="*/ 754935 w 880243"/>
              <a:gd name="connsiteY1" fmla="*/ 285400 h 545651"/>
              <a:gd name="connsiteX2" fmla="*/ 880243 w 880243"/>
              <a:gd name="connsiteY2" fmla="*/ 414984 h 545651"/>
              <a:gd name="connsiteX3" fmla="*/ 749577 w 880243"/>
              <a:gd name="connsiteY3" fmla="*/ 545650 h 545651"/>
              <a:gd name="connsiteX4" fmla="*/ 192365 w 880243"/>
              <a:gd name="connsiteY4" fmla="*/ 545650 h 545651"/>
              <a:gd name="connsiteX5" fmla="*/ 168496 w 880243"/>
              <a:gd name="connsiteY5" fmla="*/ 545650 h 545651"/>
              <a:gd name="connsiteX6" fmla="*/ 160818 w 880243"/>
              <a:gd name="connsiteY6" fmla="*/ 542470 h 545651"/>
              <a:gd name="connsiteX7" fmla="*/ 153978 w 880243"/>
              <a:gd name="connsiteY7" fmla="*/ 541781 h 545651"/>
              <a:gd name="connsiteX8" fmla="*/ 1894 w 880243"/>
              <a:gd name="connsiteY8" fmla="*/ 355179 h 545651"/>
              <a:gd name="connsiteX9" fmla="*/ 246214 w 880243"/>
              <a:gd name="connsiteY9" fmla="*/ 173378 h 545651"/>
              <a:gd name="connsiteX10" fmla="*/ 528098 w 880243"/>
              <a:gd name="connsiteY10" fmla="*/ 2823 h 545651"/>
              <a:gd name="connsiteX0" fmla="*/ 526208 w 878353"/>
              <a:gd name="connsiteY0" fmla="*/ 2823 h 545651"/>
              <a:gd name="connsiteX1" fmla="*/ 753045 w 878353"/>
              <a:gd name="connsiteY1" fmla="*/ 285400 h 545651"/>
              <a:gd name="connsiteX2" fmla="*/ 878353 w 878353"/>
              <a:gd name="connsiteY2" fmla="*/ 414984 h 545651"/>
              <a:gd name="connsiteX3" fmla="*/ 747687 w 878353"/>
              <a:gd name="connsiteY3" fmla="*/ 545650 h 545651"/>
              <a:gd name="connsiteX4" fmla="*/ 190475 w 878353"/>
              <a:gd name="connsiteY4" fmla="*/ 545650 h 545651"/>
              <a:gd name="connsiteX5" fmla="*/ 166606 w 878353"/>
              <a:gd name="connsiteY5" fmla="*/ 545650 h 545651"/>
              <a:gd name="connsiteX6" fmla="*/ 158928 w 878353"/>
              <a:gd name="connsiteY6" fmla="*/ 542470 h 545651"/>
              <a:gd name="connsiteX7" fmla="*/ 152088 w 878353"/>
              <a:gd name="connsiteY7" fmla="*/ 541781 h 545651"/>
              <a:gd name="connsiteX8" fmla="*/ 4 w 878353"/>
              <a:gd name="connsiteY8" fmla="*/ 355179 h 545651"/>
              <a:gd name="connsiteX9" fmla="*/ 244324 w 878353"/>
              <a:gd name="connsiteY9" fmla="*/ 173378 h 545651"/>
              <a:gd name="connsiteX10" fmla="*/ 526208 w 878353"/>
              <a:gd name="connsiteY10" fmla="*/ 2823 h 545651"/>
              <a:gd name="connsiteX0" fmla="*/ 526216 w 878361"/>
              <a:gd name="connsiteY0" fmla="*/ 2823 h 545651"/>
              <a:gd name="connsiteX1" fmla="*/ 753053 w 878361"/>
              <a:gd name="connsiteY1" fmla="*/ 285400 h 545651"/>
              <a:gd name="connsiteX2" fmla="*/ 878361 w 878361"/>
              <a:gd name="connsiteY2" fmla="*/ 414984 h 545651"/>
              <a:gd name="connsiteX3" fmla="*/ 747695 w 878361"/>
              <a:gd name="connsiteY3" fmla="*/ 545650 h 545651"/>
              <a:gd name="connsiteX4" fmla="*/ 190483 w 878361"/>
              <a:gd name="connsiteY4" fmla="*/ 545650 h 545651"/>
              <a:gd name="connsiteX5" fmla="*/ 166614 w 878361"/>
              <a:gd name="connsiteY5" fmla="*/ 545650 h 545651"/>
              <a:gd name="connsiteX6" fmla="*/ 158936 w 878361"/>
              <a:gd name="connsiteY6" fmla="*/ 542470 h 545651"/>
              <a:gd name="connsiteX7" fmla="*/ 152096 w 878361"/>
              <a:gd name="connsiteY7" fmla="*/ 541781 h 545651"/>
              <a:gd name="connsiteX8" fmla="*/ 12 w 878361"/>
              <a:gd name="connsiteY8" fmla="*/ 355179 h 545651"/>
              <a:gd name="connsiteX9" fmla="*/ 244332 w 878361"/>
              <a:gd name="connsiteY9" fmla="*/ 173378 h 545651"/>
              <a:gd name="connsiteX10" fmla="*/ 526216 w 878361"/>
              <a:gd name="connsiteY10" fmla="*/ 2823 h 545651"/>
              <a:gd name="connsiteX0" fmla="*/ 526216 w 878361"/>
              <a:gd name="connsiteY0" fmla="*/ 2823 h 545651"/>
              <a:gd name="connsiteX1" fmla="*/ 753053 w 878361"/>
              <a:gd name="connsiteY1" fmla="*/ 285400 h 545651"/>
              <a:gd name="connsiteX2" fmla="*/ 878361 w 878361"/>
              <a:gd name="connsiteY2" fmla="*/ 414984 h 545651"/>
              <a:gd name="connsiteX3" fmla="*/ 747695 w 878361"/>
              <a:gd name="connsiteY3" fmla="*/ 545650 h 545651"/>
              <a:gd name="connsiteX4" fmla="*/ 190483 w 878361"/>
              <a:gd name="connsiteY4" fmla="*/ 545650 h 545651"/>
              <a:gd name="connsiteX5" fmla="*/ 158936 w 878361"/>
              <a:gd name="connsiteY5" fmla="*/ 542470 h 545651"/>
              <a:gd name="connsiteX6" fmla="*/ 152096 w 878361"/>
              <a:gd name="connsiteY6" fmla="*/ 541781 h 545651"/>
              <a:gd name="connsiteX7" fmla="*/ 12 w 878361"/>
              <a:gd name="connsiteY7" fmla="*/ 355179 h 545651"/>
              <a:gd name="connsiteX8" fmla="*/ 244332 w 878361"/>
              <a:gd name="connsiteY8" fmla="*/ 173378 h 545651"/>
              <a:gd name="connsiteX9" fmla="*/ 526216 w 878361"/>
              <a:gd name="connsiteY9" fmla="*/ 2823 h 545651"/>
              <a:gd name="connsiteX0" fmla="*/ 526216 w 878361"/>
              <a:gd name="connsiteY0" fmla="*/ 2823 h 545651"/>
              <a:gd name="connsiteX1" fmla="*/ 753053 w 878361"/>
              <a:gd name="connsiteY1" fmla="*/ 285400 h 545651"/>
              <a:gd name="connsiteX2" fmla="*/ 878361 w 878361"/>
              <a:gd name="connsiteY2" fmla="*/ 414984 h 545651"/>
              <a:gd name="connsiteX3" fmla="*/ 747695 w 878361"/>
              <a:gd name="connsiteY3" fmla="*/ 545650 h 545651"/>
              <a:gd name="connsiteX4" fmla="*/ 190483 w 878361"/>
              <a:gd name="connsiteY4" fmla="*/ 545650 h 545651"/>
              <a:gd name="connsiteX5" fmla="*/ 152096 w 878361"/>
              <a:gd name="connsiteY5" fmla="*/ 541781 h 545651"/>
              <a:gd name="connsiteX6" fmla="*/ 12 w 878361"/>
              <a:gd name="connsiteY6" fmla="*/ 355179 h 545651"/>
              <a:gd name="connsiteX7" fmla="*/ 244332 w 878361"/>
              <a:gd name="connsiteY7" fmla="*/ 173378 h 545651"/>
              <a:gd name="connsiteX8" fmla="*/ 526216 w 878361"/>
              <a:gd name="connsiteY8" fmla="*/ 2823 h 545651"/>
              <a:gd name="connsiteX0" fmla="*/ 526216 w 878361"/>
              <a:gd name="connsiteY0" fmla="*/ 2823 h 545651"/>
              <a:gd name="connsiteX1" fmla="*/ 753053 w 878361"/>
              <a:gd name="connsiteY1" fmla="*/ 285400 h 545651"/>
              <a:gd name="connsiteX2" fmla="*/ 878361 w 878361"/>
              <a:gd name="connsiteY2" fmla="*/ 414984 h 545651"/>
              <a:gd name="connsiteX3" fmla="*/ 747695 w 878361"/>
              <a:gd name="connsiteY3" fmla="*/ 545650 h 545651"/>
              <a:gd name="connsiteX4" fmla="*/ 190483 w 878361"/>
              <a:gd name="connsiteY4" fmla="*/ 545650 h 545651"/>
              <a:gd name="connsiteX5" fmla="*/ 12 w 878361"/>
              <a:gd name="connsiteY5" fmla="*/ 355179 h 545651"/>
              <a:gd name="connsiteX6" fmla="*/ 244332 w 878361"/>
              <a:gd name="connsiteY6" fmla="*/ 173378 h 545651"/>
              <a:gd name="connsiteX7" fmla="*/ 526216 w 878361"/>
              <a:gd name="connsiteY7" fmla="*/ 2823 h 545651"/>
              <a:gd name="connsiteX0" fmla="*/ 528231 w 880376"/>
              <a:gd name="connsiteY0" fmla="*/ 2823 h 545651"/>
              <a:gd name="connsiteX1" fmla="*/ 755068 w 880376"/>
              <a:gd name="connsiteY1" fmla="*/ 285400 h 545651"/>
              <a:gd name="connsiteX2" fmla="*/ 880376 w 880376"/>
              <a:gd name="connsiteY2" fmla="*/ 414984 h 545651"/>
              <a:gd name="connsiteX3" fmla="*/ 749710 w 880376"/>
              <a:gd name="connsiteY3" fmla="*/ 545650 h 545651"/>
              <a:gd name="connsiteX4" fmla="*/ 192498 w 880376"/>
              <a:gd name="connsiteY4" fmla="*/ 545650 h 545651"/>
              <a:gd name="connsiteX5" fmla="*/ 2027 w 880376"/>
              <a:gd name="connsiteY5" fmla="*/ 355179 h 545651"/>
              <a:gd name="connsiteX6" fmla="*/ 246347 w 880376"/>
              <a:gd name="connsiteY6" fmla="*/ 173378 h 545651"/>
              <a:gd name="connsiteX7" fmla="*/ 528231 w 880376"/>
              <a:gd name="connsiteY7" fmla="*/ 2823 h 545651"/>
              <a:gd name="connsiteX0" fmla="*/ 526217 w 878362"/>
              <a:gd name="connsiteY0" fmla="*/ 2823 h 545651"/>
              <a:gd name="connsiteX1" fmla="*/ 753054 w 878362"/>
              <a:gd name="connsiteY1" fmla="*/ 285400 h 545651"/>
              <a:gd name="connsiteX2" fmla="*/ 878362 w 878362"/>
              <a:gd name="connsiteY2" fmla="*/ 414984 h 545651"/>
              <a:gd name="connsiteX3" fmla="*/ 747696 w 878362"/>
              <a:gd name="connsiteY3" fmla="*/ 545650 h 545651"/>
              <a:gd name="connsiteX4" fmla="*/ 190484 w 878362"/>
              <a:gd name="connsiteY4" fmla="*/ 545650 h 545651"/>
              <a:gd name="connsiteX5" fmla="*/ 13 w 878362"/>
              <a:gd name="connsiteY5" fmla="*/ 355179 h 545651"/>
              <a:gd name="connsiteX6" fmla="*/ 244333 w 878362"/>
              <a:gd name="connsiteY6" fmla="*/ 173378 h 545651"/>
              <a:gd name="connsiteX7" fmla="*/ 526217 w 878362"/>
              <a:gd name="connsiteY7" fmla="*/ 2823 h 545651"/>
              <a:gd name="connsiteX0" fmla="*/ 526964 w 879109"/>
              <a:gd name="connsiteY0" fmla="*/ 2823 h 545651"/>
              <a:gd name="connsiteX1" fmla="*/ 753801 w 879109"/>
              <a:gd name="connsiteY1" fmla="*/ 285400 h 545651"/>
              <a:gd name="connsiteX2" fmla="*/ 879109 w 879109"/>
              <a:gd name="connsiteY2" fmla="*/ 414984 h 545651"/>
              <a:gd name="connsiteX3" fmla="*/ 748443 w 879109"/>
              <a:gd name="connsiteY3" fmla="*/ 545650 h 545651"/>
              <a:gd name="connsiteX4" fmla="*/ 191231 w 879109"/>
              <a:gd name="connsiteY4" fmla="*/ 545650 h 545651"/>
              <a:gd name="connsiteX5" fmla="*/ 760 w 879109"/>
              <a:gd name="connsiteY5" fmla="*/ 355179 h 545651"/>
              <a:gd name="connsiteX6" fmla="*/ 245080 w 879109"/>
              <a:gd name="connsiteY6" fmla="*/ 173378 h 545651"/>
              <a:gd name="connsiteX7" fmla="*/ 526964 w 879109"/>
              <a:gd name="connsiteY7" fmla="*/ 2823 h 545651"/>
              <a:gd name="connsiteX0" fmla="*/ 526217 w 878362"/>
              <a:gd name="connsiteY0" fmla="*/ 2823 h 545651"/>
              <a:gd name="connsiteX1" fmla="*/ 753054 w 878362"/>
              <a:gd name="connsiteY1" fmla="*/ 285400 h 545651"/>
              <a:gd name="connsiteX2" fmla="*/ 878362 w 878362"/>
              <a:gd name="connsiteY2" fmla="*/ 414984 h 545651"/>
              <a:gd name="connsiteX3" fmla="*/ 747696 w 878362"/>
              <a:gd name="connsiteY3" fmla="*/ 545650 h 545651"/>
              <a:gd name="connsiteX4" fmla="*/ 190484 w 878362"/>
              <a:gd name="connsiteY4" fmla="*/ 545650 h 545651"/>
              <a:gd name="connsiteX5" fmla="*/ 13 w 878362"/>
              <a:gd name="connsiteY5" fmla="*/ 355179 h 545651"/>
              <a:gd name="connsiteX6" fmla="*/ 244333 w 878362"/>
              <a:gd name="connsiteY6" fmla="*/ 173378 h 545651"/>
              <a:gd name="connsiteX7" fmla="*/ 526217 w 878362"/>
              <a:gd name="connsiteY7" fmla="*/ 2823 h 545651"/>
              <a:gd name="connsiteX0" fmla="*/ 526245 w 878390"/>
              <a:gd name="connsiteY0" fmla="*/ 2823 h 545651"/>
              <a:gd name="connsiteX1" fmla="*/ 753082 w 878390"/>
              <a:gd name="connsiteY1" fmla="*/ 285400 h 545651"/>
              <a:gd name="connsiteX2" fmla="*/ 878390 w 878390"/>
              <a:gd name="connsiteY2" fmla="*/ 414984 h 545651"/>
              <a:gd name="connsiteX3" fmla="*/ 747724 w 878390"/>
              <a:gd name="connsiteY3" fmla="*/ 545650 h 545651"/>
              <a:gd name="connsiteX4" fmla="*/ 190512 w 878390"/>
              <a:gd name="connsiteY4" fmla="*/ 545650 h 545651"/>
              <a:gd name="connsiteX5" fmla="*/ 41 w 878390"/>
              <a:gd name="connsiteY5" fmla="*/ 355179 h 545651"/>
              <a:gd name="connsiteX6" fmla="*/ 244361 w 878390"/>
              <a:gd name="connsiteY6" fmla="*/ 173378 h 545651"/>
              <a:gd name="connsiteX7" fmla="*/ 526245 w 878390"/>
              <a:gd name="connsiteY7" fmla="*/ 2823 h 545651"/>
              <a:gd name="connsiteX0" fmla="*/ 526964 w 879109"/>
              <a:gd name="connsiteY0" fmla="*/ 2823 h 545651"/>
              <a:gd name="connsiteX1" fmla="*/ 753801 w 879109"/>
              <a:gd name="connsiteY1" fmla="*/ 285400 h 545651"/>
              <a:gd name="connsiteX2" fmla="*/ 879109 w 879109"/>
              <a:gd name="connsiteY2" fmla="*/ 414984 h 545651"/>
              <a:gd name="connsiteX3" fmla="*/ 748443 w 879109"/>
              <a:gd name="connsiteY3" fmla="*/ 545650 h 545651"/>
              <a:gd name="connsiteX4" fmla="*/ 191231 w 879109"/>
              <a:gd name="connsiteY4" fmla="*/ 545650 h 545651"/>
              <a:gd name="connsiteX5" fmla="*/ 760 w 879109"/>
              <a:gd name="connsiteY5" fmla="*/ 355179 h 545651"/>
              <a:gd name="connsiteX6" fmla="*/ 245080 w 879109"/>
              <a:gd name="connsiteY6" fmla="*/ 173378 h 545651"/>
              <a:gd name="connsiteX7" fmla="*/ 526964 w 879109"/>
              <a:gd name="connsiteY7" fmla="*/ 2823 h 545651"/>
              <a:gd name="connsiteX0" fmla="*/ 526721 w 878866"/>
              <a:gd name="connsiteY0" fmla="*/ 2823 h 545651"/>
              <a:gd name="connsiteX1" fmla="*/ 753558 w 878866"/>
              <a:gd name="connsiteY1" fmla="*/ 285400 h 545651"/>
              <a:gd name="connsiteX2" fmla="*/ 878866 w 878866"/>
              <a:gd name="connsiteY2" fmla="*/ 414984 h 545651"/>
              <a:gd name="connsiteX3" fmla="*/ 748200 w 878866"/>
              <a:gd name="connsiteY3" fmla="*/ 545650 h 545651"/>
              <a:gd name="connsiteX4" fmla="*/ 190988 w 878866"/>
              <a:gd name="connsiteY4" fmla="*/ 545650 h 545651"/>
              <a:gd name="connsiteX5" fmla="*/ 517 w 878866"/>
              <a:gd name="connsiteY5" fmla="*/ 355179 h 545651"/>
              <a:gd name="connsiteX6" fmla="*/ 244837 w 878866"/>
              <a:gd name="connsiteY6" fmla="*/ 173378 h 545651"/>
              <a:gd name="connsiteX7" fmla="*/ 526721 w 878866"/>
              <a:gd name="connsiteY7" fmla="*/ 2823 h 545651"/>
              <a:gd name="connsiteX0" fmla="*/ 526246 w 878391"/>
              <a:gd name="connsiteY0" fmla="*/ 2823 h 545651"/>
              <a:gd name="connsiteX1" fmla="*/ 753083 w 878391"/>
              <a:gd name="connsiteY1" fmla="*/ 285400 h 545651"/>
              <a:gd name="connsiteX2" fmla="*/ 878391 w 878391"/>
              <a:gd name="connsiteY2" fmla="*/ 414984 h 545651"/>
              <a:gd name="connsiteX3" fmla="*/ 747725 w 878391"/>
              <a:gd name="connsiteY3" fmla="*/ 545650 h 545651"/>
              <a:gd name="connsiteX4" fmla="*/ 190513 w 878391"/>
              <a:gd name="connsiteY4" fmla="*/ 545650 h 545651"/>
              <a:gd name="connsiteX5" fmla="*/ 42 w 878391"/>
              <a:gd name="connsiteY5" fmla="*/ 355179 h 545651"/>
              <a:gd name="connsiteX6" fmla="*/ 244362 w 878391"/>
              <a:gd name="connsiteY6" fmla="*/ 173378 h 545651"/>
              <a:gd name="connsiteX7" fmla="*/ 526246 w 878391"/>
              <a:gd name="connsiteY7" fmla="*/ 2823 h 545651"/>
              <a:gd name="connsiteX0" fmla="*/ 526246 w 878391"/>
              <a:gd name="connsiteY0" fmla="*/ 2823 h 545651"/>
              <a:gd name="connsiteX1" fmla="*/ 753083 w 878391"/>
              <a:gd name="connsiteY1" fmla="*/ 285400 h 545651"/>
              <a:gd name="connsiteX2" fmla="*/ 878391 w 878391"/>
              <a:gd name="connsiteY2" fmla="*/ 414984 h 545651"/>
              <a:gd name="connsiteX3" fmla="*/ 747725 w 878391"/>
              <a:gd name="connsiteY3" fmla="*/ 545650 h 545651"/>
              <a:gd name="connsiteX4" fmla="*/ 190513 w 878391"/>
              <a:gd name="connsiteY4" fmla="*/ 545650 h 545651"/>
              <a:gd name="connsiteX5" fmla="*/ 42 w 878391"/>
              <a:gd name="connsiteY5" fmla="*/ 355179 h 545651"/>
              <a:gd name="connsiteX6" fmla="*/ 244362 w 878391"/>
              <a:gd name="connsiteY6" fmla="*/ 173378 h 545651"/>
              <a:gd name="connsiteX7" fmla="*/ 526246 w 878391"/>
              <a:gd name="connsiteY7" fmla="*/ 2823 h 54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8391" h="545651">
                <a:moveTo>
                  <a:pt x="526246" y="2823"/>
                </a:moveTo>
                <a:cubicBezTo>
                  <a:pt x="663881" y="24023"/>
                  <a:pt x="772336" y="152517"/>
                  <a:pt x="753083" y="285400"/>
                </a:cubicBezTo>
                <a:cubicBezTo>
                  <a:pt x="852208" y="299089"/>
                  <a:pt x="878212" y="375742"/>
                  <a:pt x="878391" y="414984"/>
                </a:cubicBezTo>
                <a:cubicBezTo>
                  <a:pt x="878627" y="466609"/>
                  <a:pt x="833938" y="546043"/>
                  <a:pt x="747725" y="545650"/>
                </a:cubicBezTo>
                <a:lnTo>
                  <a:pt x="190513" y="545650"/>
                </a:lnTo>
                <a:cubicBezTo>
                  <a:pt x="77130" y="544985"/>
                  <a:pt x="2268" y="445667"/>
                  <a:pt x="42" y="355179"/>
                </a:cubicBezTo>
                <a:cubicBezTo>
                  <a:pt x="-2184" y="264691"/>
                  <a:pt x="84465" y="123521"/>
                  <a:pt x="244362" y="173378"/>
                </a:cubicBezTo>
                <a:cubicBezTo>
                  <a:pt x="271526" y="75658"/>
                  <a:pt x="394045" y="-17540"/>
                  <a:pt x="526246" y="2823"/>
                </a:cubicBezTo>
                <a:close/>
              </a:path>
            </a:pathLst>
          </a:custGeom>
          <a:noFill/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9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IN" sz="1922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BCCC61-2113-7343-91B1-61663B535DEC}"/>
              </a:ext>
            </a:extLst>
          </p:cNvPr>
          <p:cNvSpPr/>
          <p:nvPr/>
        </p:nvSpPr>
        <p:spPr>
          <a:xfrm>
            <a:off x="426425" y="2754479"/>
            <a:ext cx="4567942" cy="6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98">
              <a:spcBef>
                <a:spcPts val="588"/>
              </a:spcBef>
              <a:defRPr/>
            </a:pPr>
            <a:r>
              <a:rPr lang="en-US" sz="1765" dirty="0"/>
              <a:t>Use your favorite IDEs, editors, notebooks, and frameworks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1A3BD-0738-8D4D-9815-91702AFB8BD1}"/>
              </a:ext>
            </a:extLst>
          </p:cNvPr>
          <p:cNvSpPr/>
          <p:nvPr/>
        </p:nvSpPr>
        <p:spPr>
          <a:xfrm>
            <a:off x="6841810" y="2679171"/>
            <a:ext cx="4042208" cy="6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98">
              <a:spcBef>
                <a:spcPts val="588"/>
              </a:spcBef>
              <a:defRPr/>
            </a:pPr>
            <a:r>
              <a:rPr lang="en-US" sz="1765" dirty="0"/>
              <a:t>Flexibility of your local environment or curated cloud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3A5731-0F7B-8C47-9202-64BA09403B5B}"/>
              </a:ext>
            </a:extLst>
          </p:cNvPr>
          <p:cNvSpPr/>
          <p:nvPr/>
        </p:nvSpPr>
        <p:spPr>
          <a:xfrm>
            <a:off x="426424" y="4805180"/>
            <a:ext cx="4567942" cy="6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98">
              <a:spcBef>
                <a:spcPts val="588"/>
              </a:spcBef>
              <a:defRPr/>
            </a:pPr>
            <a:r>
              <a:rPr lang="en-US" sz="1765" dirty="0"/>
              <a:t>Integrate with other services like </a:t>
            </a:r>
            <a:br>
              <a:rPr lang="en-US" sz="1765" dirty="0"/>
            </a:br>
            <a:r>
              <a:rPr lang="en-US" sz="1765" dirty="0"/>
              <a:t>Azure Databricks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C1FA0-8434-A14B-A80B-0466073C57D9}"/>
              </a:ext>
            </a:extLst>
          </p:cNvPr>
          <p:cNvSpPr/>
          <p:nvPr/>
        </p:nvSpPr>
        <p:spPr>
          <a:xfrm>
            <a:off x="6841809" y="4805180"/>
            <a:ext cx="4193645" cy="6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98">
              <a:spcBef>
                <a:spcPts val="588"/>
              </a:spcBef>
              <a:defRPr/>
            </a:pPr>
            <a:r>
              <a:rPr lang="en-US" sz="1765" dirty="0"/>
              <a:t>Get started quickly without any complex pre-requisites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B9822A-E278-4B43-AAAE-61B323216111}"/>
              </a:ext>
            </a:extLst>
          </p:cNvPr>
          <p:cNvSpPr/>
          <p:nvPr/>
        </p:nvSpPr>
        <p:spPr>
          <a:xfrm>
            <a:off x="492676" y="2474724"/>
            <a:ext cx="47288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914192">
              <a:defRPr/>
            </a:pPr>
            <a:r>
              <a:rPr lang="en-US" sz="9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PyCharm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872B16-A83C-4A23-8204-50B05B02B46F}"/>
              </a:ext>
            </a:extLst>
          </p:cNvPr>
          <p:cNvSpPr/>
          <p:nvPr/>
        </p:nvSpPr>
        <p:spPr>
          <a:xfrm>
            <a:off x="1231902" y="2474724"/>
            <a:ext cx="38792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914192">
              <a:defRPr/>
            </a:pPr>
            <a:r>
              <a:rPr lang="en-US" sz="90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Jupyter</a:t>
            </a:r>
            <a:endParaRPr lang="en-US" sz="90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5E85EC-55F1-448B-BD59-EEB1E3A1E528}"/>
              </a:ext>
            </a:extLst>
          </p:cNvPr>
          <p:cNvSpPr/>
          <p:nvPr/>
        </p:nvSpPr>
        <p:spPr>
          <a:xfrm>
            <a:off x="1855455" y="2479765"/>
            <a:ext cx="987451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914192">
              <a:defRPr/>
            </a:pPr>
            <a:r>
              <a:rPr lang="en-US" sz="9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</a:p>
        </p:txBody>
      </p:sp>
      <p:pic>
        <p:nvPicPr>
          <p:cNvPr id="38" name="Picture 37" descr="A close up of a sign&#10;&#10;Description automatically generated">
            <a:extLst>
              <a:ext uri="{FF2B5EF4-FFF2-40B4-BE49-F238E27FC236}">
                <a16:creationId xmlns:a16="http://schemas.microsoft.com/office/drawing/2014/main" id="{32850CA4-7355-43F6-AF10-D5B5C485F1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86" y="2089952"/>
            <a:ext cx="287443" cy="300371"/>
          </a:xfrm>
          <a:prstGeom prst="rect">
            <a:avLst/>
          </a:prstGeom>
        </p:spPr>
      </p:pic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83BE9F1-71A4-4678-B924-8A3FA5691C6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9468" y="2024144"/>
            <a:ext cx="349247" cy="399355"/>
          </a:xfrm>
          <a:prstGeom prst="rect">
            <a:avLst/>
          </a:prstGeom>
        </p:spPr>
      </p:pic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AF591652-8FF8-4A84-9228-4DCAD458A58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5705" y="2073181"/>
            <a:ext cx="327980" cy="3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1048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3D05B-86CD-EE41-A4A5-92D7AD99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302995"/>
            <a:ext cx="11336039" cy="757914"/>
          </a:xfrm>
        </p:spPr>
        <p:txBody>
          <a:bodyPr/>
          <a:lstStyle/>
          <a:p>
            <a:r>
              <a:rPr lang="en-US" dirty="0"/>
              <a:t>ML Studio Demo</a:t>
            </a:r>
          </a:p>
        </p:txBody>
      </p:sp>
    </p:spTree>
    <p:extLst>
      <p:ext uri="{BB962C8B-B14F-4D97-AF65-F5344CB8AC3E}">
        <p14:creationId xmlns:p14="http://schemas.microsoft.com/office/powerpoint/2010/main" val="110363299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Deploying our lab environment</a:t>
            </a:r>
          </a:p>
        </p:txBody>
      </p:sp>
    </p:spTree>
    <p:extLst>
      <p:ext uri="{BB962C8B-B14F-4D97-AF65-F5344CB8AC3E}">
        <p14:creationId xmlns:p14="http://schemas.microsoft.com/office/powerpoint/2010/main" val="24204471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3D05B-86CD-EE41-A4A5-92D7AD99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302995"/>
            <a:ext cx="11336039" cy="757914"/>
          </a:xfrm>
        </p:spPr>
        <p:txBody>
          <a:bodyPr/>
          <a:lstStyle/>
          <a:p>
            <a:r>
              <a:rPr lang="en-US" dirty="0"/>
              <a:t>Lab requirements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DAA96C-C406-404B-8A3C-6939834E01AF}"/>
              </a:ext>
            </a:extLst>
          </p:cNvPr>
          <p:cNvSpPr/>
          <p:nvPr/>
        </p:nvSpPr>
        <p:spPr>
          <a:xfrm>
            <a:off x="426425" y="1361440"/>
            <a:ext cx="1095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</a:rPr>
              <a:t>Follow the steps on: </a:t>
            </a:r>
            <a:r>
              <a:rPr lang="en-US" dirty="0">
                <a:hlinkClick r:id="rId3"/>
              </a:rPr>
              <a:t>https://github.com/miquelladeboer/workshop-azure-machine-learning/blob/master/labs/01_setup.md</a:t>
            </a:r>
            <a:endParaRPr lang="nl-NL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7834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Ovrview Azure AI Platform</a:t>
            </a:r>
          </a:p>
        </p:txBody>
      </p:sp>
    </p:spTree>
    <p:extLst>
      <p:ext uri="{BB962C8B-B14F-4D97-AF65-F5344CB8AC3E}">
        <p14:creationId xmlns:p14="http://schemas.microsoft.com/office/powerpoint/2010/main" val="20122084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971E-3D2F-42FD-86CA-B90C6166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24" y="316845"/>
            <a:ext cx="11483774" cy="1325563"/>
          </a:xfrm>
        </p:spPr>
        <p:txBody>
          <a:bodyPr>
            <a:normAutofit/>
          </a:bodyPr>
          <a:lstStyle/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AI Service Types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BBF78-3E92-4FAD-8E60-8650F02B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" y="2558598"/>
            <a:ext cx="4023204" cy="253291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53E8FE6-2E06-4FBB-BD71-148858D95354}"/>
              </a:ext>
            </a:extLst>
          </p:cNvPr>
          <p:cNvSpPr/>
          <p:nvPr/>
        </p:nvSpPr>
        <p:spPr>
          <a:xfrm>
            <a:off x="0" y="5372592"/>
            <a:ext cx="4072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000" dirty="0">
                <a:latin typeface="Segoe UI Semibold" panose="020B0702040204020203" pitchFamily="34" charset="0"/>
                <a:ea typeface="Segoe UI Historic" panose="020B0502040204020203" pitchFamily="34" charset="0"/>
                <a:cs typeface="Segoe UI Semibold" panose="020B0702040204020203" pitchFamily="34" charset="0"/>
              </a:rPr>
              <a:t>Pre-Built AI</a:t>
            </a:r>
            <a:endParaRPr lang="nl-NL" i="0" u="none" strike="noStrike" dirty="0">
              <a:solidFill>
                <a:schemeClr val="bg1">
                  <a:lumMod val="50000"/>
                </a:schemeClr>
              </a:solidFill>
              <a:effectLst/>
              <a:latin typeface="Segoe UI Semibold" panose="020B0702040204020203" pitchFamily="34" charset="0"/>
              <a:ea typeface="Segoe UI Historic" panose="020B05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C0220C-8911-43AB-9322-93B28F3EBD73}"/>
              </a:ext>
            </a:extLst>
          </p:cNvPr>
          <p:cNvSpPr/>
          <p:nvPr/>
        </p:nvSpPr>
        <p:spPr>
          <a:xfrm>
            <a:off x="4282224" y="5435507"/>
            <a:ext cx="3816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000" dirty="0" err="1">
                <a:latin typeface="Segoe UI Semibold" panose="020B0702040204020203" pitchFamily="34" charset="0"/>
                <a:ea typeface="Segoe UI Historic" panose="020B0502040204020203" pitchFamily="34" charset="0"/>
                <a:cs typeface="Segoe UI Semibold" panose="020B0702040204020203" pitchFamily="34" charset="0"/>
              </a:rPr>
              <a:t>Custom</a:t>
            </a:r>
            <a:r>
              <a:rPr lang="nl-NL" sz="2000" dirty="0">
                <a:latin typeface="Segoe UI Semibold" panose="020B0702040204020203" pitchFamily="34" charset="0"/>
                <a:ea typeface="Segoe UI Historic" panose="020B0502040204020203" pitchFamily="34" charset="0"/>
                <a:cs typeface="Segoe UI Semibold" panose="020B0702040204020203" pitchFamily="34" charset="0"/>
              </a:rPr>
              <a:t> AI</a:t>
            </a:r>
            <a:endParaRPr lang="nl-NL" sz="2000" i="0" u="none" strike="noStrike" dirty="0">
              <a:effectLst/>
              <a:latin typeface="Segoe UI Semibold" panose="020B0702040204020203" pitchFamily="34" charset="0"/>
              <a:ea typeface="Segoe UI Historic" panose="020B05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FF65FFE-0A59-4F8C-AA0D-D789E98D29F4}"/>
              </a:ext>
            </a:extLst>
          </p:cNvPr>
          <p:cNvSpPr/>
          <p:nvPr/>
        </p:nvSpPr>
        <p:spPr>
          <a:xfrm>
            <a:off x="8210364" y="5435507"/>
            <a:ext cx="3934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000" dirty="0" err="1">
                <a:latin typeface="Segoe UI Semibold" panose="020B0702040204020203" pitchFamily="34" charset="0"/>
                <a:ea typeface="Segoe UI Historic" panose="020B0502040204020203" pitchFamily="34" charset="0"/>
                <a:cs typeface="Segoe UI Semibold" panose="020B0702040204020203" pitchFamily="34" charset="0"/>
              </a:rPr>
              <a:t>Conversational</a:t>
            </a:r>
            <a:r>
              <a:rPr lang="nl-NL" sz="2000" dirty="0">
                <a:latin typeface="Segoe UI Semibold" panose="020B0702040204020203" pitchFamily="34" charset="0"/>
                <a:ea typeface="Segoe UI Historic" panose="020B0502040204020203" pitchFamily="34" charset="0"/>
                <a:cs typeface="Segoe UI Semibold" panose="020B0702040204020203" pitchFamily="34" charset="0"/>
              </a:rPr>
              <a:t> AI</a:t>
            </a:r>
            <a:endParaRPr lang="nl-NL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ea typeface="Segoe UI Historic" panose="020B05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6FB31-710C-4049-BAFF-02A180E6A497}"/>
              </a:ext>
            </a:extLst>
          </p:cNvPr>
          <p:cNvSpPr/>
          <p:nvPr/>
        </p:nvSpPr>
        <p:spPr>
          <a:xfrm>
            <a:off x="4219609" y="2572993"/>
            <a:ext cx="3878965" cy="2563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1F8AE-FD7E-4DF6-92EF-6C08E2F61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224" y="3115144"/>
            <a:ext cx="3772150" cy="1690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76BA35-F19F-4259-B973-2C6EFB778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364" y="2572993"/>
            <a:ext cx="3934659" cy="256369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300A71B-24D0-458D-A57A-170CD30B45AC}"/>
              </a:ext>
            </a:extLst>
          </p:cNvPr>
          <p:cNvSpPr txBox="1"/>
          <p:nvPr/>
        </p:nvSpPr>
        <p:spPr>
          <a:xfrm>
            <a:off x="2476628" y="2129026"/>
            <a:ext cx="786375" cy="219453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Language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19BCAD-9091-4EB0-B822-925263EA90E0}"/>
              </a:ext>
            </a:extLst>
          </p:cNvPr>
          <p:cNvSpPr txBox="1"/>
          <p:nvPr/>
        </p:nvSpPr>
        <p:spPr>
          <a:xfrm>
            <a:off x="715219" y="2150055"/>
            <a:ext cx="715219" cy="219453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Speech</a:t>
            </a:r>
          </a:p>
        </p:txBody>
      </p:sp>
      <p:sp>
        <p:nvSpPr>
          <p:cNvPr id="50" name="Rounded Rectangular Callout 243">
            <a:extLst>
              <a:ext uri="{FF2B5EF4-FFF2-40B4-BE49-F238E27FC236}">
                <a16:creationId xmlns:a16="http://schemas.microsoft.com/office/drawing/2014/main" id="{7882CF5C-30DF-48DF-8C7D-D416E88CB4C8}"/>
              </a:ext>
            </a:extLst>
          </p:cNvPr>
          <p:cNvSpPr/>
          <p:nvPr/>
        </p:nvSpPr>
        <p:spPr bwMode="auto">
          <a:xfrm>
            <a:off x="913322" y="1814748"/>
            <a:ext cx="322137" cy="206681"/>
          </a:xfrm>
          <a:prstGeom prst="wedgeRoundRectCallout">
            <a:avLst>
              <a:gd name="adj1" fmla="val 30853"/>
              <a:gd name="adj2" fmla="val 79643"/>
              <a:gd name="adj3" fmla="val 16667"/>
            </a:avLst>
          </a:prstGeom>
          <a:noFill/>
          <a:ln w="12700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9DE19E-CA16-4A14-9B9D-2557797B4730}"/>
              </a:ext>
            </a:extLst>
          </p:cNvPr>
          <p:cNvSpPr txBox="1"/>
          <p:nvPr/>
        </p:nvSpPr>
        <p:spPr>
          <a:xfrm>
            <a:off x="3294859" y="2136694"/>
            <a:ext cx="777476" cy="219453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DE163D-B6C2-4F55-ACE2-C2572F35B0AE}"/>
              </a:ext>
            </a:extLst>
          </p:cNvPr>
          <p:cNvSpPr txBox="1"/>
          <p:nvPr/>
        </p:nvSpPr>
        <p:spPr>
          <a:xfrm>
            <a:off x="0" y="2136694"/>
            <a:ext cx="715219" cy="219453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Vision</a:t>
            </a:r>
          </a:p>
        </p:txBody>
      </p:sp>
      <p:sp>
        <p:nvSpPr>
          <p:cNvPr id="53" name="eye_2">
            <a:extLst>
              <a:ext uri="{FF2B5EF4-FFF2-40B4-BE49-F238E27FC236}">
                <a16:creationId xmlns:a16="http://schemas.microsoft.com/office/drawing/2014/main" id="{0F2932CF-6A6E-4DF5-95AD-E7133B624D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9354" y="1830494"/>
            <a:ext cx="356510" cy="189423"/>
          </a:xfrm>
          <a:custGeom>
            <a:avLst/>
            <a:gdLst>
              <a:gd name="T0" fmla="*/ 5 w 346"/>
              <a:gd name="T1" fmla="*/ 103 h 191"/>
              <a:gd name="T2" fmla="*/ 0 w 346"/>
              <a:gd name="T3" fmla="*/ 96 h 191"/>
              <a:gd name="T4" fmla="*/ 3 w 346"/>
              <a:gd name="T5" fmla="*/ 92 h 191"/>
              <a:gd name="T6" fmla="*/ 5 w 346"/>
              <a:gd name="T7" fmla="*/ 103 h 191"/>
              <a:gd name="T8" fmla="*/ 173 w 346"/>
              <a:gd name="T9" fmla="*/ 191 h 191"/>
              <a:gd name="T10" fmla="*/ 346 w 346"/>
              <a:gd name="T11" fmla="*/ 96 h 191"/>
              <a:gd name="T12" fmla="*/ 173 w 346"/>
              <a:gd name="T13" fmla="*/ 0 h 191"/>
              <a:gd name="T14" fmla="*/ 3 w 346"/>
              <a:gd name="T15" fmla="*/ 92 h 191"/>
              <a:gd name="T16" fmla="*/ 175 w 346"/>
              <a:gd name="T17" fmla="*/ 14 h 191"/>
              <a:gd name="T18" fmla="*/ 89 w 346"/>
              <a:gd name="T19" fmla="*/ 96 h 191"/>
              <a:gd name="T20" fmla="*/ 175 w 346"/>
              <a:gd name="T21" fmla="*/ 178 h 191"/>
              <a:gd name="T22" fmla="*/ 261 w 346"/>
              <a:gd name="T23" fmla="*/ 96 h 191"/>
              <a:gd name="T24" fmla="*/ 175 w 346"/>
              <a:gd name="T25" fmla="*/ 14 h 191"/>
              <a:gd name="T26" fmla="*/ 175 w 346"/>
              <a:gd name="T27" fmla="*/ 78 h 191"/>
              <a:gd name="T28" fmla="*/ 156 w 346"/>
              <a:gd name="T29" fmla="*/ 96 h 191"/>
              <a:gd name="T30" fmla="*/ 175 w 346"/>
              <a:gd name="T31" fmla="*/ 114 h 191"/>
              <a:gd name="T32" fmla="*/ 194 w 346"/>
              <a:gd name="T33" fmla="*/ 96 h 191"/>
              <a:gd name="T34" fmla="*/ 175 w 346"/>
              <a:gd name="T35" fmla="*/ 7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6" h="191">
                <a:moveTo>
                  <a:pt x="5" y="103"/>
                </a:moveTo>
                <a:cubicBezTo>
                  <a:pt x="2" y="98"/>
                  <a:pt x="0" y="96"/>
                  <a:pt x="0" y="96"/>
                </a:cubicBezTo>
                <a:cubicBezTo>
                  <a:pt x="0" y="96"/>
                  <a:pt x="1" y="94"/>
                  <a:pt x="3" y="92"/>
                </a:cubicBezTo>
                <a:moveTo>
                  <a:pt x="5" y="103"/>
                </a:moveTo>
                <a:cubicBezTo>
                  <a:pt x="23" y="125"/>
                  <a:pt x="82" y="191"/>
                  <a:pt x="173" y="191"/>
                </a:cubicBezTo>
                <a:cubicBezTo>
                  <a:pt x="283" y="191"/>
                  <a:pt x="346" y="96"/>
                  <a:pt x="346" y="96"/>
                </a:cubicBezTo>
                <a:cubicBezTo>
                  <a:pt x="346" y="96"/>
                  <a:pt x="283" y="0"/>
                  <a:pt x="173" y="0"/>
                </a:cubicBezTo>
                <a:cubicBezTo>
                  <a:pt x="77" y="0"/>
                  <a:pt x="17" y="73"/>
                  <a:pt x="3" y="92"/>
                </a:cubicBezTo>
                <a:moveTo>
                  <a:pt x="175" y="14"/>
                </a:moveTo>
                <a:cubicBezTo>
                  <a:pt x="128" y="14"/>
                  <a:pt x="89" y="50"/>
                  <a:pt x="89" y="96"/>
                </a:cubicBezTo>
                <a:cubicBezTo>
                  <a:pt x="89" y="141"/>
                  <a:pt x="128" y="178"/>
                  <a:pt x="175" y="178"/>
                </a:cubicBezTo>
                <a:cubicBezTo>
                  <a:pt x="222" y="178"/>
                  <a:pt x="261" y="141"/>
                  <a:pt x="261" y="96"/>
                </a:cubicBezTo>
                <a:cubicBezTo>
                  <a:pt x="261" y="50"/>
                  <a:pt x="222" y="14"/>
                  <a:pt x="175" y="14"/>
                </a:cubicBezTo>
                <a:close/>
                <a:moveTo>
                  <a:pt x="175" y="78"/>
                </a:moveTo>
                <a:cubicBezTo>
                  <a:pt x="165" y="78"/>
                  <a:pt x="156" y="86"/>
                  <a:pt x="156" y="96"/>
                </a:cubicBezTo>
                <a:cubicBezTo>
                  <a:pt x="156" y="106"/>
                  <a:pt x="165" y="114"/>
                  <a:pt x="175" y="114"/>
                </a:cubicBezTo>
                <a:cubicBezTo>
                  <a:pt x="185" y="114"/>
                  <a:pt x="194" y="106"/>
                  <a:pt x="194" y="96"/>
                </a:cubicBezTo>
                <a:cubicBezTo>
                  <a:pt x="194" y="86"/>
                  <a:pt x="185" y="78"/>
                  <a:pt x="175" y="78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4" name="Graphic 569">
            <a:extLst>
              <a:ext uri="{FF2B5EF4-FFF2-40B4-BE49-F238E27FC236}">
                <a16:creationId xmlns:a16="http://schemas.microsoft.com/office/drawing/2014/main" id="{2903F403-3A61-4960-B958-86FA7FCB561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5170" y="1770419"/>
            <a:ext cx="331849" cy="294238"/>
          </a:xfrm>
          <a:prstGeom prst="rect">
            <a:avLst/>
          </a:prstGeom>
        </p:spPr>
      </p:pic>
      <p:sp>
        <p:nvSpPr>
          <p:cNvPr id="55" name="Freeform 5">
            <a:extLst>
              <a:ext uri="{FF2B5EF4-FFF2-40B4-BE49-F238E27FC236}">
                <a16:creationId xmlns:a16="http://schemas.microsoft.com/office/drawing/2014/main" id="{47395769-2508-4572-A1EA-A5BF61B178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2344" y="1783134"/>
            <a:ext cx="302509" cy="284146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921CA0-C1B1-486F-930C-A7DC8385605F}"/>
              </a:ext>
            </a:extLst>
          </p:cNvPr>
          <p:cNvSpPr txBox="1"/>
          <p:nvPr/>
        </p:nvSpPr>
        <p:spPr>
          <a:xfrm>
            <a:off x="1270676" y="1908196"/>
            <a:ext cx="1366533" cy="369318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…..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2B9B2A-3304-4A3F-94D8-D30C26BB2BAC}"/>
              </a:ext>
            </a:extLst>
          </p:cNvPr>
          <p:cNvGrpSpPr/>
          <p:nvPr/>
        </p:nvGrpSpPr>
        <p:grpSpPr>
          <a:xfrm>
            <a:off x="6741890" y="1758146"/>
            <a:ext cx="325967" cy="318163"/>
            <a:chOff x="7158422" y="1607015"/>
            <a:chExt cx="2726357" cy="2778898"/>
          </a:xfrm>
          <a:solidFill>
            <a:schemeClr val="bg1"/>
          </a:solidFill>
        </p:grpSpPr>
        <p:sp>
          <p:nvSpPr>
            <p:cNvPr id="58" name="Freeform 290">
              <a:extLst>
                <a:ext uri="{FF2B5EF4-FFF2-40B4-BE49-F238E27FC236}">
                  <a16:creationId xmlns:a16="http://schemas.microsoft.com/office/drawing/2014/main" id="{95316163-9158-474B-9333-AAC9140611D8}"/>
                </a:ext>
              </a:extLst>
            </p:cNvPr>
            <p:cNvSpPr/>
            <p:nvPr/>
          </p:nvSpPr>
          <p:spPr bwMode="auto">
            <a:xfrm>
              <a:off x="7158422" y="2971802"/>
              <a:ext cx="2726357" cy="1414111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rot="0" spcFirstLastPara="0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337BDD55-7595-4A11-BC98-BC95D0BBF13A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Freeform 292">
              <a:extLst>
                <a:ext uri="{FF2B5EF4-FFF2-40B4-BE49-F238E27FC236}">
                  <a16:creationId xmlns:a16="http://schemas.microsoft.com/office/drawing/2014/main" id="{2167107E-4369-42B3-832A-8077075B9DCB}"/>
                </a:ext>
              </a:extLst>
            </p:cNvPr>
            <p:cNvSpPr/>
            <p:nvPr/>
          </p:nvSpPr>
          <p:spPr bwMode="auto">
            <a:xfrm>
              <a:off x="7158422" y="2057402"/>
              <a:ext cx="2726357" cy="1414113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rot="0" spcFirstLastPara="0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F763B8BC-4CFB-4CE0-9FE7-9971E1CF87B6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0F1D75F-9D59-44C8-8DE8-0F30C4278560}"/>
              </a:ext>
            </a:extLst>
          </p:cNvPr>
          <p:cNvGrpSpPr/>
          <p:nvPr/>
        </p:nvGrpSpPr>
        <p:grpSpPr>
          <a:xfrm>
            <a:off x="5480499" y="1723254"/>
            <a:ext cx="334304" cy="342310"/>
            <a:chOff x="8882196" y="3721867"/>
            <a:chExt cx="285941" cy="305752"/>
          </a:xfrm>
          <a:solidFill>
            <a:schemeClr val="bg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2841D24-D969-42DC-8554-51E3DA3CA174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Freeform 123">
              <a:extLst>
                <a:ext uri="{FF2B5EF4-FFF2-40B4-BE49-F238E27FC236}">
                  <a16:creationId xmlns:a16="http://schemas.microsoft.com/office/drawing/2014/main" id="{582DA347-A622-4392-8292-3878E294DFD4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Freeform 124">
              <a:extLst>
                <a:ext uri="{FF2B5EF4-FFF2-40B4-BE49-F238E27FC236}">
                  <a16:creationId xmlns:a16="http://schemas.microsoft.com/office/drawing/2014/main" id="{B46B7925-3393-46E0-AA3A-0C1D5034F2F5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39D1EEF-5CCE-4F93-8A39-037EEC68E18F}"/>
              </a:ext>
            </a:extLst>
          </p:cNvPr>
          <p:cNvSpPr txBox="1"/>
          <p:nvPr/>
        </p:nvSpPr>
        <p:spPr>
          <a:xfrm>
            <a:off x="4967470" y="2174950"/>
            <a:ext cx="1366533" cy="362393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lang="en-US" sz="90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lang="en-US" sz="90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Learning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7AABFB-DB81-4DB9-854E-C5732F2D50FF}"/>
              </a:ext>
            </a:extLst>
          </p:cNvPr>
          <p:cNvSpPr txBox="1"/>
          <p:nvPr/>
        </p:nvSpPr>
        <p:spPr>
          <a:xfrm>
            <a:off x="6234070" y="2172668"/>
            <a:ext cx="1366533" cy="237743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lang="en-US" sz="90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Databricks</a:t>
            </a:r>
          </a:p>
        </p:txBody>
      </p:sp>
      <p:pic>
        <p:nvPicPr>
          <p:cNvPr id="71" name="Picture 7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0E505CD-9BCD-4CC6-AE58-1F57DE27C465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120" y="1750429"/>
            <a:ext cx="677104" cy="33924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01BA609-B34A-4B55-B20B-F0F093725832}"/>
              </a:ext>
            </a:extLst>
          </p:cNvPr>
          <p:cNvSpPr txBox="1"/>
          <p:nvPr/>
        </p:nvSpPr>
        <p:spPr>
          <a:xfrm>
            <a:off x="9762338" y="2165693"/>
            <a:ext cx="1285748" cy="216968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Bot Service</a:t>
            </a:r>
          </a:p>
        </p:txBody>
      </p:sp>
    </p:spTree>
    <p:extLst>
      <p:ext uri="{BB962C8B-B14F-4D97-AF65-F5344CB8AC3E}">
        <p14:creationId xmlns:p14="http://schemas.microsoft.com/office/powerpoint/2010/main" val="8482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971E-3D2F-42FD-86CA-B90C6166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10" y="207678"/>
            <a:ext cx="9492290" cy="1325563"/>
          </a:xfrm>
        </p:spPr>
        <p:txBody>
          <a:bodyPr>
            <a:normAutofit/>
          </a:bodyPr>
          <a:lstStyle/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AI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4FD84-C2F0-4A52-A8AB-F74E9BC009A3}"/>
              </a:ext>
            </a:extLst>
          </p:cNvPr>
          <p:cNvSpPr txBox="1"/>
          <p:nvPr/>
        </p:nvSpPr>
        <p:spPr>
          <a:xfrm>
            <a:off x="451205" y="1732932"/>
            <a:ext cx="198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AI 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6B0D5F-FCB9-4252-8E43-83C94E10196B}"/>
              </a:ext>
            </a:extLst>
          </p:cNvPr>
          <p:cNvSpPr txBox="1"/>
          <p:nvPr/>
        </p:nvSpPr>
        <p:spPr>
          <a:xfrm>
            <a:off x="537916" y="4524537"/>
            <a:ext cx="206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423F4-F575-44F3-B7EB-23C5249D6DDC}"/>
              </a:ext>
            </a:extLst>
          </p:cNvPr>
          <p:cNvSpPr txBox="1"/>
          <p:nvPr/>
        </p:nvSpPr>
        <p:spPr>
          <a:xfrm>
            <a:off x="6510814" y="4524537"/>
            <a:ext cx="206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Compute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B1F3DE-449E-426E-A9BE-011E8AD88BF3}"/>
              </a:ext>
            </a:extLst>
          </p:cNvPr>
          <p:cNvSpPr/>
          <p:nvPr/>
        </p:nvSpPr>
        <p:spPr>
          <a:xfrm>
            <a:off x="532321" y="5772198"/>
            <a:ext cx="11032212" cy="82761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FF8DEC-BBFF-45F3-B377-93C6918B0E21}"/>
              </a:ext>
            </a:extLst>
          </p:cNvPr>
          <p:cNvSpPr/>
          <p:nvPr/>
        </p:nvSpPr>
        <p:spPr>
          <a:xfrm>
            <a:off x="560248" y="4887556"/>
            <a:ext cx="1186107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SQL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3C5316-A5F2-4C9D-BF4B-46F4DFF64043}"/>
              </a:ext>
            </a:extLst>
          </p:cNvPr>
          <p:cNvSpPr/>
          <p:nvPr/>
        </p:nvSpPr>
        <p:spPr>
          <a:xfrm>
            <a:off x="1780009" y="4887556"/>
            <a:ext cx="1140760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Lake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3D6203-60C3-46B0-9ACA-1A58D61A791B}"/>
              </a:ext>
            </a:extLst>
          </p:cNvPr>
          <p:cNvSpPr/>
          <p:nvPr/>
        </p:nvSpPr>
        <p:spPr>
          <a:xfrm>
            <a:off x="2954380" y="4887556"/>
            <a:ext cx="1217007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Cosmos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DB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A90097-2712-43B1-A793-C6C689F770CA}"/>
              </a:ext>
            </a:extLst>
          </p:cNvPr>
          <p:cNvSpPr/>
          <p:nvPr/>
        </p:nvSpPr>
        <p:spPr>
          <a:xfrm>
            <a:off x="4205041" y="4884846"/>
            <a:ext cx="1043565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Blob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0D88EF-AEDE-402A-B0E5-F191B700A786}"/>
              </a:ext>
            </a:extLst>
          </p:cNvPr>
          <p:cNvSpPr/>
          <p:nvPr/>
        </p:nvSpPr>
        <p:spPr>
          <a:xfrm>
            <a:off x="6554831" y="4880429"/>
            <a:ext cx="1227966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AML Compute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304C22-917E-4A91-BF7B-C8CFE943DA90}"/>
              </a:ext>
            </a:extLst>
          </p:cNvPr>
          <p:cNvSpPr/>
          <p:nvPr/>
        </p:nvSpPr>
        <p:spPr>
          <a:xfrm>
            <a:off x="7816451" y="4877784"/>
            <a:ext cx="1066217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ACI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AKS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17E64D-0BB9-4668-922E-3276F4E4F53C}"/>
              </a:ext>
            </a:extLst>
          </p:cNvPr>
          <p:cNvSpPr/>
          <p:nvPr/>
        </p:nvSpPr>
        <p:spPr>
          <a:xfrm>
            <a:off x="8940367" y="4884948"/>
            <a:ext cx="1288190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(Databricks) Spark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79C57F-1906-4325-9C27-9AC478E399DF}"/>
              </a:ext>
            </a:extLst>
          </p:cNvPr>
          <p:cNvSpPr/>
          <p:nvPr/>
        </p:nvSpPr>
        <p:spPr>
          <a:xfrm>
            <a:off x="10304270" y="4878822"/>
            <a:ext cx="1288190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Science VM</a:t>
            </a:r>
          </a:p>
        </p:txBody>
      </p:sp>
      <p:sp>
        <p:nvSpPr>
          <p:cNvPr id="27" name="chip">
            <a:extLst>
              <a:ext uri="{FF2B5EF4-FFF2-40B4-BE49-F238E27FC236}">
                <a16:creationId xmlns:a16="http://schemas.microsoft.com/office/drawing/2014/main" id="{189ACCCE-8DC6-4791-B388-0069E973C5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93173" y="596562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4E8B5-02DD-4837-AA6D-9BC04431E0DB}"/>
              </a:ext>
            </a:extLst>
          </p:cNvPr>
          <p:cNvSpPr txBox="1"/>
          <p:nvPr/>
        </p:nvSpPr>
        <p:spPr>
          <a:xfrm>
            <a:off x="3382889" y="6418041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CPU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3EBDF5-EAE7-4899-A5A7-7F8216EAFFF8}"/>
              </a:ext>
            </a:extLst>
          </p:cNvPr>
          <p:cNvGrpSpPr>
            <a:grpSpLocks noChangeAspect="1"/>
          </p:cNvGrpSpPr>
          <p:nvPr/>
        </p:nvGrpSpPr>
        <p:grpSpPr>
          <a:xfrm>
            <a:off x="5575095" y="6016030"/>
            <a:ext cx="322912" cy="197277"/>
            <a:chOff x="5842028" y="2023300"/>
            <a:chExt cx="518306" cy="330673"/>
          </a:xfrm>
        </p:grpSpPr>
        <p:sp>
          <p:nvSpPr>
            <p:cNvPr id="43" name="Rectangle: Single Corner Rounded 196">
              <a:extLst>
                <a:ext uri="{FF2B5EF4-FFF2-40B4-BE49-F238E27FC236}">
                  <a16:creationId xmlns:a16="http://schemas.microsoft.com/office/drawing/2014/main" id="{9E596482-BE87-4706-A7BA-5E891EE09735}"/>
                </a:ext>
              </a:extLst>
            </p:cNvPr>
            <p:cNvSpPr/>
            <p:nvPr/>
          </p:nvSpPr>
          <p:spPr bwMode="auto">
            <a:xfrm>
              <a:off x="5842028" y="2023300"/>
              <a:ext cx="518306" cy="284908"/>
            </a:xfrm>
            <a:prstGeom prst="round1Rect">
              <a:avLst>
                <a:gd name="adj" fmla="val 19322"/>
              </a:avLst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5388A5-D293-421B-B948-9FA3D736617C}"/>
                </a:ext>
              </a:extLst>
            </p:cNvPr>
            <p:cNvGrpSpPr/>
            <p:nvPr/>
          </p:nvGrpSpPr>
          <p:grpSpPr>
            <a:xfrm>
              <a:off x="5886781" y="2308208"/>
              <a:ext cx="423110" cy="45765"/>
              <a:chOff x="2805041" y="5363936"/>
              <a:chExt cx="937405" cy="12517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EFE20E7-6E32-429C-9207-1532041E6B11}"/>
                  </a:ext>
                </a:extLst>
              </p:cNvPr>
              <p:cNvGrpSpPr/>
              <p:nvPr/>
            </p:nvGrpSpPr>
            <p:grpSpPr>
              <a:xfrm>
                <a:off x="2805041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FAB555C-AC06-4221-950D-5097B561BA87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19D7E89-22DA-465D-AEFE-E4F1135FA4CF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94CE79A-AAC4-4A99-9BD6-C010B2945146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09981CB-2BD9-4E82-8B12-DD4E5970270E}"/>
                  </a:ext>
                </a:extLst>
              </p:cNvPr>
              <p:cNvGrpSpPr/>
              <p:nvPr/>
            </p:nvGrpSpPr>
            <p:grpSpPr>
              <a:xfrm>
                <a:off x="3437646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A7D865E-A3D3-44C8-8BAC-78FF7F9E7F33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FD07BCD6-7C43-403E-932F-CDCCF14097EF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BC00DFD-FDE1-4652-B52A-56B6B877985A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607273-EB06-43D8-8F91-86C3F0FE79C6}"/>
                </a:ext>
              </a:extLst>
            </p:cNvPr>
            <p:cNvSpPr/>
            <p:nvPr/>
          </p:nvSpPr>
          <p:spPr bwMode="auto">
            <a:xfrm>
              <a:off x="6135172" y="2083744"/>
              <a:ext cx="158117" cy="164020"/>
            </a:xfrm>
            <a:prstGeom prst="ellipse">
              <a:avLst/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C43E3C-7465-41F3-B35B-51A5B1CB87E2}"/>
                </a:ext>
              </a:extLst>
            </p:cNvPr>
            <p:cNvSpPr/>
            <p:nvPr/>
          </p:nvSpPr>
          <p:spPr bwMode="auto">
            <a:xfrm>
              <a:off x="5911951" y="2129519"/>
              <a:ext cx="156176" cy="80034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B118E7D-4403-499D-8259-54C078661E21}"/>
              </a:ext>
            </a:extLst>
          </p:cNvPr>
          <p:cNvSpPr txBox="1"/>
          <p:nvPr/>
        </p:nvSpPr>
        <p:spPr>
          <a:xfrm>
            <a:off x="4805765" y="6418041"/>
            <a:ext cx="1861571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GPU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A39DD8-F45D-4317-88D4-97680F7D443B}"/>
              </a:ext>
            </a:extLst>
          </p:cNvPr>
          <p:cNvGrpSpPr>
            <a:grpSpLocks noChangeAspect="1"/>
          </p:cNvGrpSpPr>
          <p:nvPr/>
        </p:nvGrpSpPr>
        <p:grpSpPr>
          <a:xfrm>
            <a:off x="7504163" y="5965626"/>
            <a:ext cx="311282" cy="298083"/>
            <a:chOff x="10035278" y="3218678"/>
            <a:chExt cx="247374" cy="24737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FC7F5D7-2C16-4BE0-A5AF-EA4F3E235899}"/>
                </a:ext>
              </a:extLst>
            </p:cNvPr>
            <p:cNvGrpSpPr/>
            <p:nvPr/>
          </p:nvGrpSpPr>
          <p:grpSpPr>
            <a:xfrm>
              <a:off x="10035278" y="3218678"/>
              <a:ext cx="247374" cy="247374"/>
              <a:chOff x="3485441" y="4505566"/>
              <a:chExt cx="712494" cy="71249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832FF67-D73B-45F5-97FC-5D8F61E694D1}"/>
                  </a:ext>
                </a:extLst>
              </p:cNvPr>
              <p:cNvSpPr/>
              <p:nvPr/>
            </p:nvSpPr>
            <p:spPr bwMode="auto">
              <a:xfrm>
                <a:off x="3565593" y="4585718"/>
                <a:ext cx="552190" cy="55219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E0098FB-CB3D-4287-9466-2E4762697797}"/>
                  </a:ext>
                </a:extLst>
              </p:cNvPr>
              <p:cNvGrpSpPr/>
              <p:nvPr/>
            </p:nvGrpSpPr>
            <p:grpSpPr>
              <a:xfrm>
                <a:off x="3485441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2824AE90-4A71-42D6-BBDC-8FDF8B535A3F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8A8BA2D-D47A-4E64-9B9B-712CC1352DB5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0E069B21-3A05-47DE-BF7B-F015AF1C61E2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3253D37A-B767-4272-A9E1-B97132D58B0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927CE281-D5D9-4238-BAC8-6BFE96FD818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8A26C1C-84ED-4780-95D2-45C28E17540B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73FDB3B1-7D18-48CD-881B-EA89920DE53D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789BED2-5F76-4D29-BB27-76A219DDB2DD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195DCB1-5039-49C2-82E2-D329AB0FCDE3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DBAAC2F7-3604-4AB4-96EB-DD5FDD6D211C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7C946C3-C5EB-4621-AB2C-00A87D7577D1}"/>
                  </a:ext>
                </a:extLst>
              </p:cNvPr>
              <p:cNvGrpSpPr/>
              <p:nvPr/>
            </p:nvGrpSpPr>
            <p:grpSpPr>
              <a:xfrm rot="5400000">
                <a:off x="3480396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45A69DE-6605-4537-A698-E4B5669CF870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BE948CA-AEC1-4C94-8971-9231CD15711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C6EC956-84BC-464F-9C28-BEDEC4995A8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4D4CDEEB-B02E-43C5-8E78-57F120DFC5FB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CC467144-71AF-4470-A793-18B2D6707001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E91F3FA1-F839-4ECA-9696-DA74145ED1BB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5FBACC25-4390-4020-BC0A-AD62EA8AC3C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7158D9B1-9FB4-4FCC-8C2F-5D7FA98AB6F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C4E3A739-796E-43F8-B35A-BF10D86344D3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198A821-6ACB-4BF3-A951-63B6F9A5D5D7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</p:grpSp>
        </p:grpSp>
        <p:sp>
          <p:nvSpPr>
            <p:cNvPr id="58" name="Freeform: Shape 520">
              <a:extLst>
                <a:ext uri="{FF2B5EF4-FFF2-40B4-BE49-F238E27FC236}">
                  <a16:creationId xmlns:a16="http://schemas.microsoft.com/office/drawing/2014/main" id="{319CCBD8-7CB5-4618-811B-0BBE449867BB}"/>
                </a:ext>
              </a:extLst>
            </p:cNvPr>
            <p:cNvSpPr/>
            <p:nvPr/>
          </p:nvSpPr>
          <p:spPr bwMode="auto">
            <a:xfrm>
              <a:off x="10124345" y="3293573"/>
              <a:ext cx="71612" cy="91319"/>
            </a:xfrm>
            <a:custGeom>
              <a:avLst/>
              <a:gdLst>
                <a:gd name="connsiteX0" fmla="*/ 699778 w 974972"/>
                <a:gd name="connsiteY0" fmla="*/ 0 h 1504393"/>
                <a:gd name="connsiteX1" fmla="*/ 502371 w 974972"/>
                <a:gd name="connsiteY1" fmla="*/ 571355 h 1504393"/>
                <a:gd name="connsiteX2" fmla="*/ 597565 w 974972"/>
                <a:gd name="connsiteY2" fmla="*/ 571355 h 1504393"/>
                <a:gd name="connsiteX3" fmla="*/ 629015 w 974972"/>
                <a:gd name="connsiteY3" fmla="*/ 571355 h 1504393"/>
                <a:gd name="connsiteX4" fmla="*/ 974972 w 974972"/>
                <a:gd name="connsiteY4" fmla="*/ 571355 h 1504393"/>
                <a:gd name="connsiteX5" fmla="*/ 275193 w 974972"/>
                <a:gd name="connsiteY5" fmla="*/ 1504393 h 1504393"/>
                <a:gd name="connsiteX6" fmla="*/ 472601 w 974972"/>
                <a:gd name="connsiteY6" fmla="*/ 933038 h 1504393"/>
                <a:gd name="connsiteX7" fmla="*/ 377407 w 974972"/>
                <a:gd name="connsiteY7" fmla="*/ 933038 h 1504393"/>
                <a:gd name="connsiteX8" fmla="*/ 349889 w 974972"/>
                <a:gd name="connsiteY8" fmla="*/ 933038 h 1504393"/>
                <a:gd name="connsiteX9" fmla="*/ 0 w 974972"/>
                <a:gd name="connsiteY9" fmla="*/ 933038 h 1504393"/>
                <a:gd name="connsiteX10" fmla="*/ 699778 w 974972"/>
                <a:gd name="connsiteY10" fmla="*/ 0 h 150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4972" h="1504393">
                  <a:moveTo>
                    <a:pt x="699778" y="0"/>
                  </a:moveTo>
                  <a:lnTo>
                    <a:pt x="502371" y="571355"/>
                  </a:lnTo>
                  <a:lnTo>
                    <a:pt x="597565" y="571355"/>
                  </a:lnTo>
                  <a:lnTo>
                    <a:pt x="629015" y="571355"/>
                  </a:lnTo>
                  <a:lnTo>
                    <a:pt x="974972" y="571355"/>
                  </a:lnTo>
                  <a:lnTo>
                    <a:pt x="275193" y="1504393"/>
                  </a:lnTo>
                  <a:lnTo>
                    <a:pt x="472601" y="933038"/>
                  </a:lnTo>
                  <a:lnTo>
                    <a:pt x="377407" y="933038"/>
                  </a:lnTo>
                  <a:lnTo>
                    <a:pt x="349889" y="933038"/>
                  </a:lnTo>
                  <a:lnTo>
                    <a:pt x="0" y="933038"/>
                  </a:lnTo>
                  <a:lnTo>
                    <a:pt x="69977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BBD859C-AA1B-4DA7-BBCA-94012B33B9C5}"/>
              </a:ext>
            </a:extLst>
          </p:cNvPr>
          <p:cNvSpPr txBox="1"/>
          <p:nvPr/>
        </p:nvSpPr>
        <p:spPr>
          <a:xfrm>
            <a:off x="7459626" y="6418041"/>
            <a:ext cx="400356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FPGA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E39737-AFB5-42C6-89B6-442B3F339EFE}"/>
              </a:ext>
            </a:extLst>
          </p:cNvPr>
          <p:cNvSpPr/>
          <p:nvPr/>
        </p:nvSpPr>
        <p:spPr>
          <a:xfrm>
            <a:off x="532321" y="2226318"/>
            <a:ext cx="3169614" cy="146179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AI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625ADF-EF1C-45DE-9579-ADE47A5F9089}"/>
              </a:ext>
            </a:extLst>
          </p:cNvPr>
          <p:cNvSpPr/>
          <p:nvPr/>
        </p:nvSpPr>
        <p:spPr>
          <a:xfrm>
            <a:off x="9128583" y="2237247"/>
            <a:ext cx="2458282" cy="146179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Conversational</a:t>
            </a:r>
            <a:r>
              <a:rPr kumimoji="0" lang="nl-NL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AI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AED073A-9F9B-4092-BFDF-BF72AD581A18}"/>
              </a:ext>
            </a:extLst>
          </p:cNvPr>
          <p:cNvGrpSpPr/>
          <p:nvPr/>
        </p:nvGrpSpPr>
        <p:grpSpPr>
          <a:xfrm>
            <a:off x="2785801" y="2765333"/>
            <a:ext cx="325967" cy="318162"/>
            <a:chOff x="7158422" y="1607015"/>
            <a:chExt cx="2726357" cy="2778898"/>
          </a:xfrm>
          <a:solidFill>
            <a:schemeClr val="bg2"/>
          </a:solidFill>
        </p:grpSpPr>
        <p:sp>
          <p:nvSpPr>
            <p:cNvPr id="106" name="Freeform 290">
              <a:extLst>
                <a:ext uri="{FF2B5EF4-FFF2-40B4-BE49-F238E27FC236}">
                  <a16:creationId xmlns:a16="http://schemas.microsoft.com/office/drawing/2014/main" id="{98A74FBB-2D83-426A-9AC5-4F50D14DE081}"/>
                </a:ext>
              </a:extLst>
            </p:cNvPr>
            <p:cNvSpPr/>
            <p:nvPr/>
          </p:nvSpPr>
          <p:spPr bwMode="auto">
            <a:xfrm>
              <a:off x="7158422" y="2971802"/>
              <a:ext cx="2726357" cy="1414111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rot="0" spcFirstLastPara="0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7" name="Diamond 106">
              <a:extLst>
                <a:ext uri="{FF2B5EF4-FFF2-40B4-BE49-F238E27FC236}">
                  <a16:creationId xmlns:a16="http://schemas.microsoft.com/office/drawing/2014/main" id="{A6B1DE2E-F546-4107-BAAF-976C0298AC5B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Freeform 292">
              <a:extLst>
                <a:ext uri="{FF2B5EF4-FFF2-40B4-BE49-F238E27FC236}">
                  <a16:creationId xmlns:a16="http://schemas.microsoft.com/office/drawing/2014/main" id="{8E1BF370-6164-4D5F-9055-3E4B314D50FA}"/>
                </a:ext>
              </a:extLst>
            </p:cNvPr>
            <p:cNvSpPr/>
            <p:nvPr/>
          </p:nvSpPr>
          <p:spPr bwMode="auto">
            <a:xfrm>
              <a:off x="7158422" y="2057402"/>
              <a:ext cx="2726357" cy="1414113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rot="0" spcFirstLastPara="0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Diamond 108">
              <a:extLst>
                <a:ext uri="{FF2B5EF4-FFF2-40B4-BE49-F238E27FC236}">
                  <a16:creationId xmlns:a16="http://schemas.microsoft.com/office/drawing/2014/main" id="{A5C01C7B-E9F2-4A03-87A0-0D77D8F814C1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6678CAC-FDFC-43B0-BE67-2AC6B2A8DB4F}"/>
              </a:ext>
            </a:extLst>
          </p:cNvPr>
          <p:cNvGrpSpPr/>
          <p:nvPr/>
        </p:nvGrpSpPr>
        <p:grpSpPr>
          <a:xfrm>
            <a:off x="1045350" y="2753284"/>
            <a:ext cx="334304" cy="342310"/>
            <a:chOff x="8882196" y="3721867"/>
            <a:chExt cx="285941" cy="305752"/>
          </a:xfrm>
          <a:solidFill>
            <a:schemeClr val="bg2"/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932C2BB-1B18-4CAF-A635-0A17B319C336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2" name="Freeform 123">
              <a:extLst>
                <a:ext uri="{FF2B5EF4-FFF2-40B4-BE49-F238E27FC236}">
                  <a16:creationId xmlns:a16="http://schemas.microsoft.com/office/drawing/2014/main" id="{3373145C-0EE8-4668-A1E2-B965D3BE3150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Freeform 124">
              <a:extLst>
                <a:ext uri="{FF2B5EF4-FFF2-40B4-BE49-F238E27FC236}">
                  <a16:creationId xmlns:a16="http://schemas.microsoft.com/office/drawing/2014/main" id="{1B67922A-1AF2-459E-9E12-630AD49D175B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FE45303F-AB1B-48D5-AAE3-94308FE3C546}"/>
              </a:ext>
            </a:extLst>
          </p:cNvPr>
          <p:cNvSpPr txBox="1"/>
          <p:nvPr/>
        </p:nvSpPr>
        <p:spPr>
          <a:xfrm>
            <a:off x="532321" y="3204980"/>
            <a:ext cx="1366533" cy="383168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Machine Learning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E303DAA-104E-4F74-B872-0D4610BBBC1D}"/>
              </a:ext>
            </a:extLst>
          </p:cNvPr>
          <p:cNvSpPr txBox="1"/>
          <p:nvPr/>
        </p:nvSpPr>
        <p:spPr>
          <a:xfrm>
            <a:off x="2277981" y="3179855"/>
            <a:ext cx="1366533" cy="237743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Databricks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C8B617-E1E3-440C-ADB3-F4A863842A9A}"/>
              </a:ext>
            </a:extLst>
          </p:cNvPr>
          <p:cNvGrpSpPr/>
          <p:nvPr/>
        </p:nvGrpSpPr>
        <p:grpSpPr>
          <a:xfrm>
            <a:off x="3858664" y="2237248"/>
            <a:ext cx="5218834" cy="1461790"/>
            <a:chOff x="4199446" y="1826572"/>
            <a:chExt cx="5107191" cy="14617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BD6EC7-9C11-4324-9702-19CE7D1CE099}"/>
                </a:ext>
              </a:extLst>
            </p:cNvPr>
            <p:cNvSpPr/>
            <p:nvPr/>
          </p:nvSpPr>
          <p:spPr>
            <a:xfrm>
              <a:off x="4199446" y="1826572"/>
              <a:ext cx="5107191" cy="1461790"/>
            </a:xfrm>
            <a:prstGeom prst="rect">
              <a:avLst/>
            </a:pr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Pre-built AI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426F84-1781-44E5-849B-5E9B97BABDEB}"/>
                </a:ext>
              </a:extLst>
            </p:cNvPr>
            <p:cNvSpPr txBox="1"/>
            <p:nvPr/>
          </p:nvSpPr>
          <p:spPr>
            <a:xfrm>
              <a:off x="7148890" y="2736664"/>
              <a:ext cx="786375" cy="219453"/>
            </a:xfrm>
            <a:prstGeom prst="rect">
              <a:avLst/>
            </a:prstGeom>
            <a:noFill/>
          </p:spPr>
          <p:txBody>
            <a:bodyPr wrap="square" lIns="91427" tIns="45713" rIns="91427" bIns="45713" rtlCol="0" anchor="t">
              <a:spAutoFit/>
            </a:bodyPr>
            <a:lstStyle/>
            <a:p>
              <a:pPr marL="0" marR="0" lvl="0" indent="0" algn="ctr" defTabSz="89569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Language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4B24E6C-9AE4-46F0-B61E-82B02BB70F95}"/>
                </a:ext>
              </a:extLst>
            </p:cNvPr>
            <p:cNvSpPr txBox="1"/>
            <p:nvPr/>
          </p:nvSpPr>
          <p:spPr>
            <a:xfrm>
              <a:off x="5493423" y="2724551"/>
              <a:ext cx="715219" cy="219453"/>
            </a:xfrm>
            <a:prstGeom prst="rect">
              <a:avLst/>
            </a:prstGeom>
            <a:noFill/>
          </p:spPr>
          <p:txBody>
            <a:bodyPr wrap="square" lIns="91427" tIns="45713" rIns="91427" bIns="45713" rtlCol="0" anchor="t">
              <a:spAutoFit/>
            </a:bodyPr>
            <a:lstStyle/>
            <a:p>
              <a:pPr marL="0" marR="0" lvl="0" indent="0" algn="ctr" defTabSz="89569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Speech</a:t>
              </a:r>
            </a:p>
          </p:txBody>
        </p:sp>
        <p:sp>
          <p:nvSpPr>
            <p:cNvPr id="86" name="Rounded Rectangular Callout 243">
              <a:extLst>
                <a:ext uri="{FF2B5EF4-FFF2-40B4-BE49-F238E27FC236}">
                  <a16:creationId xmlns:a16="http://schemas.microsoft.com/office/drawing/2014/main" id="{3950E82C-28FB-43AF-8495-5D7BDF21DA86}"/>
                </a:ext>
              </a:extLst>
            </p:cNvPr>
            <p:cNvSpPr/>
            <p:nvPr/>
          </p:nvSpPr>
          <p:spPr bwMode="auto">
            <a:xfrm>
              <a:off x="5691526" y="2389244"/>
              <a:ext cx="322137" cy="206681"/>
            </a:xfrm>
            <a:prstGeom prst="wedgeRoundRectCallout">
              <a:avLst>
                <a:gd name="adj1" fmla="val 30853"/>
                <a:gd name="adj2" fmla="val 79643"/>
                <a:gd name="adj3" fmla="val 16667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460ED8D-D1F2-445E-864D-78472AF160D0}"/>
                </a:ext>
              </a:extLst>
            </p:cNvPr>
            <p:cNvSpPr txBox="1"/>
            <p:nvPr/>
          </p:nvSpPr>
          <p:spPr>
            <a:xfrm>
              <a:off x="8177251" y="2736666"/>
              <a:ext cx="777476" cy="219453"/>
            </a:xfrm>
            <a:prstGeom prst="rect">
              <a:avLst/>
            </a:prstGeom>
            <a:noFill/>
          </p:spPr>
          <p:txBody>
            <a:bodyPr wrap="square" lIns="91427" tIns="45713" rIns="91427" bIns="45713" rtlCol="0" anchor="t">
              <a:spAutoFit/>
            </a:bodyPr>
            <a:lstStyle/>
            <a:p>
              <a:pPr marL="0" marR="0" lvl="0" indent="0" algn="ctr" defTabSz="89569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Search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2CDBFA-0F31-4159-9319-1766B21C1E07}"/>
                </a:ext>
              </a:extLst>
            </p:cNvPr>
            <p:cNvSpPr txBox="1"/>
            <p:nvPr/>
          </p:nvSpPr>
          <p:spPr>
            <a:xfrm>
              <a:off x="4491341" y="2711665"/>
              <a:ext cx="715219" cy="219453"/>
            </a:xfrm>
            <a:prstGeom prst="rect">
              <a:avLst/>
            </a:prstGeom>
            <a:noFill/>
          </p:spPr>
          <p:txBody>
            <a:bodyPr wrap="square" lIns="91427" tIns="45713" rIns="91427" bIns="45713" rtlCol="0" anchor="t">
              <a:spAutoFit/>
            </a:bodyPr>
            <a:lstStyle/>
            <a:p>
              <a:pPr marL="0" marR="0" lvl="0" indent="0" algn="ctr" defTabSz="89569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Vision</a:t>
              </a:r>
            </a:p>
          </p:txBody>
        </p:sp>
        <p:sp>
          <p:nvSpPr>
            <p:cNvPr id="89" name="eye_2">
              <a:extLst>
                <a:ext uri="{FF2B5EF4-FFF2-40B4-BE49-F238E27FC236}">
                  <a16:creationId xmlns:a16="http://schemas.microsoft.com/office/drawing/2014/main" id="{6E2C8FB3-8D39-497A-9443-F6469A12A3C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70695" y="2405465"/>
              <a:ext cx="356510" cy="189423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0" name="Graphic 569">
              <a:extLst>
                <a:ext uri="{FF2B5EF4-FFF2-40B4-BE49-F238E27FC236}">
                  <a16:creationId xmlns:a16="http://schemas.microsoft.com/office/drawing/2014/main" id="{B21939CC-3CDF-41C4-AD08-2E0B3854E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7432" y="2378057"/>
              <a:ext cx="331849" cy="294238"/>
            </a:xfrm>
            <a:prstGeom prst="rect">
              <a:avLst/>
            </a:prstGeom>
          </p:spPr>
        </p:pic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BFF577A0-A590-40E5-AEC5-ECC8C48B921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4736" y="2383106"/>
              <a:ext cx="302509" cy="284146"/>
            </a:xfrm>
            <a:custGeom>
              <a:avLst/>
              <a:gdLst>
                <a:gd name="T0" fmla="*/ 112 w 343"/>
                <a:gd name="T1" fmla="*/ 223 h 338"/>
                <a:gd name="T2" fmla="*/ 0 w 343"/>
                <a:gd name="T3" fmla="*/ 111 h 338"/>
                <a:gd name="T4" fmla="*/ 112 w 343"/>
                <a:gd name="T5" fmla="*/ 0 h 338"/>
                <a:gd name="T6" fmla="*/ 223 w 343"/>
                <a:gd name="T7" fmla="*/ 111 h 338"/>
                <a:gd name="T8" fmla="*/ 112 w 343"/>
                <a:gd name="T9" fmla="*/ 223 h 338"/>
                <a:gd name="T10" fmla="*/ 343 w 343"/>
                <a:gd name="T11" fmla="*/ 338 h 338"/>
                <a:gd name="T12" fmla="*/ 191 w 343"/>
                <a:gd name="T13" fmla="*/ 18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3" h="338">
                  <a:moveTo>
                    <a:pt x="112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2" y="223"/>
                  </a:cubicBezTo>
                  <a:close/>
                  <a:moveTo>
                    <a:pt x="343" y="338"/>
                  </a:moveTo>
                  <a:cubicBezTo>
                    <a:pt x="191" y="189"/>
                    <a:pt x="191" y="189"/>
                    <a:pt x="191" y="189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3C5874B-9AC5-47EC-B31B-73D867459CA3}"/>
                </a:ext>
              </a:extLst>
            </p:cNvPr>
            <p:cNvSpPr txBox="1"/>
            <p:nvPr/>
          </p:nvSpPr>
          <p:spPr>
            <a:xfrm>
              <a:off x="6006458" y="2419934"/>
              <a:ext cx="1366533" cy="369318"/>
            </a:xfrm>
            <a:prstGeom prst="rect">
              <a:avLst/>
            </a:prstGeom>
            <a:noFill/>
          </p:spPr>
          <p:txBody>
            <a:bodyPr wrap="square" lIns="91427" tIns="45713" rIns="91427" bIns="45713" rtlCol="0" anchor="t">
              <a:spAutoFit/>
            </a:bodyPr>
            <a:lstStyle/>
            <a:p>
              <a:pPr marL="0" marR="0" lvl="0" indent="0" algn="ctr" defTabSz="89569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…..</a:t>
              </a:r>
            </a:p>
          </p:txBody>
        </p:sp>
      </p:grp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9ED92033-BFCB-45B2-9B04-8C2B0B06982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72" y="2788733"/>
            <a:ext cx="677104" cy="33924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4D41212-5958-444A-8D94-1965C1C01044}"/>
              </a:ext>
            </a:extLst>
          </p:cNvPr>
          <p:cNvSpPr txBox="1"/>
          <p:nvPr/>
        </p:nvSpPr>
        <p:spPr>
          <a:xfrm>
            <a:off x="9945794" y="3183871"/>
            <a:ext cx="777476" cy="341618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Bot Service</a:t>
            </a:r>
          </a:p>
        </p:txBody>
      </p:sp>
    </p:spTree>
    <p:extLst>
      <p:ext uri="{BB962C8B-B14F-4D97-AF65-F5344CB8AC3E}">
        <p14:creationId xmlns:p14="http://schemas.microsoft.com/office/powerpoint/2010/main" val="22875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48FF9A8-9140-4ACC-9EEA-CBF7B1758316}"/>
              </a:ext>
            </a:extLst>
          </p:cNvPr>
          <p:cNvSpPr txBox="1">
            <a:spLocks/>
          </p:cNvSpPr>
          <p:nvPr/>
        </p:nvSpPr>
        <p:spPr>
          <a:xfrm>
            <a:off x="314524" y="316845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Typical customer challenges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17BB6A47-3A01-4515-BCB0-31C12719862C}"/>
              </a:ext>
            </a:extLst>
          </p:cNvPr>
          <p:cNvSpPr txBox="1">
            <a:spLocks/>
          </p:cNvSpPr>
          <p:nvPr/>
        </p:nvSpPr>
        <p:spPr>
          <a:xfrm>
            <a:off x="314524" y="1642408"/>
            <a:ext cx="11347063" cy="4339650"/>
          </a:xfrm>
          <a:prstGeom prst="rect">
            <a:avLst/>
          </a:prstGeom>
          <a:noFill/>
        </p:spPr>
        <p:txBody>
          <a:bodyPr vert="horz" wrap="square" lIns="0" tIns="91440" rIns="0" bIns="9144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7056" b="0" kern="1200" cap="none" spc="-99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r>
              <a:rPr kumimoji="0" lang="nl-NL" sz="1800" b="1" i="0" u="none" strike="noStrike" kern="1200" cap="none" spc="-99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spending a</a:t>
            </a:r>
            <a:r>
              <a:rPr kumimoji="0" lang="nl-NL" sz="1800" b="1" i="0" u="none" strike="noStrike" kern="1200" cap="none" spc="-99" normalizeH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lot of</a:t>
            </a:r>
            <a:r>
              <a:rPr kumimoji="0" lang="nl-NL" sz="1800" b="1" i="0" u="none" strike="noStrike" kern="1200" cap="none" spc="-99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time on infrastructural work instead of being productive doing actual data science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1" i="0" u="none" strike="noStrike" kern="1200" cap="none" spc="-99" normalizeH="0" baseline="0" noProof="0" dirty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  <a:p>
            <a:pPr marL="342900" marR="0" lvl="0" indent="-342900" algn="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r>
              <a:rPr lang="nl-NL" sz="1800" b="1" dirty="0">
                <a:solidFill>
                  <a:schemeClr val="tx1"/>
                </a:solidFill>
                <a:latin typeface="Segoe UI Semibold"/>
              </a:rPr>
              <a:t>c</a:t>
            </a:r>
            <a:r>
              <a:rPr lang="nl-NL" sz="1800" b="1" noProof="0" dirty="0">
                <a:solidFill>
                  <a:schemeClr val="tx1"/>
                </a:solidFill>
                <a:latin typeface="Segoe UI Semibold"/>
              </a:rPr>
              <a:t>hallenges to let</a:t>
            </a:r>
            <a:r>
              <a:rPr kumimoji="0" lang="nl-NL" sz="1800" b="1" i="0" u="none" strike="noStrike" kern="1200" cap="none" spc="-99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code scale to (/ run on) different infrastructure / environments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endParaRPr kumimoji="0" lang="nl-NL" sz="1800" b="0" i="0" u="none" strike="noStrike" kern="1200" cap="none" spc="-99" normalizeH="0" baseline="0" noProof="0" dirty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r>
              <a:rPr kumimoji="0" lang="nl-NL" sz="1800" b="1" i="0" u="none" strike="noStrike" kern="1200" cap="none" spc="-99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complexity in reproducing or comparing modeling results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endParaRPr kumimoji="0" lang="nl-NL" sz="1800" b="0" i="0" u="none" strike="noStrike" kern="1200" cap="none" spc="-99" normalizeH="0" baseline="0" noProof="0" dirty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r>
              <a:rPr lang="nl-NL" sz="1800" b="1" dirty="0">
                <a:solidFill>
                  <a:schemeClr val="tx1"/>
                </a:solidFill>
                <a:latin typeface="Segoe UI Semibold"/>
              </a:rPr>
              <a:t>lack of</a:t>
            </a:r>
            <a:r>
              <a:rPr kumimoji="0" lang="nl-NL" sz="1800" b="1" i="0" u="none" strike="noStrike" kern="1200" cap="none" spc="-99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a good (automated) process to continuously roll out new models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endParaRPr kumimoji="0" lang="nl-NL" sz="1800" b="0" i="0" u="none" strike="noStrike" kern="1200" cap="none" spc="-99" normalizeH="0" baseline="0" noProof="0" dirty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  <a:p>
            <a:pPr marL="342900" marR="0" lvl="0" indent="-342900" algn="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r>
              <a:rPr kumimoji="0" lang="nl-NL" sz="1800" b="1" i="0" u="none" strike="noStrike" kern="1200" cap="none" spc="-99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hard to keep track of what model version is deployed where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endParaRPr kumimoji="0" lang="nl-NL" sz="1800" b="0" i="0" u="none" strike="noStrike" kern="1200" cap="none" spc="-99" normalizeH="0" baseline="0" noProof="0" dirty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r>
              <a:rPr kumimoji="0" lang="nl-NL" sz="1800" b="1" i="0" u="none" strike="noStrike" kern="1200" cap="none" spc="-99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manual tasks </a:t>
            </a:r>
            <a:r>
              <a:rPr lang="nl-NL" sz="1800" b="1" dirty="0">
                <a:solidFill>
                  <a:schemeClr val="tx1"/>
                </a:solidFill>
                <a:latin typeface="Segoe UI Semibold"/>
              </a:rPr>
              <a:t>consuming lots of time </a:t>
            </a:r>
            <a:r>
              <a:rPr kumimoji="0" lang="nl-NL" sz="1800" b="1" i="0" u="none" strike="noStrike" kern="1200" cap="none" spc="-99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that could potentially be automated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endParaRPr kumimoji="0" lang="nl-NL" sz="1800" b="0" i="0" u="none" strike="noStrike" kern="1200" cap="none" spc="-99" normalizeH="0" baseline="0" noProof="0" dirty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  <a:p>
            <a:pPr marL="342900" marR="0" lvl="0" indent="-342900" algn="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r>
              <a:rPr kumimoji="0" lang="nl-NL" sz="1800" b="1" i="0" u="none" strike="noStrike" kern="1200" cap="none" spc="-99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lacking insights on how your model performs once deployed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endParaRPr kumimoji="0" lang="nl-NL" sz="1800" b="0" i="0" u="none" strike="noStrike" kern="1200" cap="none" spc="-99" normalizeH="0" baseline="0" noProof="0" dirty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Segoe UI Semibold" panose="020B0702040204020203" pitchFamily="34" charset="0"/>
              <a:buChar char="…"/>
              <a:tabLst/>
              <a:defRPr/>
            </a:pPr>
            <a:r>
              <a:rPr kumimoji="0" lang="nl-NL" sz="1800" b="1" i="0" u="none" strike="noStrike" kern="1200" cap="none" spc="-99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challenge to operate and</a:t>
            </a:r>
            <a:r>
              <a:rPr kumimoji="0" lang="nl-NL" sz="1800" b="1" i="0" u="none" strike="noStrike" kern="1200" cap="none" spc="-99" normalizeH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providel lineage</a:t>
            </a:r>
            <a:r>
              <a:rPr kumimoji="0" lang="nl-NL" sz="1800" b="1" i="0" u="none" strike="noStrike" kern="1200" cap="none" spc="-99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on model inferencing results</a:t>
            </a:r>
          </a:p>
        </p:txBody>
      </p:sp>
    </p:spTree>
    <p:extLst>
      <p:ext uri="{BB962C8B-B14F-4D97-AF65-F5344CB8AC3E}">
        <p14:creationId xmlns:p14="http://schemas.microsoft.com/office/powerpoint/2010/main" val="100515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971E-3D2F-42FD-86CA-B90C6166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10" y="207678"/>
            <a:ext cx="9492290" cy="1325563"/>
          </a:xfrm>
        </p:spPr>
        <p:txBody>
          <a:bodyPr>
            <a:normAutofit/>
          </a:bodyPr>
          <a:lstStyle/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Positioning Azure 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6B0D5F-FCB9-4252-8E43-83C94E10196B}"/>
              </a:ext>
            </a:extLst>
          </p:cNvPr>
          <p:cNvSpPr txBox="1"/>
          <p:nvPr/>
        </p:nvSpPr>
        <p:spPr>
          <a:xfrm>
            <a:off x="537916" y="4524537"/>
            <a:ext cx="206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423F4-F575-44F3-B7EB-23C5249D6DDC}"/>
              </a:ext>
            </a:extLst>
          </p:cNvPr>
          <p:cNvSpPr txBox="1"/>
          <p:nvPr/>
        </p:nvSpPr>
        <p:spPr>
          <a:xfrm>
            <a:off x="6510814" y="4524537"/>
            <a:ext cx="206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Attached Compute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B1F3DE-449E-426E-A9BE-011E8AD88BF3}"/>
              </a:ext>
            </a:extLst>
          </p:cNvPr>
          <p:cNvSpPr/>
          <p:nvPr/>
        </p:nvSpPr>
        <p:spPr>
          <a:xfrm>
            <a:off x="554653" y="5827529"/>
            <a:ext cx="11032212" cy="82761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FF8DEC-BBFF-45F3-B377-93C6918B0E21}"/>
              </a:ext>
            </a:extLst>
          </p:cNvPr>
          <p:cNvSpPr/>
          <p:nvPr/>
        </p:nvSpPr>
        <p:spPr>
          <a:xfrm>
            <a:off x="560248" y="4887556"/>
            <a:ext cx="1186107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SQL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3C5316-A5F2-4C9D-BF4B-46F4DFF64043}"/>
              </a:ext>
            </a:extLst>
          </p:cNvPr>
          <p:cNvSpPr/>
          <p:nvPr/>
        </p:nvSpPr>
        <p:spPr>
          <a:xfrm>
            <a:off x="1780009" y="4887556"/>
            <a:ext cx="1140760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Lake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3D6203-60C3-46B0-9ACA-1A58D61A791B}"/>
              </a:ext>
            </a:extLst>
          </p:cNvPr>
          <p:cNvSpPr/>
          <p:nvPr/>
        </p:nvSpPr>
        <p:spPr>
          <a:xfrm>
            <a:off x="2954380" y="4887556"/>
            <a:ext cx="1217007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Cosmos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DB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A90097-2712-43B1-A793-C6C689F770CA}"/>
              </a:ext>
            </a:extLst>
          </p:cNvPr>
          <p:cNvSpPr/>
          <p:nvPr/>
        </p:nvSpPr>
        <p:spPr>
          <a:xfrm>
            <a:off x="4205041" y="4884846"/>
            <a:ext cx="1043565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Blob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0D88EF-AEDE-402A-B0E5-F191B700A786}"/>
              </a:ext>
            </a:extLst>
          </p:cNvPr>
          <p:cNvSpPr/>
          <p:nvPr/>
        </p:nvSpPr>
        <p:spPr>
          <a:xfrm>
            <a:off x="6554831" y="4880429"/>
            <a:ext cx="1227966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AML Compute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304C22-917E-4A91-BF7B-C8CFE943DA90}"/>
              </a:ext>
            </a:extLst>
          </p:cNvPr>
          <p:cNvSpPr/>
          <p:nvPr/>
        </p:nvSpPr>
        <p:spPr>
          <a:xfrm>
            <a:off x="7816451" y="4877784"/>
            <a:ext cx="1066217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ACI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AKS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17E64D-0BB9-4668-922E-3276F4E4F53C}"/>
              </a:ext>
            </a:extLst>
          </p:cNvPr>
          <p:cNvSpPr/>
          <p:nvPr/>
        </p:nvSpPr>
        <p:spPr>
          <a:xfrm>
            <a:off x="8940367" y="4884948"/>
            <a:ext cx="1288190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(Databricks) Spark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79C57F-1906-4325-9C27-9AC478E399DF}"/>
              </a:ext>
            </a:extLst>
          </p:cNvPr>
          <p:cNvSpPr/>
          <p:nvPr/>
        </p:nvSpPr>
        <p:spPr>
          <a:xfrm>
            <a:off x="10304270" y="4878822"/>
            <a:ext cx="1288190" cy="5858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Science VM</a:t>
            </a:r>
          </a:p>
        </p:txBody>
      </p:sp>
      <p:sp>
        <p:nvSpPr>
          <p:cNvPr id="27" name="chip">
            <a:extLst>
              <a:ext uri="{FF2B5EF4-FFF2-40B4-BE49-F238E27FC236}">
                <a16:creationId xmlns:a16="http://schemas.microsoft.com/office/drawing/2014/main" id="{189ACCCE-8DC6-4791-B388-0069E973C5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93173" y="596562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4E8B5-02DD-4837-AA6D-9BC04431E0DB}"/>
              </a:ext>
            </a:extLst>
          </p:cNvPr>
          <p:cNvSpPr txBox="1"/>
          <p:nvPr/>
        </p:nvSpPr>
        <p:spPr>
          <a:xfrm>
            <a:off x="3382889" y="6418041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CPU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3EBDF5-EAE7-4899-A5A7-7F8216EAFFF8}"/>
              </a:ext>
            </a:extLst>
          </p:cNvPr>
          <p:cNvGrpSpPr>
            <a:grpSpLocks noChangeAspect="1"/>
          </p:cNvGrpSpPr>
          <p:nvPr/>
        </p:nvGrpSpPr>
        <p:grpSpPr>
          <a:xfrm>
            <a:off x="5575095" y="6016030"/>
            <a:ext cx="322912" cy="197277"/>
            <a:chOff x="5842028" y="2023300"/>
            <a:chExt cx="518306" cy="330673"/>
          </a:xfrm>
        </p:grpSpPr>
        <p:sp>
          <p:nvSpPr>
            <p:cNvPr id="43" name="Rectangle: Single Corner Rounded 196">
              <a:extLst>
                <a:ext uri="{FF2B5EF4-FFF2-40B4-BE49-F238E27FC236}">
                  <a16:creationId xmlns:a16="http://schemas.microsoft.com/office/drawing/2014/main" id="{9E596482-BE87-4706-A7BA-5E891EE09735}"/>
                </a:ext>
              </a:extLst>
            </p:cNvPr>
            <p:cNvSpPr/>
            <p:nvPr/>
          </p:nvSpPr>
          <p:spPr bwMode="auto">
            <a:xfrm>
              <a:off x="5842028" y="2023300"/>
              <a:ext cx="518306" cy="284908"/>
            </a:xfrm>
            <a:prstGeom prst="round1Rect">
              <a:avLst>
                <a:gd name="adj" fmla="val 19322"/>
              </a:avLst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5388A5-D293-421B-B948-9FA3D736617C}"/>
                </a:ext>
              </a:extLst>
            </p:cNvPr>
            <p:cNvGrpSpPr/>
            <p:nvPr/>
          </p:nvGrpSpPr>
          <p:grpSpPr>
            <a:xfrm>
              <a:off x="5886781" y="2308208"/>
              <a:ext cx="423110" cy="45765"/>
              <a:chOff x="2805041" y="5363936"/>
              <a:chExt cx="937405" cy="12517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EFE20E7-6E32-429C-9207-1532041E6B11}"/>
                  </a:ext>
                </a:extLst>
              </p:cNvPr>
              <p:cNvGrpSpPr/>
              <p:nvPr/>
            </p:nvGrpSpPr>
            <p:grpSpPr>
              <a:xfrm>
                <a:off x="2805041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FAB555C-AC06-4221-950D-5097B561BA87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19D7E89-22DA-465D-AEFE-E4F1135FA4CF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94CE79A-AAC4-4A99-9BD6-C010B2945146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09981CB-2BD9-4E82-8B12-DD4E5970270E}"/>
                  </a:ext>
                </a:extLst>
              </p:cNvPr>
              <p:cNvGrpSpPr/>
              <p:nvPr/>
            </p:nvGrpSpPr>
            <p:grpSpPr>
              <a:xfrm>
                <a:off x="3437646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A7D865E-A3D3-44C8-8BAC-78FF7F9E7F33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FD07BCD6-7C43-403E-932F-CDCCF14097EF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BC00DFD-FDE1-4652-B52A-56B6B877985A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607273-EB06-43D8-8F91-86C3F0FE79C6}"/>
                </a:ext>
              </a:extLst>
            </p:cNvPr>
            <p:cNvSpPr/>
            <p:nvPr/>
          </p:nvSpPr>
          <p:spPr bwMode="auto">
            <a:xfrm>
              <a:off x="6135172" y="2083744"/>
              <a:ext cx="158117" cy="164020"/>
            </a:xfrm>
            <a:prstGeom prst="ellipse">
              <a:avLst/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C43E3C-7465-41F3-B35B-51A5B1CB87E2}"/>
                </a:ext>
              </a:extLst>
            </p:cNvPr>
            <p:cNvSpPr/>
            <p:nvPr/>
          </p:nvSpPr>
          <p:spPr bwMode="auto">
            <a:xfrm>
              <a:off x="5911951" y="2129519"/>
              <a:ext cx="156176" cy="80034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B118E7D-4403-499D-8259-54C078661E21}"/>
              </a:ext>
            </a:extLst>
          </p:cNvPr>
          <p:cNvSpPr txBox="1"/>
          <p:nvPr/>
        </p:nvSpPr>
        <p:spPr>
          <a:xfrm>
            <a:off x="4805765" y="6418041"/>
            <a:ext cx="1861571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GPU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A39DD8-F45D-4317-88D4-97680F7D443B}"/>
              </a:ext>
            </a:extLst>
          </p:cNvPr>
          <p:cNvGrpSpPr>
            <a:grpSpLocks noChangeAspect="1"/>
          </p:cNvGrpSpPr>
          <p:nvPr/>
        </p:nvGrpSpPr>
        <p:grpSpPr>
          <a:xfrm>
            <a:off x="7504163" y="5965626"/>
            <a:ext cx="311282" cy="298083"/>
            <a:chOff x="10035278" y="3218678"/>
            <a:chExt cx="247374" cy="24737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FC7F5D7-2C16-4BE0-A5AF-EA4F3E235899}"/>
                </a:ext>
              </a:extLst>
            </p:cNvPr>
            <p:cNvGrpSpPr/>
            <p:nvPr/>
          </p:nvGrpSpPr>
          <p:grpSpPr>
            <a:xfrm>
              <a:off x="10035278" y="3218678"/>
              <a:ext cx="247374" cy="247374"/>
              <a:chOff x="3485441" y="4505566"/>
              <a:chExt cx="712494" cy="71249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832FF67-D73B-45F5-97FC-5D8F61E694D1}"/>
                  </a:ext>
                </a:extLst>
              </p:cNvPr>
              <p:cNvSpPr/>
              <p:nvPr/>
            </p:nvSpPr>
            <p:spPr bwMode="auto">
              <a:xfrm>
                <a:off x="3565593" y="4585718"/>
                <a:ext cx="552190" cy="55219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E0098FB-CB3D-4287-9466-2E4762697797}"/>
                  </a:ext>
                </a:extLst>
              </p:cNvPr>
              <p:cNvGrpSpPr/>
              <p:nvPr/>
            </p:nvGrpSpPr>
            <p:grpSpPr>
              <a:xfrm>
                <a:off x="3485441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2824AE90-4A71-42D6-BBDC-8FDF8B535A3F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8A8BA2D-D47A-4E64-9B9B-712CC1352DB5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0E069B21-3A05-47DE-BF7B-F015AF1C61E2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3253D37A-B767-4272-A9E1-B97132D58B0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927CE281-D5D9-4238-BAC8-6BFE96FD818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8A26C1C-84ED-4780-95D2-45C28E17540B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73FDB3B1-7D18-48CD-881B-EA89920DE53D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789BED2-5F76-4D29-BB27-76A219DDB2DD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195DCB1-5039-49C2-82E2-D329AB0FCDE3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DBAAC2F7-3604-4AB4-96EB-DD5FDD6D211C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7C946C3-C5EB-4621-AB2C-00A87D7577D1}"/>
                  </a:ext>
                </a:extLst>
              </p:cNvPr>
              <p:cNvGrpSpPr/>
              <p:nvPr/>
            </p:nvGrpSpPr>
            <p:grpSpPr>
              <a:xfrm rot="5400000">
                <a:off x="3480396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45A69DE-6605-4537-A698-E4B5669CF870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BE948CA-AEC1-4C94-8971-9231CD15711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C6EC956-84BC-464F-9C28-BEDEC4995A8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4D4CDEEB-B02E-43C5-8E78-57F120DFC5FB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CC467144-71AF-4470-A793-18B2D6707001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E91F3FA1-F839-4ECA-9696-DA74145ED1BB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5FBACC25-4390-4020-BC0A-AD62EA8AC3C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7158D9B1-9FB4-4FCC-8C2F-5D7FA98AB6F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C4E3A739-796E-43F8-B35A-BF10D86344D3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198A821-6ACB-4BF3-A951-63B6F9A5D5D7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</p:grpSp>
        </p:grpSp>
        <p:sp>
          <p:nvSpPr>
            <p:cNvPr id="58" name="Freeform: Shape 520">
              <a:extLst>
                <a:ext uri="{FF2B5EF4-FFF2-40B4-BE49-F238E27FC236}">
                  <a16:creationId xmlns:a16="http://schemas.microsoft.com/office/drawing/2014/main" id="{319CCBD8-7CB5-4618-811B-0BBE449867BB}"/>
                </a:ext>
              </a:extLst>
            </p:cNvPr>
            <p:cNvSpPr/>
            <p:nvPr/>
          </p:nvSpPr>
          <p:spPr bwMode="auto">
            <a:xfrm>
              <a:off x="10124345" y="3293573"/>
              <a:ext cx="71612" cy="91319"/>
            </a:xfrm>
            <a:custGeom>
              <a:avLst/>
              <a:gdLst>
                <a:gd name="connsiteX0" fmla="*/ 699778 w 974972"/>
                <a:gd name="connsiteY0" fmla="*/ 0 h 1504393"/>
                <a:gd name="connsiteX1" fmla="*/ 502371 w 974972"/>
                <a:gd name="connsiteY1" fmla="*/ 571355 h 1504393"/>
                <a:gd name="connsiteX2" fmla="*/ 597565 w 974972"/>
                <a:gd name="connsiteY2" fmla="*/ 571355 h 1504393"/>
                <a:gd name="connsiteX3" fmla="*/ 629015 w 974972"/>
                <a:gd name="connsiteY3" fmla="*/ 571355 h 1504393"/>
                <a:gd name="connsiteX4" fmla="*/ 974972 w 974972"/>
                <a:gd name="connsiteY4" fmla="*/ 571355 h 1504393"/>
                <a:gd name="connsiteX5" fmla="*/ 275193 w 974972"/>
                <a:gd name="connsiteY5" fmla="*/ 1504393 h 1504393"/>
                <a:gd name="connsiteX6" fmla="*/ 472601 w 974972"/>
                <a:gd name="connsiteY6" fmla="*/ 933038 h 1504393"/>
                <a:gd name="connsiteX7" fmla="*/ 377407 w 974972"/>
                <a:gd name="connsiteY7" fmla="*/ 933038 h 1504393"/>
                <a:gd name="connsiteX8" fmla="*/ 349889 w 974972"/>
                <a:gd name="connsiteY8" fmla="*/ 933038 h 1504393"/>
                <a:gd name="connsiteX9" fmla="*/ 0 w 974972"/>
                <a:gd name="connsiteY9" fmla="*/ 933038 h 1504393"/>
                <a:gd name="connsiteX10" fmla="*/ 699778 w 974972"/>
                <a:gd name="connsiteY10" fmla="*/ 0 h 150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4972" h="1504393">
                  <a:moveTo>
                    <a:pt x="699778" y="0"/>
                  </a:moveTo>
                  <a:lnTo>
                    <a:pt x="502371" y="571355"/>
                  </a:lnTo>
                  <a:lnTo>
                    <a:pt x="597565" y="571355"/>
                  </a:lnTo>
                  <a:lnTo>
                    <a:pt x="629015" y="571355"/>
                  </a:lnTo>
                  <a:lnTo>
                    <a:pt x="974972" y="571355"/>
                  </a:lnTo>
                  <a:lnTo>
                    <a:pt x="275193" y="1504393"/>
                  </a:lnTo>
                  <a:lnTo>
                    <a:pt x="472601" y="933038"/>
                  </a:lnTo>
                  <a:lnTo>
                    <a:pt x="377407" y="933038"/>
                  </a:lnTo>
                  <a:lnTo>
                    <a:pt x="349889" y="933038"/>
                  </a:lnTo>
                  <a:lnTo>
                    <a:pt x="0" y="933038"/>
                  </a:lnTo>
                  <a:lnTo>
                    <a:pt x="69977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BBD859C-AA1B-4DA7-BBCA-94012B33B9C5}"/>
              </a:ext>
            </a:extLst>
          </p:cNvPr>
          <p:cNvSpPr txBox="1"/>
          <p:nvPr/>
        </p:nvSpPr>
        <p:spPr>
          <a:xfrm>
            <a:off x="7459626" y="6418041"/>
            <a:ext cx="400356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FPGA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E39737-AFB5-42C6-89B6-442B3F339EFE}"/>
              </a:ext>
            </a:extLst>
          </p:cNvPr>
          <p:cNvSpPr/>
          <p:nvPr/>
        </p:nvSpPr>
        <p:spPr>
          <a:xfrm>
            <a:off x="532321" y="3042952"/>
            <a:ext cx="11054544" cy="140269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6678CAC-FDFC-43B0-BE67-2AC6B2A8DB4F}"/>
              </a:ext>
            </a:extLst>
          </p:cNvPr>
          <p:cNvGrpSpPr/>
          <p:nvPr/>
        </p:nvGrpSpPr>
        <p:grpSpPr>
          <a:xfrm>
            <a:off x="5909013" y="3209229"/>
            <a:ext cx="334304" cy="342310"/>
            <a:chOff x="8882196" y="3721867"/>
            <a:chExt cx="285941" cy="305752"/>
          </a:xfrm>
          <a:solidFill>
            <a:schemeClr val="bg2"/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932C2BB-1B18-4CAF-A635-0A17B319C336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2" name="Freeform 123">
              <a:extLst>
                <a:ext uri="{FF2B5EF4-FFF2-40B4-BE49-F238E27FC236}">
                  <a16:creationId xmlns:a16="http://schemas.microsoft.com/office/drawing/2014/main" id="{3373145C-0EE8-4668-A1E2-B965D3BE3150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Freeform 124">
              <a:extLst>
                <a:ext uri="{FF2B5EF4-FFF2-40B4-BE49-F238E27FC236}">
                  <a16:creationId xmlns:a16="http://schemas.microsoft.com/office/drawing/2014/main" id="{1B67922A-1AF2-459E-9E12-630AD49D175B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FE45303F-AB1B-48D5-AAE3-94308FE3C546}"/>
              </a:ext>
            </a:extLst>
          </p:cNvPr>
          <p:cNvSpPr txBox="1"/>
          <p:nvPr/>
        </p:nvSpPr>
        <p:spPr>
          <a:xfrm>
            <a:off x="4831239" y="3666528"/>
            <a:ext cx="2479040" cy="911004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Machine Learning</a:t>
            </a:r>
          </a:p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and ML Productivity Tooling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8401740-2663-43E3-8F23-5714DE6AE237}"/>
              </a:ext>
            </a:extLst>
          </p:cNvPr>
          <p:cNvSpPr/>
          <p:nvPr/>
        </p:nvSpPr>
        <p:spPr>
          <a:xfrm>
            <a:off x="532321" y="1239353"/>
            <a:ext cx="11054544" cy="1615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nl-NL" sz="1600" dirty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Your code base and environment</a:t>
            </a:r>
          </a:p>
        </p:txBody>
      </p:sp>
    </p:spTree>
    <p:extLst>
      <p:ext uri="{BB962C8B-B14F-4D97-AF65-F5344CB8AC3E}">
        <p14:creationId xmlns:p14="http://schemas.microsoft.com/office/powerpoint/2010/main" val="4900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70ECC5-7DF6-445F-B082-2A5A632352B7}"/>
              </a:ext>
            </a:extLst>
          </p:cNvPr>
          <p:cNvSpPr/>
          <p:nvPr/>
        </p:nvSpPr>
        <p:spPr>
          <a:xfrm>
            <a:off x="442211" y="1388542"/>
            <a:ext cx="4272030" cy="4168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3968D8-FBEF-42E6-85D0-1A57C9CCC434}"/>
              </a:ext>
            </a:extLst>
          </p:cNvPr>
          <p:cNvSpPr/>
          <p:nvPr/>
        </p:nvSpPr>
        <p:spPr>
          <a:xfrm>
            <a:off x="4865133" y="1392330"/>
            <a:ext cx="6956369" cy="4164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6E6C07-207D-40AD-A29D-6DC057B3F97A}"/>
              </a:ext>
            </a:extLst>
          </p:cNvPr>
          <p:cNvGrpSpPr/>
          <p:nvPr/>
        </p:nvGrpSpPr>
        <p:grpSpPr>
          <a:xfrm>
            <a:off x="2258744" y="1601273"/>
            <a:ext cx="325967" cy="318162"/>
            <a:chOff x="7158422" y="1607015"/>
            <a:chExt cx="2726357" cy="2778898"/>
          </a:xfrm>
          <a:solidFill>
            <a:schemeClr val="bg2"/>
          </a:solidFill>
        </p:grpSpPr>
        <p:sp>
          <p:nvSpPr>
            <p:cNvPr id="5" name="Freeform 290">
              <a:extLst>
                <a:ext uri="{FF2B5EF4-FFF2-40B4-BE49-F238E27FC236}">
                  <a16:creationId xmlns:a16="http://schemas.microsoft.com/office/drawing/2014/main" id="{DADE0EF0-13B0-4238-849F-2932E446550C}"/>
                </a:ext>
              </a:extLst>
            </p:cNvPr>
            <p:cNvSpPr/>
            <p:nvPr/>
          </p:nvSpPr>
          <p:spPr bwMode="auto">
            <a:xfrm>
              <a:off x="7158422" y="2971802"/>
              <a:ext cx="2726357" cy="1414111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rot="0" spcFirstLastPara="0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DC0572-42F4-4BEE-AB7C-3567467FFECB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Freeform 292">
              <a:extLst>
                <a:ext uri="{FF2B5EF4-FFF2-40B4-BE49-F238E27FC236}">
                  <a16:creationId xmlns:a16="http://schemas.microsoft.com/office/drawing/2014/main" id="{2F7138D6-5571-47D6-816E-4C8B851DDE25}"/>
                </a:ext>
              </a:extLst>
            </p:cNvPr>
            <p:cNvSpPr/>
            <p:nvPr/>
          </p:nvSpPr>
          <p:spPr bwMode="auto">
            <a:xfrm>
              <a:off x="7158422" y="2057402"/>
              <a:ext cx="2726357" cy="1414113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rot="0" spcFirstLastPara="0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E4DB1D97-DDED-4376-8A74-212D41F1F174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288D16-382C-4224-83B6-B4F3BF34B861}"/>
              </a:ext>
            </a:extLst>
          </p:cNvPr>
          <p:cNvSpPr txBox="1"/>
          <p:nvPr/>
        </p:nvSpPr>
        <p:spPr>
          <a:xfrm>
            <a:off x="1756683" y="2015456"/>
            <a:ext cx="1366533" cy="383168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Synapse or Azure Databricks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48FF9A8-9140-4ACC-9EEA-CBF7B1758316}"/>
              </a:ext>
            </a:extLst>
          </p:cNvPr>
          <p:cNvSpPr txBox="1">
            <a:spLocks/>
          </p:cNvSpPr>
          <p:nvPr/>
        </p:nvSpPr>
        <p:spPr>
          <a:xfrm>
            <a:off x="314524" y="316845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Preparing data at scale for ML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E485E1-A508-401E-9588-FC1CD7E1AEDE}"/>
              </a:ext>
            </a:extLst>
          </p:cNvPr>
          <p:cNvGrpSpPr/>
          <p:nvPr/>
        </p:nvGrpSpPr>
        <p:grpSpPr>
          <a:xfrm>
            <a:off x="8408231" y="1613246"/>
            <a:ext cx="334304" cy="342310"/>
            <a:chOff x="8882196" y="3721867"/>
            <a:chExt cx="285941" cy="305752"/>
          </a:xfrm>
          <a:solidFill>
            <a:schemeClr val="bg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985046-DBA3-4E8A-AFA7-BA69BA27ABB5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Freeform 123">
              <a:extLst>
                <a:ext uri="{FF2B5EF4-FFF2-40B4-BE49-F238E27FC236}">
                  <a16:creationId xmlns:a16="http://schemas.microsoft.com/office/drawing/2014/main" id="{93A45748-9660-4915-AE6F-AE0A6B8DA362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124">
              <a:extLst>
                <a:ext uri="{FF2B5EF4-FFF2-40B4-BE49-F238E27FC236}">
                  <a16:creationId xmlns:a16="http://schemas.microsoft.com/office/drawing/2014/main" id="{0F96BD5F-CFC3-408F-B067-31F2368E5EC4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12A4D86-EB12-4D0A-8406-ECB2CF9ED1B2}"/>
              </a:ext>
            </a:extLst>
          </p:cNvPr>
          <p:cNvSpPr txBox="1"/>
          <p:nvPr/>
        </p:nvSpPr>
        <p:spPr>
          <a:xfrm>
            <a:off x="7892117" y="2082038"/>
            <a:ext cx="1366533" cy="383168"/>
          </a:xfrm>
          <a:prstGeom prst="rect">
            <a:avLst/>
          </a:prstGeom>
          <a:noFill/>
        </p:spPr>
        <p:txBody>
          <a:bodyPr wrap="square" lIns="91427" tIns="45713" rIns="91427" bIns="45713" rtlCol="0" anchor="t">
            <a:spAutoFit/>
          </a:bodyPr>
          <a:lstStyle/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Machine Learning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0EC4B-5ACD-4810-9B6F-BAF6156ABF57}"/>
              </a:ext>
            </a:extLst>
          </p:cNvPr>
          <p:cNvSpPr/>
          <p:nvPr/>
        </p:nvSpPr>
        <p:spPr>
          <a:xfrm>
            <a:off x="577278" y="2519787"/>
            <a:ext cx="4136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-apple-system"/>
              </a:rPr>
              <a:t>Offers a collaborative notebook-based Spark environment and CPU/GPU compute options.</a:t>
            </a:r>
          </a:p>
          <a:p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92E"/>
                </a:solidFill>
                <a:latin typeface="-apple-system"/>
              </a:rPr>
              <a:t>Focus on data warehousing and data exploration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92E"/>
                </a:solidFill>
                <a:latin typeface="-apple-system"/>
              </a:rPr>
              <a:t>Optimized Apache Spark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92E"/>
                </a:solidFill>
                <a:latin typeface="-apple-system"/>
              </a:rPr>
              <a:t>Train with </a:t>
            </a:r>
            <a:r>
              <a:rPr lang="en-US" sz="1200" dirty="0" err="1">
                <a:solidFill>
                  <a:srgbClr val="24292E"/>
                </a:solidFill>
                <a:latin typeface="-apple-system"/>
              </a:rPr>
              <a:t>SparkM</a:t>
            </a:r>
            <a:r>
              <a:rPr lang="en-US" sz="1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sz="1200" dirty="0" err="1">
                <a:solidFill>
                  <a:srgbClr val="24292E"/>
                </a:solidFill>
                <a:latin typeface="-apple-system"/>
              </a:rPr>
              <a:t>LLib</a:t>
            </a:r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92E"/>
                </a:solidFill>
                <a:latin typeface="-apple-system"/>
              </a:rPr>
              <a:t>Optimal when workloads are Spark-based.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92E"/>
                </a:solidFill>
                <a:latin typeface="-apple-system"/>
              </a:rPr>
              <a:t>Interact with the service through portal or remote Spark session.</a:t>
            </a:r>
            <a:endParaRPr lang="nl-NL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8B6D68-9AF3-4332-8E2B-AB03C610AD9C}"/>
              </a:ext>
            </a:extLst>
          </p:cNvPr>
          <p:cNvSpPr/>
          <p:nvPr/>
        </p:nvSpPr>
        <p:spPr>
          <a:xfrm>
            <a:off x="4951306" y="2519787"/>
            <a:ext cx="61434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-apple-system"/>
              </a:rPr>
              <a:t>Offers ML job scheduling, managed compute and orchestration, ML experimentation tracking, model management and deployment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92E"/>
                </a:solidFill>
                <a:latin typeface="-apple-system"/>
              </a:rPr>
              <a:t>Focus on ML training productivity, lineage and ML dataset/model management, ML DevOps.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92E"/>
                </a:solidFill>
                <a:latin typeface="-apple-system"/>
              </a:rPr>
              <a:t>Offers serverless compute + BYOC options for training and inference.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92E"/>
                </a:solidFill>
                <a:latin typeface="-apple-system"/>
              </a:rPr>
              <a:t>Bring-your-own docker images, dependencies, runtimes.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92E"/>
                </a:solidFill>
                <a:latin typeface="-apple-system"/>
              </a:rPr>
              <a:t>Interact with the service through SDKs, CLI, portal.</a:t>
            </a:r>
          </a:p>
          <a:p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F8D9FE-5725-4117-B747-DBB4FDF57253}"/>
              </a:ext>
            </a:extLst>
          </p:cNvPr>
          <p:cNvCxnSpPr>
            <a:cxnSpLocks/>
          </p:cNvCxnSpPr>
          <p:nvPr/>
        </p:nvCxnSpPr>
        <p:spPr>
          <a:xfrm>
            <a:off x="442211" y="6394027"/>
            <a:ext cx="1135608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BB5359-F7B8-43B0-A107-20ADFF48B577}"/>
              </a:ext>
            </a:extLst>
          </p:cNvPr>
          <p:cNvSpPr txBox="1"/>
          <p:nvPr/>
        </p:nvSpPr>
        <p:spPr>
          <a:xfrm>
            <a:off x="3854026" y="6116804"/>
            <a:ext cx="35492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Dataset size</a:t>
            </a:r>
          </a:p>
          <a:p>
            <a:pPr algn="ctr"/>
            <a:r>
              <a:rPr lang="nl-NL" sz="1100" dirty="0"/>
              <a:t>Attach Spark Compute from Synapse and Databricks to Azure ML for datasets that are huge in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8C0E-279B-4F8C-BEC1-E4E282DC9D43}"/>
              </a:ext>
            </a:extLst>
          </p:cNvPr>
          <p:cNvSpPr txBox="1"/>
          <p:nvPr/>
        </p:nvSpPr>
        <p:spPr>
          <a:xfrm>
            <a:off x="442211" y="6455358"/>
            <a:ext cx="1314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/>
              <a:t>Huge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E245F3-1690-4F38-ABD1-D1F46C71B44C}"/>
              </a:ext>
            </a:extLst>
          </p:cNvPr>
          <p:cNvSpPr txBox="1"/>
          <p:nvPr/>
        </p:nvSpPr>
        <p:spPr>
          <a:xfrm>
            <a:off x="10490597" y="6489581"/>
            <a:ext cx="1314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/>
              <a:t>Small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07812-E73F-41EF-AEF7-37D5888FD651}"/>
              </a:ext>
            </a:extLst>
          </p:cNvPr>
          <p:cNvSpPr/>
          <p:nvPr/>
        </p:nvSpPr>
        <p:spPr>
          <a:xfrm>
            <a:off x="448983" y="5679891"/>
            <a:ext cx="11349314" cy="314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120775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Azure ML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7160493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FT Azure ">
  <a:themeElements>
    <a:clrScheme name="Azure">
      <a:dk1>
        <a:sysClr val="windowText" lastClr="000000"/>
      </a:dk1>
      <a:lt1>
        <a:sysClr val="window" lastClr="FFFFFF"/>
      </a:lt1>
      <a:dk2>
        <a:srgbClr val="0078D4"/>
      </a:dk2>
      <a:lt2>
        <a:srgbClr val="EBEBEB"/>
      </a:lt2>
      <a:accent1>
        <a:srgbClr val="50E6FF"/>
      </a:accent1>
      <a:accent2>
        <a:srgbClr val="3C3C41"/>
      </a:accent2>
      <a:accent3>
        <a:srgbClr val="75757A"/>
      </a:accent3>
      <a:accent4>
        <a:srgbClr val="EBEBEB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EB113CA-C652-4EDE-851B-7E09446BD8F3}" vid="{F42B78DA-A33F-4A43-9CCD-5B4ACB75A407}"/>
    </a:ext>
  </a:extLst>
</a:theme>
</file>

<file path=ppt/theme/theme3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4.xml><?xml version="1.0" encoding="utf-8"?>
<a:theme xmlns:a="http://schemas.openxmlformats.org/drawingml/2006/main" name="MSFT Azure ">
  <a:themeElements>
    <a:clrScheme name="Azure">
      <a:dk1>
        <a:sysClr val="windowText" lastClr="000000"/>
      </a:dk1>
      <a:lt1>
        <a:sysClr val="window" lastClr="FFFFFF"/>
      </a:lt1>
      <a:dk2>
        <a:srgbClr val="0078D4"/>
      </a:dk2>
      <a:lt2>
        <a:srgbClr val="EBEBEB"/>
      </a:lt2>
      <a:accent1>
        <a:srgbClr val="50E6FF"/>
      </a:accent1>
      <a:accent2>
        <a:srgbClr val="3C3C41"/>
      </a:accent2>
      <a:accent3>
        <a:srgbClr val="75757A"/>
      </a:accent3>
      <a:accent4>
        <a:srgbClr val="EBEBEB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EB113CA-C652-4EDE-851B-7E09446BD8F3}" vid="{F42B78DA-A33F-4A43-9CCD-5B4ACB75A40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1354</Words>
  <Application>Microsoft Office PowerPoint</Application>
  <PresentationFormat>Widescreen</PresentationFormat>
  <Paragraphs>284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Segoe UI</vt:lpstr>
      <vt:lpstr>Segoe UI Historic</vt:lpstr>
      <vt:lpstr>Segoe UI Light</vt:lpstr>
      <vt:lpstr>Segoe UI Semibold</vt:lpstr>
      <vt:lpstr>Segoe UI Semilight</vt:lpstr>
      <vt:lpstr>Wingdings</vt:lpstr>
      <vt:lpstr>Office Theme</vt:lpstr>
      <vt:lpstr>MSFT Azure </vt:lpstr>
      <vt:lpstr>MGXFY15</vt:lpstr>
      <vt:lpstr>MSFT Azure </vt:lpstr>
      <vt:lpstr> Module 1: Introduction to Azure Machine Learning </vt:lpstr>
      <vt:lpstr>PowerPoint Presentation</vt:lpstr>
      <vt:lpstr>Ovrview Azure AI Platform</vt:lpstr>
      <vt:lpstr>AI Service Types</vt:lpstr>
      <vt:lpstr>Azure AI Platform</vt:lpstr>
      <vt:lpstr>PowerPoint Presentation</vt:lpstr>
      <vt:lpstr>Positioning Azure ML</vt:lpstr>
      <vt:lpstr>PowerPoint Presentation</vt:lpstr>
      <vt:lpstr>Azure ML building blocks</vt:lpstr>
      <vt:lpstr>Data Science Building Blocks Project</vt:lpstr>
      <vt:lpstr>Azure Machine Learning service</vt:lpstr>
      <vt:lpstr>PowerPoint Presentation</vt:lpstr>
      <vt:lpstr>Wide choice of hardware</vt:lpstr>
      <vt:lpstr>Experimentation</vt:lpstr>
      <vt:lpstr>Model management</vt:lpstr>
      <vt:lpstr>Azure Machine Learning pipelines</vt:lpstr>
      <vt:lpstr>Advantages of Azure ML Pipelines</vt:lpstr>
      <vt:lpstr>Deploy Azure ML models at scale </vt:lpstr>
      <vt:lpstr>Taxonomy of concepts</vt:lpstr>
      <vt:lpstr>Tools and Interfaces</vt:lpstr>
      <vt:lpstr>Tool Agnostic Python and R SDK </vt:lpstr>
      <vt:lpstr>ML Studio Demo</vt:lpstr>
      <vt:lpstr>Deploying our lab environment</vt:lpstr>
      <vt:lpstr>Lab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Introduction to Azure Machine Learning</dc:title>
  <dc:creator>Miquella de Boer</dc:creator>
  <cp:lastModifiedBy>Miquella de Boer</cp:lastModifiedBy>
  <cp:revision>5</cp:revision>
  <dcterms:created xsi:type="dcterms:W3CDTF">2020-02-07T14:07:25Z</dcterms:created>
  <dcterms:modified xsi:type="dcterms:W3CDTF">2020-03-23T08:26:55Z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2020-02-07T14:14:31.1102115Z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3ec9a926-033b-44bc-8673-5e37946b495b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