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3"/>
  </p:notesMasterIdLst>
  <p:sldIdLst>
    <p:sldId id="365" r:id="rId3"/>
    <p:sldId id="547" r:id="rId4"/>
    <p:sldId id="550" r:id="rId5"/>
    <p:sldId id="366" r:id="rId6"/>
    <p:sldId id="544" r:id="rId7"/>
    <p:sldId id="539" r:id="rId8"/>
    <p:sldId id="548" r:id="rId9"/>
    <p:sldId id="546" r:id="rId10"/>
    <p:sldId id="545" r:id="rId11"/>
    <p:sldId id="5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0"/>
            <p14:sldId id="366"/>
            <p14:sldId id="544"/>
          </p14:sldIdLst>
        </p14:section>
        <p14:section name="Running experiments with Azure ML" id="{366653C3-8182-44FE-ACA9-3E3010232929}">
          <p14:sldIdLst>
            <p14:sldId id="539"/>
            <p14:sldId id="548"/>
            <p14:sldId id="546"/>
            <p14:sldId id="545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3/22/2020 10:11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/>
            </a:br>
            <a:r>
              <a:rPr lang="en-US" sz="3921"/>
              <a:t>Module 2: </a:t>
            </a:r>
            <a:r>
              <a:rPr lang="en-US" sz="3921" dirty="0"/>
              <a:t>Azure Machine </a:t>
            </a:r>
            <a:r>
              <a:rPr lang="en-US" sz="3921"/>
              <a:t>Learning Experiments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384299" y="3513425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767964" y="3635950"/>
            <a:ext cx="222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9145270" y="49790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BBB3A-8613-4624-9CE3-85EFDA2A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425" y="1344916"/>
            <a:ext cx="704432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training is an iterative process.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When experimenting, you may combine different features, hyperparameters, data samples, may try different ways of aggregation. and hence you have to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keep track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of what specific experiment set up led to what model performance to allow for comparison.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does help you in three main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supports your model selection process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helps steer your experimental process/direction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allows for reproducibility.</a:t>
            </a:r>
            <a:endParaRPr lang="nl-NL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eaker_F196" title="Icon of a scientific flask with liquid in it">
            <a:extLst>
              <a:ext uri="{FF2B5EF4-FFF2-40B4-BE49-F238E27FC236}">
                <a16:creationId xmlns:a16="http://schemas.microsoft.com/office/drawing/2014/main" id="{4FFFE0C9-346B-4B5C-8E7A-CFB45EB75A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51809" y="4997394"/>
            <a:ext cx="1294297" cy="1495481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0A316413-DE2F-4C36-B02A-D57123A0EFAF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Experiment Tracking</a:t>
            </a:r>
          </a:p>
        </p:txBody>
      </p:sp>
    </p:spTree>
    <p:extLst>
      <p:ext uri="{BB962C8B-B14F-4D97-AF65-F5344CB8AC3E}">
        <p14:creationId xmlns:p14="http://schemas.microsoft.com/office/powerpoint/2010/main" val="22052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BBB3A-8613-4624-9CE3-85EFDA2AA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425" y="1676611"/>
            <a:ext cx="450220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Experimentation capabilities of the Azure Machine Learning service help you to track experiment run results.</a:t>
            </a:r>
          </a:p>
          <a:p>
            <a:r>
              <a:rPr lang="en-US" sz="2000" dirty="0"/>
              <a:t>With Azure ML you can run an experiment locally or remotely, and use the logging APIs to record different metrics, or upload any file such as input/output datasets or rather modeling outcome artifacts e.g. a trained model.</a:t>
            </a:r>
          </a:p>
          <a:p>
            <a:r>
              <a:rPr lang="en-US" sz="2000" dirty="0"/>
              <a:t>When you a submit an experiment run through the Azure ML service, your code automatically gets snapshotted for you, allowing for reproducibility. </a:t>
            </a:r>
            <a:endParaRPr lang="nl-NL" sz="1800" dirty="0"/>
          </a:p>
        </p:txBody>
      </p:sp>
      <p:pic>
        <p:nvPicPr>
          <p:cNvPr id="2050" name="Picture 2" descr="Experiment Tracking">
            <a:extLst>
              <a:ext uri="{FF2B5EF4-FFF2-40B4-BE49-F238E27FC236}">
                <a16:creationId xmlns:a16="http://schemas.microsoft.com/office/drawing/2014/main" id="{3A154815-9868-4B49-923E-8DF663F8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60" y="1745056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BF15E46-F743-445D-9E36-69A1F71E69DD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Tracking Experiments with Azure ML</a:t>
            </a:r>
          </a:p>
        </p:txBody>
      </p:sp>
    </p:spTree>
    <p:extLst>
      <p:ext uri="{BB962C8B-B14F-4D97-AF65-F5344CB8AC3E}">
        <p14:creationId xmlns:p14="http://schemas.microsoft.com/office/powerpoint/2010/main" val="38009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27DE70-2A08-4BE8-BA3C-CBC44D90F756}"/>
              </a:ext>
            </a:extLst>
          </p:cNvPr>
          <p:cNvSpPr txBox="1">
            <a:spLocks/>
          </p:cNvSpPr>
          <p:nvPr/>
        </p:nvSpPr>
        <p:spPr>
          <a:xfrm>
            <a:off x="426425" y="1581785"/>
            <a:ext cx="5108736" cy="46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Submitting runs with Azure Machine Learning enables the monitored execution of a run, either run on local or on cloud compute.</a:t>
            </a:r>
          </a:p>
          <a:p>
            <a:r>
              <a:rPr lang="en-US" sz="2000" dirty="0"/>
              <a:t>Runs are tracked against an </a:t>
            </a:r>
            <a:r>
              <a:rPr lang="en-US" sz="2000" i="1" dirty="0"/>
              <a:t>Experiment</a:t>
            </a:r>
            <a:r>
              <a:rPr lang="en-US" sz="2000" dirty="0"/>
              <a:t>, logically grouping the results of multiple runs.</a:t>
            </a:r>
          </a:p>
          <a:p>
            <a:r>
              <a:rPr lang="en-US" sz="2000" dirty="0"/>
              <a:t>A run’s tracked metric values and properties, such as run duration, are saved in the cloud service for later review or comparison.</a:t>
            </a:r>
          </a:p>
          <a:p>
            <a:r>
              <a:rPr lang="en-US" sz="2000" dirty="0"/>
              <a:t>Runs can be submitted either via the SDK (Python / R) or via the CLI.</a:t>
            </a:r>
          </a:p>
          <a:p>
            <a:r>
              <a:rPr lang="en-US" sz="2000" dirty="0"/>
              <a:t>A </a:t>
            </a:r>
            <a:r>
              <a:rPr lang="en-US" sz="2000" i="1" dirty="0"/>
              <a:t>Run Configuration </a:t>
            </a:r>
            <a:r>
              <a:rPr lang="en-US" sz="2000" dirty="0"/>
              <a:t>defines how and where a run</a:t>
            </a:r>
            <a:r>
              <a:rPr lang="en-US" sz="2000" i="1" dirty="0"/>
              <a:t> </a:t>
            </a:r>
            <a:r>
              <a:rPr lang="en-US" sz="2000" dirty="0"/>
              <a:t>is executed:</a:t>
            </a:r>
          </a:p>
          <a:p>
            <a:pPr lvl="1"/>
            <a:r>
              <a:rPr lang="en-US" sz="1600" dirty="0"/>
              <a:t>the </a:t>
            </a:r>
            <a:r>
              <a:rPr lang="en-US" sz="1600" i="1" dirty="0"/>
              <a:t>environment</a:t>
            </a:r>
            <a:r>
              <a:rPr lang="en-US" sz="1600" dirty="0"/>
              <a:t> in which an experiment run must be executed, helping to manage available data sources, environment variables and dependencies.</a:t>
            </a:r>
          </a:p>
          <a:p>
            <a:pPr lvl="1"/>
            <a:r>
              <a:rPr lang="en-US" sz="1600" dirty="0"/>
              <a:t>the </a:t>
            </a:r>
            <a:r>
              <a:rPr lang="en-US" sz="1600" i="1" dirty="0"/>
              <a:t>training script</a:t>
            </a:r>
            <a:r>
              <a:rPr lang="en-US" sz="1600" dirty="0"/>
              <a:t> and its dependencies.</a:t>
            </a:r>
          </a:p>
          <a:p>
            <a:pPr lvl="1"/>
            <a:r>
              <a:rPr lang="en-US" sz="1600" dirty="0"/>
              <a:t>a </a:t>
            </a:r>
            <a:r>
              <a:rPr lang="en-US" sz="1600" i="1" dirty="0"/>
              <a:t>compute target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532E8-3DD7-479E-931B-3D50CC7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79" y="1832554"/>
            <a:ext cx="5457825" cy="2686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894680-8932-4CB3-9CAA-E4C9ED165CE9}"/>
              </a:ext>
            </a:extLst>
          </p:cNvPr>
          <p:cNvSpPr/>
          <p:nvPr/>
        </p:nvSpPr>
        <p:spPr>
          <a:xfrm>
            <a:off x="6431536" y="2566467"/>
            <a:ext cx="4043424" cy="2166898"/>
          </a:xfrm>
          <a:prstGeom prst="rect">
            <a:avLst/>
          </a:prstGeom>
          <a:solidFill>
            <a:srgbClr val="FFC000">
              <a:alpha val="588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4727A9C-9054-4310-8A5B-ECD0996820A0}"/>
              </a:ext>
            </a:extLst>
          </p:cNvPr>
          <p:cNvSpPr txBox="1">
            <a:spLocks/>
          </p:cNvSpPr>
          <p:nvPr/>
        </p:nvSpPr>
        <p:spPr>
          <a:xfrm>
            <a:off x="426425" y="302995"/>
            <a:ext cx="11336039" cy="7579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25" b="0" kern="1200" cap="none" spc="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25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Creating an experiment run with Azure ML</a:t>
            </a:r>
          </a:p>
        </p:txBody>
      </p:sp>
    </p:spTree>
    <p:extLst>
      <p:ext uri="{BB962C8B-B14F-4D97-AF65-F5344CB8AC3E}">
        <p14:creationId xmlns:p14="http://schemas.microsoft.com/office/powerpoint/2010/main" val="295683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running </a:t>
            </a:r>
            <a:r>
              <a:rPr lang="nl-NL" sz="4700" dirty="0" err="1">
                <a:cs typeface="Segoe UI"/>
              </a:rPr>
              <a:t>experiments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with</a:t>
            </a:r>
            <a:r>
              <a:rPr lang="nl-NL" sz="4700" dirty="0">
                <a:cs typeface="Segoe UI"/>
              </a:rPr>
              <a:t> </a:t>
            </a:r>
            <a:r>
              <a:rPr lang="nl-NL" sz="4700" dirty="0" err="1">
                <a:cs typeface="Segoe UI"/>
              </a:rPr>
              <a:t>Azure</a:t>
            </a:r>
            <a:r>
              <a:rPr lang="nl-NL" sz="4700" dirty="0">
                <a:cs typeface="Segoe UI"/>
              </a:rPr>
              <a:t>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Lab_02: running experiments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38F29-D24F-43F9-A57A-ACA87ACFAD46}"/>
              </a:ext>
            </a:extLst>
          </p:cNvPr>
          <p:cNvSpPr/>
          <p:nvPr/>
        </p:nvSpPr>
        <p:spPr>
          <a:xfrm>
            <a:off x="230293" y="291254"/>
            <a:ext cx="1173141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</a:t>
            </a:r>
            <a:endParaRPr lang="nl-NL" sz="24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 is a collection of approximately 20,000 newsgroup documents, partitioned (nearly) evenly across 20 different newsgroups. To the best of my knowledge, it was originally collected by Ken Lang, probably for his Newsweeder: Learning to filter netnews paper, though he does not explicitly mention this collection. The 20 newsgroups collection has become a popular data set for experiments in text applications of machine learning techniques, such as text classification and text clustering.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Organization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data is organized into 20 different newsgroups, each corresponding to a different topic. Some of the newsgroups are very closely related to each other (e.g. comp.sys.ibm.pc.hardware / comp.sys.mac.hardware), while others are highly unrelated (e.g misc.forsale / soc.religion.christian). Here is a list of the 20 newsgroups, partitioned (more or less) according to subject matter: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comp.graphics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comp.os.ms-windows.misc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comp.sys.ibm.pc.hardware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comp.sys.mac.hardware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comp.windows.x rec.autos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rec.motorcycles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rec.sport.baseball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rec.sport.hockey sci.crypt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sci.electronics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sci.med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sci.space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667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2: Azure Machine Learning Experiments </vt:lpstr>
      <vt:lpstr>Experiment Tracking</vt:lpstr>
      <vt:lpstr>Data Science Building Blocks Project</vt:lpstr>
      <vt:lpstr>PowerPoint Presentation</vt:lpstr>
      <vt:lpstr>PowerPoint Presentation</vt:lpstr>
      <vt:lpstr>PowerPoint Presentation</vt:lpstr>
      <vt:lpstr>Demo: running experiments with Azure ML  </vt:lpstr>
      <vt:lpstr>Lab_02: running experiments with Azure ML 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23</cp:revision>
  <dcterms:created xsi:type="dcterms:W3CDTF">2020-02-07T14:07:25Z</dcterms:created>
  <dcterms:modified xsi:type="dcterms:W3CDTF">2020-03-22T21:45:26Z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