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70" r:id="rId3"/>
    <p:sldId id="257" r:id="rId4"/>
    <p:sldId id="286" r:id="rId5"/>
    <p:sldId id="258" r:id="rId6"/>
    <p:sldId id="259" r:id="rId7"/>
    <p:sldId id="283" r:id="rId8"/>
    <p:sldId id="284" r:id="rId9"/>
    <p:sldId id="285" r:id="rId10"/>
    <p:sldId id="260" r:id="rId11"/>
    <p:sldId id="271" r:id="rId12"/>
    <p:sldId id="292" r:id="rId13"/>
    <p:sldId id="287" r:id="rId14"/>
    <p:sldId id="288" r:id="rId15"/>
    <p:sldId id="295" r:id="rId16"/>
    <p:sldId id="296" r:id="rId17"/>
    <p:sldId id="298" r:id="rId18"/>
    <p:sldId id="261" r:id="rId19"/>
    <p:sldId id="269" r:id="rId20"/>
    <p:sldId id="262" r:id="rId21"/>
    <p:sldId id="263" r:id="rId22"/>
    <p:sldId id="264" r:id="rId23"/>
    <p:sldId id="266" r:id="rId24"/>
    <p:sldId id="267" r:id="rId25"/>
    <p:sldId id="272" r:id="rId26"/>
    <p:sldId id="293" r:id="rId27"/>
    <p:sldId id="294" r:id="rId2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86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DAE0D-A958-4DDC-A78A-A9C7F3CAB104}" type="datetimeFigureOut">
              <a:rPr lang="nl-BE" smtClean="0"/>
              <a:t>15/02/2021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9FEF8-BA14-4C59-9A1F-37C48F46BF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529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9863" y="746125"/>
            <a:ext cx="6451600" cy="4838700"/>
          </a:xfrm>
        </p:spPr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23863" y="314325"/>
            <a:ext cx="58769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732" tIns="43866" rIns="87732" bIns="43866"/>
          <a:lstStyle>
            <a:lvl1pPr defTabSz="8778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8150" indent="-114300" defTabSz="877888">
              <a:spcBef>
                <a:spcPct val="30000"/>
              </a:spcBef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77888" indent="-133350" defTabSz="877888">
              <a:spcBef>
                <a:spcPct val="30000"/>
              </a:spcBef>
              <a:buFont typeface="Wingdings" panose="05000000000000000000" pitchFamily="2" charset="2"/>
              <a:buChar char="v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16038" indent="-152400" defTabSz="877888">
              <a:spcBef>
                <a:spcPct val="30000"/>
              </a:spcBef>
              <a:buFont typeface="Wingdings" panose="05000000000000000000" pitchFamily="2" charset="2"/>
              <a:buChar char="q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54188" indent="-171450" defTabSz="877888">
              <a:spcBef>
                <a:spcPct val="3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11388" indent="-171450" defTabSz="877888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68588" indent="-171450" defTabSz="877888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25788" indent="-171450" defTabSz="877888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2988" indent="-171450" defTabSz="877888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endParaRPr lang="en-GB" altLang="nl-BE" sz="1100" b="1" i="1">
              <a:solidFill>
                <a:srgbClr val="000099"/>
              </a:solidFill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96888" y="5829300"/>
            <a:ext cx="6018212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716" tIns="43858" rIns="87716" bIns="43858">
            <a:spAutoFit/>
          </a:bodyPr>
          <a:lstStyle>
            <a:lvl1pPr marL="111125" indent="-111125" defTabSz="8778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8150" indent="-114300" defTabSz="877888">
              <a:spcBef>
                <a:spcPct val="30000"/>
              </a:spcBef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77888" indent="-133350" defTabSz="877888">
              <a:spcBef>
                <a:spcPct val="30000"/>
              </a:spcBef>
              <a:buFont typeface="Wingdings" panose="05000000000000000000" pitchFamily="2" charset="2"/>
              <a:buChar char="v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16038" indent="-152400" defTabSz="877888">
              <a:spcBef>
                <a:spcPct val="30000"/>
              </a:spcBef>
              <a:buFont typeface="Wingdings" panose="05000000000000000000" pitchFamily="2" charset="2"/>
              <a:buChar char="q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54188" indent="-171450" defTabSz="877888">
              <a:spcBef>
                <a:spcPct val="3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11388" indent="-171450" defTabSz="877888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68588" indent="-171450" defTabSz="877888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25788" indent="-171450" defTabSz="877888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2988" indent="-171450" defTabSz="877888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altLang="nl-BE" sz="1300" b="1"/>
              <a:t>Key Points: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Tx/>
              <a:buChar char="•"/>
            </a:pPr>
            <a:r>
              <a:rPr lang="en-US" altLang="nl-BE" sz="1100" i="1"/>
              <a:t>All projects have three variables, Cost, Time, and Quality.  Project managers only have control of any two variables.  The 3rd variable becomes a function of the other’s being managed.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Tx/>
              <a:buChar char="•"/>
            </a:pPr>
            <a:r>
              <a:rPr lang="en-US" altLang="nl-BE" sz="1100" i="1"/>
              <a:t>Determine, up-front in a project, which of these variables is most critical and cannot be compromised.</a:t>
            </a:r>
          </a:p>
          <a:p>
            <a:pPr eaLnBrk="1" hangingPunct="1">
              <a:buFontTx/>
              <a:buChar char="•"/>
            </a:pPr>
            <a:r>
              <a:rPr lang="en-US" altLang="nl-BE" sz="1100" b="1" i="1"/>
              <a:t>A word about Quality – </a:t>
            </a:r>
            <a:r>
              <a:rPr lang="en-US" altLang="nl-BE" sz="1100" i="1"/>
              <a:t>This is not about “good or bad” but rather about the specifications of the deliverable.  A change in quality in this reference means that you may be increasing/decreasing the expectations out of the projects.  If you have a reduction in the amount of budget for a project, you may not be able to provide the same value.</a:t>
            </a:r>
            <a:endParaRPr lang="en-US" altLang="nl-BE" sz="1100" b="1" i="1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96888" y="314325"/>
            <a:ext cx="5803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732" tIns="43866" rIns="87732" bIns="43866">
            <a:spAutoFit/>
          </a:bodyPr>
          <a:lstStyle>
            <a:lvl1pPr defTabSz="8778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8150" indent="-114300" defTabSz="877888">
              <a:spcBef>
                <a:spcPct val="30000"/>
              </a:spcBef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77888" indent="-133350" defTabSz="877888">
              <a:spcBef>
                <a:spcPct val="30000"/>
              </a:spcBef>
              <a:buFont typeface="Wingdings" panose="05000000000000000000" pitchFamily="2" charset="2"/>
              <a:buChar char="v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16038" indent="-152400" defTabSz="877888">
              <a:spcBef>
                <a:spcPct val="30000"/>
              </a:spcBef>
              <a:buFont typeface="Wingdings" panose="05000000000000000000" pitchFamily="2" charset="2"/>
              <a:buChar char="q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54188" indent="-171450" defTabSz="877888">
              <a:spcBef>
                <a:spcPct val="3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11388" indent="-171450" defTabSz="877888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68588" indent="-171450" defTabSz="877888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25788" indent="-171450" defTabSz="877888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2988" indent="-171450" defTabSz="877888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de-DE" altLang="nl-BE" sz="1300" b="1" i="1">
                <a:solidFill>
                  <a:srgbClr val="000099"/>
                </a:solidFill>
              </a:rPr>
              <a:t>Project Management</a:t>
            </a:r>
            <a:endParaRPr lang="en-US" altLang="nl-BE" sz="1300" b="1" i="1">
              <a:solidFill>
                <a:srgbClr val="000099"/>
              </a:solidFill>
            </a:endParaRPr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2894013" y="9664700"/>
            <a:ext cx="50958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nl-BE" sz="800"/>
              <a:t>Page 5</a:t>
            </a:r>
          </a:p>
        </p:txBody>
      </p:sp>
    </p:spTree>
    <p:extLst>
      <p:ext uri="{BB962C8B-B14F-4D97-AF65-F5344CB8AC3E}">
        <p14:creationId xmlns:p14="http://schemas.microsoft.com/office/powerpoint/2010/main" val="339398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365-4BD7-4B1B-8BE1-A0A342CC57ED}" type="datetimeFigureOut">
              <a:rPr lang="nl-BE" smtClean="0"/>
              <a:t>15/02/2021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A6F-7170-4268-9D11-7B15A218DF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871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365-4BD7-4B1B-8BE1-A0A342CC57ED}" type="datetimeFigureOut">
              <a:rPr lang="nl-BE" smtClean="0"/>
              <a:t>15/02/2021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A6F-7170-4268-9D11-7B15A218DF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295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365-4BD7-4B1B-8BE1-A0A342CC57ED}" type="datetimeFigureOut">
              <a:rPr lang="nl-BE" smtClean="0"/>
              <a:t>15/02/2021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A6F-7170-4268-9D11-7B15A218DF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750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365-4BD7-4B1B-8BE1-A0A342CC57ED}" type="datetimeFigureOut">
              <a:rPr lang="nl-BE" smtClean="0"/>
              <a:t>15/02/2021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A6F-7170-4268-9D11-7B15A218DF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171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365-4BD7-4B1B-8BE1-A0A342CC57ED}" type="datetimeFigureOut">
              <a:rPr lang="nl-BE" smtClean="0"/>
              <a:t>15/02/2021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A6F-7170-4268-9D11-7B15A218DF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727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365-4BD7-4B1B-8BE1-A0A342CC57ED}" type="datetimeFigureOut">
              <a:rPr lang="nl-BE" smtClean="0"/>
              <a:t>15/02/2021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A6F-7170-4268-9D11-7B15A218DF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22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365-4BD7-4B1B-8BE1-A0A342CC57ED}" type="datetimeFigureOut">
              <a:rPr lang="nl-BE" smtClean="0"/>
              <a:t>15/02/2021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A6F-7170-4268-9D11-7B15A218DF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728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365-4BD7-4B1B-8BE1-A0A342CC57ED}" type="datetimeFigureOut">
              <a:rPr lang="nl-BE" smtClean="0"/>
              <a:t>15/02/2021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A6F-7170-4268-9D11-7B15A218DF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259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365-4BD7-4B1B-8BE1-A0A342CC57ED}" type="datetimeFigureOut">
              <a:rPr lang="nl-BE" smtClean="0"/>
              <a:t>15/02/2021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A6F-7170-4268-9D11-7B15A218DF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325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365-4BD7-4B1B-8BE1-A0A342CC57ED}" type="datetimeFigureOut">
              <a:rPr lang="nl-BE" smtClean="0"/>
              <a:t>15/02/2021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A6F-7170-4268-9D11-7B15A218DF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908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365-4BD7-4B1B-8BE1-A0A342CC57ED}" type="datetimeFigureOut">
              <a:rPr lang="nl-BE" smtClean="0"/>
              <a:t>15/02/2021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A6F-7170-4268-9D11-7B15A218DF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553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5365-4BD7-4B1B-8BE1-A0A342CC57ED}" type="datetimeFigureOut">
              <a:rPr lang="nl-BE" smtClean="0"/>
              <a:t>15/02/2021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68A6F-7170-4268-9D11-7B15A218DF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76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thurVnL/VFD-Klok-ESP32" TargetMode="External"/><Relationship Id="rId2" Type="http://schemas.openxmlformats.org/officeDocument/2006/relationships/hyperlink" Target="https://github.com/DamianMoris/Klo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edericN/Project-ontwerpen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ltium.com/en/products/downloads" TargetMode="External"/><Relationship Id="rId2" Type="http://schemas.openxmlformats.org/officeDocument/2006/relationships/hyperlink" Target="http://live.altium.com/activate/14B62FB9-4BDB-4604-C767-6685F3C061F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Project ontwerpen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Elektronica-ICT</a:t>
            </a:r>
          </a:p>
          <a:p>
            <a:r>
              <a:rPr lang="nl-BE" dirty="0"/>
              <a:t>2020-2021</a:t>
            </a:r>
          </a:p>
        </p:txBody>
      </p:sp>
    </p:spTree>
    <p:extLst>
      <p:ext uri="{BB962C8B-B14F-4D97-AF65-F5344CB8AC3E}">
        <p14:creationId xmlns:p14="http://schemas.microsoft.com/office/powerpoint/2010/main" val="47303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nl-BE" dirty="0"/>
              <a:t>Projectmanagement =&gt; Planning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26F951-EAB6-4CA5-A15A-89252B2D2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56" y="1042422"/>
            <a:ext cx="7886700" cy="435133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BE" sz="18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BE" sz="7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1:</a:t>
            </a:r>
            <a:r>
              <a:rPr lang="nl-BE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Keuze schakeling + componenten + elektronische tekening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nl-BE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Een heldere omschrijving van de opdracht (tijd, kost en doelstellingen)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nl-BE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 te leveren resultaten(risico’s)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nl-BE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Reden van het project (verwachtingen)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nl-BE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Rollen en verantwoordelijkheden(haalbaarheid)</a:t>
            </a:r>
          </a:p>
          <a:p>
            <a:pPr indent="0">
              <a:buNone/>
            </a:pPr>
            <a:r>
              <a:rPr lang="nl-BE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BE" sz="7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2:</a:t>
            </a:r>
            <a:r>
              <a:rPr lang="nl-BE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Leren werken met </a:t>
            </a:r>
            <a:r>
              <a:rPr lang="nl-BE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Altium</a:t>
            </a:r>
            <a:r>
              <a:rPr lang="nl-BE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Designer + studie van de componenten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BE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 van de componenten: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nl-BE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Datasheets bekijken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nl-BE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Prijzen vergelijken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nl-BE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Footprints</a:t>
            </a:r>
            <a:r>
              <a:rPr lang="nl-BE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onderzoeken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nl-BE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Altium</a:t>
            </a:r>
            <a:r>
              <a:rPr lang="nl-BE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Library opbouwen</a:t>
            </a:r>
          </a:p>
          <a:p>
            <a:pPr indent="0">
              <a:buNone/>
            </a:pPr>
            <a:r>
              <a:rPr lang="nl-BE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BE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Minstens van een component een vergelijken studie maken in functie van levertijd, kostprijs en footprint </a:t>
            </a:r>
            <a:endParaRPr lang="nl-BE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nl-BE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76866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B2FFE03-93AF-412A-8C41-376A4537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nl-BE" dirty="0"/>
              <a:t>Projectmanagement =&gt; Planning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707DFDE-0BAD-4A83-A10D-10D8A45BD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234" y="1253331"/>
            <a:ext cx="7886700" cy="534227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BE" sz="19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3:</a:t>
            </a:r>
            <a:r>
              <a:rPr lang="nl-BE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Schema tekenen+ bestellen componenten + Library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BE" sz="19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4:</a:t>
            </a:r>
            <a:r>
              <a:rPr lang="nl-BE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Schema tekenen+ bestellen componenten + Library  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BE" sz="19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5:</a:t>
            </a:r>
            <a:r>
              <a:rPr lang="nl-BE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Leren werken met </a:t>
            </a:r>
            <a:r>
              <a:rPr lang="nl-BE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Altium</a:t>
            </a:r>
            <a:r>
              <a:rPr lang="nl-BE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Designer(PCB design)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BE" sz="19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Eerste deadline met verplichte aanwezigheid : </a:t>
            </a:r>
            <a:endParaRPr lang="nl-BE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nl-BE" sz="19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Elektronische tekening klaar</a:t>
            </a:r>
            <a:endParaRPr lang="nl-BE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nl-BE" sz="19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BOM klaar + bestelling componenten</a:t>
            </a:r>
            <a:endParaRPr lang="nl-BE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nl-BE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BE" sz="19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6:</a:t>
            </a:r>
            <a:r>
              <a:rPr lang="nl-BE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PCB ontwerpen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BE" sz="19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7:</a:t>
            </a:r>
            <a:r>
              <a:rPr lang="nl-BE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PCB ontwerpen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BE" sz="19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Twee weken paasvakantie. Afwerken PCB design</a:t>
            </a:r>
            <a:endParaRPr lang="nl-BE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527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nl-BE" dirty="0"/>
              <a:t>Projectmanagement =&gt; Planning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325564"/>
            <a:ext cx="9144000" cy="548870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BE" sz="21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8:</a:t>
            </a:r>
            <a:r>
              <a:rPr lang="nl-BE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PCB ontwerpen finaliseren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BE" sz="21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9:</a:t>
            </a:r>
            <a:r>
              <a:rPr lang="nl-BE" sz="2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BE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PCB klaar voor productie + documentatie + Opsturen voor productie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BE" sz="2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Tweede deadline met verplichte aanwezigheid:</a:t>
            </a:r>
            <a:endParaRPr lang="nl-BE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nl-BE" sz="2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PCB ontwerp  klaar</a:t>
            </a:r>
            <a:endParaRPr lang="nl-BE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nl-BE" sz="2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PCB bestelling in orde</a:t>
            </a:r>
            <a:endParaRPr lang="nl-BE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nl-BE" sz="2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Componenten zijn aangekomen</a:t>
            </a:r>
            <a:endParaRPr lang="nl-BE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nl-BE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BE" sz="21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10:</a:t>
            </a:r>
            <a:r>
              <a:rPr lang="nl-BE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Deadline levering van bestellingen: print, componenten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BE" sz="21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11:</a:t>
            </a:r>
            <a:r>
              <a:rPr lang="nl-BE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Montage van de componenten + testen + fouten oplossen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BE" sz="21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12:</a:t>
            </a:r>
            <a:r>
              <a:rPr lang="nl-BE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Montage + testen + fouten oplossen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BE" sz="21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13:</a:t>
            </a:r>
            <a:r>
              <a:rPr lang="nl-BE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Product(case + PCB) klaar volgens specificaties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BE" sz="21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14:</a:t>
            </a:r>
            <a:r>
              <a:rPr lang="nl-BE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BE" sz="2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Finaliseren en afgeven van het project ten laatste eind week 14</a:t>
            </a:r>
            <a:endParaRPr lang="nl-BE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BE" sz="3300" dirty="0"/>
          </a:p>
          <a:p>
            <a:endParaRPr lang="nl-BE" sz="3300" dirty="0"/>
          </a:p>
          <a:p>
            <a:endParaRPr lang="nl-BE" sz="3300" dirty="0"/>
          </a:p>
          <a:p>
            <a:endParaRPr lang="nl-BE" sz="3300" dirty="0"/>
          </a:p>
          <a:p>
            <a:pPr marL="0" indent="0">
              <a:buNone/>
            </a:pPr>
            <a:endParaRPr lang="nl-BE" dirty="0"/>
          </a:p>
          <a:p>
            <a:endParaRPr lang="nl-BE" dirty="0">
              <a:solidFill>
                <a:srgbClr val="FF0000"/>
              </a:solidFill>
            </a:endParaRP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12730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642CA-0EA6-451E-B962-0A9D9A8F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nl-BE" dirty="0"/>
              <a:t>Eerste evaluatie in week 5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4D178C-B815-4999-9D53-10CEDCF8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Evaluatie van de schematisch ontwerp</a:t>
            </a:r>
          </a:p>
          <a:p>
            <a:r>
              <a:rPr lang="nl-BE" dirty="0"/>
              <a:t>Hoe zit het met de componenten (waar aankopen, beschikbaarheid en leveringstijd).</a:t>
            </a:r>
          </a:p>
          <a:p>
            <a:r>
              <a:rPr lang="nl-BE" dirty="0"/>
              <a:t>Kostprijsindicatie nauwkeurig.</a:t>
            </a:r>
          </a:p>
          <a:p>
            <a:r>
              <a:rPr lang="nl-BE" dirty="0"/>
              <a:t>Een heldere omschrijving van de opdracht in het Engels.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1952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642CA-0EA6-451E-B962-0A9D9A8F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Tweede evaluatie in week 9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4D178C-B815-4999-9D53-10CEDCF8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Evaluatie van het PCB ontwerp.</a:t>
            </a:r>
          </a:p>
          <a:p>
            <a:r>
              <a:rPr lang="nl-BE" dirty="0"/>
              <a:t>Bestelling in orde</a:t>
            </a:r>
          </a:p>
          <a:p>
            <a:r>
              <a:rPr lang="nl-BE" dirty="0"/>
              <a:t>Bestelde componenten zijn geleverd.</a:t>
            </a:r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44257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3446D-520D-4ED2-910A-F094CA27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92727"/>
          </a:xfrm>
        </p:spPr>
        <p:txBody>
          <a:bodyPr>
            <a:normAutofit fontScale="90000"/>
          </a:bodyPr>
          <a:lstStyle/>
          <a:p>
            <a:r>
              <a:rPr lang="nl-BE" dirty="0"/>
              <a:t>Eindevaluatie PCB</a:t>
            </a:r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156030A8-CAD4-4226-B08B-072C8B3D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408615"/>
              </p:ext>
            </p:extLst>
          </p:nvPr>
        </p:nvGraphicFramePr>
        <p:xfrm>
          <a:off x="177553" y="692727"/>
          <a:ext cx="7102136" cy="6357720"/>
        </p:xfrm>
        <a:graphic>
          <a:graphicData uri="http://schemas.openxmlformats.org/drawingml/2006/table">
            <a:tbl>
              <a:tblPr/>
              <a:tblGrid>
                <a:gridCol w="1072311">
                  <a:extLst>
                    <a:ext uri="{9D8B030D-6E8A-4147-A177-3AD203B41FA5}">
                      <a16:colId xmlns:a16="http://schemas.microsoft.com/office/drawing/2014/main" val="433388641"/>
                    </a:ext>
                  </a:extLst>
                </a:gridCol>
                <a:gridCol w="1633548">
                  <a:extLst>
                    <a:ext uri="{9D8B030D-6E8A-4147-A177-3AD203B41FA5}">
                      <a16:colId xmlns:a16="http://schemas.microsoft.com/office/drawing/2014/main" val="3052952485"/>
                    </a:ext>
                  </a:extLst>
                </a:gridCol>
                <a:gridCol w="496841">
                  <a:extLst>
                    <a:ext uri="{9D8B030D-6E8A-4147-A177-3AD203B41FA5}">
                      <a16:colId xmlns:a16="http://schemas.microsoft.com/office/drawing/2014/main" val="382065319"/>
                    </a:ext>
                  </a:extLst>
                </a:gridCol>
                <a:gridCol w="639869">
                  <a:extLst>
                    <a:ext uri="{9D8B030D-6E8A-4147-A177-3AD203B41FA5}">
                      <a16:colId xmlns:a16="http://schemas.microsoft.com/office/drawing/2014/main" val="2575617399"/>
                    </a:ext>
                  </a:extLst>
                </a:gridCol>
                <a:gridCol w="639869">
                  <a:extLst>
                    <a:ext uri="{9D8B030D-6E8A-4147-A177-3AD203B41FA5}">
                      <a16:colId xmlns:a16="http://schemas.microsoft.com/office/drawing/2014/main" val="2669021305"/>
                    </a:ext>
                  </a:extLst>
                </a:gridCol>
                <a:gridCol w="639869">
                  <a:extLst>
                    <a:ext uri="{9D8B030D-6E8A-4147-A177-3AD203B41FA5}">
                      <a16:colId xmlns:a16="http://schemas.microsoft.com/office/drawing/2014/main" val="2842609713"/>
                    </a:ext>
                  </a:extLst>
                </a:gridCol>
                <a:gridCol w="707619">
                  <a:extLst>
                    <a:ext uri="{9D8B030D-6E8A-4147-A177-3AD203B41FA5}">
                      <a16:colId xmlns:a16="http://schemas.microsoft.com/office/drawing/2014/main" val="1133615030"/>
                    </a:ext>
                  </a:extLst>
                </a:gridCol>
                <a:gridCol w="707619">
                  <a:extLst>
                    <a:ext uri="{9D8B030D-6E8A-4147-A177-3AD203B41FA5}">
                      <a16:colId xmlns:a16="http://schemas.microsoft.com/office/drawing/2014/main" val="976390469"/>
                    </a:ext>
                  </a:extLst>
                </a:gridCol>
                <a:gridCol w="564591">
                  <a:extLst>
                    <a:ext uri="{9D8B030D-6E8A-4147-A177-3AD203B41FA5}">
                      <a16:colId xmlns:a16="http://schemas.microsoft.com/office/drawing/2014/main" val="2207667512"/>
                    </a:ext>
                  </a:extLst>
                </a:gridCol>
              </a:tblGrid>
              <a:tr h="653258">
                <a:tc rowSpan="2">
                  <a:txBody>
                    <a:bodyPr/>
                    <a:lstStyle/>
                    <a:p>
                      <a:pPr algn="l" rtl="0" fontAlgn="base"/>
                      <a:r>
                        <a:rPr lang="nl-BE" sz="9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Onderwerp / thema</a:t>
                      </a:r>
                      <a:r>
                        <a:rPr lang="nl-BE" sz="9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base"/>
                      <a:r>
                        <a:rPr lang="nl-BE" sz="9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Leerinhoud / vragen</a:t>
                      </a:r>
                      <a:r>
                        <a:rPr lang="nl-BE" sz="9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nl-BE" sz="9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Aantal vragen</a:t>
                      </a:r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nl-BE" sz="9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Doelstel-</a:t>
                      </a:r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nl-BE" sz="9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lingen</a:t>
                      </a:r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base"/>
                      <a:r>
                        <a:rPr lang="nl-BE" sz="9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Beheersingsniveau</a:t>
                      </a:r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base"/>
                      <a:r>
                        <a:rPr lang="nl-BE" sz="9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Gewicht in %</a:t>
                      </a:r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22385"/>
                  </a:ext>
                </a:extLst>
              </a:tr>
              <a:tr h="561266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9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Reprodu-ceren</a:t>
                      </a:r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1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9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Verklaren</a:t>
                      </a:r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1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9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Toepassen</a:t>
                      </a:r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1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9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Analyseren/</a:t>
                      </a:r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nl-BE" sz="9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evalueren/</a:t>
                      </a:r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nl-BE" sz="9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creëren</a:t>
                      </a:r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1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342430"/>
                  </a:ext>
                </a:extLst>
              </a:tr>
              <a:tr h="358843">
                <a:tc>
                  <a:txBody>
                    <a:bodyPr/>
                    <a:lstStyle/>
                    <a:p>
                      <a:pPr algn="l" rtl="0" fontAlgn="base"/>
                      <a:r>
                        <a:rPr lang="nl-BE" sz="9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Projectkeuze in functie van interesse </a:t>
                      </a:r>
                    </a:p>
                  </a:txBody>
                  <a:tcPr marL="43225" marR="43225" marT="21613" marB="216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BE" sz="9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 Welk is de moeilijkheidsgraad van het project </a:t>
                      </a:r>
                    </a:p>
                  </a:txBody>
                  <a:tcPr marL="43225" marR="43225" marT="21613" marB="216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1,2 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083656"/>
                  </a:ext>
                </a:extLst>
              </a:tr>
              <a:tr h="763691">
                <a:tc>
                  <a:txBody>
                    <a:bodyPr/>
                    <a:lstStyle/>
                    <a:p>
                      <a:pPr algn="l" rtl="0" fontAlgn="base"/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Tekenen van een elektronisch schema en studie van de componenten </a:t>
                      </a:r>
                    </a:p>
                    <a:p>
                      <a:pPr algn="l" rtl="0" fontAlgn="base"/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BE" sz="9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 Hoe overzichtelijk en correct is de tekening. </a:t>
                      </a:r>
                    </a:p>
                    <a:p>
                      <a:pPr algn="l" rtl="0" fontAlgn="base"/>
                      <a:r>
                        <a:rPr lang="nl-BE" sz="9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 Zijn er voldoende symbolen uit de bibliotheek gebruikt </a:t>
                      </a:r>
                    </a:p>
                  </a:txBody>
                  <a:tcPr marL="43225" marR="43225" marT="21613" marB="216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 </a:t>
                      </a:r>
                    </a:p>
                    <a:p>
                      <a:pPr algn="l" rtl="0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493714"/>
                  </a:ext>
                </a:extLst>
              </a:tr>
              <a:tr h="1674600">
                <a:tc>
                  <a:txBody>
                    <a:bodyPr/>
                    <a:lstStyle/>
                    <a:p>
                      <a:pPr algn="l" rtl="0" fontAlgn="base"/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Maken  van een stuklijst(BOM): </a:t>
                      </a:r>
                    </a:p>
                    <a:p>
                      <a:pPr algn="l" rtl="0" fontAlgn="base"/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kostprijs berekenen en bestellen van de componenten. </a:t>
                      </a:r>
                    </a:p>
                    <a:p>
                      <a:pPr algn="l" rtl="0" fontAlgn="base"/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Maken van een usermanual en opstellen van  productspecificaties </a:t>
                      </a:r>
                    </a:p>
                    <a:p>
                      <a:pPr algn="l" rtl="0" fontAlgn="base"/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BE" sz="9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 Zijn alle gegevens(prijs, </a:t>
                      </a:r>
                      <a:r>
                        <a:rPr lang="nl-BE" sz="9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specs</a:t>
                      </a:r>
                      <a:r>
                        <a:rPr lang="nl-BE" sz="9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 betreffende componenten aanwezig. </a:t>
                      </a:r>
                    </a:p>
                    <a:p>
                      <a:pPr algn="l" rtl="0" fontAlgn="base"/>
                      <a:r>
                        <a:rPr lang="nl-BE" sz="9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 Zijn de componenten </a:t>
                      </a:r>
                      <a:r>
                        <a:rPr lang="nl-BE" sz="9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beschikbaar,worden</a:t>
                      </a:r>
                      <a:r>
                        <a:rPr lang="nl-BE" sz="9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ze op tijd besteld/ geleverd  </a:t>
                      </a:r>
                    </a:p>
                    <a:p>
                      <a:pPr algn="l" rtl="0" fontAlgn="base"/>
                      <a:r>
                        <a:rPr lang="nl-BE" sz="9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3.3 Is de manual leesbaar en  bruikbaar voor elke gebruiker.  </a:t>
                      </a:r>
                    </a:p>
                    <a:p>
                      <a:pPr algn="l" rtl="0" fontAlgn="base"/>
                      <a:r>
                        <a:rPr lang="nl-BE" sz="9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3.4 Zijn de productspecificaties beschikbaar en relevant. </a:t>
                      </a:r>
                    </a:p>
                    <a:p>
                      <a:pPr algn="l" rtl="0" fontAlgn="base"/>
                      <a:r>
                        <a:rPr lang="nl-BE" sz="9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1+2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 </a:t>
                      </a:r>
                    </a:p>
                    <a:p>
                      <a:pPr algn="ctr" rtl="0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742833"/>
                  </a:ext>
                </a:extLst>
              </a:tr>
              <a:tr h="11685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Ontwerpen van een PCB </a:t>
                      </a:r>
                    </a:p>
                  </a:txBody>
                  <a:tcPr marL="43225" marR="43225" marT="21613" marB="216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BE" sz="9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 Is er rekening gehouden met de afmetingen van de component </a:t>
                      </a:r>
                    </a:p>
                    <a:p>
                      <a:pPr algn="l" rtl="0" fontAlgn="base"/>
                      <a:r>
                        <a:rPr lang="nl-BE" sz="9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4.2 Is er rekening gehouden met de ontwerpregels </a:t>
                      </a:r>
                    </a:p>
                    <a:p>
                      <a:pPr algn="l" rtl="0" fontAlgn="base"/>
                      <a:r>
                        <a:rPr lang="nl-BE" sz="9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4.3 Welk is het niveau van innovatie, creativiteit, afmetingen van de print </a:t>
                      </a:r>
                    </a:p>
                    <a:p>
                      <a:pPr algn="l" rtl="0" fontAlgn="base"/>
                      <a:r>
                        <a:rPr lang="nl-BE" sz="9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9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 </a:t>
                      </a:r>
                    </a:p>
                    <a:p>
                      <a:pPr algn="ctr" rtl="0" fontAlgn="base"/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20 </a:t>
                      </a:r>
                    </a:p>
                    <a:p>
                      <a:pPr algn="l" rtl="0" fontAlgn="base"/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231296"/>
                  </a:ext>
                </a:extLst>
              </a:tr>
              <a:tr h="460055">
                <a:tc>
                  <a:txBody>
                    <a:bodyPr/>
                    <a:lstStyle/>
                    <a:p>
                      <a:pPr algn="l" rtl="0" fontAlgn="base"/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Assembleren en testen van het eindproduct </a:t>
                      </a:r>
                    </a:p>
                  </a:txBody>
                  <a:tcPr marL="43225" marR="43225" marT="21613" marB="216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5.1 Voldoet het eindproduct aan de vooropgestelde specificaties </a:t>
                      </a:r>
                    </a:p>
                  </a:txBody>
                  <a:tcPr marL="43225" marR="43225" marT="21613" marB="216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787764"/>
                  </a:ext>
                </a:extLst>
              </a:tr>
              <a:tr h="257631">
                <a:tc>
                  <a:txBody>
                    <a:bodyPr/>
                    <a:lstStyle/>
                    <a:p>
                      <a:pPr algn="l" rtl="0" fontAlgn="base"/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Behalen van deadlines </a:t>
                      </a:r>
                    </a:p>
                  </a:txBody>
                  <a:tcPr marL="43225" marR="43225" marT="21613" marB="216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6.1 Zijn alle deadlines met succes behaald </a:t>
                      </a:r>
                    </a:p>
                  </a:txBody>
                  <a:tcPr marL="43225" marR="43225" marT="21613" marB="216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600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nl-BE" sz="9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Totaal</a:t>
                      </a:r>
                      <a:r>
                        <a:rPr lang="nl-BE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BE" sz="9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9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9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9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9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BE" sz="9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9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9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  <a:r>
                        <a:rPr lang="nl-BE" sz="9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3225" marR="43225" marT="21613" marB="216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161944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39254CB7-5839-4BEE-9834-EEA91D5BE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963" y="18256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endParaRPr kumimoji="0" lang="nl-BE" altLang="nl-BE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12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3446D-520D-4ED2-910A-F094CA27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15" y="0"/>
            <a:ext cx="7886700" cy="683581"/>
          </a:xfrm>
        </p:spPr>
        <p:txBody>
          <a:bodyPr>
            <a:normAutofit fontScale="90000"/>
          </a:bodyPr>
          <a:lstStyle/>
          <a:p>
            <a:r>
              <a:rPr lang="nl-BE" dirty="0"/>
              <a:t>Eindevaluatie PCB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9254CB7-5839-4BEE-9834-EEA91D5BE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963" y="18256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endParaRPr kumimoji="0" lang="nl-BE" altLang="nl-BE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98C838DA-4701-4612-B70A-CF59AD62C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838920"/>
              </p:ext>
            </p:extLst>
          </p:nvPr>
        </p:nvGraphicFramePr>
        <p:xfrm>
          <a:off x="365090" y="848349"/>
          <a:ext cx="7886695" cy="6163711"/>
        </p:xfrm>
        <a:graphic>
          <a:graphicData uri="http://schemas.openxmlformats.org/drawingml/2006/table">
            <a:tbl>
              <a:tblPr/>
              <a:tblGrid>
                <a:gridCol w="1979969">
                  <a:extLst>
                    <a:ext uri="{9D8B030D-6E8A-4147-A177-3AD203B41FA5}">
                      <a16:colId xmlns:a16="http://schemas.microsoft.com/office/drawing/2014/main" val="1517936800"/>
                    </a:ext>
                  </a:extLst>
                </a:gridCol>
                <a:gridCol w="540748">
                  <a:extLst>
                    <a:ext uri="{9D8B030D-6E8A-4147-A177-3AD203B41FA5}">
                      <a16:colId xmlns:a16="http://schemas.microsoft.com/office/drawing/2014/main" val="3763271831"/>
                    </a:ext>
                  </a:extLst>
                </a:gridCol>
                <a:gridCol w="449236">
                  <a:extLst>
                    <a:ext uri="{9D8B030D-6E8A-4147-A177-3AD203B41FA5}">
                      <a16:colId xmlns:a16="http://schemas.microsoft.com/office/drawing/2014/main" val="3697213792"/>
                    </a:ext>
                  </a:extLst>
                </a:gridCol>
                <a:gridCol w="449236">
                  <a:extLst>
                    <a:ext uri="{9D8B030D-6E8A-4147-A177-3AD203B41FA5}">
                      <a16:colId xmlns:a16="http://schemas.microsoft.com/office/drawing/2014/main" val="968649625"/>
                    </a:ext>
                  </a:extLst>
                </a:gridCol>
                <a:gridCol w="149848">
                  <a:extLst>
                    <a:ext uri="{9D8B030D-6E8A-4147-A177-3AD203B41FA5}">
                      <a16:colId xmlns:a16="http://schemas.microsoft.com/office/drawing/2014/main" val="160474181"/>
                    </a:ext>
                  </a:extLst>
                </a:gridCol>
                <a:gridCol w="449236">
                  <a:extLst>
                    <a:ext uri="{9D8B030D-6E8A-4147-A177-3AD203B41FA5}">
                      <a16:colId xmlns:a16="http://schemas.microsoft.com/office/drawing/2014/main" val="1806653930"/>
                    </a:ext>
                  </a:extLst>
                </a:gridCol>
                <a:gridCol w="449236">
                  <a:extLst>
                    <a:ext uri="{9D8B030D-6E8A-4147-A177-3AD203B41FA5}">
                      <a16:colId xmlns:a16="http://schemas.microsoft.com/office/drawing/2014/main" val="1750411621"/>
                    </a:ext>
                  </a:extLst>
                </a:gridCol>
                <a:gridCol w="415960">
                  <a:extLst>
                    <a:ext uri="{9D8B030D-6E8A-4147-A177-3AD203B41FA5}">
                      <a16:colId xmlns:a16="http://schemas.microsoft.com/office/drawing/2014/main" val="827475033"/>
                    </a:ext>
                  </a:extLst>
                </a:gridCol>
                <a:gridCol w="449236">
                  <a:extLst>
                    <a:ext uri="{9D8B030D-6E8A-4147-A177-3AD203B41FA5}">
                      <a16:colId xmlns:a16="http://schemas.microsoft.com/office/drawing/2014/main" val="429030514"/>
                    </a:ext>
                  </a:extLst>
                </a:gridCol>
                <a:gridCol w="449236">
                  <a:extLst>
                    <a:ext uri="{9D8B030D-6E8A-4147-A177-3AD203B41FA5}">
                      <a16:colId xmlns:a16="http://schemas.microsoft.com/office/drawing/2014/main" val="1884528416"/>
                    </a:ext>
                  </a:extLst>
                </a:gridCol>
                <a:gridCol w="449236">
                  <a:extLst>
                    <a:ext uri="{9D8B030D-6E8A-4147-A177-3AD203B41FA5}">
                      <a16:colId xmlns:a16="http://schemas.microsoft.com/office/drawing/2014/main" val="1946813430"/>
                    </a:ext>
                  </a:extLst>
                </a:gridCol>
                <a:gridCol w="449236">
                  <a:extLst>
                    <a:ext uri="{9D8B030D-6E8A-4147-A177-3AD203B41FA5}">
                      <a16:colId xmlns:a16="http://schemas.microsoft.com/office/drawing/2014/main" val="3060980614"/>
                    </a:ext>
                  </a:extLst>
                </a:gridCol>
                <a:gridCol w="407640">
                  <a:extLst>
                    <a:ext uri="{9D8B030D-6E8A-4147-A177-3AD203B41FA5}">
                      <a16:colId xmlns:a16="http://schemas.microsoft.com/office/drawing/2014/main" val="3773639365"/>
                    </a:ext>
                  </a:extLst>
                </a:gridCol>
                <a:gridCol w="407640">
                  <a:extLst>
                    <a:ext uri="{9D8B030D-6E8A-4147-A177-3AD203B41FA5}">
                      <a16:colId xmlns:a16="http://schemas.microsoft.com/office/drawing/2014/main" val="4014050113"/>
                    </a:ext>
                  </a:extLst>
                </a:gridCol>
                <a:gridCol w="391002">
                  <a:extLst>
                    <a:ext uri="{9D8B030D-6E8A-4147-A177-3AD203B41FA5}">
                      <a16:colId xmlns:a16="http://schemas.microsoft.com/office/drawing/2014/main" val="1085247036"/>
                    </a:ext>
                  </a:extLst>
                </a:gridCol>
              </a:tblGrid>
              <a:tr h="840009">
                <a:tc rowSpan="2">
                  <a:txBody>
                    <a:bodyPr/>
                    <a:lstStyle/>
                    <a:p>
                      <a:pPr algn="l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Doelstellingen</a:t>
                      </a:r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Gewicht (%)</a:t>
                      </a:r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Onderwerpen / vragen</a:t>
                      </a:r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798585"/>
                  </a:ext>
                </a:extLst>
              </a:tr>
              <a:tr h="345249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</a:t>
                      </a:r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</a:t>
                      </a:r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</a:t>
                      </a:r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</a:t>
                      </a:r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</a:t>
                      </a:r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3.3</a:t>
                      </a:r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3.4</a:t>
                      </a:r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</a:t>
                      </a:r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4.2</a:t>
                      </a:r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4.3</a:t>
                      </a:r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5.1</a:t>
                      </a:r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6.1</a:t>
                      </a:r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629321"/>
                  </a:ext>
                </a:extLst>
              </a:tr>
              <a:tr h="1098519">
                <a:tc>
                  <a:txBody>
                    <a:bodyPr/>
                    <a:lstStyle/>
                    <a:p>
                      <a:pPr algn="l" rtl="0" fontAlgn="base"/>
                      <a:r>
                        <a:rPr lang="nl-BE" sz="1100" b="0" i="0" dirty="0">
                          <a:solidFill>
                            <a:srgbClr val="212529"/>
                          </a:solidFill>
                          <a:effectLst/>
                          <a:latin typeface="+mn-lt"/>
                        </a:rPr>
                        <a:t>1.De student heeft weet van technische, economische en/of ecologische eigenschappen bij een componentkeuze.</a:t>
                      </a:r>
                      <a:r>
                        <a:rPr lang="nl-BE" sz="11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X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X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X </a:t>
                      </a:r>
                    </a:p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X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X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557454"/>
                  </a:ext>
                </a:extLst>
              </a:tr>
              <a:tr h="868354">
                <a:tc>
                  <a:txBody>
                    <a:bodyPr/>
                    <a:lstStyle/>
                    <a:p>
                      <a:pPr algn="l" rtl="0" fontAlgn="base"/>
                      <a:r>
                        <a:rPr lang="nl-BE" sz="1100" b="0" i="0" dirty="0">
                          <a:solidFill>
                            <a:srgbClr val="212529"/>
                          </a:solidFill>
                          <a:effectLst/>
                          <a:latin typeface="+mn-lt"/>
                        </a:rPr>
                        <a:t>2.De student heeft inzicht in de markt van elektronica en kent bedrijven die actief zijn in de sector. </a:t>
                      </a:r>
                      <a:r>
                        <a:rPr lang="nl-BE" sz="11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nl-BE" sz="11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X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X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X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499278"/>
                  </a:ext>
                </a:extLst>
              </a:tr>
              <a:tr h="868354">
                <a:tc>
                  <a:txBody>
                    <a:bodyPr/>
                    <a:lstStyle/>
                    <a:p>
                      <a:pPr algn="l" rtl="0" fontAlgn="base"/>
                      <a:r>
                        <a:rPr lang="nl-BE" sz="1100" b="0" i="0">
                          <a:solidFill>
                            <a:srgbClr val="212529"/>
                          </a:solidFill>
                          <a:effectLst/>
                          <a:latin typeface="+mn-lt"/>
                        </a:rPr>
                        <a:t>3.De student gebruikt professionele ontwikkelingsomgevingen voor de technische realisaties.</a:t>
                      </a:r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X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X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X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X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X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200847"/>
                  </a:ext>
                </a:extLst>
              </a:tr>
              <a:tr h="868354">
                <a:tc>
                  <a:txBody>
                    <a:bodyPr/>
                    <a:lstStyle/>
                    <a:p>
                      <a:pPr algn="l" rtl="0" fontAlgn="base"/>
                      <a:r>
                        <a:rPr lang="nl-BE" sz="1100" b="0" i="0">
                          <a:solidFill>
                            <a:srgbClr val="212529"/>
                          </a:solidFill>
                          <a:effectLst/>
                          <a:latin typeface="+mn-lt"/>
                        </a:rPr>
                        <a:t>4.De student kan een probleem in een elektronische schakeling analyseren.</a:t>
                      </a:r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X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905498"/>
                  </a:ext>
                </a:extLst>
              </a:tr>
              <a:tr h="868354">
                <a:tc>
                  <a:txBody>
                    <a:bodyPr/>
                    <a:lstStyle/>
                    <a:p>
                      <a:pPr algn="l" rtl="0" fontAlgn="base"/>
                      <a:r>
                        <a:rPr lang="nl-BE" sz="1100" b="0" i="0">
                          <a:solidFill>
                            <a:srgbClr val="212529"/>
                          </a:solidFill>
                          <a:effectLst/>
                          <a:latin typeface="+mn-lt"/>
                        </a:rPr>
                        <a:t>5.De student kan de basisprincipes van projectwerking toepassen.</a:t>
                      </a:r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X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104843"/>
                  </a:ext>
                </a:extLst>
              </a:tr>
              <a:tr h="292939">
                <a:tc>
                  <a:txBody>
                    <a:bodyPr/>
                    <a:lstStyle/>
                    <a:p>
                      <a:pPr algn="l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Totaal</a:t>
                      </a:r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100 %</a:t>
                      </a:r>
                      <a:r>
                        <a:rPr lang="nl-BE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nl-BE" sz="11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695" marR="50695" marT="25348" marB="2534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88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230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0F5AF-15B8-4953-9733-39F7D448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Cursus in twee </a:t>
            </a:r>
            <a:r>
              <a:rPr lang="nl-BE" dirty="0" err="1"/>
              <a:t>niveau’s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A33B63-6E36-45A4-AE36-9F3864411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Beginners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dirty="0"/>
              <a:t>In het Nederlands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dirty="0"/>
              <a:t>Gemaakt door studenten en lectoren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dirty="0"/>
              <a:t>Iedereen kan input geven</a:t>
            </a:r>
          </a:p>
          <a:p>
            <a:pPr marL="457200" lvl="1" indent="0">
              <a:buNone/>
            </a:pPr>
            <a:endParaRPr lang="nl-BE" dirty="0"/>
          </a:p>
          <a:p>
            <a:r>
              <a:rPr lang="nl-BE" dirty="0"/>
              <a:t>Gevorderden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dirty="0"/>
              <a:t>Cursus van </a:t>
            </a:r>
            <a:r>
              <a:rPr lang="nl-BE" dirty="0" err="1"/>
              <a:t>Altium</a:t>
            </a:r>
            <a:r>
              <a:rPr lang="nl-BE" dirty="0"/>
              <a:t> in het Engels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00836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Schema maken met </a:t>
            </a:r>
            <a:r>
              <a:rPr lang="nl-BE" dirty="0" err="1"/>
              <a:t>Altium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40762"/>
            <a:ext cx="9150299" cy="525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81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Schema maken met </a:t>
            </a:r>
            <a:r>
              <a:rPr lang="nl-BE" dirty="0" err="1"/>
              <a:t>Multisim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56" y="2054466"/>
            <a:ext cx="8372272" cy="436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1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Combinatie van verschillende competenties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/>
              <a:t>Ontwerpen en maken van een elektronische schakeling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De nodige documentatie opstellen in het Engels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Alle info op een website plaatsen  </a:t>
            </a:r>
          </a:p>
          <a:p>
            <a:endParaRPr lang="nl-BE" dirty="0"/>
          </a:p>
          <a:p>
            <a:r>
              <a:rPr lang="nl-BE" dirty="0"/>
              <a:t>Individueel project met groepsoverleg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Proeven van projectmanagement</a:t>
            </a:r>
          </a:p>
          <a:p>
            <a:endParaRPr lang="nl-BE" dirty="0"/>
          </a:p>
          <a:p>
            <a:r>
              <a:rPr lang="nl-BE" dirty="0"/>
              <a:t>Behuizing leren ontwerpen in Autocad</a:t>
            </a:r>
          </a:p>
        </p:txBody>
      </p:sp>
    </p:spTree>
    <p:extLst>
      <p:ext uri="{BB962C8B-B14F-4D97-AF65-F5344CB8AC3E}">
        <p14:creationId xmlns:p14="http://schemas.microsoft.com/office/powerpoint/2010/main" val="3741469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32469"/>
            <a:ext cx="3246540" cy="1325563"/>
          </a:xfrm>
        </p:spPr>
        <p:txBody>
          <a:bodyPr/>
          <a:lstStyle/>
          <a:p>
            <a:r>
              <a:rPr lang="nl-BE" dirty="0"/>
              <a:t>Schema maken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2522463" y="581439"/>
            <a:ext cx="6858001" cy="569511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922378"/>
            <a:ext cx="2961315" cy="18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95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F26774CF-C955-48CC-82E5-133D73B13A83}"/>
              </a:ext>
            </a:extLst>
          </p:cNvPr>
          <p:cNvSpPr txBox="1"/>
          <p:nvPr/>
        </p:nvSpPr>
        <p:spPr>
          <a:xfrm>
            <a:off x="1695511" y="411555"/>
            <a:ext cx="62921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Voorbeelden via GitHub</a:t>
            </a:r>
          </a:p>
          <a:p>
            <a:endParaRPr lang="nl-NL" sz="3200" dirty="0"/>
          </a:p>
          <a:p>
            <a:r>
              <a:rPr lang="nl-BE" sz="2000" dirty="0">
                <a:hlinkClick r:id="rId2"/>
              </a:rPr>
              <a:t>GitHub - </a:t>
            </a:r>
            <a:r>
              <a:rPr lang="nl-BE" sz="2000" dirty="0" err="1">
                <a:hlinkClick r:id="rId2"/>
              </a:rPr>
              <a:t>DamianMoris</a:t>
            </a:r>
            <a:r>
              <a:rPr lang="nl-BE" sz="2000" dirty="0">
                <a:hlinkClick r:id="rId2"/>
              </a:rPr>
              <a:t>/Klok</a:t>
            </a:r>
            <a:endParaRPr lang="nl-BE" sz="2000" dirty="0"/>
          </a:p>
          <a:p>
            <a:endParaRPr lang="nl-NL" sz="2000" dirty="0"/>
          </a:p>
          <a:p>
            <a:r>
              <a:rPr lang="nl-BE" sz="20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hlinkClick r:id="rId3"/>
              </a:rPr>
              <a:t>https://github.com/ArthurVnL/VFD-Klok-ESP32</a:t>
            </a:r>
            <a:endParaRPr lang="nl-BE" sz="2000" u="sng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nl-BE" sz="2000" u="sng" dirty="0">
              <a:solidFill>
                <a:srgbClr val="000000"/>
              </a:solidFill>
            </a:endParaRPr>
          </a:p>
          <a:p>
            <a:endParaRPr lang="nl-BE" sz="2000" u="sng" dirty="0">
              <a:solidFill>
                <a:srgbClr val="0000FF"/>
              </a:solidFill>
            </a:endParaRPr>
          </a:p>
          <a:p>
            <a:r>
              <a:rPr lang="nl-BE" sz="2000" dirty="0">
                <a:hlinkClick r:id="rId4"/>
              </a:rPr>
              <a:t>GitHub - </a:t>
            </a:r>
            <a:r>
              <a:rPr lang="nl-BE" sz="2000" dirty="0" err="1">
                <a:hlinkClick r:id="rId4"/>
              </a:rPr>
              <a:t>CedericN</a:t>
            </a:r>
            <a:r>
              <a:rPr lang="nl-BE" sz="2000" dirty="0">
                <a:hlinkClick r:id="rId4"/>
              </a:rPr>
              <a:t>/Project-ontwerpen: een audio mixer met 4 micro en 2 muziek ingangen en L/R box uitgang</a:t>
            </a:r>
            <a:endParaRPr lang="nl-BE" sz="2000" u="sng" dirty="0">
              <a:solidFill>
                <a:srgbClr val="0000FF"/>
              </a:solidFill>
            </a:endParaRP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BE" dirty="0"/>
              <a:t>elektor.pxl-ea-ict.be</a:t>
            </a:r>
          </a:p>
          <a:p>
            <a:endParaRPr lang="nl-BE" dirty="0"/>
          </a:p>
          <a:p>
            <a:r>
              <a:rPr lang="nl-BE" dirty="0" err="1"/>
              <a:t>pxl</a:t>
            </a:r>
            <a:endParaRPr lang="nl-BE" dirty="0"/>
          </a:p>
          <a:p>
            <a:r>
              <a:rPr lang="nl-BE" dirty="0"/>
              <a:t>elektronica</a:t>
            </a:r>
          </a:p>
        </p:txBody>
      </p:sp>
    </p:spTree>
    <p:extLst>
      <p:ext uri="{BB962C8B-B14F-4D97-AF65-F5344CB8AC3E}">
        <p14:creationId xmlns:p14="http://schemas.microsoft.com/office/powerpoint/2010/main" val="2494021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2607" y="348348"/>
            <a:ext cx="7430549" cy="701675"/>
          </a:xfrm>
        </p:spPr>
        <p:txBody>
          <a:bodyPr/>
          <a:lstStyle/>
          <a:p>
            <a:r>
              <a:rPr lang="nl-BE" dirty="0"/>
              <a:t>Te gebruiken symbolen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335899"/>
              </p:ext>
            </p:extLst>
          </p:nvPr>
        </p:nvGraphicFramePr>
        <p:xfrm>
          <a:off x="589642" y="1522073"/>
          <a:ext cx="7737928" cy="5216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5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7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F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zekering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C 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condensator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TR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transformator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VC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regelbare condensator 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BA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batterij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R 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weerstand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AVR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spanningsregelaar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VR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regelbare weerstand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L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spoel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RA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weerstandsblok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X-tal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quartz of keramisch kristal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TH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thermistor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BZ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Buzzer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D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diode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DM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motor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ZD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zenerdiode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STM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stappenmotor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PD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fotodiode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RY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relais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RE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diodebrug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SP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luidspreker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T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alle transistoren, triac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SW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schakelaar, drukknop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TA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transistorblok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DPSW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dipschakelaar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SNS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optocoupler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LA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lamp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IC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alle IC's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LCD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LCD display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TP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testpin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LD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led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VCC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voedingsspanning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0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DSP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7 segment display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VDD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000" dirty="0">
                          <a:effectLst/>
                        </a:rPr>
                        <a:t>voedingsspanning</a:t>
                      </a:r>
                      <a:endParaRPr lang="nl-B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0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CN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connector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GND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massa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0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TB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connector voor draden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5V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voedingsspanning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0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SA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surge absorber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VSS</a:t>
                      </a:r>
                      <a:endParaRPr lang="nl-B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000" dirty="0">
                          <a:effectLst/>
                        </a:rPr>
                        <a:t>massa</a:t>
                      </a:r>
                      <a:endParaRPr lang="nl-B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440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Componentkeuze</a:t>
            </a:r>
          </a:p>
        </p:txBody>
      </p:sp>
      <p:sp>
        <p:nvSpPr>
          <p:cNvPr id="4" name="Rechthoek 3"/>
          <p:cNvSpPr/>
          <p:nvPr/>
        </p:nvSpPr>
        <p:spPr>
          <a:xfrm>
            <a:off x="0" y="16112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Waar zijn de componenten verkrijgbaar en wat is de levertijd.</a:t>
            </a:r>
            <a:endParaRPr lang="nl-BE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Welke leverancier kan jouw specifieke component leveren en wanneer. </a:t>
            </a:r>
            <a:endParaRPr lang="nl-BE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/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Stelt hij een alternatief voor, dan kan je dat best eerst zelf aan de hand van technische    specificaties (datasheets) controleren. </a:t>
            </a:r>
            <a:endParaRPr lang="nl-BE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Controleer of ze binnen mijn budget zitten. Afhankelijk van leverancier kan er een groot prijsverschil zijn. Vergelijk minstens twee leveranciers.</a:t>
            </a:r>
            <a:endParaRPr lang="nl-BE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Controleer of ze voldoen aan de elektrische en mechanische vereisten.</a:t>
            </a:r>
            <a:b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nl-BE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Functionaliteit</a:t>
            </a:r>
            <a:endParaRPr lang="nl-BE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Vorm van de component </a:t>
            </a:r>
            <a:endParaRPr lang="nl-BE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Afmetingen </a:t>
            </a:r>
            <a:endParaRPr lang="nl-BE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Axiaal of radiaal uitgevoerd</a:t>
            </a:r>
            <a:endParaRPr lang="nl-BE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Welke kleur heeft de component</a:t>
            </a:r>
            <a:endParaRPr lang="nl-BE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Speciale vereiste zoals schroefgaten, koelvlakken</a:t>
            </a:r>
            <a:endParaRPr lang="nl-BE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362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Componentkeuze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Ook in de buurt vind je wel een leverancier van componenten, ga er nooit naartoe met een lijstje zonder verdere technische specificaties.</a:t>
            </a:r>
            <a:br>
              <a:rPr lang="nl-NL" dirty="0"/>
            </a:br>
            <a:r>
              <a:rPr lang="nl-NL" dirty="0"/>
              <a:t>Indien hij geen specificaties van zijn componenten heeft, kan je deze best zelf opzoeken en misschien een keer meer teruggaan.</a:t>
            </a:r>
            <a:endParaRPr lang="nl-BE" dirty="0"/>
          </a:p>
          <a:p>
            <a:r>
              <a:rPr lang="nl-NL" dirty="0"/>
              <a:t>Buiten de websites van leveranciers zijn er de websites van de producenten van de componenten. </a:t>
            </a:r>
            <a:endParaRPr lang="nl-BE" dirty="0"/>
          </a:p>
          <a:p>
            <a:r>
              <a:rPr lang="nl-NL" dirty="0"/>
              <a:t>Zeker als je speciale componenten zoekt is het interessant om hier eens gaan te kijken.</a:t>
            </a:r>
            <a:endParaRPr lang="nl-BE" dirty="0"/>
          </a:p>
          <a:p>
            <a:r>
              <a:rPr lang="nl-NL" dirty="0"/>
              <a:t>Alle technisch specificaties kan je downloaden want het zijn meestal PDF bestanden.</a:t>
            </a:r>
            <a:endParaRPr lang="nl-BE" dirty="0"/>
          </a:p>
          <a:p>
            <a:r>
              <a:rPr lang="nl-NL" dirty="0"/>
              <a:t>Maak er een gewoonte van deze </a:t>
            </a:r>
            <a:r>
              <a:rPr lang="nl-NL" b="1" u="sng" dirty="0"/>
              <a:t>niet</a:t>
            </a:r>
            <a:r>
              <a:rPr lang="nl-NL" dirty="0"/>
              <a:t> uit te printen maar zet ze in een aparte directory of op cd. Kwestie van het milieu te sparen en het beperken van een nutteloze papierberg.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31871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Mechanisch ontwerp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8675" y="1562470"/>
            <a:ext cx="8886547" cy="5717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Vrij beschikbaar in de </a:t>
            </a:r>
            <a:r>
              <a:rPr lang="nl-BE" dirty="0" err="1"/>
              <a:t>makerspace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u="sng" dirty="0"/>
              <a:t>Lasercutter: </a:t>
            </a:r>
          </a:p>
          <a:p>
            <a:pPr marL="0" indent="0">
              <a:buNone/>
            </a:pPr>
            <a:r>
              <a:rPr lang="nl-BE" dirty="0"/>
              <a:t>	2D ontwerpen in hout, kunststof of leer</a:t>
            </a:r>
          </a:p>
          <a:p>
            <a:pPr marL="0" indent="0">
              <a:buNone/>
            </a:pPr>
            <a:r>
              <a:rPr lang="nl-BE" u="sng" dirty="0"/>
              <a:t>3D printer: </a:t>
            </a:r>
          </a:p>
          <a:p>
            <a:pPr marL="0" indent="0">
              <a:buNone/>
            </a:pPr>
            <a:r>
              <a:rPr lang="nl-BE" dirty="0"/>
              <a:t>	3D ontwerpen in kunststof</a:t>
            </a:r>
          </a:p>
          <a:p>
            <a:pPr marL="0" indent="0">
              <a:buNone/>
            </a:pPr>
            <a:r>
              <a:rPr lang="nl-BE" u="sng" dirty="0" err="1"/>
              <a:t>Vacuum</a:t>
            </a:r>
            <a:r>
              <a:rPr lang="nl-BE" u="sng" dirty="0"/>
              <a:t> trekken van kunststof</a:t>
            </a:r>
          </a:p>
          <a:p>
            <a:pPr marL="0" indent="0">
              <a:buNone/>
            </a:pPr>
            <a:r>
              <a:rPr lang="nl-BE" u="sng" dirty="0" err="1"/>
              <a:t>Wearables</a:t>
            </a:r>
            <a:r>
              <a:rPr lang="nl-BE" u="sng" dirty="0"/>
              <a:t>: </a:t>
            </a:r>
          </a:p>
          <a:p>
            <a:pPr marL="0" indent="0">
              <a:buNone/>
            </a:pPr>
            <a:r>
              <a:rPr lang="nl-BE" dirty="0"/>
              <a:t>	elektronica in stof</a:t>
            </a:r>
          </a:p>
          <a:p>
            <a:pPr marL="0" indent="0">
              <a:buNone/>
            </a:pPr>
            <a:r>
              <a:rPr lang="nl-BE" dirty="0"/>
              <a:t>Voorbeelden: behuizing, montageplaat, frontplaat, frame,  </a:t>
            </a:r>
          </a:p>
        </p:txBody>
      </p:sp>
    </p:spTree>
    <p:extLst>
      <p:ext uri="{BB962C8B-B14F-4D97-AF65-F5344CB8AC3E}">
        <p14:creationId xmlns:p14="http://schemas.microsoft.com/office/powerpoint/2010/main" val="13923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45552-B624-4B1B-8C35-436A71D56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Starten met </a:t>
            </a:r>
            <a:r>
              <a:rPr lang="nl-BE" dirty="0" err="1"/>
              <a:t>Altium</a:t>
            </a:r>
            <a:r>
              <a:rPr lang="nl-BE" dirty="0"/>
              <a:t> Designer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DA4086-4AA6-4DBE-964E-38AA0AC0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77500" lnSpcReduction="20000"/>
          </a:bodyPr>
          <a:lstStyle/>
          <a:p>
            <a:r>
              <a:rPr lang="nl-BE" b="1" dirty="0"/>
              <a:t>Step 1: </a:t>
            </a:r>
            <a:r>
              <a:rPr lang="nl-BE" b="1" dirty="0" err="1"/>
              <a:t>Activate</a:t>
            </a:r>
            <a:r>
              <a:rPr lang="nl-BE" b="1" dirty="0"/>
              <a:t> </a:t>
            </a:r>
            <a:r>
              <a:rPr lang="nl-BE" b="1" dirty="0" err="1"/>
              <a:t>AltiumLive</a:t>
            </a:r>
            <a:endParaRPr lang="nl-BE" b="1" dirty="0"/>
          </a:p>
          <a:p>
            <a:r>
              <a:rPr lang="nl-BE" dirty="0" err="1"/>
              <a:t>AltiumLive</a:t>
            </a:r>
            <a:r>
              <a:rPr lang="nl-BE" dirty="0"/>
              <a:t> is </a:t>
            </a:r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access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Altium</a:t>
            </a:r>
            <a:r>
              <a:rPr lang="nl-BE" dirty="0"/>
              <a:t> online </a:t>
            </a:r>
            <a:r>
              <a:rPr lang="nl-BE" dirty="0" err="1"/>
              <a:t>ecosystem</a:t>
            </a:r>
            <a:r>
              <a:rPr lang="nl-BE" dirty="0"/>
              <a:t>.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have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already</a:t>
            </a:r>
            <a:r>
              <a:rPr lang="nl-BE" dirty="0"/>
              <a:t> </a:t>
            </a:r>
            <a:r>
              <a:rPr lang="nl-BE" dirty="0" err="1"/>
              <a:t>done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,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activate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AltiumLive</a:t>
            </a:r>
            <a:r>
              <a:rPr lang="nl-BE" dirty="0"/>
              <a:t> account </a:t>
            </a:r>
            <a:r>
              <a:rPr lang="nl-BE" dirty="0" err="1"/>
              <a:t>before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continue. </a:t>
            </a:r>
          </a:p>
          <a:p>
            <a:pPr lvl="0" fontAlgn="base"/>
            <a:r>
              <a:rPr lang="nl-BE" u="sng" dirty="0" err="1">
                <a:hlinkClick r:id="rId2"/>
              </a:rPr>
              <a:t>Activate</a:t>
            </a:r>
            <a:r>
              <a:rPr lang="nl-BE" u="sng" dirty="0">
                <a:hlinkClick r:id="rId2"/>
              </a:rPr>
              <a:t> </a:t>
            </a:r>
            <a:r>
              <a:rPr lang="nl-BE" u="sng" dirty="0" err="1">
                <a:hlinkClick r:id="rId2"/>
              </a:rPr>
              <a:t>AltiumLive</a:t>
            </a:r>
            <a:endParaRPr lang="nl-BE" dirty="0"/>
          </a:p>
          <a:p>
            <a:r>
              <a:rPr lang="nl-BE" b="1" dirty="0"/>
              <a:t>Step 2: Download </a:t>
            </a:r>
            <a:r>
              <a:rPr lang="nl-BE" b="1" dirty="0" err="1"/>
              <a:t>Altium</a:t>
            </a:r>
            <a:r>
              <a:rPr lang="nl-BE" b="1" dirty="0"/>
              <a:t> Designer</a:t>
            </a:r>
          </a:p>
          <a:p>
            <a:r>
              <a:rPr lang="nl-BE" dirty="0" err="1"/>
              <a:t>Installers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Altium</a:t>
            </a:r>
            <a:r>
              <a:rPr lang="nl-BE" dirty="0"/>
              <a:t> </a:t>
            </a:r>
            <a:r>
              <a:rPr lang="nl-BE" dirty="0" err="1"/>
              <a:t>products</a:t>
            </a:r>
            <a:r>
              <a:rPr lang="nl-BE" dirty="0"/>
              <a:t> are </a:t>
            </a:r>
            <a:r>
              <a:rPr lang="nl-BE" dirty="0" err="1"/>
              <a:t>available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downloads page.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login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AltiumLive</a:t>
            </a:r>
            <a:r>
              <a:rPr lang="nl-BE" dirty="0"/>
              <a:t> account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activated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previous</a:t>
            </a:r>
            <a:r>
              <a:rPr lang="nl-BE" dirty="0"/>
              <a:t> step </a:t>
            </a:r>
            <a:r>
              <a:rPr lang="nl-BE" dirty="0" err="1"/>
              <a:t>to</a:t>
            </a:r>
            <a:r>
              <a:rPr lang="nl-BE" dirty="0"/>
              <a:t> download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installers</a:t>
            </a:r>
            <a:r>
              <a:rPr lang="nl-BE" dirty="0"/>
              <a:t>.</a:t>
            </a:r>
          </a:p>
          <a:p>
            <a:pPr lvl="0" fontAlgn="base"/>
            <a:r>
              <a:rPr lang="nl-BE" u="sng" dirty="0" err="1">
                <a:hlinkClick r:id="rId3"/>
              </a:rPr>
              <a:t>Altium</a:t>
            </a:r>
            <a:r>
              <a:rPr lang="nl-BE" u="sng" dirty="0">
                <a:hlinkClick r:id="rId3"/>
              </a:rPr>
              <a:t> Downloads</a:t>
            </a:r>
            <a:endParaRPr lang="nl-BE" dirty="0"/>
          </a:p>
          <a:p>
            <a:r>
              <a:rPr lang="nl-BE" b="1" dirty="0"/>
              <a:t>Step 3: </a:t>
            </a:r>
            <a:r>
              <a:rPr lang="nl-BE" b="1" dirty="0" err="1"/>
              <a:t>Install</a:t>
            </a:r>
            <a:r>
              <a:rPr lang="nl-BE" b="1" dirty="0"/>
              <a:t> </a:t>
            </a:r>
            <a:r>
              <a:rPr lang="nl-BE" b="1" dirty="0" err="1"/>
              <a:t>and</a:t>
            </a:r>
            <a:r>
              <a:rPr lang="nl-BE" b="1" dirty="0"/>
              <a:t> </a:t>
            </a:r>
            <a:r>
              <a:rPr lang="nl-BE" b="1" dirty="0" err="1"/>
              <a:t>Activate</a:t>
            </a:r>
            <a:r>
              <a:rPr lang="nl-BE" b="1" dirty="0"/>
              <a:t> Software</a:t>
            </a:r>
          </a:p>
          <a:p>
            <a:r>
              <a:rPr lang="nl-BE" dirty="0"/>
              <a:t>Double click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installer</a:t>
            </a:r>
            <a:r>
              <a:rPr lang="nl-BE" dirty="0"/>
              <a:t> </a:t>
            </a:r>
            <a:r>
              <a:rPr lang="nl-BE" dirty="0" err="1"/>
              <a:t>application</a:t>
            </a:r>
            <a:r>
              <a:rPr lang="nl-BE" dirty="0"/>
              <a:t>, login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previously</a:t>
            </a:r>
            <a:r>
              <a:rPr lang="nl-BE" dirty="0"/>
              <a:t> </a:t>
            </a:r>
            <a:r>
              <a:rPr lang="nl-BE" dirty="0" err="1"/>
              <a:t>created</a:t>
            </a:r>
            <a:r>
              <a:rPr lang="nl-BE" dirty="0"/>
              <a:t> </a:t>
            </a:r>
            <a:r>
              <a:rPr lang="nl-BE" dirty="0" err="1"/>
              <a:t>AltiumLive</a:t>
            </a:r>
            <a:r>
              <a:rPr lang="nl-BE" dirty="0"/>
              <a:t> account, </a:t>
            </a:r>
            <a:r>
              <a:rPr lang="nl-BE" dirty="0" err="1"/>
              <a:t>and</a:t>
            </a:r>
            <a:r>
              <a:rPr lang="nl-BE" dirty="0"/>
              <a:t> follow </a:t>
            </a:r>
            <a:r>
              <a:rPr lang="nl-BE" dirty="0" err="1"/>
              <a:t>the</a:t>
            </a:r>
            <a:r>
              <a:rPr lang="nl-BE" dirty="0"/>
              <a:t> on screen </a:t>
            </a:r>
            <a:r>
              <a:rPr lang="nl-BE" dirty="0" err="1"/>
              <a:t>instructions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install</a:t>
            </a:r>
            <a:r>
              <a:rPr lang="nl-BE" dirty="0"/>
              <a:t>. </a:t>
            </a:r>
            <a:r>
              <a:rPr lang="nl-BE" dirty="0" err="1"/>
              <a:t>Further</a:t>
            </a:r>
            <a:r>
              <a:rPr lang="nl-BE" dirty="0"/>
              <a:t> details are </a:t>
            </a:r>
            <a:r>
              <a:rPr lang="nl-BE" dirty="0" err="1"/>
              <a:t>available</a:t>
            </a:r>
            <a:r>
              <a:rPr lang="nl-BE" dirty="0"/>
              <a:t> here: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28833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921D5-6F2D-4959-9061-AF5BD151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Efficiënt gebruik van de labo’s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46E35A-8552-4FBE-953C-821AA0388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Altijd eigen pc bij met werkende en officiële software</a:t>
            </a:r>
          </a:p>
          <a:p>
            <a:r>
              <a:rPr lang="nl-BE" dirty="0"/>
              <a:t>Thuis werken en tijdens de werkzittingen vragen stellen</a:t>
            </a:r>
          </a:p>
          <a:p>
            <a:r>
              <a:rPr lang="nl-BE" dirty="0"/>
              <a:t>Wacht niet om hulp te vragen en werk   ondertussen iets anders</a:t>
            </a:r>
          </a:p>
          <a:p>
            <a:r>
              <a:rPr lang="nl-BE" dirty="0"/>
              <a:t>Log uit als je </a:t>
            </a:r>
            <a:r>
              <a:rPr lang="nl-BE" dirty="0" err="1"/>
              <a:t>Altium</a:t>
            </a:r>
            <a:r>
              <a:rPr lang="nl-BE" dirty="0"/>
              <a:t> niet meer gebruikt (26 licenties)</a:t>
            </a:r>
          </a:p>
          <a:p>
            <a:r>
              <a:rPr lang="nl-BE" dirty="0"/>
              <a:t>Maak gebruik van online informatie </a:t>
            </a:r>
          </a:p>
        </p:txBody>
      </p:sp>
    </p:spTree>
    <p:extLst>
      <p:ext uri="{BB962C8B-B14F-4D97-AF65-F5344CB8AC3E}">
        <p14:creationId xmlns:p14="http://schemas.microsoft.com/office/powerpoint/2010/main" val="415175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leer je 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690689"/>
            <a:ext cx="9144000" cy="5032375"/>
          </a:xfrm>
        </p:spPr>
        <p:txBody>
          <a:bodyPr/>
          <a:lstStyle/>
          <a:p>
            <a:r>
              <a:rPr lang="nl-BE" dirty="0"/>
              <a:t>Kiezen van een elektronische schakeling(prijs en haalbaarheid)</a:t>
            </a:r>
          </a:p>
          <a:p>
            <a:r>
              <a:rPr lang="nl-BE" dirty="0"/>
              <a:t>Uitvoeren van een planning over 13 + 2 weken</a:t>
            </a:r>
          </a:p>
          <a:p>
            <a:r>
              <a:rPr lang="nl-BE" dirty="0"/>
              <a:t>Maken van een elektronische schema + PCB ontwerp </a:t>
            </a:r>
          </a:p>
          <a:p>
            <a:r>
              <a:rPr lang="nl-BE" dirty="0"/>
              <a:t>Studie van gebruikte componenten:</a:t>
            </a:r>
          </a:p>
          <a:p>
            <a:pPr lvl="2"/>
            <a:r>
              <a:rPr lang="nl-NL" dirty="0"/>
              <a:t>prijs</a:t>
            </a:r>
            <a:endParaRPr lang="nl-BE" dirty="0"/>
          </a:p>
          <a:p>
            <a:pPr lvl="2"/>
            <a:r>
              <a:rPr lang="nl-NL" dirty="0"/>
              <a:t>verkrijgbaarheid</a:t>
            </a:r>
            <a:endParaRPr lang="nl-BE" dirty="0"/>
          </a:p>
          <a:p>
            <a:pPr lvl="2"/>
            <a:r>
              <a:rPr lang="nl-NL" dirty="0"/>
              <a:t>afmetingen</a:t>
            </a:r>
            <a:endParaRPr lang="nl-BE" dirty="0"/>
          </a:p>
          <a:p>
            <a:pPr lvl="2"/>
            <a:r>
              <a:rPr lang="nl-NL" dirty="0"/>
              <a:t>elektronische specificaties</a:t>
            </a:r>
            <a:endParaRPr lang="nl-BE" dirty="0"/>
          </a:p>
          <a:p>
            <a:r>
              <a:rPr lang="nl-BE" dirty="0"/>
              <a:t>Hoe inbouwen in een mechanisch ontwerp</a:t>
            </a:r>
          </a:p>
          <a:p>
            <a:r>
              <a:rPr lang="nl-BE" dirty="0"/>
              <a:t>Planning met </a:t>
            </a:r>
            <a:r>
              <a:rPr lang="nl-BE" dirty="0" err="1"/>
              <a:t>milestones</a:t>
            </a:r>
            <a:r>
              <a:rPr lang="nl-BE" dirty="0"/>
              <a:t> volgen</a:t>
            </a:r>
          </a:p>
        </p:txBody>
      </p:sp>
    </p:spTree>
    <p:extLst>
      <p:ext uri="{BB962C8B-B14F-4D97-AF65-F5344CB8AC3E}">
        <p14:creationId xmlns:p14="http://schemas.microsoft.com/office/powerpoint/2010/main" val="141412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		Beoordeling</a:t>
            </a:r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CA58FE94-9850-472D-978C-030E64750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454725"/>
              </p:ext>
            </p:extLst>
          </p:nvPr>
        </p:nvGraphicFramePr>
        <p:xfrm>
          <a:off x="468395" y="2460395"/>
          <a:ext cx="7886698" cy="1418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375">
                  <a:extLst>
                    <a:ext uri="{9D8B030D-6E8A-4147-A177-3AD203B41FA5}">
                      <a16:colId xmlns:a16="http://schemas.microsoft.com/office/drawing/2014/main" val="3043118087"/>
                    </a:ext>
                  </a:extLst>
                </a:gridCol>
                <a:gridCol w="843375">
                  <a:extLst>
                    <a:ext uri="{9D8B030D-6E8A-4147-A177-3AD203B41FA5}">
                      <a16:colId xmlns:a16="http://schemas.microsoft.com/office/drawing/2014/main" val="2273147643"/>
                    </a:ext>
                  </a:extLst>
                </a:gridCol>
                <a:gridCol w="843375">
                  <a:extLst>
                    <a:ext uri="{9D8B030D-6E8A-4147-A177-3AD203B41FA5}">
                      <a16:colId xmlns:a16="http://schemas.microsoft.com/office/drawing/2014/main" val="3990451510"/>
                    </a:ext>
                  </a:extLst>
                </a:gridCol>
                <a:gridCol w="1037124">
                  <a:extLst>
                    <a:ext uri="{9D8B030D-6E8A-4147-A177-3AD203B41FA5}">
                      <a16:colId xmlns:a16="http://schemas.microsoft.com/office/drawing/2014/main" val="2378543880"/>
                    </a:ext>
                  </a:extLst>
                </a:gridCol>
                <a:gridCol w="1082712">
                  <a:extLst>
                    <a:ext uri="{9D8B030D-6E8A-4147-A177-3AD203B41FA5}">
                      <a16:colId xmlns:a16="http://schemas.microsoft.com/office/drawing/2014/main" val="366633821"/>
                    </a:ext>
                  </a:extLst>
                </a:gridCol>
                <a:gridCol w="866169">
                  <a:extLst>
                    <a:ext uri="{9D8B030D-6E8A-4147-A177-3AD203B41FA5}">
                      <a16:colId xmlns:a16="http://schemas.microsoft.com/office/drawing/2014/main" val="1452693673"/>
                    </a:ext>
                  </a:extLst>
                </a:gridCol>
                <a:gridCol w="547054">
                  <a:extLst>
                    <a:ext uri="{9D8B030D-6E8A-4147-A177-3AD203B41FA5}">
                      <a16:colId xmlns:a16="http://schemas.microsoft.com/office/drawing/2014/main" val="1007099826"/>
                    </a:ext>
                  </a:extLst>
                </a:gridCol>
                <a:gridCol w="638230">
                  <a:extLst>
                    <a:ext uri="{9D8B030D-6E8A-4147-A177-3AD203B41FA5}">
                      <a16:colId xmlns:a16="http://schemas.microsoft.com/office/drawing/2014/main" val="2004358133"/>
                    </a:ext>
                  </a:extLst>
                </a:gridCol>
                <a:gridCol w="592642">
                  <a:extLst>
                    <a:ext uri="{9D8B030D-6E8A-4147-A177-3AD203B41FA5}">
                      <a16:colId xmlns:a16="http://schemas.microsoft.com/office/drawing/2014/main" val="2087096578"/>
                    </a:ext>
                  </a:extLst>
                </a:gridCol>
                <a:gridCol w="592642">
                  <a:extLst>
                    <a:ext uri="{9D8B030D-6E8A-4147-A177-3AD203B41FA5}">
                      <a16:colId xmlns:a16="http://schemas.microsoft.com/office/drawing/2014/main" val="3942837925"/>
                    </a:ext>
                  </a:extLst>
                </a:gridCol>
              </a:tblGrid>
              <a:tr h="1213635"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 dirty="0">
                          <a:effectLst/>
                        </a:rPr>
                        <a:t>Niveau</a:t>
                      </a:r>
                      <a:endParaRPr lang="nl-BE" sz="9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>
                          <a:effectLst/>
                        </a:rPr>
                        <a:t>Design </a:t>
                      </a:r>
                      <a:br>
                        <a:rPr lang="nl-BE" sz="900" u="none" strike="noStrike">
                          <a:effectLst/>
                        </a:rPr>
                      </a:br>
                      <a:r>
                        <a:rPr lang="nl-BE" sz="900" u="none" strike="noStrike">
                          <a:effectLst/>
                        </a:rPr>
                        <a:t>Schema</a:t>
                      </a:r>
                      <a:endParaRPr lang="nl-BE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>
                          <a:effectLst/>
                        </a:rPr>
                        <a:t>Design </a:t>
                      </a:r>
                      <a:br>
                        <a:rPr lang="nl-BE" sz="900" u="none" strike="noStrike">
                          <a:effectLst/>
                        </a:rPr>
                      </a:br>
                      <a:r>
                        <a:rPr lang="nl-BE" sz="900" u="none" strike="noStrike">
                          <a:effectLst/>
                        </a:rPr>
                        <a:t>PCB</a:t>
                      </a:r>
                      <a:endParaRPr lang="nl-BE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900" u="none" strike="noStrike">
                          <a:effectLst/>
                        </a:rPr>
                        <a:t>Documentatie (Stuklijst, usermanual, specs)</a:t>
                      </a:r>
                      <a:br>
                        <a:rPr lang="nl-BE" sz="900" u="none" strike="noStrike">
                          <a:effectLst/>
                        </a:rPr>
                      </a:br>
                      <a:endParaRPr lang="nl-BE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>
                          <a:effectLst/>
                        </a:rPr>
                        <a:t>Montage + </a:t>
                      </a:r>
                      <a:br>
                        <a:rPr lang="nl-BE" sz="900" u="none" strike="noStrike">
                          <a:effectLst/>
                        </a:rPr>
                      </a:br>
                      <a:r>
                        <a:rPr lang="nl-BE" sz="900" u="none" strike="noStrike">
                          <a:effectLst/>
                        </a:rPr>
                        <a:t>componentkeuze</a:t>
                      </a:r>
                      <a:endParaRPr lang="nl-BE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>
                          <a:effectLst/>
                        </a:rPr>
                        <a:t>Afwerking elektronica</a:t>
                      </a:r>
                      <a:endParaRPr lang="nl-BE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>
                          <a:effectLst/>
                        </a:rPr>
                        <a:t>Werking</a:t>
                      </a:r>
                      <a:endParaRPr lang="nl-BE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>
                          <a:effectLst/>
                        </a:rPr>
                        <a:t>TOTAAL</a:t>
                      </a:r>
                      <a:endParaRPr lang="nl-BE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commu</a:t>
                      </a:r>
                      <a:endParaRPr lang="nl-BE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>
                          <a:effectLst/>
                        </a:rPr>
                        <a:t>CAD</a:t>
                      </a:r>
                      <a:endParaRPr lang="nl-BE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33569375"/>
                  </a:ext>
                </a:extLst>
              </a:tr>
              <a:tr h="20514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10,0</a:t>
                      </a:r>
                      <a:endParaRPr lang="nl-BE" sz="11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20,0</a:t>
                      </a:r>
                      <a:endParaRPr lang="nl-BE" sz="11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20,0</a:t>
                      </a:r>
                      <a:endParaRPr lang="nl-BE" sz="11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20,0</a:t>
                      </a:r>
                      <a:endParaRPr lang="nl-BE" sz="11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10,0</a:t>
                      </a:r>
                      <a:endParaRPr lang="nl-BE" sz="11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10,0</a:t>
                      </a:r>
                      <a:endParaRPr lang="nl-BE" sz="11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10,0</a:t>
                      </a:r>
                      <a:endParaRPr lang="nl-BE" sz="11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100,0</a:t>
                      </a:r>
                      <a:endParaRPr lang="nl-BE" sz="11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20,0</a:t>
                      </a:r>
                      <a:endParaRPr lang="nl-BE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 dirty="0">
                          <a:effectLst/>
                        </a:rPr>
                        <a:t>20,0</a:t>
                      </a:r>
                      <a:endParaRPr lang="nl-BE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49901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6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moet je realiseren</a:t>
            </a:r>
            <a:br>
              <a:rPr lang="nl-BE" dirty="0"/>
            </a:b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 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6" name="Rechthoek 5"/>
          <p:cNvSpPr/>
          <p:nvPr/>
        </p:nvSpPr>
        <p:spPr>
          <a:xfrm>
            <a:off x="0" y="1375039"/>
            <a:ext cx="9144000" cy="5919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 err="1"/>
              <a:t>Milestones</a:t>
            </a:r>
            <a:r>
              <a:rPr lang="nl-BE" sz="2800" dirty="0"/>
              <a:t> behalen(deadlines)</a:t>
            </a:r>
          </a:p>
          <a:p>
            <a:endParaRPr lang="nl-B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Ontwerpen van een PCB (gedrukte schakeling).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nl-BE" sz="2000" dirty="0"/>
              <a:t>Werken met </a:t>
            </a:r>
            <a:r>
              <a:rPr lang="nl-BE" sz="2000" dirty="0" err="1"/>
              <a:t>Altium</a:t>
            </a:r>
            <a:r>
              <a:rPr lang="nl-BE" sz="2000" dirty="0"/>
              <a:t> Designer</a:t>
            </a:r>
          </a:p>
          <a:p>
            <a:pPr marL="1257300" lvl="4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BE" sz="2000" dirty="0"/>
              <a:t>Prototype ontwerp voor de PCB fabrikant</a:t>
            </a:r>
          </a:p>
          <a:p>
            <a:pPr marL="1257300" lvl="4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BE" sz="2000" dirty="0"/>
              <a:t>Bestellen van componenten</a:t>
            </a:r>
          </a:p>
          <a:p>
            <a:pPr marL="457200" lvl="2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BE" sz="2800" dirty="0"/>
              <a:t>Opsturen van de print (5dagen) (opstellen </a:t>
            </a:r>
            <a:r>
              <a:rPr lang="nl-BE" sz="2800" dirty="0" err="1"/>
              <a:t>gerberfiles</a:t>
            </a:r>
            <a:r>
              <a:rPr lang="nl-BE" sz="2800" dirty="0"/>
              <a:t>)</a:t>
            </a:r>
          </a:p>
          <a:p>
            <a:pPr marL="457200" lvl="2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BE" sz="2800" dirty="0"/>
              <a:t>Ontwerpen en integreren van een behuizing.</a:t>
            </a:r>
          </a:p>
          <a:p>
            <a:pPr marL="0" lvl="2">
              <a:spcBef>
                <a:spcPts val="1000"/>
              </a:spcBef>
            </a:pPr>
            <a:r>
              <a:rPr lang="nl-BE" sz="2800" dirty="0"/>
              <a:t>(Lasercutter, 3D printer, Wearables,….)</a:t>
            </a:r>
          </a:p>
          <a:p>
            <a:pPr marL="457200" lvl="2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BE" sz="2800" dirty="0"/>
              <a:t>Monteren van de componenten + behuizing</a:t>
            </a:r>
          </a:p>
          <a:p>
            <a:pPr marL="457200" lvl="2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BE" sz="2800" dirty="0"/>
              <a:t>Testen en optimaliseren van het project</a:t>
            </a:r>
          </a:p>
          <a:p>
            <a:pPr marL="0" lvl="2">
              <a:spcBef>
                <a:spcPts val="1000"/>
              </a:spcBef>
            </a:pPr>
            <a:r>
              <a:rPr lang="nl-BE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278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moet je realiseren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Opstellen van documentatie in het </a:t>
            </a:r>
            <a:r>
              <a:rPr lang="nl-BE" b="1" u="sng" dirty="0"/>
              <a:t>Engels</a:t>
            </a:r>
            <a:r>
              <a:rPr lang="nl-BE" dirty="0"/>
              <a:t> en beschikbaar stellen via je </a:t>
            </a:r>
            <a:r>
              <a:rPr lang="nl-BE" dirty="0" err="1"/>
              <a:t>github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lvl="2"/>
            <a:r>
              <a:rPr lang="nl-NL" dirty="0"/>
              <a:t>technische specificaties van de schakeling </a:t>
            </a:r>
            <a:r>
              <a:rPr lang="nl-BE" dirty="0"/>
              <a:t> </a:t>
            </a:r>
          </a:p>
          <a:p>
            <a:pPr lvl="2"/>
            <a:r>
              <a:rPr lang="nl-NL" dirty="0"/>
              <a:t>Gebruiksaanwijzing </a:t>
            </a:r>
            <a:r>
              <a:rPr lang="nl-NL" dirty="0" err="1"/>
              <a:t>leesbaarvoor</a:t>
            </a:r>
            <a:r>
              <a:rPr lang="nl-NL" dirty="0"/>
              <a:t> iedereen</a:t>
            </a:r>
            <a:endParaRPr lang="nl-BE" dirty="0"/>
          </a:p>
          <a:p>
            <a:pPr lvl="2"/>
            <a:r>
              <a:rPr lang="nl-NL" dirty="0"/>
              <a:t>maken van een stuklijst + kostprijs+ leverancier+ producent</a:t>
            </a:r>
          </a:p>
          <a:p>
            <a:pPr lvl="2"/>
            <a:r>
              <a:rPr lang="nl-NL" dirty="0"/>
              <a:t>Alle tekeningen (elektronische + mechanische)</a:t>
            </a:r>
          </a:p>
          <a:p>
            <a:pPr lvl="2"/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6369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" y="1"/>
            <a:ext cx="9144001" cy="1325563"/>
          </a:xfrm>
        </p:spPr>
        <p:txBody>
          <a:bodyPr/>
          <a:lstStyle/>
          <a:p>
            <a:br>
              <a:rPr lang="nl-BE" dirty="0"/>
            </a:br>
            <a:r>
              <a:rPr lang="nl-BE" dirty="0"/>
              <a:t>De 5 “magische” project stappen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10817" y="1457325"/>
            <a:ext cx="8733183" cy="54006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b="1" u="sng" dirty="0"/>
              <a:t>Initieer(specificaties) </a:t>
            </a:r>
          </a:p>
          <a:p>
            <a:pPr marL="0" indent="0">
              <a:buNone/>
            </a:pPr>
            <a:r>
              <a:rPr lang="nl-BE" dirty="0"/>
              <a:t>Beschrijf de exacte opdracht en bepaal wat wel/wat niet gedaan moet worden: scope management! </a:t>
            </a:r>
          </a:p>
          <a:p>
            <a:pPr marL="0" indent="0">
              <a:buNone/>
            </a:pPr>
            <a:r>
              <a:rPr lang="nl-BE" dirty="0"/>
              <a:t>Wanneer is de opdracht een succes? </a:t>
            </a:r>
          </a:p>
          <a:p>
            <a:pPr marL="0" indent="0">
              <a:buNone/>
            </a:pPr>
            <a:r>
              <a:rPr lang="nl-BE" b="1" u="sng" dirty="0"/>
              <a:t>Plan</a:t>
            </a:r>
            <a:r>
              <a:rPr lang="nl-BE" dirty="0"/>
              <a:t> </a:t>
            </a:r>
          </a:p>
          <a:p>
            <a:pPr marL="0" indent="0">
              <a:buNone/>
            </a:pPr>
            <a:r>
              <a:rPr lang="nl-BE" dirty="0"/>
              <a:t>Maak een realistische planning en koppel mensen aan taken </a:t>
            </a:r>
          </a:p>
          <a:p>
            <a:pPr marL="0" indent="0">
              <a:buNone/>
            </a:pPr>
            <a:r>
              <a:rPr lang="nl-BE" b="1" u="sng" dirty="0"/>
              <a:t>Voer uit </a:t>
            </a:r>
          </a:p>
          <a:p>
            <a:pPr marL="0" indent="0">
              <a:buNone/>
            </a:pPr>
            <a:r>
              <a:rPr lang="nl-BE" dirty="0"/>
              <a:t>Volg je planning stap voor stap en neem notities tijdens evaluaties. </a:t>
            </a:r>
          </a:p>
          <a:p>
            <a:pPr marL="0" indent="0">
              <a:buNone/>
            </a:pPr>
            <a:r>
              <a:rPr lang="nl-BE" b="1" u="sng" dirty="0"/>
              <a:t>Volg op en stuur bij(communicatie) </a:t>
            </a:r>
          </a:p>
          <a:p>
            <a:pPr marL="0" indent="0">
              <a:buNone/>
            </a:pPr>
            <a:r>
              <a:rPr lang="nl-BE" dirty="0"/>
              <a:t>Pas de planning wekelijks aan, beoordeel de pijnpunten, stuur bij, </a:t>
            </a:r>
          </a:p>
          <a:p>
            <a:pPr marL="0" indent="0">
              <a:buNone/>
            </a:pPr>
            <a:r>
              <a:rPr lang="nl-BE" dirty="0" err="1"/>
              <a:t>herbereken</a:t>
            </a:r>
            <a:r>
              <a:rPr lang="nl-BE" dirty="0"/>
              <a:t> de planning </a:t>
            </a:r>
          </a:p>
          <a:p>
            <a:pPr marL="0" indent="0">
              <a:buNone/>
            </a:pPr>
            <a:r>
              <a:rPr lang="nl-BE" b="1" u="sng" dirty="0"/>
              <a:t>Rond af </a:t>
            </a:r>
          </a:p>
          <a:p>
            <a:pPr marL="0" indent="0">
              <a:buNone/>
            </a:pPr>
            <a:r>
              <a:rPr lang="nl-BE" dirty="0"/>
              <a:t>Zijn de doelstellingen tijdig bereikt? Is iedereen tevreden? Wat hebben we geleerd uit deze opdracht? 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5742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0C333708-70EF-463A-B193-53E0D16E1740}" type="slidenum">
              <a:rPr lang="en-US" altLang="nl-BE" sz="1000"/>
              <a:pPr algn="l"/>
              <a:t>8</a:t>
            </a:fld>
            <a:endParaRPr lang="en-US" altLang="nl-BE" sz="10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274638"/>
            <a:ext cx="7172325" cy="881062"/>
          </a:xfrm>
        </p:spPr>
        <p:txBody>
          <a:bodyPr/>
          <a:lstStyle/>
          <a:p>
            <a:pPr eaLnBrk="1" hangingPunct="1"/>
            <a:r>
              <a:rPr lang="en-US" altLang="nl-BE" sz="3600" b="1" dirty="0">
                <a:solidFill>
                  <a:srgbClr val="000099"/>
                </a:solidFill>
              </a:rPr>
              <a:t>QTC </a:t>
            </a:r>
            <a:r>
              <a:rPr lang="en-US" altLang="nl-BE" sz="3600" b="1" dirty="0" err="1">
                <a:solidFill>
                  <a:srgbClr val="000099"/>
                </a:solidFill>
              </a:rPr>
              <a:t>driehoek</a:t>
            </a:r>
            <a:endParaRPr lang="en-US" altLang="nl-BE" sz="3600" b="1" dirty="0">
              <a:solidFill>
                <a:srgbClr val="000099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E2A0758-9666-478E-BAB8-9BB1FA2DD9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033" y="1268232"/>
            <a:ext cx="4850296" cy="48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8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nl-BE" dirty="0"/>
              <a:t>Projectmanagement  </a:t>
            </a:r>
            <a:br>
              <a:rPr lang="nl-BE" dirty="0"/>
            </a:br>
            <a:r>
              <a:rPr lang="nl-BE" dirty="0"/>
              <a:t>Volgende week korte mondelinge pitch Max 3min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SMART principe: Specifiek, Meetbaar, Acceptabel, Realistisch, Tijd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Specifiek: 	wat ga je doen</a:t>
            </a:r>
          </a:p>
          <a:p>
            <a:pPr marL="0" indent="0">
              <a:buNone/>
            </a:pPr>
            <a:r>
              <a:rPr lang="nl-BE" dirty="0"/>
              <a:t>Meetbaar: 	hoeveel ga en kan je doen</a:t>
            </a:r>
          </a:p>
          <a:p>
            <a:pPr marL="0" indent="0">
              <a:buNone/>
            </a:pPr>
            <a:r>
              <a:rPr lang="nl-BE" dirty="0"/>
              <a:t>Acceptabel: 	is er een draagvlak voor</a:t>
            </a:r>
          </a:p>
          <a:p>
            <a:pPr marL="0" indent="0">
              <a:buNone/>
            </a:pPr>
            <a:r>
              <a:rPr lang="nl-BE" dirty="0"/>
              <a:t>Realistisch:	kan het wat we willen doen 	</a:t>
            </a:r>
          </a:p>
          <a:p>
            <a:pPr marL="0" indent="0">
              <a:buNone/>
            </a:pPr>
            <a:r>
              <a:rPr lang="nl-BE" dirty="0"/>
              <a:t>Tijd:		wanneer zijn we klaar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0948418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9FBADAF7F1194FB0B51635D723225C" ma:contentTypeVersion="8" ma:contentTypeDescription="Create a new document." ma:contentTypeScope="" ma:versionID="bbfb0508492f5fc31910d579f9921e5e">
  <xsd:schema xmlns:xsd="http://www.w3.org/2001/XMLSchema" xmlns:xs="http://www.w3.org/2001/XMLSchema" xmlns:p="http://schemas.microsoft.com/office/2006/metadata/properties" xmlns:ns2="4253b5e7-6aff-47ab-bed3-ccad42158ab4" targetNamespace="http://schemas.microsoft.com/office/2006/metadata/properties" ma:root="true" ma:fieldsID="96f9c00c8356ecfc32720f894ce11604" ns2:_="">
    <xsd:import namespace="4253b5e7-6aff-47ab-bed3-ccad42158a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53b5e7-6aff-47ab-bed3-ccad42158a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27F37C-A37B-4747-8182-62581BB176A8}"/>
</file>

<file path=customXml/itemProps2.xml><?xml version="1.0" encoding="utf-8"?>
<ds:datastoreItem xmlns:ds="http://schemas.openxmlformats.org/officeDocument/2006/customXml" ds:itemID="{0ECCA038-CD86-4497-AD91-2B864E767FD3}"/>
</file>

<file path=customXml/itemProps3.xml><?xml version="1.0" encoding="utf-8"?>
<ds:datastoreItem xmlns:ds="http://schemas.openxmlformats.org/officeDocument/2006/customXml" ds:itemID="{7C9CCAAC-38E5-4482-9A6B-CA5E7BE8E8E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1302</TotalTime>
  <Words>1983</Words>
  <Application>Microsoft Office PowerPoint</Application>
  <PresentationFormat>Diavoorstelling (4:3)</PresentationFormat>
  <Paragraphs>537</Paragraphs>
  <Slides>27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Symbol</vt:lpstr>
      <vt:lpstr>Times New Roman</vt:lpstr>
      <vt:lpstr>Kantoorthema</vt:lpstr>
      <vt:lpstr>Project ontwerpen</vt:lpstr>
      <vt:lpstr>Combinatie van verschillende competenties</vt:lpstr>
      <vt:lpstr>Wat leer je ?</vt:lpstr>
      <vt:lpstr>  Beoordeling</vt:lpstr>
      <vt:lpstr>Wat moet je realiseren </vt:lpstr>
      <vt:lpstr>Wat moet je realiseren</vt:lpstr>
      <vt:lpstr> De 5 “magische” project stappen </vt:lpstr>
      <vt:lpstr>QTC driehoek</vt:lpstr>
      <vt:lpstr>Projectmanagement   Volgende week korte mondelinge pitch Max 3min</vt:lpstr>
      <vt:lpstr>Projectmanagement =&gt; Planning</vt:lpstr>
      <vt:lpstr>Projectmanagement =&gt; Planning</vt:lpstr>
      <vt:lpstr>Projectmanagement =&gt; Planning</vt:lpstr>
      <vt:lpstr>Eerste evaluatie in week 5</vt:lpstr>
      <vt:lpstr>Tweede evaluatie in week 9</vt:lpstr>
      <vt:lpstr>Eindevaluatie PCB</vt:lpstr>
      <vt:lpstr>Eindevaluatie PCB</vt:lpstr>
      <vt:lpstr>Cursus in twee niveau’s</vt:lpstr>
      <vt:lpstr>Schema maken met Altium</vt:lpstr>
      <vt:lpstr>Schema maken met Multisim</vt:lpstr>
      <vt:lpstr>Schema maken</vt:lpstr>
      <vt:lpstr>PowerPoint-presentatie</vt:lpstr>
      <vt:lpstr>Te gebruiken symbolen</vt:lpstr>
      <vt:lpstr>Componentkeuze</vt:lpstr>
      <vt:lpstr>Componentkeuze</vt:lpstr>
      <vt:lpstr>Mechanisch ontwerp</vt:lpstr>
      <vt:lpstr>Starten met Altium Designer</vt:lpstr>
      <vt:lpstr>Efficiënt gebruik van de labo’s</vt:lpstr>
    </vt:vector>
  </TitlesOfParts>
  <Company>PXL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Patrick Hilven</dc:creator>
  <cp:lastModifiedBy>Patrick Hilven</cp:lastModifiedBy>
  <cp:revision>93</cp:revision>
  <dcterms:created xsi:type="dcterms:W3CDTF">2014-03-23T15:14:06Z</dcterms:created>
  <dcterms:modified xsi:type="dcterms:W3CDTF">2021-02-15T12:22:53Z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iteId">
    <vt:lpwstr>0bff66c5-45db-46ed-8b81-87959e069b90</vt:lpwstr>
  </property>
  <property fmtid="{D5CDD505-2E9C-101B-9397-08002B2CF9AE}" pid="4" name="MSIP_Label_f95379a6-efcb-4855-97e0-03c6be785496_Owner">
    <vt:lpwstr>20002267@PXL.BE</vt:lpwstr>
  </property>
  <property fmtid="{D5CDD505-2E9C-101B-9397-08002B2CF9AE}" pid="5" name="MSIP_Label_f95379a6-efcb-4855-97e0-03c6be785496_SetDate">
    <vt:lpwstr>2020-02-13T08:36:25.9804940Z</vt:lpwstr>
  </property>
  <property fmtid="{D5CDD505-2E9C-101B-9397-08002B2CF9AE}" pid="6" name="MSIP_Label_f95379a6-efcb-4855-97e0-03c6be785496_Name">
    <vt:lpwstr>Publiek</vt:lpwstr>
  </property>
  <property fmtid="{D5CDD505-2E9C-101B-9397-08002B2CF9AE}" pid="7" name="MSIP_Label_f95379a6-efcb-4855-97e0-03c6be785496_Application">
    <vt:lpwstr>Microsoft Azure Information Protection</vt:lpwstr>
  </property>
  <property fmtid="{D5CDD505-2E9C-101B-9397-08002B2CF9AE}" pid="8" name="MSIP_Label_f95379a6-efcb-4855-97e0-03c6be785496_ActionId">
    <vt:lpwstr>3340f097-8527-4b61-b576-11845be85139</vt:lpwstr>
  </property>
  <property fmtid="{D5CDD505-2E9C-101B-9397-08002B2CF9AE}" pid="9" name="MSIP_Label_f95379a6-efcb-4855-97e0-03c6be785496_Extended_MSFT_Method">
    <vt:lpwstr>Automatic</vt:lpwstr>
  </property>
  <property fmtid="{D5CDD505-2E9C-101B-9397-08002B2CF9AE}" pid="10" name="Sensitivity">
    <vt:lpwstr>Publiek</vt:lpwstr>
  </property>
  <property fmtid="{D5CDD505-2E9C-101B-9397-08002B2CF9AE}" pid="11" name="ContentTypeId">
    <vt:lpwstr>0x0101009D9FBADAF7F1194FB0B51635D723225C</vt:lpwstr>
  </property>
</Properties>
</file>