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0"/>
  </p:sldMasterIdLst>
  <p:notesMasterIdLst>
    <p:notesMasterId r:id="rId28"/>
  </p:notesMasterIdLst>
  <p:handoutMasterIdLst>
    <p:handoutMasterId r:id="rId29"/>
  </p:handoutMasterIdLst>
  <p:sldIdLst>
    <p:sldId id="266" r:id="rId11"/>
    <p:sldId id="268" r:id="rId12"/>
    <p:sldId id="279" r:id="rId13"/>
    <p:sldId id="280" r:id="rId14"/>
    <p:sldId id="281" r:id="rId15"/>
    <p:sldId id="282" r:id="rId16"/>
    <p:sldId id="283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9144000" cy="5143500" type="screen16x9"/>
  <p:notesSz cx="6858000" cy="9144000"/>
  <p:defaultTextStyle>
    <a:lvl1pPr marL="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67D2"/>
    <a:srgbClr val="8ABC22"/>
    <a:srgbClr val="99CC00"/>
    <a:srgbClr val="333333"/>
    <a:srgbClr val="FF3333"/>
    <a:srgbClr val="003366"/>
    <a:srgbClr val="CB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87662" autoAdjust="0"/>
  </p:normalViewPr>
  <p:slideViewPr>
    <p:cSldViewPr>
      <p:cViewPr varScale="1">
        <p:scale>
          <a:sx n="147" d="100"/>
          <a:sy n="147" d="100"/>
        </p:scale>
        <p:origin x="60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7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C407B56-0ECE-4B20-AF25-59DE2BC5B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3DC6B7-51C5-4864-9633-74CA08D4D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0AD82-DC85-4434-B547-2CB51CAF1B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D8B8DF-D7E1-482A-A811-5F3BD8F18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F8049E-A519-4478-B06B-5562EFB2E6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A5866-605B-419E-9F7A-4462151555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nl-NL" sz="1200"/>
            </a:lvl1pPr>
            <a:extLst/>
          </a:lstStyle>
          <a:p>
            <a:fld id="{A8ADFD5B-A66C-449C-B6E8-FB716D07777D}" type="datetimeFigureOut">
              <a:rPr lang="en-US"/>
              <a:pPr/>
              <a:t>10/11/2023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nl-NL"/>
              <a:t>Klik om de tekststijlen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nl-NL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308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EA51-1D0A-42BE-BA45-7A02C08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3F50093-ABC9-4FEC-8879-69401E0D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afbeelding 2">
            <a:extLst>
              <a:ext uri="{FF2B5EF4-FFF2-40B4-BE49-F238E27FC236}">
                <a16:creationId xmlns:a16="http://schemas.microsoft.com/office/drawing/2014/main" id="{6851A0E7-1DB8-4A9D-8D1B-8BD2D9C4D2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4345" y="742950"/>
            <a:ext cx="8122511" cy="3962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nd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Logo-Met-Onderschrif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150"/>
            <a:ext cx="1517227" cy="609600"/>
          </a:xfrm>
          <a:prstGeom prst="rect">
            <a:avLst/>
          </a:prstGeom>
        </p:spPr>
      </p:pic>
      <p:pic>
        <p:nvPicPr>
          <p:cNvPr id="10" name="Picture 7" descr="Daag-Ons-Uit.png">
            <a:extLst>
              <a:ext uri="{FF2B5EF4-FFF2-40B4-BE49-F238E27FC236}">
                <a16:creationId xmlns:a16="http://schemas.microsoft.com/office/drawing/2014/main" id="{9DFD6B0A-8F17-42E3-AEF4-36E5BA9AE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-250" b="7750"/>
          <a:stretch/>
        </p:blipFill>
        <p:spPr>
          <a:xfrm>
            <a:off x="7538224" y="3943350"/>
            <a:ext cx="1300976" cy="1200150"/>
          </a:xfrm>
          <a:prstGeom prst="rect">
            <a:avLst/>
          </a:prstGeom>
        </p:spPr>
      </p:pic>
      <p:pic>
        <p:nvPicPr>
          <p:cNvPr id="6" name="Afbeelding 5" descr="Passion-for-testin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54"/>
            <a:ext cx="2971800" cy="1459696"/>
          </a:xfrm>
          <a:prstGeom prst="rect">
            <a:avLst/>
          </a:prstGeom>
        </p:spPr>
      </p:pic>
      <p:pic>
        <p:nvPicPr>
          <p:cNvPr id="4" name="Afbeelding 3" descr="Afbeelding met kaart&#10;&#10;Automatisch gegenereerde beschrijving">
            <a:extLst>
              <a:ext uri="{FF2B5EF4-FFF2-40B4-BE49-F238E27FC236}">
                <a16:creationId xmlns:a16="http://schemas.microsoft.com/office/drawing/2014/main" id="{866357EA-9A2A-4FFE-B61A-F78CBD240D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78" y="82633"/>
            <a:ext cx="4238255" cy="56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ard voorblad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Afbeelding-Polteq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9150"/>
            <a:ext cx="3508226" cy="3653840"/>
          </a:xfrm>
          <a:prstGeom prst="rect">
            <a:avLst/>
          </a:prstGeom>
        </p:spPr>
      </p:pic>
      <p:pic>
        <p:nvPicPr>
          <p:cNvPr id="7" name="Afbeelding 6" descr="Logo-Met-Onderschri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150"/>
            <a:ext cx="1517227" cy="6096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6400800" y="4324350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Focus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5916717" y="3087529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Kennisdeling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495800" y="400192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Persoonlijk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4" name="Tekstvak 13"/>
          <p:cNvSpPr txBox="1"/>
          <p:nvPr userDrawn="1"/>
        </p:nvSpPr>
        <p:spPr>
          <a:xfrm>
            <a:off x="4116541" y="211455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Plezier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kstvak 14"/>
          <p:cNvSpPr txBox="1"/>
          <p:nvPr userDrawn="1"/>
        </p:nvSpPr>
        <p:spPr>
          <a:xfrm>
            <a:off x="4265221" y="103012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Vakmanschap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6" name="Tekstvak 15"/>
          <p:cNvSpPr txBox="1"/>
          <p:nvPr userDrawn="1"/>
        </p:nvSpPr>
        <p:spPr>
          <a:xfrm>
            <a:off x="7010400" y="81915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Meer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7" name="Tekstvak 16"/>
          <p:cNvSpPr txBox="1"/>
          <p:nvPr userDrawn="1"/>
        </p:nvSpPr>
        <p:spPr>
          <a:xfrm>
            <a:off x="7848600" y="234315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Oprecht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8" name="Tekstvak 17"/>
          <p:cNvSpPr txBox="1"/>
          <p:nvPr userDrawn="1"/>
        </p:nvSpPr>
        <p:spPr>
          <a:xfrm>
            <a:off x="7696200" y="356235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Lokaal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Afbeelding 1" descr="Passion-for-testing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54"/>
            <a:ext cx="2971800" cy="1459696"/>
          </a:xfrm>
          <a:prstGeom prst="rect">
            <a:avLst/>
          </a:prstGeom>
        </p:spPr>
      </p:pic>
      <p:pic>
        <p:nvPicPr>
          <p:cNvPr id="19" name="Picture 8" descr="Daag-Ons-Uit.png">
            <a:extLst>
              <a:ext uri="{FF2B5EF4-FFF2-40B4-BE49-F238E27FC236}">
                <a16:creationId xmlns:a16="http://schemas.microsoft.com/office/drawing/2014/main" id="{5C5618A5-47D4-42BF-9F18-E1CEAE20BBE4}"/>
              </a:ext>
            </a:extLst>
          </p:cNvPr>
          <p:cNvPicPr>
            <a:picLocks noChangeAspect="1"/>
          </p:cNvPicPr>
          <p:nvPr userDrawn="1"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56" y="4476750"/>
            <a:ext cx="718754" cy="7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ard voorblad zonde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Afbeelding-Polteq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9150"/>
            <a:ext cx="3508226" cy="3653840"/>
          </a:xfrm>
          <a:prstGeom prst="rect">
            <a:avLst/>
          </a:prstGeom>
        </p:spPr>
      </p:pic>
      <p:pic>
        <p:nvPicPr>
          <p:cNvPr id="7" name="Afbeelding 6" descr="Logo-Met-Onderschri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150"/>
            <a:ext cx="1517227" cy="609600"/>
          </a:xfrm>
          <a:prstGeom prst="rect">
            <a:avLst/>
          </a:prstGeom>
        </p:spPr>
      </p:pic>
      <p:pic>
        <p:nvPicPr>
          <p:cNvPr id="8" name="Afbeelding 7" descr="Passion-for-testing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54"/>
            <a:ext cx="2971800" cy="1459696"/>
          </a:xfrm>
          <a:prstGeom prst="rect">
            <a:avLst/>
          </a:prstGeom>
        </p:spPr>
      </p:pic>
      <p:pic>
        <p:nvPicPr>
          <p:cNvPr id="5" name="Picture 8" descr="Daag-Ons-Uit.png">
            <a:extLst>
              <a:ext uri="{FF2B5EF4-FFF2-40B4-BE49-F238E27FC236}">
                <a16:creationId xmlns:a16="http://schemas.microsoft.com/office/drawing/2014/main" id="{9C31E070-C109-468D-9A26-82FAD42E473D}"/>
              </a:ext>
            </a:extLst>
          </p:cNvPr>
          <p:cNvPicPr>
            <a:picLocks noChangeAspect="1"/>
          </p:cNvPicPr>
          <p:nvPr userDrawn="1"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56" y="4476750"/>
            <a:ext cx="718754" cy="7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AE55F-93A7-4B66-A448-D7F4B4E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56A4B57-E425-45AD-B8FB-C924FA127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6F8782-DCA8-42E7-A72E-EFAF4EEC2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122511" cy="4038600"/>
          </a:xfrm>
          <a:prstGeom prst="rect">
            <a:avLst/>
          </a:prstGeom>
        </p:spPr>
        <p:txBody>
          <a:bodyPr>
            <a:noAutofit/>
          </a:bodyPr>
          <a:lstStyle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4D587-4628-4900-BC61-31A0636C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E7E091A-A817-43BB-B412-606CC0C36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6C6140-53A8-455E-9489-300EFECFC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ginscher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27D09C6-859A-45B6-A719-74F5234564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28750"/>
            <a:ext cx="7981950" cy="8382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4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4CE9C25-6BB6-4F99-844F-6A74D002CC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80906"/>
            <a:ext cx="4953000" cy="151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ondertitel</a:t>
            </a:r>
            <a:endParaRPr lang="en-US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4FC2F534-DD6B-447F-82AF-C0E198F66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248150"/>
            <a:ext cx="49530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2417763" algn="l"/>
              </a:tabLst>
              <a:defRPr sz="2000"/>
            </a:lvl1pPr>
          </a:lstStyle>
          <a:p>
            <a:pPr lvl="0"/>
            <a:r>
              <a:rPr lang="nl-NL" dirty="0"/>
              <a:t>Ruimte voor een naam</a:t>
            </a:r>
            <a:endParaRPr lang="en-US" dirty="0"/>
          </a:p>
        </p:txBody>
      </p:sp>
      <p:pic>
        <p:nvPicPr>
          <p:cNvPr id="9" name="Picture 7" descr="Daag-Ons-Uit.png">
            <a:extLst>
              <a:ext uri="{FF2B5EF4-FFF2-40B4-BE49-F238E27FC236}">
                <a16:creationId xmlns:a16="http://schemas.microsoft.com/office/drawing/2014/main" id="{9DFD6B0A-8F17-42E3-AEF4-36E5BA9AE8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46" y="2562618"/>
            <a:ext cx="2744554" cy="274455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77892"/>
            <a:ext cx="1517227" cy="5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2">
            <a:extLst>
              <a:ext uri="{FF2B5EF4-FFF2-40B4-BE49-F238E27FC236}">
                <a16:creationId xmlns:a16="http://schemas.microsoft.com/office/drawing/2014/main" id="{50B93CD0-ADFD-4FAC-BE06-0C8BA9C8B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09779" y="4834689"/>
            <a:ext cx="524443" cy="207211"/>
          </a:xfrm>
        </p:spPr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F82E258-2677-4CB9-9F19-1EA2AD312B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345" y="666750"/>
            <a:ext cx="8712097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Sectiekop</a:t>
            </a:r>
            <a:endParaRPr lang="en-US" dirty="0"/>
          </a:p>
        </p:txBody>
      </p:sp>
      <p:sp>
        <p:nvSpPr>
          <p:cNvPr id="6" name="Tijdelijke aanduiding voor afbeelding 6">
            <a:extLst>
              <a:ext uri="{FF2B5EF4-FFF2-40B4-BE49-F238E27FC236}">
                <a16:creationId xmlns:a16="http://schemas.microsoft.com/office/drawing/2014/main" id="{1EBA0C10-943A-4E7D-8E01-BDA765517A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5988" y="2038350"/>
            <a:ext cx="4772025" cy="2709768"/>
          </a:xfrm>
          <a:prstGeom prst="rect">
            <a:avLst/>
          </a:prstGeom>
        </p:spPr>
        <p:txBody>
          <a:bodyPr anchor="b" anchorCtr="1"/>
          <a:lstStyle>
            <a:lvl1pPr marL="0" indent="0">
              <a:buFontTx/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3225-2C99-4278-97E6-6A50404C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DCA445-262E-4227-A071-1AC85CC18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inhoud 16">
            <a:extLst>
              <a:ext uri="{FF2B5EF4-FFF2-40B4-BE49-F238E27FC236}">
                <a16:creationId xmlns:a16="http://schemas.microsoft.com/office/drawing/2014/main" id="{13CA5345-4E1E-4BCE-B522-687754AFED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345" y="742950"/>
            <a:ext cx="4032000" cy="3962400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6" name="Tijdelijke aanduiding voor inhoud 16">
            <a:extLst>
              <a:ext uri="{FF2B5EF4-FFF2-40B4-BE49-F238E27FC236}">
                <a16:creationId xmlns:a16="http://schemas.microsoft.com/office/drawing/2014/main" id="{8201DDAF-7E62-42EE-BC51-9E12243CDB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84856" y="742950"/>
            <a:ext cx="4032000" cy="3962400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7308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en met kop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3225-2C99-4278-97E6-6A50404C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DCA445-262E-4227-A071-1AC85CC18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inhoud 16">
            <a:extLst>
              <a:ext uri="{FF2B5EF4-FFF2-40B4-BE49-F238E27FC236}">
                <a16:creationId xmlns:a16="http://schemas.microsoft.com/office/drawing/2014/main" id="{13CA5345-4E1E-4BCE-B522-687754AFED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345" y="1195685"/>
            <a:ext cx="4032000" cy="3509665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6" name="Tijdelijke aanduiding voor inhoud 16">
            <a:extLst>
              <a:ext uri="{FF2B5EF4-FFF2-40B4-BE49-F238E27FC236}">
                <a16:creationId xmlns:a16="http://schemas.microsoft.com/office/drawing/2014/main" id="{8201DDAF-7E62-42EE-BC51-9E12243CDB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84856" y="1195684"/>
            <a:ext cx="4032000" cy="3509666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E6025D4A-8904-4F05-AFCA-6B68C81D01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345" y="742949"/>
            <a:ext cx="403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Linkerkop</a:t>
            </a:r>
            <a:endParaRPr lang="en-US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2B1993BD-361E-4823-A8D3-DADBB53731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4856" y="742949"/>
            <a:ext cx="403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Rechterkop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al 7">
            <a:extLst>
              <a:ext uri="{FF2B5EF4-FFF2-40B4-BE49-F238E27FC236}">
                <a16:creationId xmlns:a16="http://schemas.microsoft.com/office/drawing/2014/main" id="{59BEFB04-2153-4C0B-B8F5-03F57E32946C}"/>
              </a:ext>
            </a:extLst>
          </p:cNvPr>
          <p:cNvSpPr/>
          <p:nvPr userDrawn="1"/>
        </p:nvSpPr>
        <p:spPr>
          <a:xfrm>
            <a:off x="6333558" y="971550"/>
            <a:ext cx="2667000" cy="2667000"/>
          </a:xfrm>
          <a:prstGeom prst="ellipse">
            <a:avLst/>
          </a:prstGeom>
          <a:solidFill>
            <a:srgbClr val="8ABC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AC4B4-40F8-42C6-B3CE-FFF7D553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E82FBA-5C2D-4EA3-BA5F-FCC7A6C17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CCBC0235-C55A-420E-B6AC-BDCC9B156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345" y="742950"/>
            <a:ext cx="6054055" cy="4038600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6" name="Afbeelding 5" descr="Quote-Teken.png">
            <a:extLst>
              <a:ext uri="{FF2B5EF4-FFF2-40B4-BE49-F238E27FC236}">
                <a16:creationId xmlns:a16="http://schemas.microsoft.com/office/drawing/2014/main" id="{5544D4C4-548B-461C-9EEA-CEF117ECA0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997708"/>
            <a:ext cx="685800" cy="681166"/>
          </a:xfrm>
          <a:prstGeom prst="rect">
            <a:avLst/>
          </a:prstGeom>
        </p:spPr>
      </p:pic>
      <p:sp>
        <p:nvSpPr>
          <p:cNvPr id="7" name="Tijdelijke aanduiding voor tekst 12">
            <a:extLst>
              <a:ext uri="{FF2B5EF4-FFF2-40B4-BE49-F238E27FC236}">
                <a16:creationId xmlns:a16="http://schemas.microsoft.com/office/drawing/2014/main" id="{EFBF9813-7FA1-4981-8725-69225D0B3F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8358" y="1546367"/>
            <a:ext cx="2057400" cy="140638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Hier</a:t>
            </a:r>
            <a:r>
              <a:rPr lang="en-US" dirty="0"/>
              <a:t> is </a:t>
            </a:r>
            <a:r>
              <a:rPr lang="en-US" dirty="0" err="1"/>
              <a:t>ruimte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quote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</p:txBody>
      </p:sp>
      <p:pic>
        <p:nvPicPr>
          <p:cNvPr id="9" name="Afbeelding 8" descr="Quote-Teken.png">
            <a:extLst>
              <a:ext uri="{FF2B5EF4-FFF2-40B4-BE49-F238E27FC236}">
                <a16:creationId xmlns:a16="http://schemas.microsoft.com/office/drawing/2014/main" id="{9DD3C32B-8CDB-41AB-874C-5101AE5957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997708"/>
            <a:ext cx="685800" cy="6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94345" y="209550"/>
            <a:ext cx="8122511" cy="461665"/>
          </a:xfrm>
          <a:prstGeom prst="rect">
            <a:avLst/>
          </a:prstGeom>
        </p:spPr>
        <p:txBody>
          <a:bodyPr vert="horz" lIns="0" rIns="0" anchor="ctr" anchorCtr="0">
            <a:noAutofit/>
          </a:bodyPr>
          <a:lstStyle/>
          <a:p>
            <a:pPr eaLnBrk="1" latinLnBrk="0" hangingPunct="1"/>
            <a:r>
              <a:rPr kumimoji="0" lang="en-US" dirty="0" err="1"/>
              <a:t>Titelstijl</a:t>
            </a:r>
            <a:r>
              <a:rPr kumimoji="0" lang="en-US" dirty="0"/>
              <a:t> van model </a:t>
            </a:r>
            <a:r>
              <a:rPr kumimoji="0" lang="en-US" dirty="0" err="1"/>
              <a:t>bewerken</a:t>
            </a:r>
            <a:endParaRPr kumimoji="0" lang="en-US" dirty="0"/>
          </a:p>
        </p:txBody>
      </p:sp>
      <p:sp>
        <p:nvSpPr>
          <p:cNvPr id="24" name="Tijdelijke aanduiding voor dianummer 11">
            <a:extLst>
              <a:ext uri="{FF2B5EF4-FFF2-40B4-BE49-F238E27FC236}">
                <a16:creationId xmlns:a16="http://schemas.microsoft.com/office/drawing/2014/main" id="{63D637BE-F8C0-4FB2-8111-D19F415DC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9779" y="4834689"/>
            <a:ext cx="524443" cy="207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8" descr="Daag-Ons-Uit.png">
            <a:extLst>
              <a:ext uri="{FF2B5EF4-FFF2-40B4-BE49-F238E27FC236}">
                <a16:creationId xmlns:a16="http://schemas.microsoft.com/office/drawing/2014/main" id="{2C0D8CAF-146F-44CA-AA06-E686FAA4494E}"/>
              </a:ext>
            </a:extLst>
          </p:cNvPr>
          <p:cNvPicPr>
            <a:picLocks noChangeAspect="1"/>
          </p:cNvPicPr>
          <p:nvPr userDrawn="1">
            <p:custDataLst>
              <p:custData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56" y="4476750"/>
            <a:ext cx="718754" cy="718754"/>
          </a:xfrm>
          <a:prstGeom prst="rect">
            <a:avLst/>
          </a:prstGeom>
        </p:spPr>
      </p:pic>
      <p:pic>
        <p:nvPicPr>
          <p:cNvPr id="10" name="Afbeelding 9" descr="Logo-Powerpoint.png">
            <a:extLst>
              <a:ext uri="{FF2B5EF4-FFF2-40B4-BE49-F238E27FC236}">
                <a16:creationId xmlns:a16="http://schemas.microsoft.com/office/drawing/2014/main" id="{63105B08-23FD-4657-A962-99EEC01CE4F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4834689"/>
            <a:ext cx="622105" cy="216626"/>
          </a:xfrm>
          <a:prstGeom prst="rect">
            <a:avLst/>
          </a:prstGeom>
        </p:spPr>
      </p:pic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43E9D16-D958-4FA3-AE04-D095588E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45" y="742950"/>
            <a:ext cx="8122511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78" r:id="rId4"/>
    <p:sldLayoutId id="2147483665" r:id="rId5"/>
    <p:sldLayoutId id="2147483679" r:id="rId6"/>
    <p:sldLayoutId id="2147483685" r:id="rId7"/>
    <p:sldLayoutId id="2147483686" r:id="rId8"/>
    <p:sldLayoutId id="2147483687" r:id="rId9"/>
    <p:sldLayoutId id="2147483674" r:id="rId10"/>
    <p:sldLayoutId id="2147483675" r:id="rId11"/>
    <p:sldLayoutId id="214748367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nl-NL" sz="2800" kern="1200">
          <a:solidFill>
            <a:schemeClr val="tx2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rgbClr val="99CC00"/>
        </a:buClr>
        <a:buSzPct val="80000"/>
        <a:buFontTx/>
        <a:buBlip>
          <a:blip r:embed="rId17"/>
        </a:buBlip>
        <a:defRPr kumimoji="0" lang="nl-NL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0" lang="nl-NL"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-"/>
        <a:defRPr kumimoji="0" lang="nl-NL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0" lang="nl-NL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0" lang="nl-NL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jnThiele/DockerGild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B0385010-7AA6-4916-A9C0-4A6BC32E4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328736"/>
            <a:ext cx="7981950" cy="838200"/>
          </a:xfrm>
        </p:spPr>
        <p:txBody>
          <a:bodyPr>
            <a:normAutofit/>
          </a:bodyPr>
          <a:lstStyle/>
          <a:p>
            <a:r>
              <a:rPr lang="en-US" sz="3200" dirty="0" err="1"/>
              <a:t>Gilde</a:t>
            </a:r>
            <a:r>
              <a:rPr lang="en-US" sz="3200" dirty="0"/>
              <a:t> </a:t>
            </a:r>
            <a:r>
              <a:rPr lang="en-US" sz="3200" dirty="0" err="1"/>
              <a:t>avond</a:t>
            </a:r>
            <a:r>
              <a:rPr lang="en-US" sz="3200" dirty="0"/>
              <a:t> Automation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5B28694-E744-4BA6-A234-A68F31591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2355726"/>
            <a:ext cx="6995120" cy="1514844"/>
          </a:xfrm>
        </p:spPr>
        <p:txBody>
          <a:bodyPr>
            <a:noAutofit/>
          </a:bodyPr>
          <a:lstStyle/>
          <a:p>
            <a:r>
              <a:rPr lang="en-US" sz="4800" dirty="0" err="1"/>
              <a:t>Dockerdagavond</a:t>
            </a:r>
            <a:endParaRPr lang="en-US" sz="4800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32FB87CB-22E6-4B59-BBF9-C866D4F72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Erik Haartmans &amp; Martijn Thiele</a:t>
            </a:r>
          </a:p>
        </p:txBody>
      </p:sp>
    </p:spTree>
    <p:extLst>
      <p:ext uri="{BB962C8B-B14F-4D97-AF65-F5344CB8AC3E}">
        <p14:creationId xmlns:p14="http://schemas.microsoft.com/office/powerpoint/2010/main" val="29584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– shared volumes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482111" cy="4038600"/>
          </a:xfrm>
        </p:spPr>
        <p:txBody>
          <a:bodyPr/>
          <a:lstStyle/>
          <a:p>
            <a:r>
              <a:rPr lang="en-US" sz="2200" b="1" dirty="0"/>
              <a:t>Volume</a:t>
            </a:r>
            <a:r>
              <a:rPr lang="en-US" sz="2200" dirty="0"/>
              <a:t>: apart </a:t>
            </a:r>
            <a:r>
              <a:rPr lang="en-US" sz="2200" dirty="0" err="1"/>
              <a:t>bestandssysteem</a:t>
            </a:r>
            <a:r>
              <a:rPr lang="en-US" sz="2200" dirty="0"/>
              <a:t> op de host, </a:t>
            </a:r>
            <a:r>
              <a:rPr lang="en-US" sz="2200" dirty="0" err="1"/>
              <a:t>gemanaged</a:t>
            </a:r>
            <a:r>
              <a:rPr lang="en-US" sz="2200" dirty="0"/>
              <a:t> door docker</a:t>
            </a:r>
          </a:p>
          <a:p>
            <a:pPr lvl="1"/>
            <a:r>
              <a:rPr lang="en-US" sz="2000" dirty="0" err="1"/>
              <a:t>Benaderbaar</a:t>
            </a:r>
            <a:r>
              <a:rPr lang="en-US" sz="2000" dirty="0"/>
              <a:t> </a:t>
            </a:r>
            <a:r>
              <a:rPr lang="en-US" sz="2000" dirty="0" err="1"/>
              <a:t>vanuit</a:t>
            </a:r>
            <a:r>
              <a:rPr lang="en-US" sz="2000" dirty="0"/>
              <a:t> host machine om data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bewaren</a:t>
            </a:r>
            <a:endParaRPr lang="en-US" sz="2000" dirty="0"/>
          </a:p>
          <a:p>
            <a:pPr lvl="1"/>
            <a:r>
              <a:rPr lang="en-US" sz="2000" dirty="0" err="1"/>
              <a:t>Bruikbaar</a:t>
            </a:r>
            <a:r>
              <a:rPr lang="en-US" sz="2000" dirty="0"/>
              <a:t> om data </a:t>
            </a:r>
            <a:r>
              <a:rPr lang="en-US" sz="2000" dirty="0" err="1"/>
              <a:t>uit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wisselen</a:t>
            </a:r>
            <a:r>
              <a:rPr lang="en-US" sz="2000" dirty="0"/>
              <a:t> </a:t>
            </a:r>
            <a:r>
              <a:rPr lang="en-US" sz="2000" dirty="0" err="1"/>
              <a:t>tussen</a:t>
            </a:r>
            <a:r>
              <a:rPr lang="en-US" sz="2000" dirty="0"/>
              <a:t> containers</a:t>
            </a:r>
          </a:p>
          <a:p>
            <a:pPr lvl="1"/>
            <a:r>
              <a:rPr lang="en-US" sz="2000" dirty="0"/>
              <a:t>Kan </a:t>
            </a:r>
            <a:r>
              <a:rPr lang="en-US" sz="2000" dirty="0" err="1"/>
              <a:t>bewaard</a:t>
            </a:r>
            <a:r>
              <a:rPr lang="en-US" sz="2000" dirty="0"/>
              <a:t> </a:t>
            </a:r>
            <a:r>
              <a:rPr lang="en-US" sz="2000" dirty="0" err="1"/>
              <a:t>blijven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het </a:t>
            </a:r>
            <a:r>
              <a:rPr lang="en-US" sz="2000" dirty="0" err="1"/>
              <a:t>verwijderen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F276A3-2BFC-9C9E-A7A2-2F154210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81" y="2740918"/>
            <a:ext cx="3881637" cy="20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parallel </a:t>
            </a:r>
            <a:r>
              <a:rPr lang="en-US" dirty="0" err="1"/>
              <a:t>runnen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482111" cy="4038600"/>
          </a:xfrm>
        </p:spPr>
        <p:txBody>
          <a:bodyPr/>
          <a:lstStyle/>
          <a:p>
            <a:r>
              <a:rPr lang="en-US" sz="2000" dirty="0" err="1"/>
              <a:t>Meerdere</a:t>
            </a:r>
            <a:r>
              <a:rPr lang="en-US" sz="2000" dirty="0"/>
              <a:t> </a:t>
            </a:r>
            <a:r>
              <a:rPr lang="en-US" sz="2000" dirty="0" err="1"/>
              <a:t>testen</a:t>
            </a:r>
            <a:r>
              <a:rPr lang="en-US" sz="2000" dirty="0"/>
              <a:t> </a:t>
            </a:r>
            <a:r>
              <a:rPr lang="en-US" sz="2000" dirty="0" err="1"/>
              <a:t>tegelijkertijd</a:t>
            </a:r>
            <a:r>
              <a:rPr lang="en-US" sz="2000" dirty="0"/>
              <a:t> </a:t>
            </a:r>
            <a:r>
              <a:rPr lang="en-US" sz="2000" dirty="0" err="1"/>
              <a:t>runnen</a:t>
            </a:r>
            <a:r>
              <a:rPr lang="en-US" sz="2000" dirty="0"/>
              <a:t> </a:t>
            </a:r>
            <a:r>
              <a:rPr lang="en-US" sz="2000" dirty="0" err="1"/>
              <a:t>ipv</a:t>
            </a:r>
            <a:r>
              <a:rPr lang="en-US" sz="2000" dirty="0"/>
              <a:t> achter </a:t>
            </a:r>
            <a:r>
              <a:rPr lang="en-US" sz="2000" dirty="0" err="1"/>
              <a:t>elkaar</a:t>
            </a:r>
            <a:endParaRPr lang="en-US" sz="2000" dirty="0"/>
          </a:p>
          <a:p>
            <a:r>
              <a:rPr lang="en-US" sz="2000" dirty="0" err="1"/>
              <a:t>Tijdswinst</a:t>
            </a:r>
            <a:endParaRPr lang="en-US" sz="2000" dirty="0"/>
          </a:p>
          <a:p>
            <a:r>
              <a:rPr lang="en-US" sz="2000" dirty="0" err="1"/>
              <a:t>Tegelijkertijd</a:t>
            </a:r>
            <a:r>
              <a:rPr lang="en-US" sz="2000" dirty="0"/>
              <a:t> </a:t>
            </a:r>
            <a:r>
              <a:rPr lang="en-US" sz="2000" dirty="0" err="1"/>
              <a:t>tegen</a:t>
            </a:r>
            <a:r>
              <a:rPr lang="en-US" sz="2000" dirty="0"/>
              <a:t> </a:t>
            </a:r>
            <a:r>
              <a:rPr lang="en-US" sz="2000" dirty="0" err="1"/>
              <a:t>verschillende</a:t>
            </a:r>
            <a:r>
              <a:rPr lang="en-US" sz="2000" dirty="0"/>
              <a:t> browsers of devices</a:t>
            </a:r>
          </a:p>
          <a:p>
            <a:r>
              <a:rPr lang="en-US" sz="2000" dirty="0" err="1"/>
              <a:t>Mogelijkheden</a:t>
            </a:r>
            <a:r>
              <a:rPr lang="en-US" sz="2000" dirty="0"/>
              <a:t> </a:t>
            </a:r>
            <a:r>
              <a:rPr lang="en-US" sz="2000" dirty="0" err="1"/>
              <a:t>afhankelijk</a:t>
            </a:r>
            <a:r>
              <a:rPr lang="en-US" sz="2000" dirty="0"/>
              <a:t> van </a:t>
            </a:r>
            <a:r>
              <a:rPr lang="en-US" sz="2000" dirty="0" err="1"/>
              <a:t>testframework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FA1352-4F55-BB9B-832E-225B6DE8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76" y="2353816"/>
            <a:ext cx="4235047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2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cker – Shaping Selenium Grid – QEKafe">
            <a:extLst>
              <a:ext uri="{FF2B5EF4-FFF2-40B4-BE49-F238E27FC236}">
                <a16:creationId xmlns:a16="http://schemas.microsoft.com/office/drawing/2014/main" id="{2B364DEE-48DA-387F-5A4C-F0146622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79" y="2352296"/>
            <a:ext cx="3819241" cy="240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grid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698135" cy="4038600"/>
          </a:xfrm>
        </p:spPr>
        <p:txBody>
          <a:bodyPr/>
          <a:lstStyle/>
          <a:p>
            <a:r>
              <a:rPr lang="en-US" sz="2000" dirty="0" err="1"/>
              <a:t>Systeem</a:t>
            </a:r>
            <a:r>
              <a:rPr lang="en-US" sz="2000" dirty="0"/>
              <a:t> om selenium tests parallel </a:t>
            </a:r>
            <a:r>
              <a:rPr lang="en-US" sz="2000" dirty="0" err="1"/>
              <a:t>tegen</a:t>
            </a:r>
            <a:r>
              <a:rPr lang="en-US" sz="2000" dirty="0"/>
              <a:t> </a:t>
            </a:r>
            <a:r>
              <a:rPr lang="en-US" sz="2000" dirty="0" err="1"/>
              <a:t>meerdere</a:t>
            </a:r>
            <a:r>
              <a:rPr lang="en-US" sz="2000" dirty="0"/>
              <a:t> machines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runnen</a:t>
            </a:r>
            <a:endParaRPr lang="en-US" sz="2000" dirty="0"/>
          </a:p>
          <a:p>
            <a:r>
              <a:rPr lang="en-US" sz="2000" dirty="0" err="1"/>
              <a:t>Stelt</a:t>
            </a:r>
            <a:r>
              <a:rPr lang="en-US" sz="2000" dirty="0"/>
              <a:t> je in </a:t>
            </a:r>
            <a:r>
              <a:rPr lang="en-US" sz="2000" dirty="0" err="1"/>
              <a:t>staat</a:t>
            </a:r>
            <a:r>
              <a:rPr lang="en-US" sz="2000" dirty="0"/>
              <a:t> om </a:t>
            </a:r>
            <a:r>
              <a:rPr lang="en-US" sz="2000" dirty="0" err="1"/>
              <a:t>simultaan</a:t>
            </a:r>
            <a:r>
              <a:rPr lang="en-US" sz="2000" dirty="0"/>
              <a:t> </a:t>
            </a:r>
            <a:r>
              <a:rPr lang="en-US" sz="2000" dirty="0" err="1"/>
              <a:t>tegen</a:t>
            </a:r>
            <a:r>
              <a:rPr lang="en-US" sz="2000" dirty="0"/>
              <a:t> </a:t>
            </a:r>
            <a:r>
              <a:rPr lang="en-US" sz="2000" dirty="0" err="1"/>
              <a:t>verschillende</a:t>
            </a:r>
            <a:r>
              <a:rPr lang="en-US" sz="2000" dirty="0"/>
              <a:t> browsers, </a:t>
            </a:r>
            <a:r>
              <a:rPr lang="en-US" sz="2000" dirty="0" err="1"/>
              <a:t>versies</a:t>
            </a:r>
            <a:r>
              <a:rPr lang="en-US" sz="2000" dirty="0"/>
              <a:t>, operating systems of devices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runnen</a:t>
            </a:r>
            <a:endParaRPr lang="en-US" sz="2000" dirty="0"/>
          </a:p>
          <a:p>
            <a:r>
              <a:rPr lang="en-US" sz="2000" dirty="0" err="1"/>
              <a:t>Bestaat</a:t>
            </a:r>
            <a:r>
              <a:rPr lang="en-US" sz="2000" dirty="0"/>
              <a:t> </a:t>
            </a:r>
            <a:r>
              <a:rPr lang="en-US" sz="2000" dirty="0" err="1"/>
              <a:t>uit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hub met nodes</a:t>
            </a:r>
          </a:p>
          <a:p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uitstek</a:t>
            </a:r>
            <a:r>
              <a:rPr lang="en-US" sz="2000" dirty="0"/>
              <a:t> </a:t>
            </a:r>
            <a:r>
              <a:rPr lang="en-US" sz="2000" dirty="0" err="1"/>
              <a:t>geschikt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docker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73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– docker compose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482111" cy="4038600"/>
          </a:xfrm>
        </p:spPr>
        <p:txBody>
          <a:bodyPr/>
          <a:lstStyle/>
          <a:p>
            <a:r>
              <a:rPr lang="en-US" sz="2200" b="1" dirty="0"/>
              <a:t>Compose</a:t>
            </a:r>
            <a:r>
              <a:rPr lang="en-US" sz="2200" dirty="0"/>
              <a:t>: tool om multi-container </a:t>
            </a:r>
            <a:r>
              <a:rPr lang="en-US" sz="2200" dirty="0" err="1"/>
              <a:t>applicaties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beschrijven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runnen</a:t>
            </a:r>
            <a:r>
              <a:rPr lang="en-US" sz="2200" dirty="0"/>
              <a:t> </a:t>
            </a:r>
          </a:p>
          <a:p>
            <a:pPr lvl="1"/>
            <a:r>
              <a:rPr lang="en-US" sz="2000" dirty="0"/>
              <a:t>Compose YAML file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meerdere</a:t>
            </a:r>
            <a:r>
              <a:rPr lang="en-US" sz="2000" dirty="0"/>
              <a:t> containers </a:t>
            </a:r>
            <a:r>
              <a:rPr lang="en-US" sz="2000" dirty="0" err="1"/>
              <a:t>bevatten</a:t>
            </a:r>
            <a:endParaRPr lang="en-US" sz="2000" dirty="0"/>
          </a:p>
          <a:p>
            <a:pPr lvl="1"/>
            <a:r>
              <a:rPr lang="en-US" sz="2000" dirty="0" err="1"/>
              <a:t>Gebaseerd</a:t>
            </a:r>
            <a:r>
              <a:rPr lang="en-US" sz="2000" dirty="0"/>
              <a:t> op </a:t>
            </a:r>
            <a:r>
              <a:rPr lang="en-US" sz="2000" dirty="0" err="1"/>
              <a:t>hetzelfde</a:t>
            </a:r>
            <a:r>
              <a:rPr lang="en-US" sz="2000" dirty="0"/>
              <a:t> of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ander</a:t>
            </a:r>
            <a:r>
              <a:rPr lang="en-US" sz="2000" dirty="0"/>
              <a:t> image</a:t>
            </a:r>
          </a:p>
          <a:p>
            <a:pPr lvl="1"/>
            <a:r>
              <a:rPr lang="en-US" sz="2000" dirty="0"/>
              <a:t>Multi container </a:t>
            </a:r>
            <a:r>
              <a:rPr lang="en-US" sz="2000" dirty="0" err="1"/>
              <a:t>applicatie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met </a:t>
            </a:r>
            <a:r>
              <a:rPr lang="en-US" sz="2000" dirty="0" err="1"/>
              <a:t>één</a:t>
            </a:r>
            <a:r>
              <a:rPr lang="en-US" sz="2000" dirty="0"/>
              <a:t> commando </a:t>
            </a:r>
            <a:r>
              <a:rPr lang="en-US" sz="2000" dirty="0" err="1"/>
              <a:t>opgezet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  <a:p>
            <a:pPr lvl="1"/>
            <a:r>
              <a:rPr lang="en-US" sz="2000" dirty="0" err="1"/>
              <a:t>Een</a:t>
            </a:r>
            <a:r>
              <a:rPr lang="en-US" sz="2000" dirty="0"/>
              <a:t> selenium grid </a:t>
            </a:r>
            <a:r>
              <a:rPr lang="en-US" sz="2000" dirty="0" err="1"/>
              <a:t>kan</a:t>
            </a:r>
            <a:r>
              <a:rPr lang="en-US" sz="2000" dirty="0"/>
              <a:t> zo in </a:t>
            </a:r>
            <a:r>
              <a:rPr lang="en-US" sz="2000" dirty="0" err="1"/>
              <a:t>één</a:t>
            </a:r>
            <a:r>
              <a:rPr lang="en-US" sz="2000" dirty="0"/>
              <a:t> </a:t>
            </a:r>
            <a:r>
              <a:rPr lang="en-US" sz="2000" dirty="0" err="1"/>
              <a:t>handeling</a:t>
            </a:r>
            <a:r>
              <a:rPr lang="en-US" sz="2000" dirty="0"/>
              <a:t> </a:t>
            </a:r>
            <a:r>
              <a:rPr lang="en-US" sz="2000" dirty="0" err="1"/>
              <a:t>opgezet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</p:txBody>
      </p:sp>
      <p:pic>
        <p:nvPicPr>
          <p:cNvPr id="4098" name="Picture 2" descr="Dockerコンテナ構築手順② Docker Compose編 - Qiita">
            <a:extLst>
              <a:ext uri="{FF2B5EF4-FFF2-40B4-BE49-F238E27FC236}">
                <a16:creationId xmlns:a16="http://schemas.microsoft.com/office/drawing/2014/main" id="{62106025-D5A3-C10D-D2CD-54AEB999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96" y="3047124"/>
            <a:ext cx="6140807" cy="17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3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– networking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482111" cy="4038600"/>
          </a:xfrm>
        </p:spPr>
        <p:txBody>
          <a:bodyPr/>
          <a:lstStyle/>
          <a:p>
            <a:r>
              <a:rPr lang="en-US" sz="2200" b="1" dirty="0"/>
              <a:t>Docker networking </a:t>
            </a:r>
            <a:r>
              <a:rPr lang="en-US" sz="2200" dirty="0"/>
              <a:t> </a:t>
            </a:r>
            <a:r>
              <a:rPr lang="en-US" sz="2200" dirty="0" err="1"/>
              <a:t>meerdere</a:t>
            </a:r>
            <a:r>
              <a:rPr lang="en-US" sz="2200" dirty="0"/>
              <a:t> </a:t>
            </a:r>
            <a:r>
              <a:rPr lang="en-US" sz="2200" dirty="0" err="1"/>
              <a:t>mogelijkheden</a:t>
            </a:r>
            <a:r>
              <a:rPr lang="en-US" sz="2200" dirty="0"/>
              <a:t> om </a:t>
            </a:r>
            <a:r>
              <a:rPr lang="en-US" sz="2200" dirty="0" err="1"/>
              <a:t>communicatie</a:t>
            </a:r>
            <a:r>
              <a:rPr lang="en-US" sz="2200" dirty="0"/>
              <a:t> </a:t>
            </a:r>
            <a:r>
              <a:rPr lang="en-US" sz="2200" dirty="0" err="1"/>
              <a:t>tussen</a:t>
            </a:r>
            <a:r>
              <a:rPr lang="en-US" sz="2200" dirty="0"/>
              <a:t> containers </a:t>
            </a:r>
            <a:r>
              <a:rPr lang="en-US" sz="2200" dirty="0" err="1"/>
              <a:t>mogelijk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maken</a:t>
            </a:r>
            <a:endParaRPr lang="en-US" sz="2200" b="1" dirty="0"/>
          </a:p>
          <a:p>
            <a:pPr lvl="1"/>
            <a:r>
              <a:rPr lang="en-US" sz="2000" dirty="0"/>
              <a:t>Default is bridge modus</a:t>
            </a:r>
          </a:p>
          <a:p>
            <a:pPr lvl="1"/>
            <a:r>
              <a:rPr lang="en-US" sz="2000" dirty="0"/>
              <a:t>Private intern network </a:t>
            </a:r>
            <a:r>
              <a:rPr lang="en-US" sz="2000" dirty="0" err="1"/>
              <a:t>gecreerd</a:t>
            </a:r>
            <a:r>
              <a:rPr lang="en-US" sz="2000" dirty="0"/>
              <a:t> op de host</a:t>
            </a:r>
          </a:p>
          <a:p>
            <a:pPr lvl="1"/>
            <a:r>
              <a:rPr lang="en-US" sz="2000" dirty="0"/>
              <a:t>Elke container </a:t>
            </a:r>
            <a:r>
              <a:rPr lang="en-US" sz="2000" dirty="0" err="1"/>
              <a:t>krijgt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intern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waarmee</a:t>
            </a:r>
            <a:r>
              <a:rPr lang="en-US" sz="2000" dirty="0"/>
              <a:t> </a:t>
            </a:r>
            <a:r>
              <a:rPr lang="en-US" sz="2000" dirty="0" err="1"/>
              <a:t>onderling</a:t>
            </a:r>
            <a:r>
              <a:rPr lang="en-US" sz="2000" dirty="0"/>
              <a:t> </a:t>
            </a:r>
            <a:r>
              <a:rPr lang="en-US" sz="2000" dirty="0" err="1"/>
              <a:t>gecommuniceerd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endParaRPr lang="en-US" sz="2000" dirty="0"/>
          </a:p>
        </p:txBody>
      </p:sp>
      <p:pic>
        <p:nvPicPr>
          <p:cNvPr id="6146" name="Picture 2" descr="Bridge Network - Docker Networking - Edureka">
            <a:extLst>
              <a:ext uri="{FF2B5EF4-FFF2-40B4-BE49-F238E27FC236}">
                <a16:creationId xmlns:a16="http://schemas.microsoft.com/office/drawing/2014/main" id="{482B3843-3A2B-CE16-E8AA-112EC474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19" y="2978725"/>
            <a:ext cx="2503562" cy="18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5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Omgevingsvariabelen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482111" cy="4038600"/>
          </a:xfrm>
        </p:spPr>
        <p:txBody>
          <a:bodyPr/>
          <a:lstStyle/>
          <a:p>
            <a:r>
              <a:rPr lang="en-US" sz="2000" dirty="0" err="1"/>
              <a:t>Verzamelnaam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allerlei</a:t>
            </a:r>
            <a:r>
              <a:rPr lang="en-US" sz="2000" dirty="0"/>
              <a:t> </a:t>
            </a:r>
            <a:r>
              <a:rPr lang="en-US" sz="2000" dirty="0" err="1"/>
              <a:t>variabelen</a:t>
            </a:r>
            <a:r>
              <a:rPr lang="en-US" sz="2000" dirty="0"/>
              <a:t> die </a:t>
            </a:r>
            <a:r>
              <a:rPr lang="en-US" sz="2000" dirty="0" err="1"/>
              <a:t>vanuit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omgeving</a:t>
            </a:r>
            <a:r>
              <a:rPr lang="en-US" sz="2000" dirty="0"/>
              <a:t> </a:t>
            </a:r>
            <a:r>
              <a:rPr lang="en-US" sz="2000" dirty="0" err="1"/>
              <a:t>beschikbaar</a:t>
            </a:r>
            <a:r>
              <a:rPr lang="en-US" sz="2000" dirty="0"/>
              <a:t> </a:t>
            </a:r>
            <a:r>
              <a:rPr lang="en-US" sz="2000" dirty="0" err="1"/>
              <a:t>gesteld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applicaties</a:t>
            </a:r>
            <a:endParaRPr lang="en-US" sz="2000" dirty="0"/>
          </a:p>
          <a:p>
            <a:r>
              <a:rPr lang="en-US" sz="2000" dirty="0" err="1"/>
              <a:t>Handig</a:t>
            </a:r>
            <a:r>
              <a:rPr lang="en-US" sz="2000" dirty="0"/>
              <a:t> om </a:t>
            </a:r>
            <a:r>
              <a:rPr lang="en-US" sz="2000" dirty="0" err="1"/>
              <a:t>dingen</a:t>
            </a:r>
            <a:r>
              <a:rPr lang="en-US" sz="2000" dirty="0"/>
              <a:t> </a:t>
            </a:r>
            <a:r>
              <a:rPr lang="en-US" sz="2000" dirty="0" err="1"/>
              <a:t>lokaal</a:t>
            </a:r>
            <a:r>
              <a:rPr lang="en-US" sz="2000" dirty="0"/>
              <a:t> </a:t>
            </a:r>
            <a:r>
              <a:rPr lang="en-US" sz="2000" dirty="0" err="1"/>
              <a:t>anders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doen</a:t>
            </a:r>
            <a:r>
              <a:rPr lang="en-US" sz="2000" dirty="0"/>
              <a:t> dan in CICD, </a:t>
            </a:r>
            <a:r>
              <a:rPr lang="en-US" sz="2000" dirty="0" err="1"/>
              <a:t>zonder</a:t>
            </a:r>
            <a:r>
              <a:rPr lang="en-US" sz="2000" dirty="0"/>
              <a:t> </a:t>
            </a:r>
            <a:r>
              <a:rPr lang="en-US" sz="2000" dirty="0" err="1"/>
              <a:t>staan</a:t>
            </a:r>
            <a:r>
              <a:rPr lang="en-US" sz="2000" dirty="0"/>
              <a:t> je code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hoeven</a:t>
            </a:r>
            <a:r>
              <a:rPr lang="en-US" sz="2000" dirty="0"/>
              <a:t> </a:t>
            </a:r>
            <a:r>
              <a:rPr lang="en-US" sz="2000" dirty="0" err="1"/>
              <a:t>wijzigen</a:t>
            </a:r>
            <a:endParaRPr lang="en-US" sz="2000" dirty="0"/>
          </a:p>
          <a:p>
            <a:r>
              <a:rPr lang="en-US" sz="2000" dirty="0" err="1"/>
              <a:t>Gebruikt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bijvoorbeeld</a:t>
            </a:r>
            <a:r>
              <a:rPr lang="en-US" sz="2000" dirty="0"/>
              <a:t> URL’s, settings, </a:t>
            </a:r>
            <a:r>
              <a:rPr lang="en-US" sz="2000" dirty="0" err="1"/>
              <a:t>enz</a:t>
            </a:r>
            <a:r>
              <a:rPr lang="en-US" sz="2000" dirty="0"/>
              <a:t>. </a:t>
            </a:r>
          </a:p>
          <a:p>
            <a:r>
              <a:rPr lang="en-US" sz="2000" dirty="0"/>
              <a:t>In docker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zetten</a:t>
            </a:r>
            <a:r>
              <a:rPr lang="en-US" sz="2000" dirty="0"/>
              <a:t> in </a:t>
            </a:r>
            <a:r>
              <a:rPr lang="en-US" sz="2000" dirty="0" err="1"/>
              <a:t>dockerfile</a:t>
            </a:r>
            <a:r>
              <a:rPr lang="en-US" sz="2000" dirty="0"/>
              <a:t>, </a:t>
            </a:r>
            <a:r>
              <a:rPr lang="en-US" sz="2000" dirty="0" err="1"/>
              <a:t>compose.yml</a:t>
            </a:r>
            <a:r>
              <a:rPr lang="en-US" sz="2000" dirty="0"/>
              <a:t>, of via de cli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EB28F5-FE6B-6D1B-1087-539E442A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14" y="3219822"/>
            <a:ext cx="3062572" cy="14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F30EA2-5581-2708-D4DE-C79B3531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4634"/>
            <a:ext cx="9162759" cy="68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01649F8-001F-8250-27A8-87B6247FE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5556" y="2134469"/>
            <a:ext cx="7992888" cy="821160"/>
          </a:xfrm>
          <a:solidFill>
            <a:srgbClr val="FFFFFF">
              <a:alpha val="83922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nl-NL" sz="4400" dirty="0">
                <a:solidFill>
                  <a:srgbClr val="0067D2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Vragen of Opmerkingen?</a:t>
            </a:r>
          </a:p>
        </p:txBody>
      </p:sp>
    </p:spTree>
    <p:extLst>
      <p:ext uri="{BB962C8B-B14F-4D97-AF65-F5344CB8AC3E}">
        <p14:creationId xmlns:p14="http://schemas.microsoft.com/office/powerpoint/2010/main" val="146588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MRM – Kennissessies, wat kan jij verwachten vanuit MRM">
            <a:extLst>
              <a:ext uri="{FF2B5EF4-FFF2-40B4-BE49-F238E27FC236}">
                <a16:creationId xmlns:a16="http://schemas.microsoft.com/office/drawing/2014/main" id="{E9CE712A-3B52-552F-2F96-F09EA40C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92546"/>
            <a:ext cx="9540552" cy="63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6681911" cy="3196952"/>
          </a:xfrm>
          <a:solidFill>
            <a:srgbClr val="FFFFFF">
              <a:alpha val="54118"/>
            </a:srgbClr>
          </a:solidFill>
        </p:spPr>
        <p:txBody>
          <a:bodyPr/>
          <a:lstStyle/>
          <a:p>
            <a:r>
              <a:rPr lang="en-US" sz="2000" dirty="0"/>
              <a:t>Heb je </a:t>
            </a:r>
            <a:r>
              <a:rPr lang="en-US" sz="2000" dirty="0" err="1"/>
              <a:t>iets</a:t>
            </a:r>
            <a:r>
              <a:rPr lang="en-US" sz="2000" dirty="0"/>
              <a:t> </a:t>
            </a:r>
            <a:r>
              <a:rPr lang="en-US" sz="2000" dirty="0" err="1"/>
              <a:t>interessants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je wilt </a:t>
            </a:r>
            <a:r>
              <a:rPr lang="en-US" sz="2000" dirty="0" err="1"/>
              <a:t>delen</a:t>
            </a:r>
            <a:r>
              <a:rPr lang="en-US" sz="2000" dirty="0"/>
              <a:t>?</a:t>
            </a:r>
          </a:p>
          <a:p>
            <a:r>
              <a:rPr lang="en-US" sz="2000" dirty="0"/>
              <a:t>Zou je </a:t>
            </a:r>
            <a:r>
              <a:rPr lang="en-US" sz="2000" dirty="0" err="1"/>
              <a:t>iets</a:t>
            </a:r>
            <a:r>
              <a:rPr lang="en-US" sz="2000" dirty="0"/>
              <a:t> </a:t>
            </a:r>
            <a:r>
              <a:rPr lang="en-US" sz="2000" dirty="0" err="1"/>
              <a:t>specifieks</a:t>
            </a:r>
            <a:r>
              <a:rPr lang="en-US" sz="2000" dirty="0"/>
              <a:t> </a:t>
            </a:r>
            <a:r>
              <a:rPr lang="en-US" sz="2000" dirty="0" err="1"/>
              <a:t>willen</a:t>
            </a:r>
            <a:r>
              <a:rPr lang="en-US" sz="2000" dirty="0"/>
              <a:t> </a:t>
            </a:r>
            <a:r>
              <a:rPr lang="en-US" sz="2000" dirty="0" err="1"/>
              <a:t>leren</a:t>
            </a:r>
            <a:r>
              <a:rPr lang="en-US" sz="2000" dirty="0"/>
              <a:t>?</a:t>
            </a:r>
          </a:p>
          <a:p>
            <a:r>
              <a:rPr lang="en-US" sz="2000" dirty="0"/>
              <a:t>Meld je </a:t>
            </a:r>
            <a:r>
              <a:rPr lang="en-US" sz="2000" dirty="0" err="1"/>
              <a:t>bij</a:t>
            </a:r>
            <a:r>
              <a:rPr lang="en-US" sz="2000" dirty="0"/>
              <a:t> Bram, Erik of Martijn of in het </a:t>
            </a:r>
            <a:r>
              <a:rPr lang="en-US" sz="2000" dirty="0" err="1"/>
              <a:t>teamskanaal</a:t>
            </a:r>
            <a:endParaRPr lang="en-US" sz="2000" dirty="0"/>
          </a:p>
          <a:p>
            <a:endParaRPr lang="en-US" sz="200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5" y="209550"/>
            <a:ext cx="6681911" cy="461665"/>
          </a:xfrm>
          <a:solidFill>
            <a:srgbClr val="FFFFFF">
              <a:alpha val="54118"/>
            </a:srgbClr>
          </a:solidFill>
        </p:spPr>
        <p:txBody>
          <a:bodyPr/>
          <a:lstStyle/>
          <a:p>
            <a:r>
              <a:rPr lang="en-US" dirty="0" err="1"/>
              <a:t>Ideeën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 </a:t>
            </a:r>
            <a:r>
              <a:rPr lang="en-US" dirty="0" err="1"/>
              <a:t>sessie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64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929630"/>
            <a:ext cx="8122511" cy="385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“Hoe </a:t>
            </a:r>
            <a:r>
              <a:rPr lang="en-US" dirty="0" err="1"/>
              <a:t>wij</a:t>
            </a:r>
            <a:r>
              <a:rPr lang="en-US" dirty="0"/>
              <a:t> docker in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om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, </a:t>
            </a:r>
            <a:r>
              <a:rPr lang="en-US" dirty="0" err="1"/>
              <a:t>efficienter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stabieler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”</a:t>
            </a:r>
          </a:p>
        </p:txBody>
      </p:sp>
      <p:pic>
        <p:nvPicPr>
          <p:cNvPr id="1026" name="Picture 2" descr="What Does Build, Ship and Run Any App, Anywhere Really Mean? — Nick  Janetakis">
            <a:extLst>
              <a:ext uri="{FF2B5EF4-FFF2-40B4-BE49-F238E27FC236}">
                <a16:creationId xmlns:a16="http://schemas.microsoft.com/office/drawing/2014/main" id="{8589814E-94AE-0F73-5193-02C709EF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3678"/>
            <a:ext cx="4070246" cy="22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Testproject</a:t>
            </a:r>
            <a:r>
              <a:rPr lang="en-US" dirty="0"/>
              <a:t> </a:t>
            </a:r>
            <a:r>
              <a:rPr lang="en-US" dirty="0" err="1"/>
              <a:t>opzetten</a:t>
            </a:r>
            <a:r>
              <a:rPr lang="en-US" dirty="0"/>
              <a:t> &amp;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  <a:p>
            <a:r>
              <a:rPr lang="en-US" dirty="0" err="1"/>
              <a:t>Runnen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java project in docker</a:t>
            </a:r>
          </a:p>
          <a:p>
            <a:r>
              <a:rPr lang="en-US" dirty="0" err="1"/>
              <a:t>Gebruik</a:t>
            </a:r>
            <a:r>
              <a:rPr lang="en-US" dirty="0"/>
              <a:t> van volumes</a:t>
            </a:r>
          </a:p>
          <a:p>
            <a:r>
              <a:rPr lang="en-US" dirty="0"/>
              <a:t>Docker compose</a:t>
            </a:r>
          </a:p>
          <a:p>
            <a:r>
              <a:rPr lang="en-US" dirty="0" err="1"/>
              <a:t>Testen</a:t>
            </a:r>
            <a:r>
              <a:rPr lang="en-US" dirty="0"/>
              <a:t> parallel </a:t>
            </a:r>
            <a:r>
              <a:rPr lang="en-US" dirty="0" err="1"/>
              <a:t>runnen</a:t>
            </a:r>
            <a:endParaRPr lang="en-US" dirty="0"/>
          </a:p>
          <a:p>
            <a:r>
              <a:rPr lang="en-US" dirty="0" err="1"/>
              <a:t>Testen</a:t>
            </a:r>
            <a:r>
              <a:rPr lang="en-US" dirty="0"/>
              <a:t> parallel </a:t>
            </a:r>
            <a:r>
              <a:rPr lang="en-US" dirty="0" err="1"/>
              <a:t>runnen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selenium grid</a:t>
            </a:r>
          </a:p>
        </p:txBody>
      </p:sp>
    </p:spTree>
    <p:extLst>
      <p:ext uri="{BB962C8B-B14F-4D97-AF65-F5344CB8AC3E}">
        <p14:creationId xmlns:p14="http://schemas.microsoft.com/office/powerpoint/2010/main" val="128765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Testproject</a:t>
            </a:r>
            <a:r>
              <a:rPr lang="en-US" dirty="0"/>
              <a:t> </a:t>
            </a:r>
            <a:r>
              <a:rPr lang="en-US" dirty="0" err="1"/>
              <a:t>opzetten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Voorbeeldproject</a:t>
            </a:r>
            <a:r>
              <a:rPr lang="en-US" dirty="0"/>
              <a:t> </a:t>
            </a:r>
            <a:r>
              <a:rPr lang="en-US" dirty="0" err="1"/>
              <a:t>binnenhalen</a:t>
            </a:r>
            <a:r>
              <a:rPr lang="en-US" dirty="0"/>
              <a:t> via </a:t>
            </a:r>
            <a:r>
              <a:rPr lang="en-US" dirty="0" err="1"/>
              <a:t>commandline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Git clone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https://github.com/MartijnThiele/DockerGilde.git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IntelliJ </a:t>
            </a:r>
            <a:r>
              <a:rPr lang="en-US" dirty="0" err="1"/>
              <a:t>openen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projectfolder</a:t>
            </a:r>
            <a:r>
              <a:rPr lang="en-US" dirty="0"/>
              <a:t> </a:t>
            </a:r>
            <a:r>
              <a:rPr lang="en-US" dirty="0" err="1"/>
              <a:t>inladen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</a:t>
            </a:r>
            <a:r>
              <a:rPr lang="en-US" dirty="0" err="1"/>
              <a:t>bevat</a:t>
            </a:r>
            <a:r>
              <a:rPr lang="en-US" dirty="0"/>
              <a:t> de slides </a:t>
            </a:r>
            <a:r>
              <a:rPr lang="en-US" dirty="0" err="1"/>
              <a:t>en</a:t>
            </a:r>
            <a:r>
              <a:rPr lang="en-US" dirty="0"/>
              <a:t> readme.md</a:t>
            </a:r>
          </a:p>
        </p:txBody>
      </p:sp>
    </p:spTree>
    <p:extLst>
      <p:ext uri="{BB962C8B-B14F-4D97-AF65-F5344CB8AC3E}">
        <p14:creationId xmlns:p14="http://schemas.microsoft.com/office/powerpoint/2010/main" val="3035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Testproject</a:t>
            </a:r>
            <a:r>
              <a:rPr lang="en-US" dirty="0"/>
              <a:t> </a:t>
            </a:r>
            <a:r>
              <a:rPr lang="en-US" dirty="0" err="1"/>
              <a:t>opzetten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binnenhalen</a:t>
            </a:r>
            <a:r>
              <a:rPr lang="en-US" dirty="0"/>
              <a:t>, in </a:t>
            </a:r>
            <a:r>
              <a:rPr lang="en-US" dirty="0" err="1"/>
              <a:t>commandline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Git clone https://github.com/MartijnThiele/DockerGilde.git</a:t>
            </a:r>
          </a:p>
          <a:p>
            <a:r>
              <a:rPr lang="en-US" dirty="0"/>
              <a:t>IntelliJ </a:t>
            </a:r>
            <a:r>
              <a:rPr lang="en-US" dirty="0" err="1"/>
              <a:t>openen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projectfolder</a:t>
            </a:r>
            <a:r>
              <a:rPr lang="en-US" dirty="0"/>
              <a:t> </a:t>
            </a:r>
            <a:r>
              <a:rPr lang="en-US" dirty="0" err="1"/>
              <a:t>inladen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err="1"/>
              <a:t>bevat</a:t>
            </a:r>
            <a:r>
              <a:rPr lang="en-US" dirty="0"/>
              <a:t> de slides </a:t>
            </a:r>
            <a:r>
              <a:rPr lang="en-US" dirty="0" err="1"/>
              <a:t>en</a:t>
            </a:r>
            <a:r>
              <a:rPr lang="en-US" dirty="0"/>
              <a:t> readme.md</a:t>
            </a:r>
          </a:p>
        </p:txBody>
      </p:sp>
    </p:spTree>
    <p:extLst>
      <p:ext uri="{BB962C8B-B14F-4D97-AF65-F5344CB8AC3E}">
        <p14:creationId xmlns:p14="http://schemas.microsoft.com/office/powerpoint/2010/main" val="5484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5" y="195486"/>
            <a:ext cx="8122511" cy="461665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docker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6" y="742950"/>
            <a:ext cx="6270792" cy="4038600"/>
          </a:xfrm>
        </p:spPr>
        <p:txBody>
          <a:bodyPr/>
          <a:lstStyle/>
          <a:p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eigen </a:t>
            </a:r>
            <a:r>
              <a:rPr lang="en-US" dirty="0" err="1"/>
              <a:t>geisoleerde</a:t>
            </a:r>
            <a:r>
              <a:rPr lang="en-US" dirty="0"/>
              <a:t> container</a:t>
            </a:r>
          </a:p>
          <a:p>
            <a:r>
              <a:rPr lang="en-US" dirty="0" err="1"/>
              <a:t>Applicaties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, </a:t>
            </a:r>
            <a:r>
              <a:rPr lang="en-US" dirty="0" err="1"/>
              <a:t>onafhankelijk</a:t>
            </a:r>
            <a:r>
              <a:rPr lang="en-US" dirty="0"/>
              <a:t> van host of OS</a:t>
            </a:r>
          </a:p>
          <a:p>
            <a:r>
              <a:rPr lang="en-US" dirty="0"/>
              <a:t>Kleiner </a:t>
            </a:r>
            <a:r>
              <a:rPr lang="en-US" dirty="0" err="1"/>
              <a:t>en</a:t>
            </a:r>
            <a:r>
              <a:rPr lang="en-US" dirty="0"/>
              <a:t> minder </a:t>
            </a:r>
            <a:r>
              <a:rPr lang="en-US" dirty="0" err="1"/>
              <a:t>zwaar</a:t>
            </a:r>
            <a:r>
              <a:rPr lang="en-US" dirty="0"/>
              <a:t> dan VM’s</a:t>
            </a:r>
          </a:p>
          <a:p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schaalbaar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You know, but &quot;it works on my machine&quot;. - devRant">
            <a:extLst>
              <a:ext uri="{FF2B5EF4-FFF2-40B4-BE49-F238E27FC236}">
                <a16:creationId xmlns:a16="http://schemas.microsoft.com/office/drawing/2014/main" id="{8A6BDFEB-39D4-5BEB-FFA8-2FD335B1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3758"/>
            <a:ext cx="1995686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8DBE7A-4494-DE31-C68C-8AF2DB0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91" y="2820434"/>
            <a:ext cx="3554037" cy="20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-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1" dirty="0" err="1"/>
              <a:t>Dockerfile</a:t>
            </a:r>
            <a:r>
              <a:rPr lang="en-US" sz="2200" dirty="0"/>
              <a:t>: script met </a:t>
            </a:r>
            <a:r>
              <a:rPr lang="en-US" sz="2200" dirty="0" err="1"/>
              <a:t>instructies</a:t>
            </a:r>
            <a:r>
              <a:rPr lang="en-US" sz="2200" dirty="0"/>
              <a:t> om </a:t>
            </a:r>
            <a:r>
              <a:rPr lang="en-US" sz="2200" dirty="0" err="1"/>
              <a:t>een</a:t>
            </a:r>
            <a:r>
              <a:rPr lang="en-US" sz="2200" dirty="0"/>
              <a:t> image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bouwen</a:t>
            </a:r>
            <a:endParaRPr lang="en-US" sz="2200" dirty="0"/>
          </a:p>
          <a:p>
            <a:pPr lvl="1"/>
            <a:r>
              <a:rPr lang="en-US" sz="2000" dirty="0" err="1"/>
              <a:t>Bevat</a:t>
            </a:r>
            <a:r>
              <a:rPr lang="en-US" sz="2000" dirty="0"/>
              <a:t> parent image </a:t>
            </a:r>
            <a:r>
              <a:rPr lang="en-US" sz="2000" dirty="0" err="1"/>
              <a:t>waar</a:t>
            </a:r>
            <a:r>
              <a:rPr lang="en-US" sz="2000" dirty="0"/>
              <a:t> je image op </a:t>
            </a:r>
            <a:r>
              <a:rPr lang="en-US" sz="2000" dirty="0" err="1"/>
              <a:t>gebaseerd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endParaRPr lang="en-US" sz="2000" dirty="0"/>
          </a:p>
          <a:p>
            <a:pPr lvl="1"/>
            <a:r>
              <a:rPr lang="en-US" sz="2000" dirty="0"/>
              <a:t>Kan </a:t>
            </a:r>
            <a:r>
              <a:rPr lang="en-US" sz="2000" dirty="0" err="1"/>
              <a:t>instructies</a:t>
            </a:r>
            <a:r>
              <a:rPr lang="en-US" sz="2000" dirty="0"/>
              <a:t> </a:t>
            </a:r>
            <a:r>
              <a:rPr lang="en-US" sz="2000" dirty="0" err="1"/>
              <a:t>bevatten</a:t>
            </a:r>
            <a:r>
              <a:rPr lang="en-US" sz="2000" dirty="0"/>
              <a:t> om extra packages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installeren</a:t>
            </a:r>
            <a:endParaRPr lang="en-US" sz="2000" dirty="0"/>
          </a:p>
          <a:p>
            <a:pPr lvl="1"/>
            <a:r>
              <a:rPr lang="en-US" sz="2000" dirty="0" err="1"/>
              <a:t>Beschrijft</a:t>
            </a:r>
            <a:r>
              <a:rPr lang="en-US" sz="2000" dirty="0"/>
              <a:t> </a:t>
            </a:r>
            <a:r>
              <a:rPr lang="en-US" sz="2000" dirty="0" err="1"/>
              <a:t>benodigde</a:t>
            </a:r>
            <a:r>
              <a:rPr lang="en-US" sz="2000" dirty="0"/>
              <a:t> </a:t>
            </a:r>
            <a:r>
              <a:rPr lang="en-US" sz="2000" dirty="0" err="1"/>
              <a:t>netwerken</a:t>
            </a:r>
            <a:r>
              <a:rPr lang="en-US" sz="2000" dirty="0"/>
              <a:t>, </a:t>
            </a:r>
            <a:r>
              <a:rPr lang="en-US" sz="2000" dirty="0" err="1"/>
              <a:t>omgevingsvariabelen</a:t>
            </a:r>
            <a:r>
              <a:rPr lang="en-US" sz="2000" dirty="0"/>
              <a:t>, </a:t>
            </a:r>
            <a:r>
              <a:rPr lang="en-US" sz="2000" dirty="0" err="1"/>
              <a:t>enz</a:t>
            </a:r>
            <a:endParaRPr lang="en-US" sz="2000" dirty="0"/>
          </a:p>
          <a:p>
            <a:pPr lvl="1"/>
            <a:r>
              <a:rPr lang="en-US" sz="2000" dirty="0" err="1"/>
              <a:t>Defineert</a:t>
            </a:r>
            <a:r>
              <a:rPr lang="en-US" sz="2000" dirty="0"/>
              <a:t> wat je image </a:t>
            </a:r>
            <a:r>
              <a:rPr lang="en-US" sz="2000" dirty="0" err="1"/>
              <a:t>gaat</a:t>
            </a:r>
            <a:r>
              <a:rPr lang="en-US" sz="2000" dirty="0"/>
              <a:t> </a:t>
            </a:r>
            <a:r>
              <a:rPr lang="en-US" sz="2000" dirty="0" err="1"/>
              <a:t>doen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B5684-6ED2-8102-49EF-A0C52474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97" y="2645018"/>
            <a:ext cx="4310006" cy="21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4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– docker image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1" dirty="0"/>
              <a:t>Docker image</a:t>
            </a:r>
            <a:r>
              <a:rPr lang="en-US" sz="2200" dirty="0"/>
              <a:t>: template om </a:t>
            </a:r>
            <a:r>
              <a:rPr lang="en-US" sz="2200" dirty="0" err="1"/>
              <a:t>een</a:t>
            </a:r>
            <a:r>
              <a:rPr lang="en-US" sz="2200" dirty="0"/>
              <a:t> container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bouwen</a:t>
            </a:r>
            <a:endParaRPr lang="en-US" sz="2200" dirty="0"/>
          </a:p>
          <a:p>
            <a:pPr lvl="1"/>
            <a:r>
              <a:rPr lang="en-US" sz="2000" dirty="0" err="1"/>
              <a:t>Eenmalig</a:t>
            </a:r>
            <a:r>
              <a:rPr lang="en-US" sz="2000" dirty="0"/>
              <a:t> </a:t>
            </a:r>
            <a:r>
              <a:rPr lang="en-US" sz="2000" dirty="0" err="1"/>
              <a:t>bouwen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Onbeperkt</a:t>
            </a:r>
            <a:r>
              <a:rPr lang="en-US" sz="2000" dirty="0"/>
              <a:t> containers </a:t>
            </a:r>
            <a:r>
              <a:rPr lang="en-US" sz="2000" dirty="0" err="1"/>
              <a:t>opspinnen</a:t>
            </a:r>
            <a:endParaRPr lang="en-US" sz="2000" dirty="0"/>
          </a:p>
          <a:p>
            <a:pPr lvl="1"/>
            <a:r>
              <a:rPr lang="en-US" sz="2000" dirty="0"/>
              <a:t>Na </a:t>
            </a:r>
            <a:r>
              <a:rPr lang="en-US" sz="2000" dirty="0" err="1"/>
              <a:t>wijziging</a:t>
            </a:r>
            <a:r>
              <a:rPr lang="en-US" sz="2000" dirty="0"/>
              <a:t> </a:t>
            </a:r>
            <a:r>
              <a:rPr lang="en-US" sz="2000" dirty="0" err="1"/>
              <a:t>opnieuw</a:t>
            </a:r>
            <a:r>
              <a:rPr lang="en-US" sz="2000" dirty="0"/>
              <a:t> </a:t>
            </a:r>
            <a:r>
              <a:rPr lang="en-US" sz="2000" dirty="0" err="1"/>
              <a:t>bouwen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B5684-6ED2-8102-49EF-A0C52474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97" y="2645018"/>
            <a:ext cx="4310006" cy="21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3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CB5684-6ED2-8102-49EF-A0C52474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97" y="2645018"/>
            <a:ext cx="4310006" cy="21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– docker container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482111" cy="4038600"/>
          </a:xfrm>
        </p:spPr>
        <p:txBody>
          <a:bodyPr/>
          <a:lstStyle/>
          <a:p>
            <a:r>
              <a:rPr lang="en-US" sz="2200" b="1" dirty="0"/>
              <a:t>Docker container</a:t>
            </a:r>
            <a:r>
              <a:rPr lang="en-US" sz="2200" dirty="0"/>
              <a:t>: </a:t>
            </a:r>
            <a:r>
              <a:rPr lang="en-US" sz="2200" dirty="0" err="1"/>
              <a:t>geisoleerde</a:t>
            </a:r>
            <a:r>
              <a:rPr lang="en-US" sz="2200" dirty="0"/>
              <a:t> </a:t>
            </a:r>
            <a:r>
              <a:rPr lang="en-US" sz="2200" dirty="0" err="1"/>
              <a:t>omgeving</a:t>
            </a:r>
            <a:r>
              <a:rPr lang="en-US" sz="2200" dirty="0"/>
              <a:t> </a:t>
            </a:r>
            <a:r>
              <a:rPr lang="en-US" sz="2200" dirty="0" err="1"/>
              <a:t>gebaseerd</a:t>
            </a:r>
            <a:r>
              <a:rPr lang="en-US" sz="2200" dirty="0"/>
              <a:t> op </a:t>
            </a:r>
            <a:r>
              <a:rPr lang="en-US" sz="2200" dirty="0" err="1"/>
              <a:t>een</a:t>
            </a:r>
            <a:r>
              <a:rPr lang="en-US" sz="2200" dirty="0"/>
              <a:t> image</a:t>
            </a:r>
          </a:p>
          <a:p>
            <a:pPr lvl="1"/>
            <a:r>
              <a:rPr lang="en-US" sz="2000" dirty="0" err="1"/>
              <a:t>Gemaakt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enkel</a:t>
            </a:r>
            <a:r>
              <a:rPr lang="en-US" sz="2000" dirty="0"/>
              <a:t> </a:t>
            </a:r>
            <a:r>
              <a:rPr lang="en-US" sz="2000" dirty="0" err="1"/>
              <a:t>doel</a:t>
            </a:r>
            <a:endParaRPr lang="en-US" sz="2000" dirty="0"/>
          </a:p>
          <a:p>
            <a:pPr lvl="1"/>
            <a:r>
              <a:rPr lang="en-US" sz="2000" dirty="0" err="1"/>
              <a:t>Bevat</a:t>
            </a:r>
            <a:r>
              <a:rPr lang="en-US" sz="2000" dirty="0"/>
              <a:t> je </a:t>
            </a:r>
            <a:r>
              <a:rPr lang="en-US" sz="2000" dirty="0" err="1"/>
              <a:t>applicatie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alles</a:t>
            </a:r>
            <a:r>
              <a:rPr lang="en-US" sz="2000" dirty="0"/>
              <a:t> wat er </a:t>
            </a:r>
            <a:r>
              <a:rPr lang="en-US" sz="2000" dirty="0" err="1"/>
              <a:t>nodig</a:t>
            </a:r>
            <a:r>
              <a:rPr lang="en-US" sz="2000" dirty="0"/>
              <a:t> is om </a:t>
            </a:r>
            <a:r>
              <a:rPr lang="en-US" sz="2000" dirty="0" err="1"/>
              <a:t>deze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draaien</a:t>
            </a:r>
            <a:endParaRPr lang="en-US" sz="2000" dirty="0"/>
          </a:p>
          <a:p>
            <a:pPr lvl="1"/>
            <a:r>
              <a:rPr lang="en-US" sz="2000" dirty="0" err="1"/>
              <a:t>Meerdere</a:t>
            </a:r>
            <a:r>
              <a:rPr lang="en-US" sz="2000" dirty="0"/>
              <a:t> containers </a:t>
            </a:r>
            <a:r>
              <a:rPr lang="en-US" sz="2000" dirty="0" err="1"/>
              <a:t>kunnen</a:t>
            </a:r>
            <a:r>
              <a:rPr lang="en-US" sz="2000" dirty="0"/>
              <a:t> parallel </a:t>
            </a:r>
            <a:r>
              <a:rPr lang="en-US" sz="2000" dirty="0" err="1"/>
              <a:t>draaien</a:t>
            </a:r>
            <a:endParaRPr lang="en-US" sz="2000" dirty="0"/>
          </a:p>
          <a:p>
            <a:pPr lvl="1"/>
            <a:r>
              <a:rPr lang="en-US" sz="2000" dirty="0"/>
              <a:t>Containers </a:t>
            </a:r>
            <a:r>
              <a:rPr lang="en-US" sz="2000" dirty="0" err="1"/>
              <a:t>kunnen</a:t>
            </a:r>
            <a:r>
              <a:rPr lang="en-US" sz="2000" dirty="0"/>
              <a:t> met </a:t>
            </a:r>
            <a:r>
              <a:rPr lang="en-US" sz="2000" dirty="0" err="1"/>
              <a:t>elkaar</a:t>
            </a:r>
            <a:r>
              <a:rPr lang="en-US" sz="2000" dirty="0"/>
              <a:t> </a:t>
            </a:r>
            <a:r>
              <a:rPr lang="en-US" sz="2000" dirty="0" err="1"/>
              <a:t>communiceren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056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teq 2017">
  <a:themeElements>
    <a:clrScheme name="Aangepast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8ABC22"/>
      </a:accent1>
      <a:accent2>
        <a:srgbClr val="FF3333"/>
      </a:accent2>
      <a:accent3>
        <a:srgbClr val="003366"/>
      </a:accent3>
      <a:accent4>
        <a:srgbClr val="8ABC22"/>
      </a:accent4>
      <a:accent5>
        <a:srgbClr val="FF3333"/>
      </a:accent5>
      <a:accent6>
        <a:srgbClr val="003366"/>
      </a:accent6>
      <a:hlink>
        <a:srgbClr val="8ABC22"/>
      </a:hlink>
      <a:folHlink>
        <a:srgbClr val="8ABC2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e2" id="{EAF6686E-0E83-43F0-A216-D98022B1311B}" vid="{59C37010-5A6E-419F-AF90-A49983D597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f5a3b3ab-0996-4c5d-874c-bdb0b295441c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4d65c0-85ac-4866-9b47-3edb464e5e86" xsi:nil="true"/>
    <lcf76f155ced4ddcb4097134ff3c332f xmlns="8555134b-fb21-469d-8fd5-857ecccdf46e">
      <Terms xmlns="http://schemas.microsoft.com/office/infopath/2007/PartnerControls"/>
    </lcf76f155ced4ddcb4097134ff3c332f>
  </documentManagement>
</p:properties>
</file>

<file path=customXml/item4.xml><?xml version="1.0" encoding="utf-8"?>
<Control xmlns="http://schemas.microsoft.com/VisualStudio/2011/storyboarding/control">
  <Id Name="f5a3b3ab-0996-4c5d-874c-bdb0b295441c" Revision="1" Stencil="System.MyShapes" StencilVersion="1.0"/>
</Control>
</file>

<file path=customXml/item5.xml><?xml version="1.0" encoding="utf-8"?>
<Control xmlns="http://schemas.microsoft.com/VisualStudio/2011/storyboarding/control">
  <Id Name="ef5469aa-e75e-4727-b8c5-139d22796349" Revision="1" Stencil="System.MyShapes" StencilVersion="1.0"/>
</Control>
</file>

<file path=customXml/item6.xml><?xml version="1.0" encoding="utf-8"?>
<Control xmlns="http://schemas.microsoft.com/VisualStudio/2011/storyboarding/control">
  <Id Name="f5a3b3ab-0996-4c5d-874c-bdb0b295441c" Revision="1" Stencil="System.MyShapes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096A265C6F14C8C741ACD81E68750" ma:contentTypeVersion="14" ma:contentTypeDescription="Een nieuw document maken." ma:contentTypeScope="" ma:versionID="f2e012638c043fbb98278a11c743e72d">
  <xsd:schema xmlns:xsd="http://www.w3.org/2001/XMLSchema" xmlns:xs="http://www.w3.org/2001/XMLSchema" xmlns:p="http://schemas.microsoft.com/office/2006/metadata/properties" xmlns:ns2="8555134b-fb21-469d-8fd5-857ecccdf46e" xmlns:ns3="3c4d65c0-85ac-4866-9b47-3edb464e5e86" targetNamespace="http://schemas.microsoft.com/office/2006/metadata/properties" ma:root="true" ma:fieldsID="8403ddf3055d321cb329a016a9d0c19e" ns2:_="" ns3:_="">
    <xsd:import namespace="8555134b-fb21-469d-8fd5-857ecccdf46e"/>
    <xsd:import namespace="3c4d65c0-85ac-4866-9b47-3edb464e5e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5134b-fb21-469d-8fd5-857ecccdf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16330a26-4f96-43a7-99cd-6dda8db8f7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d65c0-85ac-4866-9b47-3edb464e5e8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b127cc8-083b-4447-b3c5-34285ad67c1e}" ma:internalName="TaxCatchAll" ma:showField="CatchAllData" ma:web="3c4d65c0-85ac-4866-9b47-3edb464e5e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6fb3c975-7a1e-4565-83c0-e1515ed411a7" Revision="1" Stencil="System.MyShapes" StencilVersion="1.0"/>
</Control>
</file>

<file path=customXml/item9.xml><?xml version="1.0" encoding="utf-8"?>
<Control xmlns="http://schemas.microsoft.com/VisualStudio/2011/storyboarding/control">
  <Id Name="ef5469aa-e75e-4727-b8c5-139d22796349" Revision="1" Stencil="System.MyShapes" StencilVersion="1.0"/>
</Control>
</file>

<file path=customXml/itemProps1.xml><?xml version="1.0" encoding="utf-8"?>
<ds:datastoreItem xmlns:ds="http://schemas.openxmlformats.org/officeDocument/2006/customXml" ds:itemID="{68460F7D-AAC5-4461-AD07-D1EDB8BB04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82147-3E9D-4689-8A56-B7B0B876E31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BA679A-730C-451B-9B9B-08E68A6B42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555134b-fb21-469d-8fd5-857ecccdf46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3c4d65c0-85ac-4866-9b47-3edb464e5e86"/>
  </ds:schemaRefs>
</ds:datastoreItem>
</file>

<file path=customXml/itemProps4.xml><?xml version="1.0" encoding="utf-8"?>
<ds:datastoreItem xmlns:ds="http://schemas.openxmlformats.org/officeDocument/2006/customXml" ds:itemID="{F130E696-1B49-404D-B9DB-79167073277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250522-FA5D-4554-AAEA-8E5EBEA819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091AB4F-98F4-4BE2-9B1D-1C3D8592A7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C99596D-C040-4A95-935B-4D009DA3DB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55134b-fb21-469d-8fd5-857ecccdf46e"/>
    <ds:schemaRef ds:uri="3c4d65c0-85ac-4866-9b47-3edb464e5e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2BDD94B7-4D9C-42EB-B870-987BB742AA0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D0553DC-3735-4A83-93EE-E98CA5E95B3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368</TotalTime>
  <Words>563</Words>
  <Application>Microsoft Office PowerPoint</Application>
  <PresentationFormat>Diavoorstelling (16:9)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6" baseType="lpstr">
      <vt:lpstr>ADLaM Display</vt:lpstr>
      <vt:lpstr>Arial</vt:lpstr>
      <vt:lpstr>Arial Black</vt:lpstr>
      <vt:lpstr>Arial Rounded MT Bold</vt:lpstr>
      <vt:lpstr>Calibri</vt:lpstr>
      <vt:lpstr>Consolas</vt:lpstr>
      <vt:lpstr>Uni Neue Heavy</vt:lpstr>
      <vt:lpstr>Wingdings</vt:lpstr>
      <vt:lpstr>Polteq 2017</vt:lpstr>
      <vt:lpstr>PowerPoint-presentatie</vt:lpstr>
      <vt:lpstr>Introductie</vt:lpstr>
      <vt:lpstr>Agenda</vt:lpstr>
      <vt:lpstr>Testproject opzetten en lokaal runnen</vt:lpstr>
      <vt:lpstr>Testproject opzetten en lokaal runnen</vt:lpstr>
      <vt:lpstr>Waarom docker</vt:lpstr>
      <vt:lpstr>Docker basics - dockerfile</vt:lpstr>
      <vt:lpstr>Docker basics – docker image</vt:lpstr>
      <vt:lpstr>Docker basics – docker container</vt:lpstr>
      <vt:lpstr>Docker basics – shared volumes</vt:lpstr>
      <vt:lpstr>Tests parallel runnen</vt:lpstr>
      <vt:lpstr>Selenium grid</vt:lpstr>
      <vt:lpstr>Docker basics – docker compose</vt:lpstr>
      <vt:lpstr>Docker basics – networking</vt:lpstr>
      <vt:lpstr>Omgevingsvariabelen</vt:lpstr>
      <vt:lpstr>PowerPoint-presentatie</vt:lpstr>
      <vt:lpstr>Ideeën voor een volgende  sessie?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Martijn Thiele</dc:creator>
  <cp:keywords/>
  <dc:description/>
  <cp:lastModifiedBy>Martijn Thiele</cp:lastModifiedBy>
  <cp:revision>4</cp:revision>
  <dcterms:created xsi:type="dcterms:W3CDTF">2023-10-11T11:03:37Z</dcterms:created>
  <dcterms:modified xsi:type="dcterms:W3CDTF">2023-10-11T20:47:37Z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0x01010080C096A265C6F14C8C741ACD81E68750</vt:lpwstr>
  </property>
  <property fmtid="{D5CDD505-2E9C-101B-9397-08002B2CF9AE}" pid="4" name="Tfs.LastKnownPath">
    <vt:lpwstr>https://polteq.sharepoint.com/MC/Gedeeld met Iedereen/sjablonen en templates/PowerPoint template/20171130 Powerpoint-Template-NL.potx</vt:lpwstr>
  </property>
  <property fmtid="{D5CDD505-2E9C-101B-9397-08002B2CF9AE}" pid="5" name="Order">
    <vt:r8>128300</vt:r8>
  </property>
</Properties>
</file>