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10" r:id="rId5"/>
    <p:sldId id="312" r:id="rId6"/>
    <p:sldId id="382" r:id="rId7"/>
    <p:sldId id="386" r:id="rId8"/>
    <p:sldId id="370" r:id="rId9"/>
    <p:sldId id="383" r:id="rId10"/>
    <p:sldId id="385" r:id="rId11"/>
    <p:sldId id="384" r:id="rId12"/>
    <p:sldId id="387" r:id="rId13"/>
    <p:sldId id="388" r:id="rId14"/>
    <p:sldId id="389" r:id="rId15"/>
    <p:sldId id="390" r:id="rId16"/>
    <p:sldId id="393" r:id="rId17"/>
    <p:sldId id="392" r:id="rId18"/>
    <p:sldId id="391" r:id="rId19"/>
    <p:sldId id="394" r:id="rId20"/>
    <p:sldId id="395" r:id="rId21"/>
    <p:sldId id="396" r:id="rId22"/>
    <p:sldId id="397" r:id="rId23"/>
    <p:sldId id="381" r:id="rId24"/>
  </p:sldIdLst>
  <p:sldSz cx="9144000" cy="6858000" type="screen4x3"/>
  <p:notesSz cx="6797675" cy="9874250"/>
  <p:custDataLst>
    <p:tags r:id="rId27"/>
  </p:custDataLst>
  <p:defaultTextStyle>
    <a:defPPr>
      <a:defRPr lang="nl-NL"/>
    </a:defPPr>
    <a:lvl1pPr algn="l" rtl="0" fontAlgn="base">
      <a:lnSpc>
        <a:spcPts val="2100"/>
      </a:lnSpc>
      <a:spcBef>
        <a:spcPct val="0"/>
      </a:spcBef>
      <a:spcAft>
        <a:spcPct val="0"/>
      </a:spcAft>
      <a:buChar char="•"/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ts val="2100"/>
      </a:lnSpc>
      <a:spcBef>
        <a:spcPct val="0"/>
      </a:spcBef>
      <a:spcAft>
        <a:spcPct val="0"/>
      </a:spcAft>
      <a:buChar char="•"/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ts val="2100"/>
      </a:lnSpc>
      <a:spcBef>
        <a:spcPct val="0"/>
      </a:spcBef>
      <a:spcAft>
        <a:spcPct val="0"/>
      </a:spcAft>
      <a:buChar char="•"/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ts val="2100"/>
      </a:lnSpc>
      <a:spcBef>
        <a:spcPct val="0"/>
      </a:spcBef>
      <a:spcAft>
        <a:spcPct val="0"/>
      </a:spcAft>
      <a:buChar char="•"/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ts val="2100"/>
      </a:lnSpc>
      <a:spcBef>
        <a:spcPct val="0"/>
      </a:spcBef>
      <a:spcAft>
        <a:spcPct val="0"/>
      </a:spcAft>
      <a:buChar char="•"/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8">
          <p15:clr>
            <a:srgbClr val="A4A3A4"/>
          </p15:clr>
        </p15:guide>
        <p15:guide id="3" pos="2880">
          <p15:clr>
            <a:srgbClr val="A4A3A4"/>
          </p15:clr>
        </p15:guide>
        <p15:guide id="4" pos="2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740F"/>
    <a:srgbClr val="D21242"/>
    <a:srgbClr val="EC7405"/>
    <a:srgbClr val="CD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3979" autoAdjust="0"/>
  </p:normalViewPr>
  <p:slideViewPr>
    <p:cSldViewPr>
      <p:cViewPr varScale="1">
        <p:scale>
          <a:sx n="69" d="100"/>
          <a:sy n="69" d="100"/>
        </p:scale>
        <p:origin x="520" y="44"/>
      </p:cViewPr>
      <p:guideLst>
        <p:guide orient="horz" pos="2160"/>
        <p:guide orient="horz" pos="1488"/>
        <p:guide pos="2880"/>
        <p:guide pos="2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t" anchorCtr="0" compatLnSpc="1">
            <a:prstTxWarp prst="textNoShape">
              <a:avLst/>
            </a:prstTxWarp>
          </a:bodyPr>
          <a:lstStyle>
            <a:lvl1pPr defTabSz="952413">
              <a:lnSpc>
                <a:spcPct val="100000"/>
              </a:lnSpc>
              <a:buFontTx/>
              <a:buNone/>
              <a:defRPr sz="1300">
                <a:solidFill>
                  <a:srgbClr val="CD003A"/>
                </a:solidFill>
              </a:defRPr>
            </a:lvl1pPr>
          </a:lstStyle>
          <a:p>
            <a:endParaRPr lang="nl-NL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70" y="2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t" anchorCtr="0" compatLnSpc="1">
            <a:prstTxWarp prst="textNoShape">
              <a:avLst/>
            </a:prstTxWarp>
          </a:bodyPr>
          <a:lstStyle>
            <a:lvl1pPr algn="r" defTabSz="952413">
              <a:lnSpc>
                <a:spcPct val="100000"/>
              </a:lnSpc>
              <a:buFontTx/>
              <a:buNone/>
              <a:defRPr sz="1300">
                <a:solidFill>
                  <a:srgbClr val="CD003A"/>
                </a:solidFill>
              </a:defRPr>
            </a:lvl1pPr>
          </a:lstStyle>
          <a:p>
            <a:endParaRPr lang="nl-NL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b" anchorCtr="0" compatLnSpc="1">
            <a:prstTxWarp prst="textNoShape">
              <a:avLst/>
            </a:prstTxWarp>
          </a:bodyPr>
          <a:lstStyle>
            <a:lvl1pPr defTabSz="952413">
              <a:lnSpc>
                <a:spcPct val="100000"/>
              </a:lnSpc>
              <a:buFontTx/>
              <a:buNone/>
              <a:defRPr sz="1300">
                <a:solidFill>
                  <a:srgbClr val="CD003A"/>
                </a:solidFill>
              </a:defRPr>
            </a:lvl1pPr>
          </a:lstStyle>
          <a:p>
            <a:endParaRPr lang="nl-NL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70" y="9381074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b" anchorCtr="0" compatLnSpc="1">
            <a:prstTxWarp prst="textNoShape">
              <a:avLst/>
            </a:prstTxWarp>
          </a:bodyPr>
          <a:lstStyle>
            <a:lvl1pPr algn="r" defTabSz="952413">
              <a:lnSpc>
                <a:spcPct val="100000"/>
              </a:lnSpc>
              <a:buFontTx/>
              <a:buNone/>
              <a:defRPr sz="1300">
                <a:solidFill>
                  <a:srgbClr val="CD003A"/>
                </a:solidFill>
              </a:defRPr>
            </a:lvl1pPr>
          </a:lstStyle>
          <a:p>
            <a:fld id="{44940DCD-87CE-42A1-9322-65E59486AA3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48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t" anchorCtr="0" compatLnSpc="1">
            <a:prstTxWarp prst="textNoShape">
              <a:avLst/>
            </a:prstTxWarp>
          </a:bodyPr>
          <a:lstStyle>
            <a:lvl1pPr defTabSz="952413">
              <a:lnSpc>
                <a:spcPct val="100000"/>
              </a:lnSpc>
              <a:buFontTx/>
              <a:buNone/>
              <a:defRPr sz="1100"/>
            </a:lvl1pPr>
          </a:lstStyle>
          <a:p>
            <a:endParaRPr lang="nl-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70" y="2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t" anchorCtr="0" compatLnSpc="1">
            <a:prstTxWarp prst="textNoShape">
              <a:avLst/>
            </a:prstTxWarp>
          </a:bodyPr>
          <a:lstStyle>
            <a:lvl1pPr algn="r" defTabSz="952413">
              <a:lnSpc>
                <a:spcPct val="100000"/>
              </a:lnSpc>
              <a:buFontTx/>
              <a:buNone/>
              <a:defRPr sz="1100"/>
            </a:lvl1pPr>
          </a:lstStyle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64" y="4689771"/>
            <a:ext cx="4983948" cy="444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b" anchorCtr="0" compatLnSpc="1">
            <a:prstTxWarp prst="textNoShape">
              <a:avLst/>
            </a:prstTxWarp>
          </a:bodyPr>
          <a:lstStyle>
            <a:lvl1pPr defTabSz="952413">
              <a:lnSpc>
                <a:spcPct val="100000"/>
              </a:lnSpc>
              <a:buFontTx/>
              <a:buNone/>
              <a:defRPr sz="1100"/>
            </a:lvl1pPr>
          </a:lstStyle>
          <a:p>
            <a:endParaRPr lang="nl-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70" y="9381074"/>
            <a:ext cx="2945406" cy="49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6" tIns="47629" rIns="95256" bIns="47629" numCol="1" anchor="b" anchorCtr="0" compatLnSpc="1">
            <a:prstTxWarp prst="textNoShape">
              <a:avLst/>
            </a:prstTxWarp>
          </a:bodyPr>
          <a:lstStyle>
            <a:lvl1pPr algn="r" defTabSz="952413">
              <a:lnSpc>
                <a:spcPct val="100000"/>
              </a:lnSpc>
              <a:buFontTx/>
              <a:buNone/>
              <a:defRPr sz="1100"/>
            </a:lvl1pPr>
          </a:lstStyle>
          <a:p>
            <a:fld id="{79E11A5A-A4AC-42B2-B682-FDD7E62F013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2746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 Wind </a:t>
            </a:r>
            <a:r>
              <a:rPr lang="en-GB" dirty="0"/>
              <a:t>Energy </a:t>
            </a:r>
            <a:r>
              <a:rPr lang="en-GB" dirty="0" smtClean="0"/>
              <a:t>Update</a:t>
            </a:r>
          </a:p>
          <a:p>
            <a:endParaRPr lang="en-GB" dirty="0"/>
          </a:p>
          <a:p>
            <a:endParaRPr lang="en-US" dirty="0" smtClean="0"/>
          </a:p>
          <a:p>
            <a:r>
              <a:rPr lang="en-US" dirty="0" smtClean="0"/>
              <a:t>My name is </a:t>
            </a:r>
            <a:r>
              <a:rPr lang="en-US" dirty="0" err="1" smtClean="0"/>
              <a:t>RvL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work for </a:t>
            </a:r>
            <a:r>
              <a:rPr lang="en-US" dirty="0" err="1" smtClean="0"/>
              <a:t>Eneco</a:t>
            </a:r>
            <a:r>
              <a:rPr lang="en-US" dirty="0" smtClean="0"/>
              <a:t> in The Netherlands, on offshore wind business development and if we are </a:t>
            </a:r>
            <a:r>
              <a:rPr lang="en-US" dirty="0" err="1" smtClean="0"/>
              <a:t>successfull</a:t>
            </a:r>
            <a:r>
              <a:rPr lang="en-US" dirty="0" smtClean="0"/>
              <a:t>, as a WTG package manager.</a:t>
            </a:r>
            <a:endParaRPr lang="nl-NL" dirty="0"/>
          </a:p>
          <a:p>
            <a:endParaRPr lang="en-GB" dirty="0"/>
          </a:p>
        </p:txBody>
      </p:sp>
      <p:sp>
        <p:nvSpPr>
          <p:cNvPr id="1843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C88D4-A88B-49B6-91D0-8C92B9642693}" type="slidenum">
              <a:rPr lang="nl-NL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67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54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57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51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85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04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41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7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067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598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10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Eneco 1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46F3F-571A-4FB3-9B36-30AEA05A567C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75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15:00 </a:t>
            </a:r>
            <a:r>
              <a:rPr lang="en-US" dirty="0"/>
              <a:t>there will be a specialized session about </a:t>
            </a:r>
            <a:endParaRPr lang="nl-NL" dirty="0"/>
          </a:p>
          <a:p>
            <a:r>
              <a:rPr lang="en-US" dirty="0"/>
              <a:t>eradicating cable ploughing </a:t>
            </a:r>
            <a:r>
              <a:rPr lang="en-US" dirty="0" smtClean="0"/>
              <a:t>risks</a:t>
            </a:r>
            <a:r>
              <a:rPr lang="en-US" baseline="0" dirty="0" smtClean="0"/>
              <a:t> </a:t>
            </a:r>
            <a:r>
              <a:rPr lang="en-US" dirty="0" smtClean="0"/>
              <a:t>(Stephen Wilson, SMD).</a:t>
            </a:r>
          </a:p>
          <a:p>
            <a:r>
              <a:rPr lang="en-US" dirty="0" smtClean="0"/>
              <a:t>Tomorrow 12:00, an offshore </a:t>
            </a:r>
            <a:r>
              <a:rPr lang="en-US" dirty="0"/>
              <a:t>WTG </a:t>
            </a:r>
            <a:r>
              <a:rPr lang="en-US" dirty="0" smtClean="0"/>
              <a:t>supplier </a:t>
            </a:r>
            <a:r>
              <a:rPr lang="en-US" dirty="0"/>
              <a:t>will talk about</a:t>
            </a:r>
            <a:endParaRPr lang="nl-NL" dirty="0"/>
          </a:p>
          <a:p>
            <a:r>
              <a:rPr lang="en-US" dirty="0" smtClean="0"/>
              <a:t>contract </a:t>
            </a:r>
            <a:r>
              <a:rPr lang="en-US" dirty="0"/>
              <a:t>&amp; </a:t>
            </a:r>
            <a:r>
              <a:rPr lang="en-US" dirty="0" smtClean="0"/>
              <a:t>risk </a:t>
            </a:r>
            <a:r>
              <a:rPr lang="en-US" dirty="0"/>
              <a:t>m</a:t>
            </a:r>
            <a:r>
              <a:rPr lang="en-US" dirty="0" smtClean="0"/>
              <a:t>anagement from a suppliers’ point of view</a:t>
            </a:r>
            <a:r>
              <a:rPr lang="en-US" baseline="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Malin</a:t>
            </a:r>
            <a:r>
              <a:rPr lang="en-US" dirty="0" smtClean="0"/>
              <a:t> </a:t>
            </a:r>
            <a:r>
              <a:rPr lang="en-US" dirty="0" err="1" smtClean="0"/>
              <a:t>Ehrhorn</a:t>
            </a:r>
            <a:r>
              <a:rPr lang="en-US" dirty="0" smtClean="0"/>
              <a:t>, </a:t>
            </a:r>
            <a:r>
              <a:rPr lang="en-US" dirty="0" err="1" smtClean="0"/>
              <a:t>Senvion</a:t>
            </a:r>
            <a:r>
              <a:rPr lang="en-US" dirty="0" smtClean="0"/>
              <a:t>).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709A-FB61-4287-8CDF-8B8B42CDC7D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40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61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13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53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86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29 August 2012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1A5A-A4AC-42B2-B682-FDD7E62F013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7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indimage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170" name="Picture 1050" descr="titelblad-str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1054" descr="ene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5965825"/>
            <a:ext cx="171608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5038" y="1658938"/>
            <a:ext cx="7691437" cy="500062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nl-NL" noProof="0" smtClean="0"/>
              <a:t>Test presentatie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35038" y="2159000"/>
            <a:ext cx="5757862" cy="1000125"/>
          </a:xfrm>
        </p:spPr>
        <p:txBody>
          <a:bodyPr/>
          <a:lstStyle>
            <a:lvl1pPr marL="0" indent="0">
              <a:lnSpc>
                <a:spcPts val="2900"/>
              </a:lnSpc>
              <a:buFontTx/>
              <a:buNone/>
              <a:defRPr sz="3400">
                <a:solidFill>
                  <a:schemeClr val="tx2"/>
                </a:solidFill>
              </a:defRPr>
            </a:lvl1pPr>
          </a:lstStyle>
          <a:p>
            <a:pPr lvl="0"/>
            <a:endParaRPr lang="nl-NL" noProof="0" smtClean="0"/>
          </a:p>
        </p:txBody>
      </p:sp>
      <p:sp>
        <p:nvSpPr>
          <p:cNvPr id="6172" name="Text Box 1052"/>
          <p:cNvSpPr txBox="1">
            <a:spLocks noChangeArrowheads="1"/>
          </p:cNvSpPr>
          <p:nvPr/>
        </p:nvSpPr>
        <p:spPr bwMode="auto">
          <a:xfrm>
            <a:off x="936625" y="1081088"/>
            <a:ext cx="77581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2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500">
                <a:solidFill>
                  <a:schemeClr val="tx2"/>
                </a:solidFill>
              </a:rPr>
              <a:t>.................................................................................................</a:t>
            </a:r>
          </a:p>
        </p:txBody>
      </p:sp>
      <p:sp>
        <p:nvSpPr>
          <p:cNvPr id="6175" name="Rectangle 10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5038" y="935038"/>
            <a:ext cx="7762875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2000"/>
            </a:lvl1pPr>
          </a:lstStyle>
          <a:p>
            <a:r>
              <a:rPr lang="en-US" smtClean="0"/>
              <a:t>29 August 2012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5B0C8-AFC2-49C5-827F-C7D7F54ADC68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7545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56400" y="696913"/>
            <a:ext cx="1938338" cy="51768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36625" y="696913"/>
            <a:ext cx="5667375" cy="5176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5078E2-7EE2-415F-B150-2092513BD21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3393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3"/>
          <p:cNvSpPr>
            <a:spLocks noGrp="1"/>
          </p:cNvSpPr>
          <p:nvPr>
            <p:ph type="body" sz="quarter" idx="17" hasCustomPrompt="1"/>
          </p:nvPr>
        </p:nvSpPr>
        <p:spPr>
          <a:xfrm>
            <a:off x="270550" y="288000"/>
            <a:ext cx="8622779" cy="1584000"/>
          </a:xfrm>
          <a:prstGeom prst="rect">
            <a:avLst/>
          </a:prstGeom>
        </p:spPr>
        <p:txBody>
          <a:bodyPr lIns="144000" rIns="144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baseline="0">
                <a:solidFill>
                  <a:srgbClr val="D21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Heading </a:t>
            </a:r>
            <a:br>
              <a:rPr lang="nl-NL" dirty="0"/>
            </a:br>
            <a:r>
              <a:rPr lang="nl-NL" dirty="0"/>
              <a:t>2 </a:t>
            </a:r>
            <a:r>
              <a:rPr lang="nl-NL" dirty="0" err="1" smtClean="0"/>
              <a:t>lines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2"/>
          </p:nvPr>
        </p:nvSpPr>
        <p:spPr>
          <a:xfrm>
            <a:off x="8604000" y="6426000"/>
            <a:ext cx="540000" cy="432000"/>
          </a:xfrm>
          <a:prstGeom prst="rect">
            <a:avLst/>
          </a:prstGeom>
        </p:spPr>
        <p:txBody>
          <a:bodyPr/>
          <a:lstStyle/>
          <a:p>
            <a:fld id="{9F2A88C6-6D8E-453C-A801-6336DBBC00C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tekst 33"/>
          <p:cNvSpPr>
            <a:spLocks noGrp="1"/>
          </p:cNvSpPr>
          <p:nvPr>
            <p:ph type="body" sz="quarter" idx="20" hasCustomPrompt="1"/>
          </p:nvPr>
        </p:nvSpPr>
        <p:spPr>
          <a:xfrm>
            <a:off x="270000" y="1735596"/>
            <a:ext cx="7164263" cy="797513"/>
          </a:xfrm>
          <a:prstGeom prst="rect">
            <a:avLst/>
          </a:prstGeom>
          <a:noFill/>
        </p:spPr>
        <p:txBody>
          <a:bodyPr lIns="144000" tIns="612000" rIns="144000" bIns="0">
            <a:spAutoFit/>
          </a:bodyPr>
          <a:lstStyle>
            <a:lvl1pPr marL="0" indent="0">
              <a:lnSpc>
                <a:spcPts val="1365"/>
              </a:lnSpc>
              <a:spcBef>
                <a:spcPts val="0"/>
              </a:spcBef>
              <a:buFont typeface="Verdana" panose="020B0604030504040204" pitchFamily="34" charset="0"/>
              <a:buNone/>
              <a:defRPr sz="15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 err="1" smtClean="0"/>
              <a:t>Subheading</a:t>
            </a:r>
            <a:endParaRPr lang="nl-NL" dirty="0"/>
          </a:p>
        </p:txBody>
      </p:sp>
      <p:sp>
        <p:nvSpPr>
          <p:cNvPr id="12" name="Tijdelijke aanduiding voor tekst 33"/>
          <p:cNvSpPr>
            <a:spLocks noGrp="1"/>
          </p:cNvSpPr>
          <p:nvPr>
            <p:ph type="body" sz="quarter" idx="21" hasCustomPrompt="1"/>
          </p:nvPr>
        </p:nvSpPr>
        <p:spPr>
          <a:xfrm>
            <a:off x="270000" y="2529696"/>
            <a:ext cx="7164263" cy="615755"/>
          </a:xfrm>
          <a:prstGeom prst="rect">
            <a:avLst/>
          </a:prstGeom>
          <a:noFill/>
        </p:spPr>
        <p:txBody>
          <a:bodyPr lIns="144000" tIns="72000" rIns="144000" bIns="360000">
            <a:spAutoFit/>
          </a:bodyPr>
          <a:lstStyle>
            <a:lvl1pPr marL="0" indent="0">
              <a:lnSpc>
                <a:spcPts val="1365"/>
              </a:lnSpc>
              <a:spcBef>
                <a:spcPts val="0"/>
              </a:spcBef>
              <a:buSzPct val="100000"/>
              <a:buFont typeface="Verdana" panose="020B0604030504040204" pitchFamily="34" charset="0"/>
              <a:buNone/>
              <a:defRPr sz="105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 smtClean="0"/>
              <a:t>Body copy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3293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6244">
          <p15:clr>
            <a:srgbClr val="FBAE40"/>
          </p15:clr>
        </p15:guide>
        <p15:guide id="3" orient="horz" pos="6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8" y="1182624"/>
            <a:ext cx="6981444" cy="4492752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A7A6C-347E-47C2-A386-72D35BF05FB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07BD5B-8B3B-46AC-9444-555B636B3FB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8120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9DB930-3D13-4C48-8AE2-7C9874FFFB2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4433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36625" y="1660525"/>
            <a:ext cx="3802063" cy="421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91088" y="1660525"/>
            <a:ext cx="3803650" cy="421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31D7E6-356E-4370-9B7B-DD6930C43B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0885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9CE121-DB76-4DBE-898E-CC05646C87F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7928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DE18B-4AC1-4CFD-BBA4-48261D9142A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7425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C138AF-4A28-495E-BBC1-A81FA701714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0661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B33510-91F9-490D-97CF-6F7FADAED45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2922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73CCFF-5A78-402D-93A0-804DBA5D4E4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514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21" descr="sti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249988"/>
            <a:ext cx="223838" cy="22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696913"/>
            <a:ext cx="775811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1660525"/>
            <a:ext cx="7758113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8463" y="6216650"/>
            <a:ext cx="5556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defTabSz="642938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</a:lstStyle>
          <a:p>
            <a:fld id="{BCBE4EC9-D898-4093-A09D-2D382C6AACE9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936625" y="1081088"/>
            <a:ext cx="77581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2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500">
                <a:solidFill>
                  <a:schemeClr val="tx2"/>
                </a:solidFill>
              </a:rPr>
              <a:t>.................................................................................................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936625" y="6067425"/>
            <a:ext cx="57578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2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500">
                <a:solidFill>
                  <a:schemeClr val="tx2"/>
                </a:solidFill>
              </a:rPr>
              <a:t>........................................................................</a:t>
            </a:r>
          </a:p>
        </p:txBody>
      </p:sp>
      <p:pic>
        <p:nvPicPr>
          <p:cNvPr id="1048" name="Picture 24" descr="logo-rg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965825"/>
            <a:ext cx="1716088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2pPr>
      <a:lvl3pPr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3pPr>
      <a:lvl4pPr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4pPr>
      <a:lvl5pPr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5pPr>
      <a:lvl6pPr marL="457200"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6pPr>
      <a:lvl7pPr marL="914400"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7pPr>
      <a:lvl8pPr marL="1371600"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8pPr>
      <a:lvl9pPr marL="1828800" algn="l" defTabSz="642938" rtl="0" fontAlgn="base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</a:defRPr>
      </a:lvl9pPr>
    </p:titleStyle>
    <p:bodyStyle>
      <a:lvl1pPr marL="241300" indent="-241300" algn="l" defTabSz="642938" rtl="0" fontAlgn="base">
        <a:lnSpc>
          <a:spcPts val="21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22288" indent="-201613" algn="l" defTabSz="642938" rtl="0" fontAlgn="base">
        <a:lnSpc>
          <a:spcPts val="2100"/>
        </a:lnSpc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803275" indent="-160338" algn="l" defTabSz="642938" rtl="0" fontAlgn="base">
        <a:lnSpc>
          <a:spcPts val="21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3pPr>
      <a:lvl4pPr marL="1125538" indent="-161925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46213" indent="-160338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5pPr>
      <a:lvl6pPr marL="1903413" indent="-160338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360613" indent="-160338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2817813" indent="-160338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275013" indent="-160338" algn="l" defTabSz="642938" rtl="0" fontAlgn="base">
        <a:lnSpc>
          <a:spcPts val="15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ctrTitle"/>
          </p:nvPr>
        </p:nvSpPr>
        <p:spPr>
          <a:xfrm>
            <a:off x="929365" y="1484784"/>
            <a:ext cx="8101458" cy="104998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dirty="0" err="1" smtClean="0"/>
              <a:t>Elektrische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en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onderhouds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aspecten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en-US" sz="2800" b="0" dirty="0" smtClean="0"/>
              <a:t>van </a:t>
            </a:r>
            <a:r>
              <a:rPr lang="en-US" sz="2800" b="0" dirty="0" err="1" smtClean="0"/>
              <a:t>een</a:t>
            </a:r>
            <a:r>
              <a:rPr lang="en-US" sz="2800" b="0" dirty="0" smtClean="0"/>
              <a:t> offshore windfarm</a:t>
            </a:r>
          </a:p>
        </p:txBody>
      </p:sp>
      <p:sp>
        <p:nvSpPr>
          <p:cNvPr id="17410" name="Ondertitel 2"/>
          <p:cNvSpPr>
            <a:spLocks noGrp="1"/>
          </p:cNvSpPr>
          <p:nvPr>
            <p:ph type="subTitle" idx="1"/>
          </p:nvPr>
        </p:nvSpPr>
        <p:spPr>
          <a:xfrm>
            <a:off x="967693" y="3573016"/>
            <a:ext cx="7597775" cy="1627188"/>
          </a:xfrm>
        </p:spPr>
        <p:txBody>
          <a:bodyPr/>
          <a:lstStyle/>
          <a:p>
            <a:endParaRPr lang="en-US" sz="1600" dirty="0" smtClean="0">
              <a:solidFill>
                <a:srgbClr val="CC0000"/>
              </a:solidFill>
            </a:endParaRPr>
          </a:p>
          <a:p>
            <a:r>
              <a:rPr lang="en-US" sz="1600" dirty="0" smtClean="0">
                <a:solidFill>
                  <a:srgbClr val="CC0000"/>
                </a:solidFill>
              </a:rPr>
              <a:t>24 Nov. 2016</a:t>
            </a: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936625" y="936625"/>
            <a:ext cx="77612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None/>
            </a:pPr>
            <a:r>
              <a:rPr lang="en-US" sz="2000" dirty="0" err="1" smtClean="0">
                <a:latin typeface="+mj-lt"/>
              </a:rPr>
              <a:t>Gastcollege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Haagse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Hogeschool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5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TenneT </a:t>
            </a:r>
            <a:r>
              <a:rPr lang="en-US" sz="2000" dirty="0" err="1" smtClean="0"/>
              <a:t>oplossing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93" y="1594832"/>
            <a:ext cx="5645027" cy="44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Alterantieve</a:t>
            </a:r>
            <a:r>
              <a:rPr lang="en-US" sz="2000" dirty="0" smtClean="0"/>
              <a:t> </a:t>
            </a:r>
            <a:r>
              <a:rPr lang="en-US" sz="2000" dirty="0" err="1" smtClean="0"/>
              <a:t>kabel</a:t>
            </a:r>
            <a:r>
              <a:rPr lang="en-US" sz="2000" dirty="0" smtClean="0"/>
              <a:t> </a:t>
            </a:r>
            <a:r>
              <a:rPr lang="en-US" sz="2000" dirty="0" err="1" smtClean="0"/>
              <a:t>ontwerpen</a:t>
            </a:r>
            <a:r>
              <a:rPr lang="en-US" sz="2000" dirty="0" smtClean="0"/>
              <a:t>: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88" y="1628800"/>
            <a:ext cx="7758113" cy="4213225"/>
          </a:xfrm>
        </p:spPr>
        <p:txBody>
          <a:bodyPr/>
          <a:lstStyle/>
          <a:p>
            <a:r>
              <a:rPr lang="nl-NL" dirty="0" smtClean="0"/>
              <a:t>Maak van iedere string een ring</a:t>
            </a:r>
          </a:p>
          <a:p>
            <a:pPr lvl="1"/>
            <a:r>
              <a:rPr lang="nl-NL" dirty="0" smtClean="0"/>
              <a:t>Kabels moeten overal zelfde doorsnede hebben</a:t>
            </a:r>
          </a:p>
          <a:p>
            <a:pPr lvl="1"/>
            <a:r>
              <a:rPr lang="nl-NL" dirty="0" smtClean="0"/>
              <a:t>Grote extra lengte kabels</a:t>
            </a:r>
          </a:p>
          <a:p>
            <a:pPr lvl="1"/>
            <a:r>
              <a:rPr lang="nl-NL" dirty="0" smtClean="0"/>
              <a:t>Bij elke kabelfout kan de volledige productie doorgaan</a:t>
            </a:r>
          </a:p>
          <a:p>
            <a:pPr lvl="1"/>
            <a:r>
              <a:rPr lang="nl-NL" dirty="0" smtClean="0"/>
              <a:t>Schakelinstallatie wordt twee keer zo groot</a:t>
            </a:r>
          </a:p>
          <a:p>
            <a:r>
              <a:rPr lang="nl-NL" dirty="0" smtClean="0"/>
              <a:t>Verbind het einde van twee strings met elkaar</a:t>
            </a:r>
          </a:p>
          <a:p>
            <a:pPr lvl="1"/>
            <a:r>
              <a:rPr lang="nl-NL" dirty="0" smtClean="0"/>
              <a:t>Kabels moeten overal dezelfde doorsnede hebben</a:t>
            </a:r>
          </a:p>
          <a:p>
            <a:pPr lvl="1"/>
            <a:r>
              <a:rPr lang="nl-NL" dirty="0" smtClean="0"/>
              <a:t>Geringe extra lengte kabels</a:t>
            </a:r>
          </a:p>
          <a:p>
            <a:pPr lvl="1"/>
            <a:r>
              <a:rPr lang="nl-NL" dirty="0" smtClean="0"/>
              <a:t>Lastig bij vertakkingen</a:t>
            </a:r>
          </a:p>
          <a:p>
            <a:pPr lvl="1"/>
            <a:r>
              <a:rPr lang="nl-NL" dirty="0" smtClean="0"/>
              <a:t>In het ongunstigste geval kan de resterende string maar 50% produceren.</a:t>
            </a:r>
          </a:p>
          <a:p>
            <a:r>
              <a:rPr lang="nl-NL" dirty="0" smtClean="0"/>
              <a:t>Volgens Eneco wegen de extra kosten niet op tegen de kans op beschadiging en de daaraan gekoppelde productieverlies.</a:t>
            </a:r>
          </a:p>
          <a:p>
            <a:pPr lvl="1"/>
            <a:r>
              <a:rPr lang="nl-NL" dirty="0" smtClean="0"/>
              <a:t>1 reservekabel op de wal</a:t>
            </a:r>
          </a:p>
          <a:p>
            <a:pPr lvl="1"/>
            <a:r>
              <a:rPr lang="nl-NL" dirty="0" smtClean="0"/>
              <a:t>Kabels goed ingraven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Ringsysteem				String-einde verbinding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C2D18-4688-4609-A4CC-DFC174C728D2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25" y="1738007"/>
            <a:ext cx="3658725" cy="397316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738006"/>
            <a:ext cx="3658725" cy="39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Overwegingen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r>
              <a:rPr lang="en-US" sz="2000" dirty="0" smtClean="0"/>
              <a:t> </a:t>
            </a:r>
            <a:r>
              <a:rPr lang="en-US" sz="2000" dirty="0" err="1" smtClean="0"/>
              <a:t>onderhoud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88" y="1628800"/>
            <a:ext cx="7758113" cy="4213225"/>
          </a:xfrm>
        </p:spPr>
        <p:txBody>
          <a:bodyPr/>
          <a:lstStyle/>
          <a:p>
            <a:r>
              <a:rPr lang="nl-NL" dirty="0" smtClean="0"/>
              <a:t>Windpark ligt 23-30 km uit de kust. </a:t>
            </a:r>
          </a:p>
          <a:p>
            <a:r>
              <a:rPr lang="nl-NL" dirty="0" smtClean="0"/>
              <a:t>De tocht per CTV duurt meer dan 1 </a:t>
            </a:r>
            <a:r>
              <a:rPr lang="nl-NL" dirty="0" smtClean="0"/>
              <a:t>uur</a:t>
            </a:r>
          </a:p>
          <a:p>
            <a:pPr lvl="1"/>
            <a:r>
              <a:rPr lang="nl-NL" dirty="0" smtClean="0"/>
              <a:t>Kosten CTV ca €5k per dag</a:t>
            </a:r>
            <a:endParaRPr lang="nl-NL" dirty="0" smtClean="0"/>
          </a:p>
          <a:p>
            <a:r>
              <a:rPr lang="nl-NL" dirty="0" smtClean="0"/>
              <a:t>Windpark alleen bereikbaar bij goed weer en goede weersvoorspelling</a:t>
            </a:r>
          </a:p>
          <a:p>
            <a:pPr lvl="1"/>
            <a:r>
              <a:rPr lang="nl-NL" dirty="0" smtClean="0"/>
              <a:t>Vooral golven en wind</a:t>
            </a:r>
          </a:p>
          <a:p>
            <a:r>
              <a:rPr lang="nl-NL" dirty="0" smtClean="0"/>
              <a:t>Meer onderhoudsteams in een CTV</a:t>
            </a:r>
          </a:p>
          <a:p>
            <a:r>
              <a:rPr lang="nl-NL" dirty="0" smtClean="0"/>
              <a:t>Altijd minimaal 2 personen naar OHVS of windturbine</a:t>
            </a:r>
          </a:p>
          <a:p>
            <a:pPr lvl="1"/>
            <a:r>
              <a:rPr lang="nl-NL" dirty="0" smtClean="0"/>
              <a:t>Veiligheid</a:t>
            </a:r>
          </a:p>
          <a:p>
            <a:pPr lvl="1"/>
            <a:r>
              <a:rPr lang="nl-NL" dirty="0" smtClean="0"/>
              <a:t>Training</a:t>
            </a:r>
          </a:p>
          <a:p>
            <a:r>
              <a:rPr lang="nl-NL" dirty="0" smtClean="0"/>
              <a:t>Klim naar boven is 15-18 m</a:t>
            </a:r>
          </a:p>
          <a:p>
            <a:r>
              <a:rPr lang="nl-NL" dirty="0" smtClean="0"/>
              <a:t>Eenmaal op bordes wordt materiaal wordt opgehesen</a:t>
            </a:r>
          </a:p>
          <a:p>
            <a:r>
              <a:rPr lang="nl-NL" dirty="0" smtClean="0"/>
              <a:t>Overstap boot-windturbine van 1 team: 30-45 min</a:t>
            </a:r>
          </a:p>
          <a:p>
            <a:r>
              <a:rPr lang="nl-NL" dirty="0" smtClean="0"/>
              <a:t>CTV met bemanning blijft in windpark na afzetten alle teams</a:t>
            </a:r>
          </a:p>
          <a:p>
            <a:r>
              <a:rPr lang="nl-NL" dirty="0" smtClean="0"/>
              <a:t>Houdt weer in de gaten haalt teams weer op indien klaar of roept ze terug (bij voorspeld slecht weer) 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4088" y="686430"/>
            <a:ext cx="7758113" cy="546100"/>
          </a:xfrm>
        </p:spPr>
        <p:txBody>
          <a:bodyPr/>
          <a:lstStyle/>
          <a:p>
            <a:r>
              <a:rPr lang="en-US" sz="2000" dirty="0" smtClean="0"/>
              <a:t>Crew </a:t>
            </a:r>
            <a:r>
              <a:rPr lang="en-US" sz="2000" dirty="0"/>
              <a:t>T</a:t>
            </a:r>
            <a:r>
              <a:rPr lang="en-US" sz="2000" dirty="0" smtClean="0"/>
              <a:t>ransfer </a:t>
            </a:r>
            <a:r>
              <a:rPr lang="en-US" sz="2000" dirty="0"/>
              <a:t>V</a:t>
            </a:r>
            <a:r>
              <a:rPr lang="en-US" sz="2000" dirty="0" smtClean="0"/>
              <a:t>essel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8671"/>
            <a:ext cx="3123827" cy="201060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3182202"/>
            <a:ext cx="4367973" cy="305758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2656"/>
            <a:ext cx="4642753" cy="2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2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Overwegingen</a:t>
            </a:r>
            <a:r>
              <a:rPr lang="en-US" sz="2000" dirty="0" smtClean="0"/>
              <a:t> </a:t>
            </a:r>
            <a:r>
              <a:rPr lang="en-US" sz="2000" dirty="0" err="1" smtClean="0"/>
              <a:t>groot</a:t>
            </a:r>
            <a:r>
              <a:rPr lang="en-US" sz="2000" dirty="0" smtClean="0"/>
              <a:t> </a:t>
            </a:r>
            <a:r>
              <a:rPr lang="en-US" sz="2000" dirty="0" err="1" smtClean="0"/>
              <a:t>onderhoud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88" y="1628800"/>
            <a:ext cx="7758113" cy="4213225"/>
          </a:xfrm>
        </p:spPr>
        <p:txBody>
          <a:bodyPr/>
          <a:lstStyle/>
          <a:p>
            <a:r>
              <a:rPr lang="nl-NL" dirty="0" smtClean="0"/>
              <a:t>Groot onderhoud wordt zo veel mogelijk gebundeld in een campagne</a:t>
            </a:r>
          </a:p>
          <a:p>
            <a:r>
              <a:rPr lang="nl-NL" dirty="0" smtClean="0"/>
              <a:t>Hiervoor zijn jack-up </a:t>
            </a:r>
            <a:r>
              <a:rPr lang="nl-NL" dirty="0" err="1" smtClean="0"/>
              <a:t>vessels</a:t>
            </a:r>
            <a:r>
              <a:rPr lang="nl-NL" dirty="0" smtClean="0"/>
              <a:t> nodig</a:t>
            </a:r>
          </a:p>
          <a:p>
            <a:pPr lvl="1"/>
            <a:r>
              <a:rPr lang="nl-NL" dirty="0" smtClean="0"/>
              <a:t>Blad reparaties/wisselingen</a:t>
            </a:r>
          </a:p>
          <a:p>
            <a:pPr lvl="1"/>
            <a:r>
              <a:rPr lang="nl-NL" dirty="0" smtClean="0"/>
              <a:t>Tandwielkast wisselingen</a:t>
            </a:r>
          </a:p>
          <a:p>
            <a:r>
              <a:rPr lang="nl-NL" dirty="0" smtClean="0"/>
              <a:t>Jack-up </a:t>
            </a:r>
            <a:r>
              <a:rPr lang="nl-NL" dirty="0" err="1" smtClean="0"/>
              <a:t>vessels</a:t>
            </a:r>
            <a:endParaRPr lang="nl-NL" dirty="0"/>
          </a:p>
          <a:p>
            <a:pPr lvl="1"/>
            <a:r>
              <a:rPr lang="nl-NL" dirty="0" smtClean="0"/>
              <a:t>Zijn duur (&gt; </a:t>
            </a:r>
            <a:r>
              <a:rPr lang="nl-NL" dirty="0" smtClean="0"/>
              <a:t>€50k </a:t>
            </a:r>
            <a:r>
              <a:rPr lang="nl-NL" dirty="0" smtClean="0"/>
              <a:t>per dag)</a:t>
            </a:r>
          </a:p>
          <a:p>
            <a:pPr lvl="1"/>
            <a:r>
              <a:rPr lang="nl-NL" dirty="0" smtClean="0"/>
              <a:t>Moeten lang van te voren gereserveerd worden</a:t>
            </a:r>
          </a:p>
          <a:p>
            <a:pPr lvl="1"/>
            <a:r>
              <a:rPr lang="nl-NL" dirty="0" smtClean="0"/>
              <a:t>Varen op einde periode weg naar de volgende klus – ook bij werk niet af.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4088" y="686430"/>
            <a:ext cx="7758113" cy="546100"/>
          </a:xfrm>
        </p:spPr>
        <p:txBody>
          <a:bodyPr/>
          <a:lstStyle/>
          <a:p>
            <a:r>
              <a:rPr lang="en-US" sz="2000" dirty="0" smtClean="0"/>
              <a:t>Jack-up vessel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05" y="1383342"/>
            <a:ext cx="3363861" cy="23412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94" y="2484729"/>
            <a:ext cx="3787307" cy="252028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44" y="4001374"/>
            <a:ext cx="3326522" cy="22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1" y="4077072"/>
            <a:ext cx="5836643" cy="21395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Inspecties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</a:t>
            </a:r>
            <a:r>
              <a:rPr lang="en-US" sz="2000" dirty="0" err="1" smtClean="0"/>
              <a:t>duur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95936" y="1628800"/>
            <a:ext cx="4716265" cy="421322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Mensen kunnen inspecteren en kleine reparaties uitvoeren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Drones zijn goedkoper maar kunnen alleen inspecteren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1" y="1336107"/>
            <a:ext cx="2647871" cy="26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En</a:t>
            </a:r>
            <a:r>
              <a:rPr lang="en-US" sz="2000" dirty="0" smtClean="0"/>
              <a:t> die </a:t>
            </a:r>
            <a:r>
              <a:rPr lang="en-US" sz="2000" dirty="0" err="1" smtClean="0"/>
              <a:t>bladen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steeds </a:t>
            </a:r>
            <a:r>
              <a:rPr lang="en-US" sz="2000" dirty="0" err="1" smtClean="0"/>
              <a:t>groter</a:t>
            </a:r>
            <a:r>
              <a:rPr lang="en-US" sz="2000" dirty="0" smtClean="0"/>
              <a:t>…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5" y="1243013"/>
            <a:ext cx="7963799" cy="36004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5" y="4040037"/>
            <a:ext cx="3456384" cy="23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Kabelinspecties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</a:t>
            </a:r>
            <a:r>
              <a:rPr lang="en-US" sz="2000" dirty="0" err="1" smtClean="0"/>
              <a:t>duur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1484784"/>
            <a:ext cx="5272159" cy="3701615"/>
          </a:xfrm>
          <a:prstGeom prst="rect">
            <a:avLst/>
          </a:prstGeom>
        </p:spPr>
      </p:pic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6372200" y="1628800"/>
            <a:ext cx="2340001" cy="421322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Met dit soort schepen worden kabelinspecties uitgevoerd.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64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Jos Jacobs</a:t>
            </a:r>
            <a:endParaRPr lang="en-GB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36626" y="1484785"/>
            <a:ext cx="4723946" cy="4388966"/>
          </a:xfrm>
        </p:spPr>
        <p:txBody>
          <a:bodyPr/>
          <a:lstStyle/>
          <a:p>
            <a:r>
              <a:rPr lang="en-GB" sz="1800" dirty="0" smtClean="0"/>
              <a:t>HAVO, HTS (Rotterdam), TH Delft</a:t>
            </a:r>
          </a:p>
          <a:p>
            <a:r>
              <a:rPr lang="en-GB" sz="1800" dirty="0" err="1" smtClean="0"/>
              <a:t>Elektrotechniek</a:t>
            </a:r>
            <a:r>
              <a:rPr lang="en-GB" sz="1800" dirty="0" smtClean="0"/>
              <a:t>, </a:t>
            </a:r>
            <a:r>
              <a:rPr lang="en-GB" sz="1800" dirty="0" err="1" smtClean="0"/>
              <a:t>Energietechniek</a:t>
            </a:r>
            <a:endParaRPr lang="en-GB" sz="1800" dirty="0" smtClean="0"/>
          </a:p>
          <a:p>
            <a:r>
              <a:rPr lang="en-GB" sz="1800" dirty="0" smtClean="0"/>
              <a:t>KLM Shell Eneco</a:t>
            </a:r>
          </a:p>
          <a:p>
            <a:r>
              <a:rPr lang="en-GB" sz="1800" dirty="0" err="1" smtClean="0"/>
              <a:t>Elektricteitsopwekking</a:t>
            </a:r>
            <a:endParaRPr lang="en-GB" sz="1800" dirty="0" smtClean="0"/>
          </a:p>
          <a:p>
            <a:r>
              <a:rPr lang="en-GB" sz="1800" dirty="0" smtClean="0"/>
              <a:t>Offshore wind</a:t>
            </a:r>
            <a:endParaRPr lang="en-GB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86" y="1509813"/>
            <a:ext cx="2452086" cy="3659831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3284984"/>
            <a:ext cx="4673207" cy="26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307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Electrisch</a:t>
            </a:r>
            <a:r>
              <a:rPr lang="en-US" sz="2000" dirty="0" smtClean="0"/>
              <a:t> </a:t>
            </a:r>
            <a:r>
              <a:rPr lang="en-US" sz="2000" dirty="0" err="1" smtClean="0"/>
              <a:t>hoofdschema</a:t>
            </a:r>
            <a:r>
              <a:rPr lang="en-US" sz="2000" dirty="0" smtClean="0"/>
              <a:t> 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392114"/>
            <a:ext cx="3650339" cy="49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2963" y="794668"/>
            <a:ext cx="7758113" cy="546100"/>
          </a:xfrm>
        </p:spPr>
        <p:txBody>
          <a:bodyPr/>
          <a:lstStyle/>
          <a:p>
            <a:r>
              <a:rPr lang="en-US" sz="2000" dirty="0" err="1" smtClean="0"/>
              <a:t>Praktijkvoorbeeld</a:t>
            </a:r>
            <a:r>
              <a:rPr lang="en-US" sz="2000" dirty="0" smtClean="0"/>
              <a:t> </a:t>
            </a:r>
            <a:r>
              <a:rPr lang="en-US" sz="2000" dirty="0" err="1" smtClean="0"/>
              <a:t>parkbekabeling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Picture 6" descr="M:\SUP\WND\Public\proj\GIS Offshore\Project\Q10\Maps\20121112_MAP_ENE_LUD wind turbines, infield cabling_v2_ACr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556792"/>
            <a:ext cx="6264696" cy="465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4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7"/>
          </p:nvPr>
        </p:nvSpPr>
        <p:spPr>
          <a:xfrm>
            <a:off x="270550" y="836712"/>
            <a:ext cx="8622779" cy="432048"/>
          </a:xfrm>
        </p:spPr>
        <p:txBody>
          <a:bodyPr/>
          <a:lstStyle/>
          <a:p>
            <a:r>
              <a:rPr lang="nl-NL" sz="2000" dirty="0" smtClean="0"/>
              <a:t>Praktijkvoorbeeld kabel naar land</a:t>
            </a:r>
            <a:endParaRPr lang="nl-NL" sz="2000" dirty="0"/>
          </a:p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1"/>
          </p:nvPr>
        </p:nvSpPr>
        <p:spPr>
          <a:xfrm>
            <a:off x="236383" y="1700808"/>
            <a:ext cx="7164263" cy="615755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4" name="Afbeelding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55272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Ook</a:t>
            </a:r>
            <a:r>
              <a:rPr lang="en-US" sz="2000" dirty="0" smtClean="0"/>
              <a:t> nog in de </a:t>
            </a:r>
            <a:r>
              <a:rPr lang="en-US" sz="2000" dirty="0" err="1" smtClean="0"/>
              <a:t>windturbine</a:t>
            </a:r>
            <a:r>
              <a:rPr lang="en-US" sz="2000" dirty="0" smtClean="0"/>
              <a:t> 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Oliesysteem tandwielkast</a:t>
            </a:r>
          </a:p>
          <a:p>
            <a:pPr lvl="1"/>
            <a:r>
              <a:rPr lang="nl-NL" dirty="0" smtClean="0"/>
              <a:t>Pompen, koeling, filters</a:t>
            </a:r>
          </a:p>
          <a:p>
            <a:r>
              <a:rPr lang="nl-NL" dirty="0" smtClean="0"/>
              <a:t>Koelsysteem convertor </a:t>
            </a:r>
          </a:p>
          <a:p>
            <a:pPr lvl="1"/>
            <a:r>
              <a:rPr lang="nl-NL" dirty="0" smtClean="0"/>
              <a:t>water, pompen, ventilatoren</a:t>
            </a:r>
          </a:p>
          <a:p>
            <a:r>
              <a:rPr lang="nl-NL" dirty="0" smtClean="0"/>
              <a:t>Bladhoek (pitch) systeem</a:t>
            </a:r>
          </a:p>
          <a:p>
            <a:pPr lvl="1"/>
            <a:r>
              <a:rPr lang="nl-NL" dirty="0" smtClean="0"/>
              <a:t>Hydrauliek, cilinders, slangen, pompen</a:t>
            </a:r>
          </a:p>
          <a:p>
            <a:r>
              <a:rPr lang="nl-NL" dirty="0" smtClean="0"/>
              <a:t>Krui (</a:t>
            </a:r>
            <a:r>
              <a:rPr lang="nl-NL" dirty="0" err="1" smtClean="0"/>
              <a:t>yaw</a:t>
            </a:r>
            <a:r>
              <a:rPr lang="nl-NL" dirty="0" smtClean="0"/>
              <a:t>) systeem</a:t>
            </a:r>
          </a:p>
          <a:p>
            <a:pPr lvl="1"/>
            <a:r>
              <a:rPr lang="nl-NL" dirty="0" smtClean="0"/>
              <a:t>Motoren, remmen</a:t>
            </a:r>
          </a:p>
          <a:p>
            <a:r>
              <a:rPr lang="nl-NL" dirty="0" smtClean="0"/>
              <a:t>Control systeem</a:t>
            </a:r>
          </a:p>
          <a:p>
            <a:pPr lvl="1"/>
            <a:r>
              <a:rPr lang="nl-NL" dirty="0" smtClean="0"/>
              <a:t>Sensors, computers</a:t>
            </a:r>
          </a:p>
          <a:p>
            <a:r>
              <a:rPr lang="nl-NL" dirty="0" smtClean="0"/>
              <a:t>Utilities</a:t>
            </a:r>
          </a:p>
          <a:p>
            <a:pPr lvl="1"/>
            <a:r>
              <a:rPr lang="nl-NL" dirty="0" smtClean="0"/>
              <a:t>HVAC, (navigatie)verlichting</a:t>
            </a:r>
          </a:p>
          <a:p>
            <a:pPr lvl="1"/>
            <a:r>
              <a:rPr lang="nl-NL" dirty="0" smtClean="0"/>
              <a:t>Lift, hijskranen</a:t>
            </a:r>
          </a:p>
          <a:p>
            <a:pPr lvl="1"/>
            <a:r>
              <a:rPr lang="nl-NL" dirty="0"/>
              <a:t>Communicatie </a:t>
            </a:r>
            <a:r>
              <a:rPr lang="nl-NL" dirty="0" smtClean="0"/>
              <a:t>systemen</a:t>
            </a:r>
          </a:p>
          <a:p>
            <a:pPr lvl="1"/>
            <a:r>
              <a:rPr lang="nl-NL" dirty="0" smtClean="0"/>
              <a:t>Batterijsystemen</a:t>
            </a:r>
          </a:p>
          <a:p>
            <a:pPr lvl="1"/>
            <a:r>
              <a:rPr lang="nl-NL" dirty="0" err="1" smtClean="0"/>
              <a:t>Brandblussyteem</a:t>
            </a:r>
            <a:endParaRPr lang="nl-NL" dirty="0"/>
          </a:p>
          <a:p>
            <a:pPr marL="320675" lvl="1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Ook</a:t>
            </a:r>
            <a:r>
              <a:rPr lang="en-US" sz="2000" dirty="0" smtClean="0"/>
              <a:t> nog op het platform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Secundaire installaties schakelsystemen</a:t>
            </a:r>
          </a:p>
          <a:p>
            <a:pPr lvl="1"/>
            <a:r>
              <a:rPr lang="nl-NL" dirty="0" smtClean="0"/>
              <a:t>Beveiliging, besturing</a:t>
            </a:r>
          </a:p>
          <a:p>
            <a:r>
              <a:rPr lang="nl-NL" dirty="0" smtClean="0"/>
              <a:t>Koelsysteem </a:t>
            </a:r>
            <a:r>
              <a:rPr lang="nl-NL" dirty="0" err="1" smtClean="0"/>
              <a:t>trafos</a:t>
            </a:r>
            <a:r>
              <a:rPr lang="nl-NL" dirty="0" smtClean="0"/>
              <a:t> en smoorspoelen </a:t>
            </a:r>
          </a:p>
          <a:p>
            <a:pPr lvl="1"/>
            <a:r>
              <a:rPr lang="nl-NL" dirty="0" smtClean="0"/>
              <a:t>pompen, ventilatoren, radiatoren, vogels</a:t>
            </a:r>
          </a:p>
          <a:p>
            <a:r>
              <a:rPr lang="nl-NL" dirty="0" smtClean="0"/>
              <a:t>400 V systeem</a:t>
            </a:r>
          </a:p>
          <a:p>
            <a:pPr lvl="1"/>
            <a:r>
              <a:rPr lang="nl-NL" dirty="0" smtClean="0"/>
              <a:t>distributie</a:t>
            </a:r>
          </a:p>
          <a:p>
            <a:r>
              <a:rPr lang="nl-NL" dirty="0" smtClean="0"/>
              <a:t>Noodstroomaggregaat (NSA)</a:t>
            </a:r>
          </a:p>
          <a:p>
            <a:pPr lvl="1"/>
            <a:r>
              <a:rPr lang="nl-NL" dirty="0" smtClean="0"/>
              <a:t>Dieseltank, testen</a:t>
            </a:r>
          </a:p>
          <a:p>
            <a:r>
              <a:rPr lang="nl-NL" dirty="0" smtClean="0"/>
              <a:t>Werkplaats, verblijfruimte, toilet, vuilwatertank</a:t>
            </a:r>
          </a:p>
          <a:p>
            <a:r>
              <a:rPr lang="nl-NL" dirty="0" smtClean="0"/>
              <a:t>Hijsinrichtingen</a:t>
            </a:r>
          </a:p>
          <a:p>
            <a:r>
              <a:rPr lang="nl-NL" dirty="0" smtClean="0"/>
              <a:t>No-break sets</a:t>
            </a:r>
          </a:p>
          <a:p>
            <a:r>
              <a:rPr lang="nl-NL" dirty="0" smtClean="0"/>
              <a:t>HVAC</a:t>
            </a:r>
          </a:p>
          <a:p>
            <a:r>
              <a:rPr lang="nl-NL" dirty="0" smtClean="0"/>
              <a:t>Communicatiesystemen</a:t>
            </a:r>
          </a:p>
          <a:p>
            <a:r>
              <a:rPr lang="nl-NL" dirty="0" smtClean="0"/>
              <a:t>Navigatieverlichting</a:t>
            </a:r>
          </a:p>
          <a:p>
            <a:pPr marL="320675" lvl="1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Betrouwbaarheid</a:t>
            </a:r>
            <a:r>
              <a:rPr lang="en-US" sz="2000" dirty="0" smtClean="0"/>
              <a:t> </a:t>
            </a:r>
            <a:r>
              <a:rPr lang="en-US" sz="2000" dirty="0" err="1"/>
              <a:t>e</a:t>
            </a:r>
            <a:r>
              <a:rPr lang="en-US" sz="2000" dirty="0" err="1" smtClean="0"/>
              <a:t>lektrisch</a:t>
            </a:r>
            <a:r>
              <a:rPr lang="en-US" sz="2000" dirty="0" smtClean="0"/>
              <a:t> </a:t>
            </a:r>
            <a:r>
              <a:rPr lang="en-US" sz="2000" dirty="0" err="1" smtClean="0"/>
              <a:t>ontwerp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88" y="1628800"/>
            <a:ext cx="7758113" cy="4213225"/>
          </a:xfrm>
        </p:spPr>
        <p:txBody>
          <a:bodyPr/>
          <a:lstStyle/>
          <a:p>
            <a:r>
              <a:rPr lang="nl-NL" dirty="0" smtClean="0"/>
              <a:t>Veel elektrische componenten enkel uitgevoerd.</a:t>
            </a:r>
          </a:p>
          <a:p>
            <a:pPr lvl="1"/>
            <a:r>
              <a:rPr lang="nl-NL" dirty="0" err="1" smtClean="0"/>
              <a:t>Step-up</a:t>
            </a:r>
            <a:r>
              <a:rPr lang="nl-NL" dirty="0" smtClean="0"/>
              <a:t> </a:t>
            </a:r>
            <a:r>
              <a:rPr lang="nl-NL" dirty="0" err="1" smtClean="0"/>
              <a:t>trafos</a:t>
            </a:r>
            <a:r>
              <a:rPr lang="nl-NL" dirty="0" smtClean="0"/>
              <a:t>, kabels, schakelmateriaal.</a:t>
            </a:r>
          </a:p>
          <a:p>
            <a:pPr lvl="1"/>
            <a:r>
              <a:rPr lang="nl-NL" dirty="0" smtClean="0"/>
              <a:t>Productieverlies bij uitval en reparatie.</a:t>
            </a:r>
          </a:p>
          <a:p>
            <a:pPr lvl="2"/>
            <a:r>
              <a:rPr lang="nl-NL" dirty="0" smtClean="0"/>
              <a:t>Bij uitval component in windturbine: alleen die turbine</a:t>
            </a:r>
          </a:p>
          <a:p>
            <a:pPr lvl="2"/>
            <a:r>
              <a:rPr lang="nl-NL" dirty="0" smtClean="0"/>
              <a:t>Bij uitval transformator op platform: </a:t>
            </a:r>
            <a:r>
              <a:rPr lang="nl-NL" dirty="0"/>
              <a:t>h</a:t>
            </a:r>
            <a:r>
              <a:rPr lang="nl-NL" dirty="0" smtClean="0"/>
              <a:t>ele park</a:t>
            </a:r>
          </a:p>
          <a:p>
            <a:pPr lvl="2"/>
            <a:r>
              <a:rPr lang="nl-NL" dirty="0" smtClean="0"/>
              <a:t>Bij uitval eerste string kabel: de hele string</a:t>
            </a:r>
          </a:p>
          <a:p>
            <a:r>
              <a:rPr lang="nl-NL" dirty="0" smtClean="0"/>
              <a:t>Veel verschillende oplossingen</a:t>
            </a:r>
          </a:p>
          <a:p>
            <a:pPr lvl="1"/>
            <a:r>
              <a:rPr lang="nl-NL" dirty="0" smtClean="0"/>
              <a:t>Reservedelen</a:t>
            </a:r>
          </a:p>
          <a:p>
            <a:pPr lvl="1"/>
            <a:r>
              <a:rPr lang="nl-NL" dirty="0" smtClean="0"/>
              <a:t>Kans op falen verkleinen</a:t>
            </a:r>
          </a:p>
          <a:p>
            <a:pPr lvl="1"/>
            <a:r>
              <a:rPr lang="nl-NL" dirty="0" smtClean="0"/>
              <a:t>Preventief onderhoud</a:t>
            </a:r>
          </a:p>
          <a:p>
            <a:pPr lvl="1"/>
            <a:r>
              <a:rPr lang="nl-NL" dirty="0" smtClean="0"/>
              <a:t>Monitoring vanaf de wal</a:t>
            </a:r>
          </a:p>
          <a:p>
            <a:r>
              <a:rPr lang="nl-NL" dirty="0" smtClean="0"/>
              <a:t>Sommige apparaten zorgen niet direct voor productieverlies.</a:t>
            </a:r>
          </a:p>
          <a:p>
            <a:pPr lvl="1"/>
            <a:r>
              <a:rPr lang="nl-NL" dirty="0" smtClean="0"/>
              <a:t>HVAC</a:t>
            </a:r>
          </a:p>
          <a:p>
            <a:pPr lvl="1"/>
            <a:r>
              <a:rPr lang="nl-NL" dirty="0" smtClean="0"/>
              <a:t>NSA</a:t>
            </a:r>
          </a:p>
          <a:p>
            <a:r>
              <a:rPr lang="nl-NL" dirty="0" smtClean="0"/>
              <a:t>Rekening houden met kans op uitval </a:t>
            </a:r>
          </a:p>
          <a:p>
            <a:pPr lvl="1"/>
            <a:r>
              <a:rPr lang="nl-NL" dirty="0" smtClean="0"/>
              <a:t>Veel variatie bij </a:t>
            </a:r>
            <a:r>
              <a:rPr lang="nl-NL" dirty="0" err="1" smtClean="0"/>
              <a:t>step-up</a:t>
            </a:r>
            <a:r>
              <a:rPr lang="nl-NL" dirty="0" smtClean="0"/>
              <a:t> trafo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Alterantieve</a:t>
            </a:r>
            <a:r>
              <a:rPr lang="en-US" sz="2000" dirty="0" smtClean="0"/>
              <a:t> </a:t>
            </a:r>
            <a:r>
              <a:rPr lang="en-US" sz="2000" dirty="0" err="1" smtClean="0"/>
              <a:t>transformator</a:t>
            </a:r>
            <a:r>
              <a:rPr lang="en-US" sz="2000" dirty="0" smtClean="0"/>
              <a:t> </a:t>
            </a:r>
            <a:r>
              <a:rPr lang="en-US" sz="2000" dirty="0" err="1" smtClean="0"/>
              <a:t>ontwerpen</a:t>
            </a:r>
            <a:r>
              <a:rPr lang="en-US" sz="2000" dirty="0" smtClean="0"/>
              <a:t>: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88" y="1628800"/>
            <a:ext cx="7758113" cy="4213225"/>
          </a:xfrm>
        </p:spPr>
        <p:txBody>
          <a:bodyPr/>
          <a:lstStyle/>
          <a:p>
            <a:r>
              <a:rPr lang="nl-NL" dirty="0" smtClean="0"/>
              <a:t>1 × 100%</a:t>
            </a:r>
          </a:p>
          <a:p>
            <a:r>
              <a:rPr lang="nl-NL" dirty="0" smtClean="0"/>
              <a:t>2 × 50%</a:t>
            </a:r>
          </a:p>
          <a:p>
            <a:r>
              <a:rPr lang="nl-NL" dirty="0" smtClean="0"/>
              <a:t>2 × 70%</a:t>
            </a:r>
          </a:p>
          <a:p>
            <a:r>
              <a:rPr lang="nl-NL" dirty="0" smtClean="0"/>
              <a:t>2 × 100%</a:t>
            </a:r>
          </a:p>
          <a:p>
            <a:r>
              <a:rPr lang="nl-NL" dirty="0" smtClean="0"/>
              <a:t>Een windpark produceert meestal geen maximum vermogen</a:t>
            </a:r>
          </a:p>
          <a:p>
            <a:pPr lvl="1"/>
            <a:r>
              <a:rPr lang="nl-NL" dirty="0" smtClean="0"/>
              <a:t>10% van de tijd maximum</a:t>
            </a:r>
          </a:p>
          <a:p>
            <a:pPr lvl="1"/>
            <a:r>
              <a:rPr lang="nl-NL" dirty="0" smtClean="0"/>
              <a:t>Keuze wordt economische geoptimaliseerd</a:t>
            </a:r>
          </a:p>
          <a:p>
            <a:r>
              <a:rPr lang="nl-NL" dirty="0" smtClean="0"/>
              <a:t>TenneT oplossing</a:t>
            </a:r>
          </a:p>
          <a:p>
            <a:pPr lvl="1"/>
            <a:r>
              <a:rPr lang="nl-NL" dirty="0" smtClean="0"/>
              <a:t>Maakt slimme combinatie met 4 windparken</a:t>
            </a:r>
          </a:p>
          <a:p>
            <a:pPr lvl="1"/>
            <a:r>
              <a:rPr lang="nl-NL" dirty="0" smtClean="0"/>
              <a:t>4 × 100% voor 4 windparken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C2D18-4688-4609-A4CC-DFC174C728D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?xml version=&quot;1.0&quot;?&gt;&#10;&lt;data customer=&quot;eneco&quot; profile=&quot;eneco&quot; model=&quot;eneco/presentaties/presentatie.xml&quot; country-code=&quot;31&quot; target=&quot;Microsoft PowerPoint&quot; target-version=&quot;14.0.6111&quot;&gt;&lt;presentatie template=&quot;eneco/presentaties/presentatie.pot&quot; id=&quot;957d8ba5389d4ed1b71572754feb3996&quot; version=&quot;1.0&quot; lcid=&quot;2057&quot;&gt;&lt;PAPER/&gt;&lt;ondertekenaar-item value=&quot;1&quot; formatted-value=&quot;Homburg&quot;&gt;&lt;afzender taal=&quot;1043&quot; aanhef=&quot;1&quot; groetregel=&quot;2&quot; name=&quot;Homburg&quot; organisatie=&quot;1&quot; onderdeel=&quot;16&quot; unit=&quot;43&quot; rayon=&quot;226&quot; country-id=&quot;NLD&quot; country-code=&quot;31&quot; initialen=&quot;W.Chr.&quot; voornaam=&quot;Mieke&quot; achternaam=&quot;Homburg&quot; mobiel=&quot;06-50631040&quot; email=&quot;mieke.homburg@eneco.com&quot; telefoon=&quot;088-8953739&quot; fax=&quot;n.v.t.&quot;&gt;&lt;taal id=&quot;1043&quot; functie=&quot;Project assistent&quot;/&gt;&lt;taal id=&quot;2057&quot; functie=&quot;Project assistent&quot;/&gt;&lt;/afzender&gt;&#10;  &lt;/ondertekenaar-item&gt;&lt;rayon-item value=&quot;226&quot; formatted-value=&quot;Wind Off-Shore&quot;&gt;&lt;data Rayon_omschrijving=&quot;Wind Off-Shore&quot; Rayon_Code=&quot;WOS&quot; UnitId=&quot;43&quot; str_UnitId=&quot;|43|&quot;&gt;&#10;    &lt;taal RayonId=&quot;226&quot; id=&quot;2057&quot; Rayon1=&quot;Staf&quot; Rayon2=&quot;&quot; Postbus=&quot;P.O. Box 8127, 3503 RC Utrecht&quot; Adres=&quot;Kanaalweg 16G&quot; Plaats=&quot;3515 RC Utrecht&quot; Bezoekadres=&quot;&quot; Correspondentieadres=&quot;&quot; Telefoon=&quot;&quot; Fax=&quot;&quot; KvK_Naam=&quot;KvK Rotterdam&quot; Kvk_Nummer=&quot;24257373&quot; Bank1_Naam=&quot;Bank&quot; Bank1_Nummer=&quot;64 00 00 312&quot; Bank2_Naam=&quot;&quot; Bank2_Nummer=&quot;&quot; Postbank_Naam=&quot;&quot; Postbank_Nummer=&quot;&quot; Afdeling=&quot;&quot; BTW=&quot;BTW NL.8036.35.229.B01&quot; E-mailadres=&quot;&quot; Internetadres=&quot;&quot; str_UnitId=&quot;|43|&quot;/&gt;&#10;    &lt;taal RayonId=&quot;226&quot; id=&quot;1043&quot; Rayon1=&quot;Wind Off-Shore&quot; Rayon2=&quot;&quot; Postbus=&quot;&quot; Adres=&quot;Marten Meesweg 5&quot; Plaats=&quot;3068 AV Rotterdam&quot; Bezoekadres=&quot;&quot; Correspondentieadres=&quot;&quot; Telefoon=&quot;088 895 1111&quot; Fax=&quot;&quot; KvK_Naam=&quot;&quot; Kvk_Nummer=&quot;&quot; Bank1_Naam=&quot;&quot; Bank1_Nummer=&quot;&quot; Bank2_Naam=&quot;&quot; Bank2_Nummer=&quot;&quot; Postbank_Naam=&quot;&quot; Postbank_Nummer=&quot;&quot; Afdeling=&quot;&quot; BTW=&quot;&quot; E-mailadres=&quot;&quot; Internetadres=&quot;&quot; str_UnitId=&quot;|43|&quot;/&gt;&#10;    &lt;taal RayonId=&quot;226&quot; id=&quot;2057&quot; Rayon1=&quot;Wind Off-Shore&quot; Rayon2=&quot;&quot; Postbus=&quot;&quot; Adres=&quot;Marten Meesweg 5&quot; Plaats=&quot;3068 AV Rotterdam&quot; Bezoekadres=&quot;&quot; Correspondentieadres=&quot;&quot; Telefoon=&quot;+31 (0)88 895 1111&quot; Fax=&quot;&quot; KvK_Naam=&quot;&quot; Kvk_Nummer=&quot;&quot; Bank1_Naam=&quot;&quot; Bank1_Nummer=&quot;&quot; Bank2_Naam=&quot;&quot; Bank2_Nummer=&quot;&quot; Postbank_Naam=&quot;&quot; Postbank_Nummer=&quot;&quot; Afdeling=&quot;&quot; BTW=&quot;&quot; E-mailadres=&quot;&quot; Internetadres=&quot;&quot; str_UnitId=&quot;|43|&quot;/&gt;&#10;    &lt;taal RayonId=&quot;226&quot; id=&quot;1043&quot; Rayon1=&quot;HRM&quot; Rayon2=&quot;&quot; Postbus=&quot;Postbus 8127, 3503 RC Utrecht&quot; Adres=&quot;Kanaalweg 16G&quot; Plaats=&quot;3515 RC Utrecht&quot; Bezoekadres=&quot;&quot; Correspondentieadres=&quot;&quot; Telefoon=&quot;&quot; Fax=&quot;&quot; KvK_Naam=&quot;KvK Rotterdam&quot; Kvk_Nummer=&quot;24257373&quot; Bank1_Naam=&quot;Bank&quot; Bank1_Nummer=&quot;64 00 00 312&quot; Bank2_Naam=&quot;&quot; Bank2_Nummer=&quot;&quot; Postbank_Naam=&quot;&quot; Postbank_Nummer=&quot;&quot; Afdeling=&quot;&quot; BTW=&quot;&quot; E-mailadres=&quot;&quot; Internetadres=&quot;&quot; str_UnitId=&quot;|43|&quot;/&gt;&#10;   &lt;/data&gt;&#10;  &lt;/rayon-item&gt;&lt;titel value=&quot;Test presentatie&quot; formatted-value=&quot;Test presentatie&quot; format-disabled=&quot;true&quot;/&gt;&lt;subtitel/&gt;&lt;datum value=&quot;29 August 2012&quot; formatted-value=&quot;29 August 2012&quot; format-disabled=&quot;true&quot;/&gt;&lt;embed/&gt;&lt;bedrijfsnaam formatted-value=&quot;Eneco&quot;/&gt;&lt;ondertekening formatted-value=&quot;Mieke Homburg\nProject assistent&quot;/&gt;&lt;eindimage formatted-value=&quot;(slides)/images/engels.jpg&quot;/&gt;&lt;taal/&gt;&lt;reopened value=&quot;false&quot;/&gt;&lt;/presentatie&gt;&lt;/data&gt;&#10;"/>
</p:tagLst>
</file>

<file path=ppt/theme/theme1.xml><?xml version="1.0" encoding="utf-8"?>
<a:theme xmlns:a="http://schemas.openxmlformats.org/drawingml/2006/main" name="Kantoorthema">
  <a:themeElements>
    <a:clrScheme name="">
      <a:dk1>
        <a:srgbClr val="D21242"/>
      </a:dk1>
      <a:lt1>
        <a:srgbClr val="FFFFFF"/>
      </a:lt1>
      <a:dk2>
        <a:srgbClr val="EC740F"/>
      </a:dk2>
      <a:lt2>
        <a:srgbClr val="E44F0E"/>
      </a:lt2>
      <a:accent1>
        <a:srgbClr val="00AFDB"/>
      </a:accent1>
      <a:accent2>
        <a:srgbClr val="84B819"/>
      </a:accent2>
      <a:accent3>
        <a:srgbClr val="FFFFFF"/>
      </a:accent3>
      <a:accent4>
        <a:srgbClr val="B30E37"/>
      </a:accent4>
      <a:accent5>
        <a:srgbClr val="AAD4EA"/>
      </a:accent5>
      <a:accent6>
        <a:srgbClr val="77A616"/>
      </a:accent6>
      <a:hlink>
        <a:srgbClr val="FFC222"/>
      </a:hlink>
      <a:folHlink>
        <a:srgbClr val="F6941E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CD003A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41300" marR="0" indent="-241300" algn="l" defTabSz="642938" rtl="0" eaLnBrk="1" fontAlgn="base" latinLnBrk="0" hangingPunct="1">
          <a:lnSpc>
            <a:spcPts val="21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nl-NL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CD003A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41300" marR="0" indent="-241300" algn="l" defTabSz="642938" rtl="0" eaLnBrk="1" fontAlgn="base" latinLnBrk="0" hangingPunct="1">
          <a:lnSpc>
            <a:spcPts val="21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nl-NL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antoor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D21242"/>
    </a:dk1>
    <a:lt1>
      <a:srgbClr val="FFFFFF"/>
    </a:lt1>
    <a:dk2>
      <a:srgbClr val="EC740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B30E37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ject Document" ma:contentTypeID="0x010100CB53AC879FBFF843BF9FBBF547AFF4140054AF02B43EBE5A48819F8DC2CD588586" ma:contentTypeVersion="103" ma:contentTypeDescription="" ma:contentTypeScope="" ma:versionID="31e57d7d228605547553508296197fd9">
  <xsd:schema xmlns:xsd="http://www.w3.org/2001/XMLSchema" xmlns:p="http://schemas.microsoft.com/office/2006/metadata/properties" xmlns:ns2="d7f51e2a-7e4b-4dee-a9db-9bef96402c29" xmlns:ns3="0d676e73-32ad-4ca6-a8ee-e5991cceb648" targetNamespace="http://schemas.microsoft.com/office/2006/metadata/properties" ma:root="true" ma:fieldsID="99105eb2ec85ea4e6ed0d20d9dc96ded" ns2:_="" ns3:_="">
    <xsd:import namespace="d7f51e2a-7e4b-4dee-a9db-9bef96402c29"/>
    <xsd:import namespace="0d676e73-32ad-4ca6-a8ee-e5991cceb648"/>
    <xsd:element name="properties">
      <xsd:complexType>
        <xsd:sequence>
          <xsd:element name="documentManagement">
            <xsd:complexType>
              <xsd:all>
                <xsd:element ref="ns2:DocumentStatus"/>
                <xsd:element ref="ns2:DocumentType"/>
                <xsd:element ref="ns2:Core_x0020_Document" minOccurs="0"/>
                <xsd:element ref="ns2:Short_x0020_Description" minOccurs="0"/>
                <xsd:element ref="ns2:FileAuthor" minOccurs="0"/>
                <xsd:element ref="ns3:VersionPP" minOccurs="0"/>
                <xsd:element ref="ns2:CompanyParty" minOccurs="0"/>
                <xsd:element ref="ns2:ProjectRelat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7f51e2a-7e4b-4dee-a9db-9bef96402c29" elementFormDefault="qualified">
    <xsd:import namespace="http://schemas.microsoft.com/office/2006/documentManagement/types"/>
    <xsd:element name="DocumentStatus" ma:index="2" ma:displayName="Document Status" ma:format="RadioButtons" ma:internalName="DocumentStatus" ma:readOnly="false">
      <xsd:simpleType>
        <xsd:restriction base="dms:Choice">
          <xsd:enumeration value="Draft"/>
          <xsd:enumeration value="Final"/>
          <xsd:enumeration value="Signed"/>
        </xsd:restriction>
      </xsd:simpleType>
    </xsd:element>
    <xsd:element name="DocumentType" ma:index="3" ma:displayName="Document Type" ma:format="RadioButtons" ma:internalName="DocumentType" ma:readOnly="false">
      <xsd:simpleType>
        <xsd:restriction base="dms:Choice">
          <xsd:enumeration value="DG doc"/>
          <xsd:enumeration value="Contract"/>
          <xsd:enumeration value="Permit"/>
          <xsd:enumeration value="Bid doc"/>
          <xsd:enumeration value="MOM ext"/>
          <xsd:enumeration value="Drawing"/>
          <xsd:enumeration value="Corr ext"/>
          <xsd:enumeration value="Other"/>
        </xsd:restriction>
      </xsd:simpleType>
    </xsd:element>
    <xsd:element name="Core_x0020_Document" ma:index="5" nillable="true" ma:displayName="Core Document" ma:default="0" ma:description="Critical document when completing a DG phase." ma:internalName="Core_x0020_Document" ma:readOnly="false">
      <xsd:simpleType>
        <xsd:restriction base="dms:Boolean"/>
      </xsd:simpleType>
    </xsd:element>
    <xsd:element name="Short_x0020_Description" ma:index="6" nillable="true" ma:displayName="Short Description" ma:internalName="Short_x0020_Description">
      <xsd:simpleType>
        <xsd:restriction base="dms:Note"/>
      </xsd:simpleType>
    </xsd:element>
    <xsd:element name="FileAuthor" ma:index="7" nillable="true" ma:displayName="File Author" ma:internalName="FileAuthor">
      <xsd:simpleType>
        <xsd:restriction base="dms:Text">
          <xsd:maxLength value="255"/>
        </xsd:restriction>
      </xsd:simpleType>
    </xsd:element>
    <xsd:element name="CompanyParty" ma:index="14" nillable="true" ma:displayName="CompanyParty" ma:list="950afd4f-9351-4add-a21a-53d29acf7d83" ma:internalName="CompanyParty" ma:showField="Company" ma:web="d7f51e2a-7e4b-4dee-a9db-9bef96402c29">
      <xsd:simpleType>
        <xsd:restriction base="dms:Lookup"/>
      </xsd:simpleType>
    </xsd:element>
    <xsd:element name="ProjectRelated" ma:index="16" nillable="true" ma:displayName="ProjectRelated" ma:list="52ce22bc-b465-4cc5-866d-8f6f029b452f" ma:internalName="ProjectRelated" ma:showField="Title" ma:web="d7f51e2a-7e4b-4dee-a9db-9bef96402c29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0d676e73-32ad-4ca6-a8ee-e5991cceb648" elementFormDefault="qualified">
    <xsd:import namespace="http://schemas.microsoft.com/office/2006/documentManagement/types"/>
    <xsd:element name="VersionPP" ma:index="8" nillable="true" ma:displayName="VersionPP" ma:internalName="VersionPP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xsi="http://www.w3.org/2001/XMLSchema-instance" xmlns:p="http://schemas.microsoft.com/office/2006/metadata/properties">
  <documentManagement>
    <DocumentStatus xmlns="d7f51e2a-7e4b-4dee-a9db-9bef96402c29">Final</DocumentStatus>
    <DocumentType xmlns="d7f51e2a-7e4b-4dee-a9db-9bef96402c29">Other</DocumentType>
    <Core_x0020_Document xmlns="d7f51e2a-7e4b-4dee-a9db-9bef96402c29">false</Core_x0020_Document>
    <Short_x0020_Description xmlns="d7f51e2a-7e4b-4dee-a9db-9bef96402c29" xsi:nil="true"/>
    <FileAuthor xmlns="d7f51e2a-7e4b-4dee-a9db-9bef96402c29" xsi:nil="true"/>
    <CompanyParty xmlns="d7f51e2a-7e4b-4dee-a9db-9bef96402c29" xsi:nil="true"/>
    <ProjectRelated xmlns="d7f51e2a-7e4b-4dee-a9db-9bef96402c29" xsi:nil="true"/>
    <VersionPP xmlns="0d676e73-32ad-4ca6-a8ee-e5991cceb648" xsi:nil="true"/>
  </documentManagement>
</p:properties>
</file>

<file path=customXml/itemProps1.xml><?xml version="1.0" encoding="utf-8"?>
<ds:datastoreItem xmlns:ds="http://schemas.openxmlformats.org/officeDocument/2006/customXml" ds:itemID="{8F59CC7C-6F96-478B-9C78-BA7F59611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1e2a-7e4b-4dee-a9db-9bef96402c29"/>
    <ds:schemaRef ds:uri="0d676e73-32ad-4ca6-a8ee-e5991cceb64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120FD1F-8BB3-4D5F-8FE7-0819C0CE9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0FEAF-F06D-480D-ABF1-B8CD516EA7E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d7f51e2a-7e4b-4dee-a9db-9bef96402c29"/>
    <ds:schemaRef ds:uri="0d676e73-32ad-4ca6-a8ee-e5991cceb6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Diavoorstelling (4:3)</PresentationFormat>
  <Paragraphs>193</Paragraphs>
  <Slides>20</Slides>
  <Notes>20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Verdana</vt:lpstr>
      <vt:lpstr>Kantoorthema</vt:lpstr>
      <vt:lpstr> Elektrische en onderhouds aspecten van een offshore windfarm</vt:lpstr>
      <vt:lpstr>Jos Jacobs</vt:lpstr>
      <vt:lpstr>Electrisch hoofdschema </vt:lpstr>
      <vt:lpstr>Praktijkvoorbeeld parkbekabeling</vt:lpstr>
      <vt:lpstr>PowerPoint-presentatie</vt:lpstr>
      <vt:lpstr>Ook nog in de windturbine </vt:lpstr>
      <vt:lpstr>Ook nog op het platform</vt:lpstr>
      <vt:lpstr>Betrouwbaarheid elektrisch ontwerp</vt:lpstr>
      <vt:lpstr>Alterantieve transformator ontwerpen:</vt:lpstr>
      <vt:lpstr>TenneT oplossing</vt:lpstr>
      <vt:lpstr>Alterantieve kabel ontwerpen:</vt:lpstr>
      <vt:lpstr>Ringsysteem    String-einde verbinding</vt:lpstr>
      <vt:lpstr>Overwegingen klein onderhoud</vt:lpstr>
      <vt:lpstr>Crew Transfer Vessel</vt:lpstr>
      <vt:lpstr>Overwegingen groot onderhoud</vt:lpstr>
      <vt:lpstr>Jack-up vessel</vt:lpstr>
      <vt:lpstr>Inspecties kunnen ook duur zijn</vt:lpstr>
      <vt:lpstr>En die bladen worden steeds groter…</vt:lpstr>
      <vt:lpstr>Kabelinspecties zijn ook duur</vt:lpstr>
      <vt:lpstr>PowerPoint-presentatie</vt:lpstr>
    </vt:vector>
  </TitlesOfParts>
  <Company>Eneco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Template-Powerpoint-MHo-20120829</dc:title>
  <dc:creator>Homburg, W.C. (Mieke)</dc:creator>
  <cp:lastModifiedBy>Jacobs, J. (Jos)</cp:lastModifiedBy>
  <cp:revision>504</cp:revision>
  <cp:lastPrinted>2016-03-15T16:56:27Z</cp:lastPrinted>
  <dcterms:created xsi:type="dcterms:W3CDTF">2008-02-21T08:37:17Z</dcterms:created>
  <dcterms:modified xsi:type="dcterms:W3CDTF">2016-11-24T09:23:57Z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0x010100CB53AC879FBFF843BF9FBBF547AFF4140054AF02B43EBE5A48819F8DC2CD588586</vt:lpwstr>
  </property>
  <property fmtid="{D5CDD505-2E9C-101B-9397-08002B2CF9AE}" pid="3" name="Order">
    <vt:r8>274700</vt:r8>
  </property>
  <property fmtid="{D5CDD505-2E9C-101B-9397-08002B2CF9AE}" pid="4" name="External Reference 2">
    <vt:lpwstr/>
  </property>
  <property fmtid="{D5CDD505-2E9C-101B-9397-08002B2CF9AE}" pid="5" name="URL">
    <vt:lpwstr/>
  </property>
  <property fmtid="{D5CDD505-2E9C-101B-9397-08002B2CF9AE}" pid="6" name="TaskCompanies">
    <vt:lpwstr/>
  </property>
  <property fmtid="{D5CDD505-2E9C-101B-9397-08002B2CF9AE}" pid="7" name="Binder">
    <vt:lpwstr>Background Binder</vt:lpwstr>
  </property>
  <property fmtid="{D5CDD505-2E9C-101B-9397-08002B2CF9AE}" pid="8" name="External Reference 1">
    <vt:lpwstr/>
  </property>
  <property fmtid="{D5CDD505-2E9C-101B-9397-08002B2CF9AE}" pid="9" name="_Version">
    <vt:lpwstr/>
  </property>
  <property fmtid="{D5CDD505-2E9C-101B-9397-08002B2CF9AE}" pid="10" name="TypeOfDocument">
    <vt:lpwstr/>
  </property>
  <property fmtid="{D5CDD505-2E9C-101B-9397-08002B2CF9AE}" pid="11" name="Reference">
    <vt:lpwstr/>
  </property>
  <property fmtid="{D5CDD505-2E9C-101B-9397-08002B2CF9AE}" pid="12" name="Folder comment">
    <vt:lpwstr/>
  </property>
  <property fmtid="{D5CDD505-2E9C-101B-9397-08002B2CF9AE}" pid="13" name="Remarks">
    <vt:lpwstr/>
  </property>
</Properties>
</file>