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804C-79AC-4024-8B2A-E74AF8411B9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42C7-0DCE-4580-9177-6FD73209B3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18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804C-79AC-4024-8B2A-E74AF8411B9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42C7-0DCE-4580-9177-6FD73209B3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82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804C-79AC-4024-8B2A-E74AF8411B9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42C7-0DCE-4580-9177-6FD73209B3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14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804C-79AC-4024-8B2A-E74AF8411B9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42C7-0DCE-4580-9177-6FD73209B3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67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804C-79AC-4024-8B2A-E74AF8411B9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42C7-0DCE-4580-9177-6FD73209B3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95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804C-79AC-4024-8B2A-E74AF8411B9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42C7-0DCE-4580-9177-6FD73209B3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7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804C-79AC-4024-8B2A-E74AF8411B9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42C7-0DCE-4580-9177-6FD73209B3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8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804C-79AC-4024-8B2A-E74AF8411B9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42C7-0DCE-4580-9177-6FD73209B3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50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804C-79AC-4024-8B2A-E74AF8411B9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42C7-0DCE-4580-9177-6FD73209B3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06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804C-79AC-4024-8B2A-E74AF8411B9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42C7-0DCE-4580-9177-6FD73209B3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80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804C-79AC-4024-8B2A-E74AF8411B9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42C7-0DCE-4580-9177-6FD73209B3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35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804C-79AC-4024-8B2A-E74AF8411B9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642C7-0DCE-4580-9177-6FD73209B3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651" y="908720"/>
            <a:ext cx="7772400" cy="936104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</a:rPr>
              <a:t>Agentes Racionais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76056" y="4869160"/>
            <a:ext cx="3672408" cy="1296144"/>
          </a:xfrm>
        </p:spPr>
        <p:txBody>
          <a:bodyPr>
            <a:normAutofit/>
          </a:bodyPr>
          <a:lstStyle/>
          <a:p>
            <a:r>
              <a:rPr lang="pt-PT" sz="2000" dirty="0" smtClean="0">
                <a:solidFill>
                  <a:srgbClr val="FF0000"/>
                </a:solidFill>
              </a:rPr>
              <a:t>Trabalho realizado por:</a:t>
            </a:r>
          </a:p>
          <a:p>
            <a:r>
              <a:rPr lang="pt-PT" sz="2000" dirty="0" smtClean="0">
                <a:solidFill>
                  <a:schemeClr val="tx1"/>
                </a:solidFill>
              </a:rPr>
              <a:t>Martim Antunes 2022141890 </a:t>
            </a:r>
          </a:p>
          <a:p>
            <a:r>
              <a:rPr lang="pt-PT" sz="2000" dirty="0" smtClean="0">
                <a:solidFill>
                  <a:schemeClr val="tx1"/>
                </a:solidFill>
              </a:rPr>
              <a:t>Pedro Faneca 2022134142</a:t>
            </a:r>
            <a:endParaRPr lang="en-GB" sz="2000" dirty="0">
              <a:solidFill>
                <a:schemeClr val="tx1"/>
              </a:solidFill>
            </a:endParaRPr>
          </a:p>
        </p:txBody>
      </p:sp>
      <p:pic>
        <p:nvPicPr>
          <p:cNvPr id="4" name="Imagem 3" descr="R&amp;D Nester - ISEC - Instituto Superior de Engenharia de Coimbr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8971"/>
            <a:ext cx="1368152" cy="66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ângulo 4"/>
          <p:cNvSpPr/>
          <p:nvPr/>
        </p:nvSpPr>
        <p:spPr>
          <a:xfrm>
            <a:off x="3399498" y="1723729"/>
            <a:ext cx="2345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/>
              <a:t>Ano Letivo:</a:t>
            </a:r>
            <a:r>
              <a:rPr lang="pt-PT" dirty="0"/>
              <a:t> 2023/2024</a:t>
            </a:r>
            <a:endParaRPr lang="en-GB" dirty="0"/>
          </a:p>
        </p:txBody>
      </p:sp>
      <p:sp>
        <p:nvSpPr>
          <p:cNvPr id="6" name="Rectângulo 5"/>
          <p:cNvSpPr/>
          <p:nvPr/>
        </p:nvSpPr>
        <p:spPr>
          <a:xfrm>
            <a:off x="3815643" y="2780927"/>
            <a:ext cx="1512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 smtClean="0"/>
              <a:t>IIA-TP1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856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1143000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</a:rPr>
              <a:t>Testes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174035"/>
          </a:xfrm>
        </p:spPr>
        <p:txBody>
          <a:bodyPr>
            <a:normAutofit/>
          </a:bodyPr>
          <a:lstStyle/>
          <a:p>
            <a:r>
              <a:rPr lang="pt-PT" sz="1800" b="1" dirty="0" smtClean="0"/>
              <a:t>Teste 1-</a:t>
            </a:r>
            <a:r>
              <a:rPr lang="pt-PT" sz="1800" dirty="0"/>
              <a:t>Manter a probabilidade da reprodução das hienas e diminuir a dos </a:t>
            </a:r>
            <a:r>
              <a:rPr lang="pt-PT" sz="1800" dirty="0" smtClean="0"/>
              <a:t>leões</a:t>
            </a:r>
          </a:p>
          <a:p>
            <a:endParaRPr lang="pt-PT" sz="1800" b="1" dirty="0"/>
          </a:p>
          <a:p>
            <a:endParaRPr lang="en-GB" sz="1800" b="1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7848872" cy="2160240"/>
          </a:xfrm>
          <a:prstGeom prst="rect">
            <a:avLst/>
          </a:prstGeom>
        </p:spPr>
      </p:pic>
      <p:sp>
        <p:nvSpPr>
          <p:cNvPr id="5" name="Rectângulo 4"/>
          <p:cNvSpPr/>
          <p:nvPr/>
        </p:nvSpPr>
        <p:spPr>
          <a:xfrm>
            <a:off x="826266" y="3933056"/>
            <a:ext cx="7563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Observa-se já uma clara superiorização das hienas em relação aos leões como podemos ver.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0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pt-PT" dirty="0">
                <a:solidFill>
                  <a:srgbClr val="FF0000"/>
                </a:solidFill>
              </a:rPr>
              <a:t>Testes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/>
          </a:bodyPr>
          <a:lstStyle/>
          <a:p>
            <a:r>
              <a:rPr lang="pt-PT" sz="1800" b="1" dirty="0"/>
              <a:t>Teste </a:t>
            </a:r>
            <a:r>
              <a:rPr lang="pt-PT" sz="1800" b="1" dirty="0" smtClean="0"/>
              <a:t>2-</a:t>
            </a:r>
            <a:r>
              <a:rPr lang="pt-PT" sz="1800" dirty="0"/>
              <a:t>Manter a probabilidade da reprodução dos leões e diminuir a das hienas</a:t>
            </a:r>
            <a:endParaRPr lang="en-GB" sz="1800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37522"/>
            <a:ext cx="7861942" cy="2232248"/>
          </a:xfrm>
          <a:prstGeom prst="rect">
            <a:avLst/>
          </a:prstGeom>
        </p:spPr>
      </p:pic>
      <p:sp>
        <p:nvSpPr>
          <p:cNvPr id="5" name="Rectângulo 4"/>
          <p:cNvSpPr/>
          <p:nvPr/>
        </p:nvSpPr>
        <p:spPr>
          <a:xfrm>
            <a:off x="558822" y="4293096"/>
            <a:ext cx="7861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Vemos ainda com mais diferença o número de hienas que sobrevivem, o que não fazia prever e a média dos leões vivos deu um </a:t>
            </a:r>
            <a:r>
              <a:rPr lang="pt-PT" dirty="0" smtClean="0"/>
              <a:t>“aumentozito”.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7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864096"/>
          </a:xfrm>
        </p:spPr>
        <p:txBody>
          <a:bodyPr/>
          <a:lstStyle/>
          <a:p>
            <a:r>
              <a:rPr lang="pt-PT" dirty="0">
                <a:solidFill>
                  <a:srgbClr val="FF0000"/>
                </a:solidFill>
              </a:rPr>
              <a:t>Testes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pt-PT" sz="1800" b="1" dirty="0" smtClean="0"/>
              <a:t>Teste 3-</a:t>
            </a:r>
            <a:r>
              <a:rPr lang="pt-PT" sz="1800" dirty="0"/>
              <a:t>Alterar o número de células de </a:t>
            </a:r>
            <a:r>
              <a:rPr lang="pt-PT" sz="1800" dirty="0" smtClean="0"/>
              <a:t>veneno</a:t>
            </a:r>
          </a:p>
          <a:p>
            <a:pPr marL="0" indent="0">
              <a:buNone/>
            </a:pPr>
            <a:endParaRPr lang="en-GB" sz="1800" b="1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7589336" cy="2304256"/>
          </a:xfrm>
          <a:prstGeom prst="rect">
            <a:avLst/>
          </a:prstGeom>
        </p:spPr>
      </p:pic>
      <p:sp>
        <p:nvSpPr>
          <p:cNvPr id="5" name="Rectângulo 4"/>
          <p:cNvSpPr/>
          <p:nvPr/>
        </p:nvSpPr>
        <p:spPr>
          <a:xfrm>
            <a:off x="971600" y="4005064"/>
            <a:ext cx="7589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Para beneficiar as hienas neste modelo, colocámos veneno que só pode ser consumido pelos leões mas ao diminuir este produto os leões continuavam em minoria em relação às hienas.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05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</a:rPr>
              <a:t>Conclusões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dirty="0"/>
              <a:t>Conclui-se que o objetivo para este modelo melhorado foi alcançado, conseguimos melhorar as hienas mudando a sua perceção e com certos ajustes inferiorizar os leões. Podemos secalhar ter exagerado mas ao menos assim notou-se bem a diferença no modelo base para o melhorado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0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</a:rPr>
              <a:t>Modelo Base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64704"/>
            <a:ext cx="5328592" cy="534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627784" y="623731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Interface Gráfica- </a:t>
            </a:r>
            <a:r>
              <a:rPr lang="pt-PT" b="1" dirty="0" smtClean="0"/>
              <a:t>”Mundo”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2882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9940"/>
            <a:ext cx="8229600" cy="850106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</a:rPr>
              <a:t>Agentes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904656"/>
          </a:xfrm>
        </p:spPr>
        <p:txBody>
          <a:bodyPr/>
          <a:lstStyle/>
          <a:p>
            <a:pPr marL="0" indent="0">
              <a:buNone/>
            </a:pPr>
            <a:r>
              <a:rPr lang="pt-PT" sz="2000" dirty="0"/>
              <a:t>Existem dois tipos de agentes: </a:t>
            </a:r>
            <a:r>
              <a:rPr lang="pt-PT" sz="2000" b="1" dirty="0"/>
              <a:t>Leões</a:t>
            </a:r>
            <a:r>
              <a:rPr lang="pt-PT" sz="2000" dirty="0"/>
              <a:t> e </a:t>
            </a:r>
            <a:r>
              <a:rPr lang="pt-PT" sz="2000" b="1" dirty="0"/>
              <a:t>Hienas</a:t>
            </a:r>
            <a:r>
              <a:rPr lang="pt-PT" sz="2000" dirty="0"/>
              <a:t> que se movimentam pelo ambiente de acordo com as suas características, tentando sobreviver</a:t>
            </a:r>
            <a:r>
              <a:rPr lang="pt-PT" sz="2000" dirty="0" smtClean="0"/>
              <a:t>.</a:t>
            </a:r>
          </a:p>
          <a:p>
            <a:endParaRPr lang="pt-PT" sz="2000" dirty="0"/>
          </a:p>
          <a:p>
            <a:r>
              <a:rPr lang="pt-PT" sz="2000" b="1" dirty="0" smtClean="0"/>
              <a:t>Leões</a:t>
            </a:r>
          </a:p>
          <a:p>
            <a:pPr marL="0" indent="0">
              <a:buNone/>
            </a:pPr>
            <a:r>
              <a:rPr lang="pt-PT" sz="1800" dirty="0"/>
              <a:t>O agente do tipo Leão é um agente reativo com memória de modo a recordar o seu nível de energia e deverá conseguir percecionar o conteúdo das células que se encontram imediatamente à sua frente, à sua esquerda e à sua direita. Este agente possui a capacidade de movimento e de se alimentar.</a:t>
            </a:r>
            <a:endParaRPr lang="en-GB" sz="1800" dirty="0"/>
          </a:p>
          <a:p>
            <a:endParaRPr lang="pt-PT" sz="2000" dirty="0" smtClean="0"/>
          </a:p>
          <a:p>
            <a:endParaRPr lang="pt-PT" sz="2000" dirty="0"/>
          </a:p>
          <a:p>
            <a:endParaRPr lang="pt-PT" sz="2000" dirty="0" smtClean="0"/>
          </a:p>
          <a:p>
            <a:r>
              <a:rPr lang="pt-PT" sz="2000" b="1" dirty="0" smtClean="0"/>
              <a:t>Hienas</a:t>
            </a:r>
          </a:p>
          <a:p>
            <a:pPr marL="0" indent="0">
              <a:buNone/>
            </a:pPr>
            <a:r>
              <a:rPr lang="pt-PT" sz="1800" dirty="0"/>
              <a:t>O agente Hiena é muito semelhante ao agente Leão, as diferenças é que não consegue descansar, ou seja, não consegue percecionar as células azuis, recebe uma variável chamada “nível agrupamento” que influencia no combate com os </a:t>
            </a:r>
            <a:r>
              <a:rPr lang="pt-PT" sz="1800" dirty="0" smtClean="0"/>
              <a:t>leões e têm uma hiena que impõe ação às outras hienas da sua vizinhança percecionada.</a:t>
            </a:r>
            <a:endParaRPr lang="en-GB" sz="1800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507" y="3560643"/>
            <a:ext cx="729526" cy="732453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284" y="6041065"/>
            <a:ext cx="74767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0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</a:rPr>
              <a:t>Testes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256584"/>
          </a:xfrm>
        </p:spPr>
        <p:txBody>
          <a:bodyPr>
            <a:normAutofit/>
          </a:bodyPr>
          <a:lstStyle/>
          <a:p>
            <a:r>
              <a:rPr lang="pt-PT" sz="1800" b="1" dirty="0" smtClean="0"/>
              <a:t>Teste 1</a:t>
            </a:r>
            <a:r>
              <a:rPr lang="en-GB" sz="1800" b="1" dirty="0" smtClean="0"/>
              <a:t> – </a:t>
            </a:r>
            <a:r>
              <a:rPr lang="en-GB" sz="1800" b="1" dirty="0" err="1" smtClean="0"/>
              <a:t>Teste</a:t>
            </a:r>
            <a:r>
              <a:rPr lang="en-GB" sz="1800" b="1" dirty="0" smtClean="0"/>
              <a:t> Base</a:t>
            </a:r>
          </a:p>
          <a:p>
            <a:endParaRPr lang="pt-PT" sz="2000" b="1" dirty="0"/>
          </a:p>
          <a:p>
            <a:endParaRPr lang="pt-PT" sz="2000" b="1" dirty="0" smtClean="0"/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7920880" cy="2448272"/>
          </a:xfrm>
          <a:prstGeom prst="rect">
            <a:avLst/>
          </a:prstGeom>
        </p:spPr>
      </p:pic>
      <p:sp>
        <p:nvSpPr>
          <p:cNvPr id="7" name="Rectângulo 6"/>
          <p:cNvSpPr/>
          <p:nvPr/>
        </p:nvSpPr>
        <p:spPr>
          <a:xfrm>
            <a:off x="539552" y="4033281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Podemos observar que </a:t>
            </a:r>
            <a:r>
              <a:rPr lang="pt-PT" dirty="0" smtClean="0"/>
              <a:t>as hienas </a:t>
            </a:r>
            <a:r>
              <a:rPr lang="pt-PT" dirty="0"/>
              <a:t>morrem muito mais facilmente que </a:t>
            </a:r>
            <a:r>
              <a:rPr lang="pt-PT" dirty="0" smtClean="0"/>
              <a:t>os leões </a:t>
            </a:r>
            <a:r>
              <a:rPr lang="pt-PT" dirty="0"/>
              <a:t>sendo a taxa de sobrevivência dos leões sempre bastante superior.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7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850106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</a:rPr>
              <a:t>Testes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pt-PT" sz="1800" b="1" dirty="0" smtClean="0"/>
              <a:t>Teste 2 - </a:t>
            </a:r>
            <a:r>
              <a:rPr lang="pt-PT" sz="1800" dirty="0" smtClean="0"/>
              <a:t>Manter </a:t>
            </a:r>
            <a:r>
              <a:rPr lang="pt-PT" sz="1800" dirty="0"/>
              <a:t>o </a:t>
            </a:r>
            <a:r>
              <a:rPr lang="pt-PT" sz="1800" dirty="0" smtClean="0"/>
              <a:t>mesmo </a:t>
            </a:r>
            <a:r>
              <a:rPr lang="pt-PT" sz="1800" dirty="0"/>
              <a:t>número de </a:t>
            </a:r>
            <a:r>
              <a:rPr lang="pt-PT" sz="1800" dirty="0" smtClean="0"/>
              <a:t>hienas </a:t>
            </a:r>
            <a:r>
              <a:rPr lang="pt-PT" sz="1800" dirty="0"/>
              <a:t>e diminuindo </a:t>
            </a:r>
            <a:r>
              <a:rPr lang="pt-PT" sz="1800" dirty="0" smtClean="0"/>
              <a:t>os leões</a:t>
            </a:r>
          </a:p>
          <a:p>
            <a:endParaRPr lang="pt-PT" sz="1800" dirty="0" smtClean="0"/>
          </a:p>
          <a:p>
            <a:endParaRPr lang="pt-PT" sz="1800" dirty="0"/>
          </a:p>
          <a:p>
            <a:endParaRPr lang="pt-PT" sz="1800" dirty="0" smtClean="0"/>
          </a:p>
          <a:p>
            <a:endParaRPr lang="pt-PT" sz="1800" dirty="0"/>
          </a:p>
          <a:p>
            <a:endParaRPr lang="pt-PT" sz="1800" dirty="0" smtClean="0"/>
          </a:p>
          <a:p>
            <a:endParaRPr lang="pt-PT" sz="1800" dirty="0"/>
          </a:p>
          <a:p>
            <a:endParaRPr lang="pt-PT" sz="1800" dirty="0" smtClean="0"/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endParaRPr lang="pt-PT" sz="1800" dirty="0" smtClean="0"/>
          </a:p>
          <a:p>
            <a:pPr marL="0" indent="0">
              <a:buNone/>
            </a:pPr>
            <a:r>
              <a:rPr lang="pt-PT" sz="1800" dirty="0" smtClean="0"/>
              <a:t>Ao </a:t>
            </a:r>
            <a:r>
              <a:rPr lang="pt-PT" sz="1800" dirty="0"/>
              <a:t>manter o mesmo número de hienas e diminuir o número de leões, já se nota que que </a:t>
            </a:r>
            <a:r>
              <a:rPr lang="pt-PT" sz="1800" dirty="0" smtClean="0"/>
              <a:t> </a:t>
            </a:r>
            <a:r>
              <a:rPr lang="pt-PT" sz="1800" dirty="0"/>
              <a:t>as hienas sobrevivem mais que os </a:t>
            </a:r>
            <a:r>
              <a:rPr lang="pt-PT" sz="1800" dirty="0" smtClean="0"/>
              <a:t>leões.</a:t>
            </a:r>
            <a:endParaRPr lang="en-GB" sz="1800" b="1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84784"/>
            <a:ext cx="704609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64096"/>
          </a:xfrm>
        </p:spPr>
        <p:txBody>
          <a:bodyPr/>
          <a:lstStyle/>
          <a:p>
            <a:r>
              <a:rPr lang="pt-PT" dirty="0">
                <a:solidFill>
                  <a:srgbClr val="FF0000"/>
                </a:solidFill>
              </a:rPr>
              <a:t>Testes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r>
              <a:rPr lang="pt-PT" sz="1800" b="1" dirty="0" smtClean="0"/>
              <a:t>Teste 3-</a:t>
            </a:r>
            <a:r>
              <a:rPr lang="pt-PT" sz="1800" dirty="0" smtClean="0"/>
              <a:t>Manter a </a:t>
            </a:r>
            <a:r>
              <a:rPr lang="pt-PT" sz="1800" dirty="0"/>
              <a:t>mesma quantidade de alimento de grande porte e diminuindo a de pequeno</a:t>
            </a:r>
            <a:r>
              <a:rPr lang="pt-PT" sz="1800" dirty="0" smtClean="0"/>
              <a:t>)</a:t>
            </a:r>
          </a:p>
          <a:p>
            <a:endParaRPr lang="pt-PT" sz="1800" b="1" dirty="0"/>
          </a:p>
          <a:p>
            <a:endParaRPr lang="pt-PT" sz="1800" b="1" dirty="0" smtClean="0"/>
          </a:p>
          <a:p>
            <a:endParaRPr lang="pt-PT" sz="1800" b="1" dirty="0"/>
          </a:p>
          <a:p>
            <a:pPr marL="0" indent="0">
              <a:buNone/>
            </a:pPr>
            <a:endParaRPr lang="en-GB" sz="1800" b="1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2816"/>
            <a:ext cx="7128792" cy="2183567"/>
          </a:xfrm>
          <a:prstGeom prst="rect">
            <a:avLst/>
          </a:prstGeom>
        </p:spPr>
      </p:pic>
      <p:sp>
        <p:nvSpPr>
          <p:cNvPr id="5" name="Rectângulo 4"/>
          <p:cNvSpPr/>
          <p:nvPr/>
        </p:nvSpPr>
        <p:spPr>
          <a:xfrm>
            <a:off x="1259632" y="4509120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Nota-se que a sobrevivência tanto de um agente como de outro é escassa ou mesmo nula com a diminuição de alimento de pequeno porte.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77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22114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</a:rPr>
              <a:t>Conclusões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algn="just"/>
            <a:r>
              <a:rPr lang="pt-PT" sz="2000" dirty="0"/>
              <a:t>Concluímos que com estes testes, este modelo base era muito mais favorável para os leões e prejudicial para as hienas. Por isso implementámos o modelo melhorado com o objetivo das hienas sobressaírem-se mais.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1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22114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</a:rPr>
              <a:t>Modelo Melhorado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08720"/>
            <a:ext cx="5322354" cy="532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616019" y="630932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Interface Gráfica- </a:t>
            </a:r>
            <a:r>
              <a:rPr lang="pt-PT" b="1" dirty="0" smtClean="0"/>
              <a:t>”Mundo”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4576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2515"/>
            <a:ext cx="8229600" cy="958213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</a:rPr>
              <a:t>Novas Funcionalidades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PT" sz="2200" b="1" dirty="0"/>
              <a:t>Descanso nas células rosas</a:t>
            </a:r>
            <a:r>
              <a:rPr lang="pt-PT" sz="2200" dirty="0"/>
              <a:t>: As hienas </a:t>
            </a:r>
            <a:r>
              <a:rPr lang="pt-PT" sz="2200" dirty="0" smtClean="0"/>
              <a:t>podem </a:t>
            </a:r>
            <a:r>
              <a:rPr lang="pt-PT" sz="2200" dirty="0"/>
              <a:t>descansar nas células rosas, o que lhes permite que não percam energia nem morram. Após o período de descanso, elas retomam seu movimento normal.</a:t>
            </a:r>
            <a:endParaRPr lang="en-GB" sz="2200" dirty="0"/>
          </a:p>
          <a:p>
            <a:pPr algn="just"/>
            <a:endParaRPr lang="pt-PT" sz="2200" b="1" dirty="0" smtClean="0"/>
          </a:p>
          <a:p>
            <a:pPr algn="just"/>
            <a:r>
              <a:rPr lang="pt-PT" sz="2200" b="1" dirty="0" smtClean="0"/>
              <a:t>Perceção </a:t>
            </a:r>
            <a:r>
              <a:rPr lang="pt-PT" sz="2200" b="1" dirty="0"/>
              <a:t>das hienas: </a:t>
            </a:r>
            <a:r>
              <a:rPr lang="pt-PT" sz="2200" dirty="0"/>
              <a:t>As hienas </a:t>
            </a:r>
            <a:r>
              <a:rPr lang="pt-PT" sz="2200" dirty="0" smtClean="0"/>
              <a:t>são </a:t>
            </a:r>
            <a:r>
              <a:rPr lang="pt-PT" sz="2200" dirty="0"/>
              <a:t>capazes de perceber as células em várias </a:t>
            </a:r>
            <a:r>
              <a:rPr lang="pt-PT" sz="2200" dirty="0" err="1"/>
              <a:t>direções</a:t>
            </a:r>
            <a:r>
              <a:rPr lang="pt-PT" sz="2200" dirty="0"/>
              <a:t> (à frente, à esquerda, à direita e atrás) </a:t>
            </a:r>
            <a:r>
              <a:rPr lang="pt-PT" sz="2200" dirty="0" smtClean="0"/>
              <a:t>num raio </a:t>
            </a:r>
            <a:r>
              <a:rPr lang="pt-PT" sz="2200" dirty="0"/>
              <a:t>de 8 células ao redor delas. </a:t>
            </a:r>
            <a:endParaRPr lang="pt-PT" sz="2200" dirty="0" smtClean="0"/>
          </a:p>
          <a:p>
            <a:pPr algn="just"/>
            <a:endParaRPr lang="pt-PT" sz="2200" b="1" dirty="0" smtClean="0"/>
          </a:p>
          <a:p>
            <a:pPr algn="just"/>
            <a:r>
              <a:rPr lang="pt-PT" sz="2200" b="1" dirty="0" smtClean="0"/>
              <a:t>Reprodução</a:t>
            </a:r>
            <a:r>
              <a:rPr lang="pt-PT" sz="2200" b="1" dirty="0"/>
              <a:t>: </a:t>
            </a:r>
            <a:r>
              <a:rPr lang="pt-PT" sz="2200" dirty="0"/>
              <a:t>Adicionamos a capacidade de reprodução para leões e hienas, permitindo-lhes criar descendentes quando atendem a certos critérios de energia e proximidade de outros agentes do mesmo tipo</a:t>
            </a:r>
            <a:r>
              <a:rPr lang="pt-PT" sz="2200" dirty="0" smtClean="0"/>
              <a:t>.</a:t>
            </a:r>
          </a:p>
          <a:p>
            <a:pPr marL="0" indent="0" algn="just">
              <a:buNone/>
            </a:pPr>
            <a:endParaRPr lang="en-GB" sz="2200" dirty="0"/>
          </a:p>
          <a:p>
            <a:pPr algn="just"/>
            <a:r>
              <a:rPr lang="pt-PT" sz="2200" b="1" dirty="0"/>
              <a:t>Alimento Venenoso (</a:t>
            </a:r>
            <a:r>
              <a:rPr lang="pt-PT" sz="2200" b="1" dirty="0" err="1"/>
              <a:t>Poison</a:t>
            </a:r>
            <a:r>
              <a:rPr lang="pt-PT" sz="2200" b="1" dirty="0"/>
              <a:t>): </a:t>
            </a:r>
            <a:r>
              <a:rPr lang="pt-PT" sz="2200" dirty="0"/>
              <a:t>Além dos alimentos de grande e pequeno porte, introduzimos alimentos venenosos (de cor cinza) nas células do ambiente. Quando os leões consomem alimentos venenosos, eles sofrem uma penalização de energia, </a:t>
            </a:r>
            <a:r>
              <a:rPr lang="pt-PT" sz="2200" dirty="0" err="1"/>
              <a:t>refletindo</a:t>
            </a:r>
            <a:r>
              <a:rPr lang="pt-PT" sz="2200" dirty="0"/>
              <a:t> uma escolha de alimento inadequada.</a:t>
            </a:r>
            <a:endParaRPr lang="en-GB" sz="2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7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631</Words>
  <Application>Microsoft Office PowerPoint</Application>
  <PresentationFormat>Apresentação no Ecrã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4" baseType="lpstr">
      <vt:lpstr>Tema do Office</vt:lpstr>
      <vt:lpstr>Agentes Racionais</vt:lpstr>
      <vt:lpstr>Modelo Base</vt:lpstr>
      <vt:lpstr>Agentes</vt:lpstr>
      <vt:lpstr>Testes</vt:lpstr>
      <vt:lpstr>Testes</vt:lpstr>
      <vt:lpstr>Testes</vt:lpstr>
      <vt:lpstr>Conclusões</vt:lpstr>
      <vt:lpstr>Modelo Melhorado</vt:lpstr>
      <vt:lpstr>Novas Funcionalidades</vt:lpstr>
      <vt:lpstr>Testes</vt:lpstr>
      <vt:lpstr>Testes</vt:lpstr>
      <vt:lpstr>Testes</vt:lpstr>
      <vt:lpstr>Conclusões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Agentes Racionais</dc:title>
  <dc:creator>ASUS</dc:creator>
  <cp:lastModifiedBy>ASUS</cp:lastModifiedBy>
  <cp:revision>17</cp:revision>
  <dcterms:created xsi:type="dcterms:W3CDTF">2023-10-26T10:49:59Z</dcterms:created>
  <dcterms:modified xsi:type="dcterms:W3CDTF">2023-11-01T22:20:27Z</dcterms:modified>
</cp:coreProperties>
</file>