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2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2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7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7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4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597496-1F9B-4B75-9562-E1C92F0FFCE1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F251108-2D83-4E09-B23A-D1DBBD8BA3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0B48-0B2B-4F8F-0D49-ADFC10CC0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34" y="1219200"/>
            <a:ext cx="11226297" cy="3558181"/>
          </a:xfrm>
        </p:spPr>
        <p:txBody>
          <a:bodyPr/>
          <a:lstStyle/>
          <a:p>
            <a:r>
              <a:rPr lang="en-US" sz="6000" dirty="0"/>
              <a:t>Researching</a:t>
            </a:r>
            <a:r>
              <a:rPr lang="pt-PT" sz="6000" dirty="0"/>
              <a:t> </a:t>
            </a:r>
            <a:r>
              <a:rPr lang="pt-PT" sz="6000" dirty="0" err="1"/>
              <a:t>player</a:t>
            </a:r>
            <a:r>
              <a:rPr lang="pt-PT" sz="6000" dirty="0"/>
              <a:t> </a:t>
            </a:r>
            <a:r>
              <a:rPr lang="pt-PT" sz="6000" dirty="0" err="1"/>
              <a:t>development</a:t>
            </a:r>
            <a:r>
              <a:rPr lang="pt-PT" sz="6000" dirty="0"/>
              <a:t> in Football Manager 2024 with Machine Learning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807D7-7986-CF9D-7BBE-2F360FF6A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17072-A48C-CFF5-75FB-75CD1060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5A6CE-659E-F8FD-8C48-5E853FA1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Margin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D81204D-B44B-D8B8-0FD8-3A8BF43FB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976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0E0F02-FE78-DCD1-6798-88E2A3B7B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6BB0B-A6AA-90A4-24F0-29F6F878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974B8FBE-D3C0-E0AB-6791-EB963CC87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4476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E35ED-17D1-81BD-70C5-218A4886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FA85B-3DE0-1621-B837-2C7F7A55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03C91580-83C0-0C88-15CD-3EF3FFF6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11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A32D4-AF9E-A7A6-46F2-E8212715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CDA5E-E68F-6A1F-6246-A2D4A96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 Facilities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04AF097E-7009-7289-F3F3-AB7A5B58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0" y="1113063"/>
            <a:ext cx="474744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C4122-5C92-DFCA-1BB2-24E541109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7AAA-C915-60DF-B281-FAC52323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2511A233-1389-D8AC-E4BF-619DB572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89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44BC8-73E5-A1E8-BB72-58FBCC619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8E66B-EECC-46FD-2E29-7149CD92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0432B91D-FE66-2BAF-7D8B-79E67ED8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07" y="1113063"/>
            <a:ext cx="468734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7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3DA85-104E-F930-4B5C-C049BFF9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F0F09-42F2-D832-DBA7-E35CB9CD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Div Rep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4D07F6EB-5274-648E-D114-1037BD0DB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5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BBB22-CFB2-AD98-CB35-C23EE888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B102B-EB8B-5734-7DC5-9FCD79D8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3E5F8C44-DD17-F390-EA17-F1DFF4395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967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6E921E-468F-6624-7C13-88EAF865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D30A5-27ED-1EFC-B638-234472BA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Avg Rat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70483E3-87E3-C6AB-44AC-C4E3893E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81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1FE86-F089-E15C-BC44-CD758681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82A3-3CB7-1E95-B035-2AB50D38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Inj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E9BCFED3-3024-976E-6EEA-5FA2A716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15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E26B-5A37-21BB-E252-F820C252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5B41-D0F1-39C9-4D3A-52DEEE23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  <a:p>
            <a:r>
              <a:rPr lang="en-US" dirty="0"/>
              <a:t>Data Extraction and Handling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Results by age group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6992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722B4-EDFE-CA08-2C13-B9AA9E66C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3A8AF-2360-744B-3377-5BF413C0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&lt;20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B0137F9-A21E-29B3-E36D-9525D93FA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7" y="1113063"/>
            <a:ext cx="432788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58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D5874-DD4C-674D-5C7D-0CC27842C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F4968-24E8-62EF-6797-0686E4D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&lt;20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099692BA-3492-E5C2-D9C3-B77C6D26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08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1264B-B64B-8634-9BF0-50EBD203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5321-7B73-F2E9-42AE-F79EB095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 &lt;20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2F8C8ABE-BB86-47DC-1A83-45D0BE374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25" y="1113063"/>
            <a:ext cx="467551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377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166FB-B6C2-3FC5-F049-F3C4CC64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C5B58-1576-3EA7-9324-38A9CCAF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Amb &lt;20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784B4560-68AD-C644-D1C2-7C904AFC7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0" y="1113063"/>
            <a:ext cx="474744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38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1F76F-6249-1DB6-AD98-CB7E1013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FF469-E65A-D589-9464-EABF38E9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Mins &lt;20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&#10;&#10;Description automatically generated">
            <a:extLst>
              <a:ext uri="{FF2B5EF4-FFF2-40B4-BE49-F238E27FC236}">
                <a16:creationId xmlns:a16="http://schemas.microsoft.com/office/drawing/2014/main" id="{418FCBCC-57BB-ECE4-3016-257D0A2B6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25" y="1113063"/>
            <a:ext cx="467551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42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C12D3-A370-8388-1237-BF13A9EBB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8D81F-5B3A-518A-14DD-49145B12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TF &lt;20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470A99C9-7FB5-F97B-9465-449BEAA1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59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E8445-DE90-3C00-0735-70741D316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D22B6-7346-3162-89EE-B0336E17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20-25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086876-387D-460B-C794-74E451E6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7" y="1113063"/>
            <a:ext cx="432788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20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16F75-4AC2-4B23-0E23-D8F7D480A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551AB-8294-00FF-6867-3B17794A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 20-25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11F9DA6-3E39-5CF7-E855-E438D285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21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F59FE-50CC-FC5D-2721-857C8211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6EC0F-9A4B-FE9B-065E-58A075C2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 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20-25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2A003EC6-DD4F-F277-E64A-785DEFC3C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23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C0889-C16E-B94F-791E-719FD46F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57F7-D6B9-AF4E-F062-2CAC289D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Amb 20-25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B082EB83-94EC-DBC8-C7D2-95E0EE11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48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C5AC-F4C0-285C-8289-DE8B2464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Previous</a:t>
            </a:r>
            <a:r>
              <a:rPr lang="pt-PT" dirty="0"/>
              <a:t>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3E7F-A92E-C961-C55F-6C753C9B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previously done some research on FM21 that was featured on Zealand’s channel that showed that Prof &gt; Det &gt;&gt; Amb</a:t>
            </a:r>
          </a:p>
          <a:p>
            <a:r>
              <a:rPr lang="en-US" dirty="0"/>
              <a:t>This challenged the current perspective that determination was the single most important attribute</a:t>
            </a:r>
          </a:p>
          <a:p>
            <a:r>
              <a:rPr lang="en-US" dirty="0"/>
              <a:t>Other work on this area was also performed by others, but just like my original research it had several shortcomings</a:t>
            </a:r>
          </a:p>
        </p:txBody>
      </p:sp>
    </p:spTree>
    <p:extLst>
      <p:ext uri="{BB962C8B-B14F-4D97-AF65-F5344CB8AC3E}">
        <p14:creationId xmlns:p14="http://schemas.microsoft.com/office/powerpoint/2010/main" val="2769364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2CD88-67DF-8B2C-83AA-A37E1A6F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2E46F-A1E4-D891-CDD8-C0F9BB81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Mins 20-25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showing a line&#10;&#10;Description automatically generated">
            <a:extLst>
              <a:ext uri="{FF2B5EF4-FFF2-40B4-BE49-F238E27FC236}">
                <a16:creationId xmlns:a16="http://schemas.microsoft.com/office/drawing/2014/main" id="{1852D953-6FE6-3975-DC27-539AAE34E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45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1995-7FEF-7623-C650-8BA3AC12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BF48-3B60-E537-25E8-E1800F75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TF 20-25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78508458-4460-2917-86D3-CFFA16FF4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59" y="1113063"/>
            <a:ext cx="469924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19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2857C-9028-DA21-A049-19D6FD32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3FAC-7F15-9132-8452-B71BBD22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25-30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296FCD0-A1CA-1F46-1712-0B831E86B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7" y="1113063"/>
            <a:ext cx="432788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78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E79CF-CC72-8454-4EEB-24358103E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291EC-3FD0-9386-3D39-55D212B4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 25-30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EE728F91-A6F2-3EE8-1F77-31D26C3DD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79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8EE38-124B-7773-F9AF-D9C7AF14F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205A-80A6-66BA-437D-F88EAA92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 25-30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A8EA5B0B-1DD1-12F1-7411-B3E1541D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756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758A1-83CF-C9E8-43C5-1100B1FA4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77160-175B-912E-EBB3-EFDB742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Amb 25-30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B264FABA-6F92-0E47-169C-F17B0B319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089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D5646-914F-3C37-384E-83CC156F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E3C9-F0CE-850D-AF34-93538CC3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Mins 25-30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&#10;&#10;Description automatically generated">
            <a:extLst>
              <a:ext uri="{FF2B5EF4-FFF2-40B4-BE49-F238E27FC236}">
                <a16:creationId xmlns:a16="http://schemas.microsoft.com/office/drawing/2014/main" id="{C10C00E7-4CE9-E2A0-4C68-6C609AD6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09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F9CB0-B939-F276-D8DB-133829F35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4E766-EA22-48EC-E3A8-265FDFA1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TF 25-30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4D34BD12-638F-E4DC-8D57-19F2494B7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30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EE00E-1E27-3729-7C56-9164F106C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9E557-76C5-3AC1-9138-084BEE29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&gt;30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5164697-0CDB-A87A-4CCA-9C022B4C6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7" y="1113063"/>
            <a:ext cx="432788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65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A5917-FA75-CE78-CA11-99397131C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E3F90-5D56-A74E-C809-A9FE819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 &gt;30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515720D8-2100-BF6B-37EF-604432748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28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69C3-CC6C-5A41-A4F8-C363D9E6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problem with current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AD8-F71C-0BE1-3ED3-B28BBC2B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sample is often not big enough</a:t>
            </a:r>
          </a:p>
          <a:p>
            <a:r>
              <a:rPr lang="en-US" dirty="0"/>
              <a:t>The environment is too controlled in order to isolate the variables</a:t>
            </a:r>
          </a:p>
          <a:p>
            <a:r>
              <a:rPr lang="en-US" dirty="0"/>
              <a:t>Often models are too simplistic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AE61-1185-D464-E8B4-33F1CED91DE5}"/>
              </a:ext>
            </a:extLst>
          </p:cNvPr>
          <p:cNvSpPr txBox="1"/>
          <p:nvPr/>
        </p:nvSpPr>
        <p:spPr>
          <a:xfrm>
            <a:off x="1154954" y="3829617"/>
            <a:ext cx="77898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To </a:t>
            </a:r>
            <a:r>
              <a:rPr lang="en-US" dirty="0"/>
              <a:t>address</a:t>
            </a:r>
            <a:r>
              <a:rPr lang="pt-PT" dirty="0"/>
              <a:t> this, I </a:t>
            </a:r>
            <a:r>
              <a:rPr lang="en-US" dirty="0"/>
              <a:t>ran</a:t>
            </a:r>
            <a:r>
              <a:rPr lang="pt-PT" dirty="0"/>
              <a:t> a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experiment</a:t>
            </a:r>
            <a:r>
              <a:rPr lang="pt-PT" dirty="0"/>
              <a:t> in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unedited</a:t>
            </a:r>
            <a:r>
              <a:rPr lang="pt-PT" dirty="0"/>
              <a:t> FM </a:t>
            </a:r>
            <a:r>
              <a:rPr lang="pt-PT" dirty="0" err="1"/>
              <a:t>save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trained</a:t>
            </a:r>
            <a:r>
              <a:rPr lang="pt-PT" dirty="0"/>
              <a:t> a </a:t>
            </a:r>
            <a:r>
              <a:rPr lang="pt-PT" dirty="0" err="1"/>
              <a:t>robust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over 30000 data </a:t>
            </a:r>
            <a:r>
              <a:rPr lang="pt-PT" dirty="0" err="1"/>
              <a:t>points</a:t>
            </a:r>
            <a:r>
              <a:rPr lang="pt-PT" dirty="0"/>
              <a:t>, </a:t>
            </a:r>
            <a:r>
              <a:rPr lang="pt-PT" dirty="0" err="1"/>
              <a:t>testing</a:t>
            </a:r>
            <a:r>
              <a:rPr lang="pt-PT" dirty="0"/>
              <a:t> a </a:t>
            </a:r>
            <a:r>
              <a:rPr lang="pt-PT" dirty="0" err="1"/>
              <a:t>variety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en-US" dirty="0"/>
              <a:t>variables</a:t>
            </a:r>
            <a:r>
              <a:rPr lang="pt-PT" dirty="0"/>
              <a:t>, </a:t>
            </a:r>
            <a:r>
              <a:rPr lang="pt-PT" dirty="0" err="1"/>
              <a:t>namely</a:t>
            </a:r>
            <a:r>
              <a:rPr lang="pt-PT" dirty="0"/>
              <a:t>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Professionalism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Determination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Ambition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Training </a:t>
            </a:r>
            <a:r>
              <a:rPr lang="pt-PT" dirty="0" err="1"/>
              <a:t>Facilities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Minutes 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And</a:t>
            </a:r>
            <a:r>
              <a:rPr lang="pt-PT" dirty="0"/>
              <a:t> more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2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92B20-636A-AE57-678C-23E30B76B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66730-35AB-D23B-A36B-848161C4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 &gt;30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A93EB54F-4554-C486-77A8-0A30FB4C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16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168F0-7E64-9388-420C-FA00D8B73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7D20-754D-E3C7-6087-569D4EBD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Amb &gt;30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1345DE0C-ABBF-5D68-D7A0-9252B5F2A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24" y="1113063"/>
            <a:ext cx="477191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667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8B54B-2C34-9FF3-F850-E07CE220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352BF-6912-F64D-8A79-1DBD8D53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Mins &gt;30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0BFB152C-5797-EC5C-40AD-A4632222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59" y="1113063"/>
            <a:ext cx="4784245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633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05A0E-F36E-A808-D8F8-DF990BC0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32264-2AD3-9335-793A-846CA1C3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TF &gt;30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a mountain&#10;&#10;Description automatically generated">
            <a:extLst>
              <a:ext uri="{FF2B5EF4-FFF2-40B4-BE49-F238E27FC236}">
                <a16:creationId xmlns:a16="http://schemas.microsoft.com/office/drawing/2014/main" id="{F0D8073A-7491-087E-BE39-CF492912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8" y="1113063"/>
            <a:ext cx="485958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81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1B0-7B9C-A30A-D23B-FC87D450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review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EB54DE-DD63-84F5-2D51-E7FF021D8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395"/>
              </p:ext>
            </p:extLst>
          </p:nvPr>
        </p:nvGraphicFramePr>
        <p:xfrm>
          <a:off x="1155700" y="2603500"/>
          <a:ext cx="882490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18">
                  <a:extLst>
                    <a:ext uri="{9D8B030D-6E8A-4147-A177-3AD203B41FA5}">
                      <a16:colId xmlns:a16="http://schemas.microsoft.com/office/drawing/2014/main" val="4287079583"/>
                    </a:ext>
                  </a:extLst>
                </a:gridCol>
                <a:gridCol w="1470818">
                  <a:extLst>
                    <a:ext uri="{9D8B030D-6E8A-4147-A177-3AD203B41FA5}">
                      <a16:colId xmlns:a16="http://schemas.microsoft.com/office/drawing/2014/main" val="1338346723"/>
                    </a:ext>
                  </a:extLst>
                </a:gridCol>
                <a:gridCol w="1470818">
                  <a:extLst>
                    <a:ext uri="{9D8B030D-6E8A-4147-A177-3AD203B41FA5}">
                      <a16:colId xmlns:a16="http://schemas.microsoft.com/office/drawing/2014/main" val="3853960453"/>
                    </a:ext>
                  </a:extLst>
                </a:gridCol>
                <a:gridCol w="1470818">
                  <a:extLst>
                    <a:ext uri="{9D8B030D-6E8A-4147-A177-3AD203B41FA5}">
                      <a16:colId xmlns:a16="http://schemas.microsoft.com/office/drawing/2014/main" val="1939485616"/>
                    </a:ext>
                  </a:extLst>
                </a:gridCol>
                <a:gridCol w="1470818">
                  <a:extLst>
                    <a:ext uri="{9D8B030D-6E8A-4147-A177-3AD203B41FA5}">
                      <a16:colId xmlns:a16="http://schemas.microsoft.com/office/drawing/2014/main" val="3806018608"/>
                    </a:ext>
                  </a:extLst>
                </a:gridCol>
                <a:gridCol w="1470818">
                  <a:extLst>
                    <a:ext uri="{9D8B030D-6E8A-4147-A177-3AD203B41FA5}">
                      <a16:colId xmlns:a16="http://schemas.microsoft.com/office/drawing/2014/main" val="223741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Average Growth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97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0.3-</a:t>
                      </a: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9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6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-2(?)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3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Training 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46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12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3168-31C6-8530-05D3-111C3B42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D1D0-1459-E884-5897-72BDDE7F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Prof &gt; Det &gt; Amb at all ages, but these differences aren't quite as large as previously stated</a:t>
            </a:r>
          </a:p>
          <a:p>
            <a:r>
              <a:rPr lang="en-US" dirty="0"/>
              <a:t>Training Facilities matter about as much as determination but only affect growth and don't help with decay</a:t>
            </a:r>
          </a:p>
          <a:p>
            <a:r>
              <a:rPr lang="en-US" dirty="0"/>
              <a:t>The positive effect of average rating is fairly small, as is the negative effect of injuries (separating from minutes played)</a:t>
            </a:r>
          </a:p>
          <a:p>
            <a:r>
              <a:rPr lang="en-US" dirty="0"/>
              <a:t>The margin of growth of a player has a huge effect on his yearly growth</a:t>
            </a:r>
          </a:p>
          <a:p>
            <a:r>
              <a:rPr lang="en-US" dirty="0"/>
              <a:t>Consistency, adaptability, pressure and important matches don't matter</a:t>
            </a:r>
          </a:p>
        </p:txBody>
      </p:sp>
    </p:spTree>
    <p:extLst>
      <p:ext uri="{BB962C8B-B14F-4D97-AF65-F5344CB8AC3E}">
        <p14:creationId xmlns:p14="http://schemas.microsoft.com/office/powerpoint/2010/main" val="3195393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C87E-B539-5731-D4FF-DD87CA89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(&lt;20)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E229-B769-53D8-1296-1172A5D8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stage the margin of progression has a huge impact</a:t>
            </a:r>
          </a:p>
          <a:p>
            <a:r>
              <a:rPr lang="en-US" dirty="0"/>
              <a:t>It's very important for determination to be at least 6, after that point the increase in impact is smaller</a:t>
            </a:r>
          </a:p>
          <a:p>
            <a:r>
              <a:rPr lang="en-US" dirty="0"/>
              <a:t>Professionalism stops mattering at 15</a:t>
            </a:r>
          </a:p>
          <a:p>
            <a:r>
              <a:rPr lang="en-US" dirty="0"/>
              <a:t>Even playing just 200-300 minutes can have a big impact, but mins played have a relatively small importance in this age group compared to others, mattering less that professionalism</a:t>
            </a:r>
          </a:p>
          <a:p>
            <a:r>
              <a:rPr lang="en-US" dirty="0"/>
              <a:t>Training Facilities seem to stop mattering past 17</a:t>
            </a:r>
          </a:p>
          <a:p>
            <a:r>
              <a:rPr lang="en-US" dirty="0"/>
              <a:t>League reputation is not a huge factor at this stage</a:t>
            </a:r>
          </a:p>
          <a:p>
            <a:r>
              <a:rPr lang="en-US" dirty="0"/>
              <a:t>Injuries don't matter a 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5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7AE6-F547-B8F7-56FA-A7BBC88C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(20-25)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0BFE-173D-C7CD-F73B-6EEAB306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margin still is very important, it's all about playtime, and division reputation is a big factor here</a:t>
            </a:r>
          </a:p>
          <a:p>
            <a:r>
              <a:rPr lang="en-US" dirty="0"/>
              <a:t>Professionalism up to 11 doesn't change growth a lot, but past that point there's a big increase for each point</a:t>
            </a:r>
          </a:p>
          <a:p>
            <a:r>
              <a:rPr lang="en-US" dirty="0"/>
              <a:t>Ambition has a fairly small impact, as do injuries</a:t>
            </a:r>
          </a:p>
          <a:p>
            <a:r>
              <a:rPr lang="en-US" dirty="0"/>
              <a:t>Training facilities appear to stop mattering past 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93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2C6-3CFD-9966-21A1-91EE1271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(25-30)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44C1-3131-4B7D-6516-281BD61D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naturally slows down or halts</a:t>
            </a:r>
          </a:p>
          <a:p>
            <a:r>
              <a:rPr lang="en-US" dirty="0"/>
              <a:t>Playing a lot and at a high level is still key</a:t>
            </a:r>
          </a:p>
          <a:p>
            <a:r>
              <a:rPr lang="en-US" dirty="0"/>
              <a:t>Injuries start gaining relevance</a:t>
            </a:r>
          </a:p>
          <a:p>
            <a:r>
              <a:rPr lang="en-US" dirty="0"/>
              <a:t>Fast increase in growth impact when determination is up to 10, slows down after</a:t>
            </a:r>
          </a:p>
          <a:p>
            <a:r>
              <a:rPr lang="en-US" dirty="0"/>
              <a:t>Professionalism should be at least 6, after which point it has a relatively small influence</a:t>
            </a:r>
          </a:p>
          <a:p>
            <a:r>
              <a:rPr lang="en-US" dirty="0"/>
              <a:t>For the first time Training Facilities do seem to matter all the way up to 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87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3AC5-9A80-B8A4-8F44-2089B254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(&gt;30)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1F3A-1F8B-56AD-B56C-543A76D6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has no effect on player decay, but CA does (the higher the CA, the faster the fall)</a:t>
            </a:r>
          </a:p>
          <a:p>
            <a:r>
              <a:rPr lang="en-US" dirty="0"/>
              <a:t>Professionalism is the undisputed king of the HAs in stopping decay</a:t>
            </a:r>
          </a:p>
          <a:p>
            <a:r>
              <a:rPr lang="en-US" dirty="0"/>
              <a:t>Ambition only needs to be at least 7, after which point it seems to not matter</a:t>
            </a:r>
          </a:p>
          <a:p>
            <a:r>
              <a:rPr lang="en-US" dirty="0"/>
              <a:t>Training Facilities do not affect player decay at all</a:t>
            </a:r>
          </a:p>
          <a:p>
            <a:r>
              <a:rPr lang="en-US" dirty="0"/>
              <a:t>The league reputation doesn't seem to have a big impact</a:t>
            </a:r>
          </a:p>
          <a:p>
            <a:r>
              <a:rPr lang="en-US" dirty="0"/>
              <a:t>Injuries have a very large impact in this stage of the career</a:t>
            </a:r>
          </a:p>
          <a:p>
            <a:r>
              <a:rPr lang="en-US" dirty="0"/>
              <a:t>Players should play at least 3000 minutes to help stop decay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5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888B-DD7A-8261-D892-EE0DA37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D5F9-D07A-FFBB-D0C6-C18357C3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Coaching attributes are not controlled</a:t>
            </a:r>
          </a:p>
          <a:p>
            <a:r>
              <a:rPr lang="en-US" dirty="0"/>
              <a:t>Getting more data would be time consuming unless I learn to automate a few things</a:t>
            </a:r>
          </a:p>
          <a:p>
            <a:r>
              <a:rPr lang="en-US" dirty="0"/>
              <a:t>Inability to separate by position (except for goalkeeper)</a:t>
            </a:r>
          </a:p>
          <a:p>
            <a:r>
              <a:rPr lang="en-US" dirty="0"/>
              <a:t>There may be variables that affect player development that I am not considering</a:t>
            </a:r>
          </a:p>
          <a:p>
            <a:r>
              <a:rPr lang="en-US" dirty="0"/>
              <a:t>The fact we're only going forward 1 year stops us from analyzing regens</a:t>
            </a:r>
          </a:p>
        </p:txBody>
      </p:sp>
    </p:spTree>
    <p:extLst>
      <p:ext uri="{BB962C8B-B14F-4D97-AF65-F5344CB8AC3E}">
        <p14:creationId xmlns:p14="http://schemas.microsoft.com/office/powerpoint/2010/main" val="36228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EF05-59EB-34E0-DEBC-FB601E3F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Handling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3DDF725-289B-3FB8-4DE9-ACD7A2F4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04527"/>
            <a:ext cx="8824913" cy="3214246"/>
          </a:xfrm>
        </p:spPr>
      </p:pic>
    </p:spTree>
    <p:extLst>
      <p:ext uri="{BB962C8B-B14F-4D97-AF65-F5344CB8AC3E}">
        <p14:creationId xmlns:p14="http://schemas.microsoft.com/office/powerpoint/2010/main" val="66467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D2B-2611-B3E6-1915-87A2078B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51D9-ED2B-137D-B845-41903014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different types of models were experimented with: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Regression: Achieved an MSE of 13.77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Neural Networks: Achieved an MSE of 7.98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XGBoost</a:t>
            </a:r>
            <a:r>
              <a:rPr lang="en-US" dirty="0"/>
              <a:t>: Achieved an MSE of 7.20 (MAE of 1.81)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</a:t>
            </a:r>
            <a:r>
              <a:rPr lang="en-US" dirty="0" err="1"/>
              <a:t>XGBoost</a:t>
            </a:r>
            <a:r>
              <a:rPr lang="en-US" dirty="0"/>
              <a:t> for its better predicting ability but also ease of interpretation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interpret the model using SHAP values and PDP's</a:t>
            </a:r>
          </a:p>
        </p:txBody>
      </p:sp>
    </p:spTree>
    <p:extLst>
      <p:ext uri="{BB962C8B-B14F-4D97-AF65-F5344CB8AC3E}">
        <p14:creationId xmlns:p14="http://schemas.microsoft.com/office/powerpoint/2010/main" val="269626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9C4C9-7B8C-F113-D5BC-19F1AF4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AF1FF0E-1240-33E1-F219-870B731E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37" y="1113063"/>
            <a:ext cx="432788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52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AC6FA-6134-C976-F1BD-E62EB228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F935-43B7-4E7D-9DA5-45E7FC59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Content Placeholder 14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CAD5466-CFA8-A860-6869-25799B11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33" y="1113063"/>
            <a:ext cx="480909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309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814</Words>
  <Application>Microsoft Office PowerPoint</Application>
  <PresentationFormat>Widescreen</PresentationFormat>
  <Paragraphs>154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Cambria</vt:lpstr>
      <vt:lpstr>Century Gothic</vt:lpstr>
      <vt:lpstr>Wingdings</vt:lpstr>
      <vt:lpstr>Wingdings 3</vt:lpstr>
      <vt:lpstr>Ion Boardroom</vt:lpstr>
      <vt:lpstr>Researching player development in Football Manager 2024 with Machine Learning</vt:lpstr>
      <vt:lpstr>Index</vt:lpstr>
      <vt:lpstr>Previous work</vt:lpstr>
      <vt:lpstr>The problem with current research</vt:lpstr>
      <vt:lpstr>Limitations</vt:lpstr>
      <vt:lpstr>Data Extraction and Handling</vt:lpstr>
      <vt:lpstr>Modelling</vt:lpstr>
      <vt:lpstr>Results</vt:lpstr>
      <vt:lpstr>Age</vt:lpstr>
      <vt:lpstr>Margin</vt:lpstr>
      <vt:lpstr>CA</vt:lpstr>
      <vt:lpstr>Mins</vt:lpstr>
      <vt:lpstr>Training Facilities</vt:lpstr>
      <vt:lpstr>Det</vt:lpstr>
      <vt:lpstr>Prof</vt:lpstr>
      <vt:lpstr>Div Rep</vt:lpstr>
      <vt:lpstr>Amb</vt:lpstr>
      <vt:lpstr>Avg Rat</vt:lpstr>
      <vt:lpstr>Inj Pr</vt:lpstr>
      <vt:lpstr>&lt;20</vt:lpstr>
      <vt:lpstr>Det &lt;20</vt:lpstr>
      <vt:lpstr>Prof &lt;20</vt:lpstr>
      <vt:lpstr>Amb &lt;20</vt:lpstr>
      <vt:lpstr>Mins &lt;20</vt:lpstr>
      <vt:lpstr>TF &lt;20</vt:lpstr>
      <vt:lpstr>20-25</vt:lpstr>
      <vt:lpstr>Det 20-25</vt:lpstr>
      <vt:lpstr>Prof 20-25</vt:lpstr>
      <vt:lpstr>Amb 20-25</vt:lpstr>
      <vt:lpstr>Mins 20-25</vt:lpstr>
      <vt:lpstr>TF 20-25</vt:lpstr>
      <vt:lpstr>25-30</vt:lpstr>
      <vt:lpstr>Det 25-30</vt:lpstr>
      <vt:lpstr>Prof 25-30</vt:lpstr>
      <vt:lpstr>Amb 25-30</vt:lpstr>
      <vt:lpstr>Mins 25-30</vt:lpstr>
      <vt:lpstr>TF 25-30</vt:lpstr>
      <vt:lpstr>&gt;30</vt:lpstr>
      <vt:lpstr>Det &gt;30</vt:lpstr>
      <vt:lpstr>Prof &gt;30</vt:lpstr>
      <vt:lpstr>Amb &gt;30</vt:lpstr>
      <vt:lpstr>Mins &gt;30</vt:lpstr>
      <vt:lpstr>TF &gt;30</vt:lpstr>
      <vt:lpstr>Results review table</vt:lpstr>
      <vt:lpstr>Conclusions (overall)</vt:lpstr>
      <vt:lpstr>Conclusions (&lt;20)</vt:lpstr>
      <vt:lpstr>Conclusions (20-25)</vt:lpstr>
      <vt:lpstr>Conclusions (25-30)</vt:lpstr>
      <vt:lpstr>Conclusions (&gt;30)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Martim Martins Baptista do Rosário Rêgo</dc:creator>
  <cp:lastModifiedBy>Martim Martins Baptista do Rosário Rêgo</cp:lastModifiedBy>
  <cp:revision>9</cp:revision>
  <dcterms:created xsi:type="dcterms:W3CDTF">2024-11-05T23:08:45Z</dcterms:created>
  <dcterms:modified xsi:type="dcterms:W3CDTF">2024-11-08T15:27:22Z</dcterms:modified>
</cp:coreProperties>
</file>