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1" r:id="rId16"/>
    <p:sldId id="443" r:id="rId17"/>
    <p:sldId id="437" r:id="rId18"/>
    <p:sldId id="438" r:id="rId19"/>
    <p:sldId id="439" r:id="rId20"/>
    <p:sldId id="444" r:id="rId21"/>
    <p:sldId id="440" r:id="rId22"/>
    <p:sldId id="424" r:id="rId23"/>
    <p:sldId id="419" r:id="rId24"/>
    <p:sldId id="42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3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17-Mar-2015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17-Mar-2015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jpeg"/><Relationship Id="rId15" Type="http://schemas.openxmlformats.org/officeDocument/2006/relationships/image" Target="../media/image2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960628"/>
            <a:ext cx="7572841" cy="1696972"/>
          </a:xfrm>
        </p:spPr>
        <p:txBody>
          <a:bodyPr>
            <a:normAutofit/>
          </a:bodyPr>
          <a:lstStyle/>
          <a:p>
            <a:r>
              <a:rPr lang="en-US" dirty="0" smtClean="0"/>
              <a:t>Entity Framework Performance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Entity Framewor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8" y="6096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grpSp>
        <p:nvGrpSpPr>
          <p:cNvPr id="3" name="Group 2"/>
          <p:cNvGrpSpPr/>
          <p:nvPr/>
        </p:nvGrpSpPr>
        <p:grpSpPr>
          <a:xfrm>
            <a:off x="8249738" y="4100144"/>
            <a:ext cx="3055315" cy="2125064"/>
            <a:chOff x="8249738" y="4020632"/>
            <a:chExt cx="3055315" cy="2125064"/>
          </a:xfrm>
        </p:grpSpPr>
        <p:pic>
          <p:nvPicPr>
            <p:cNvPr id="21" name="Picture 20" descr="http://www.organisationscience.com/styled-6/files/dt-improved-performanc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738" y="4020632"/>
              <a:ext cx="3055315" cy="2113403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sp>
          <p:nvSpPr>
            <p:cNvPr id="22" name="TextBox 8"/>
            <p:cNvSpPr txBox="1"/>
            <p:nvPr/>
          </p:nvSpPr>
          <p:spPr>
            <a:xfrm>
              <a:off x="8424693" y="5653253"/>
              <a:ext cx="27751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Entity Framework</a:t>
              </a:r>
              <a:endParaRPr lang="en-US" sz="2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32212" y="4100144"/>
            <a:ext cx="3703781" cy="2117294"/>
            <a:chOff x="3808412" y="4020632"/>
            <a:chExt cx="3703781" cy="2117294"/>
          </a:xfrm>
        </p:grpSpPr>
        <p:pic>
          <p:nvPicPr>
            <p:cNvPr id="20" name="Picture 2" descr="http://www.qualitykiosk.com/images/performance-test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08412" y="4020632"/>
              <a:ext cx="3703781" cy="2117294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34916" y="4054096"/>
              <a:ext cx="1370977" cy="1208492"/>
            </a:xfrm>
            <a:prstGeom prst="rect">
              <a:avLst/>
            </a:prstGeom>
            <a:effectLst>
              <a:softEdge rad="63500"/>
            </a:effec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9038" y="2209800"/>
            <a:ext cx="1969179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1548192"/>
            <a:ext cx="92964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Solving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2350672"/>
            <a:ext cx="5638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18" y="3300792"/>
            <a:ext cx="5613994" cy="2947608"/>
          </a:xfrm>
          <a:prstGeom prst="roundRect">
            <a:avLst>
              <a:gd name="adj" fmla="val 41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314" y="4214835"/>
            <a:ext cx="10230196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111635"/>
            <a:ext cx="10820400" cy="1365365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</a:t>
            </a:r>
            <a:br>
              <a:rPr lang="en-US" dirty="0" smtClean="0"/>
            </a:br>
            <a:r>
              <a:rPr lang="en-US" dirty="0" smtClean="0"/>
              <a:t>Affect the Performance?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27212" y="1448998"/>
            <a:ext cx="8533801" cy="2284802"/>
            <a:chOff x="913411" y="1048403"/>
            <a:chExt cx="8533801" cy="2284802"/>
          </a:xfrm>
        </p:grpSpPr>
        <p:pic>
          <p:nvPicPr>
            <p:cNvPr id="2050" name="Picture 2" descr="http://www.ausmerica.com/blog/wp-content/uploads/2011/08/long_list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662" y="1048403"/>
              <a:ext cx="2876550" cy="2284802"/>
            </a:xfrm>
            <a:prstGeom prst="roundRect">
              <a:avLst>
                <a:gd name="adj" fmla="val 242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11" y="1048403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230" y="1643170"/>
              <a:ext cx="1766604" cy="155723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0812" y="1066800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ToList()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51212" y="233490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65812" y="2330355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6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and gets data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 will cause all employees to be loaded from the DB + to be sorted and filtered later in the memory + we have N+1 query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6614" y="4133671"/>
            <a:ext cx="105155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/>
              <a:t>List&lt;Employee&gt; employeesFromRedmond </a:t>
            </a:r>
            <a:r>
              <a:rPr lang="en-US" sz="2400" noProof="1"/>
              <a:t>=</a:t>
            </a:r>
          </a:p>
          <a:p>
            <a:r>
              <a:rPr lang="en-US" sz="2400" noProof="1"/>
              <a:t>  </a:t>
            </a:r>
            <a:r>
              <a:rPr lang="en-US" sz="2400" noProof="1" smtClean="0"/>
              <a:t>context.Employees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400" noProof="1" smtClean="0"/>
              <a:t>.OrderBy(e =&gt; e.LastName).</a:t>
            </a:r>
            <a:endParaRPr lang="en-US" sz="2400" noProof="1"/>
          </a:p>
          <a:p>
            <a:r>
              <a:rPr lang="en-US" sz="2400" noProof="1"/>
              <a:t>  </a:t>
            </a:r>
            <a:r>
              <a:rPr lang="en-US" sz="2400" noProof="1" smtClean="0"/>
              <a:t>Where(e </a:t>
            </a:r>
            <a:r>
              <a:rPr lang="en-US" sz="2400" noProof="1"/>
              <a:t>=&gt; </a:t>
            </a:r>
            <a:r>
              <a:rPr lang="en-US" sz="2400" noProof="1" smtClean="0"/>
              <a:t>e.Address.Town.Name </a:t>
            </a:r>
            <a:r>
              <a:rPr lang="en-US" sz="2400" noProof="1"/>
              <a:t>== "Redmond").ToList();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6614" y="2546388"/>
            <a:ext cx="10515598" cy="742639"/>
          </a:xfrm>
          <a:prstGeom prst="roundRect">
            <a:avLst>
              <a:gd name="adj" fmla="val 641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1" algn="ctr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Invoke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as late as possible, after all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and ordering!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181958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202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0" y="3364788"/>
            <a:ext cx="3581400" cy="2844654"/>
          </a:xfrm>
          <a:prstGeom prst="roundRect">
            <a:avLst>
              <a:gd name="adj" fmla="val 22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59" y="3364788"/>
            <a:ext cx="2844653" cy="28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0" y="29468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4796592"/>
            <a:ext cx="100584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6" y="5693392"/>
            <a:ext cx="10638692" cy="719034"/>
          </a:xfrm>
        </p:spPr>
        <p:txBody>
          <a:bodyPr/>
          <a:lstStyle/>
          <a:p>
            <a:r>
              <a:rPr lang="en-US" dirty="0" smtClean="0"/>
              <a:t>Why We Should Select Only What We Use?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developers perform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Selecting everything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Select only what you need (use projections)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SELECT *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4" y="3352800"/>
            <a:ext cx="533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decimal totalSalaries = 0;</a:t>
            </a:r>
          </a:p>
          <a:p>
            <a:r>
              <a:rPr lang="en-US" noProof="1" smtClean="0"/>
              <a:t>foreach (var e in context.Employees)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totalSalaries += e.Salary;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Console.WriteLine(totalSalaries);</a:t>
            </a:r>
            <a:endParaRPr lang="en-US" noProof="1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46814" y="3352800"/>
            <a:ext cx="52577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decimal totalSalaries = 0;</a:t>
            </a:r>
          </a:p>
          <a:p>
            <a:r>
              <a:rPr lang="en-US" noProof="1" smtClean="0"/>
              <a:t>foreach (var s in context.Employees</a:t>
            </a:r>
          </a:p>
          <a:p>
            <a:r>
              <a:rPr lang="en-US" noProof="1" smtClean="0"/>
              <a:t>  .Select(e =&gt; e.Salary))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totalSalaries += s;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Console.WriteLine(totalSalaries);</a:t>
            </a:r>
            <a:endParaRPr lang="en-US" noProof="1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8012" y="5638800"/>
            <a:ext cx="533399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Console.WriteLine(context.Employees</a:t>
            </a:r>
          </a:p>
          <a:p>
            <a:r>
              <a:rPr lang="en-US" noProof="1" smtClean="0"/>
              <a:t>    .Sum(e =&gt; e.Salary));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77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4796592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2" y="5693392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679903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4812" y="1164608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9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Slow delete: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 delete (with native SQL)</a:t>
            </a:r>
            <a:r>
              <a:rPr lang="bg-BG" dirty="0" smtClean="0"/>
              <a:t> – </a:t>
            </a:r>
            <a:r>
              <a:rPr lang="en-US" dirty="0"/>
              <a:t>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 in EF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2812" y="1964829"/>
            <a:ext cx="10363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context = new SoftUniEntities();</a:t>
            </a:r>
          </a:p>
          <a:p>
            <a:r>
              <a:rPr lang="en-US" sz="2600" noProof="1" smtClean="0"/>
              <a:t>var emp = context.Employees.Find(46);</a:t>
            </a:r>
          </a:p>
          <a:p>
            <a:r>
              <a:rPr lang="en-US" sz="2600" noProof="1" smtClean="0"/>
              <a:t>context.Employees.Remove(emp);</a:t>
            </a:r>
          </a:p>
          <a:p>
            <a:r>
              <a:rPr lang="en-US" sz="2600" noProof="1" smtClean="0"/>
              <a:t>context.SaveChanges();</a:t>
            </a:r>
            <a:endParaRPr lang="en-US" sz="26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912812" y="4724400"/>
            <a:ext cx="10363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context = new SoftUniEntities();</a:t>
            </a:r>
          </a:p>
          <a:p>
            <a:r>
              <a:rPr lang="en-US" sz="2600" noProof="1" smtClean="0"/>
              <a:t>context.Database.ExecuteSqlCommand</a:t>
            </a:r>
            <a:r>
              <a:rPr lang="en-US" sz="2600" noProof="1"/>
              <a:t>(</a:t>
            </a:r>
          </a:p>
          <a:p>
            <a:r>
              <a:rPr lang="en-US" sz="2600" noProof="1"/>
              <a:t>  "DELETE FROM </a:t>
            </a:r>
            <a:r>
              <a:rPr lang="en-US" sz="2600" noProof="1" smtClean="0"/>
              <a:t>Employees WHERE EmployeeID </a:t>
            </a:r>
            <a:r>
              <a:rPr lang="en-US" sz="2600" noProof="1"/>
              <a:t>= {0}", 46);</a:t>
            </a:r>
          </a:p>
        </p:txBody>
      </p:sp>
    </p:spTree>
    <p:extLst>
      <p:ext uri="{BB962C8B-B14F-4D97-AF65-F5344CB8AC3E}">
        <p14:creationId xmlns:p14="http://schemas.microsoft.com/office/powerpoint/2010/main" val="32698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EntityFramework.Extended</a:t>
            </a:r>
            <a:r>
              <a:rPr lang="en-US" dirty="0" smtClean="0"/>
              <a:t> library fixes some missing methods in EF</a:t>
            </a:r>
          </a:p>
          <a:p>
            <a:pPr lvl="1"/>
            <a:r>
              <a:rPr lang="en-US" dirty="0" smtClean="0"/>
              <a:t>Deleting by lambda selector (without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Updating by lambda selector (without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EntityFramework.Extended</a:t>
            </a:r>
            <a:endParaRPr lang="en-US" noProof="1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253026"/>
            <a:ext cx="106680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context = new SoftUniEntities();</a:t>
            </a:r>
          </a:p>
          <a:p>
            <a:r>
              <a:rPr lang="en-US" sz="2500" noProof="1" smtClean="0"/>
              <a:t>context.Employees.Where(e =&gt; e.EmployeeID == 46).Delete();</a:t>
            </a:r>
            <a:endParaRPr lang="en-US" sz="2500" noProof="1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5154305"/>
            <a:ext cx="106680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/>
              <a:t>context.Employees.Update</a:t>
            </a:r>
            <a:r>
              <a:rPr lang="en-US" sz="2500" noProof="1" smtClean="0"/>
              <a:t>(</a:t>
            </a:r>
          </a:p>
          <a:p>
            <a:r>
              <a:rPr lang="en-US" sz="2500" noProof="1"/>
              <a:t> </a:t>
            </a:r>
            <a:r>
              <a:rPr lang="en-US" sz="2500" noProof="1" smtClean="0"/>
              <a:t>   e </a:t>
            </a:r>
            <a:r>
              <a:rPr lang="en-US" sz="2500" noProof="1"/>
              <a:t>=&gt; e.EmployeeID == 1, </a:t>
            </a:r>
            <a:endParaRPr lang="en-US" sz="2500" noProof="1" smtClean="0"/>
          </a:p>
          <a:p>
            <a:r>
              <a:rPr lang="en-US" sz="2500" noProof="1"/>
              <a:t> </a:t>
            </a:r>
            <a:r>
              <a:rPr lang="en-US" sz="2500" noProof="1" smtClean="0"/>
              <a:t>   e </a:t>
            </a:r>
            <a:r>
              <a:rPr lang="en-US" sz="2500" noProof="1"/>
              <a:t>=&gt; new Employee() { Salary = e.Salary * 2 });</a:t>
            </a:r>
          </a:p>
        </p:txBody>
      </p:sp>
    </p:spTree>
    <p:extLst>
      <p:ext uri="{BB962C8B-B14F-4D97-AF65-F5344CB8AC3E}">
        <p14:creationId xmlns:p14="http://schemas.microsoft.com/office/powerpoint/2010/main" val="19110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7648431" y="1540306"/>
            <a:ext cx="3703781" cy="2117294"/>
            <a:chOff x="3808412" y="4020632"/>
            <a:chExt cx="3703781" cy="2117294"/>
          </a:xfrm>
        </p:grpSpPr>
        <p:pic>
          <p:nvPicPr>
            <p:cNvPr id="7" name="Picture 2" descr="http://www.qualitykiosk.com/images/performance-test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08412" y="4020632"/>
              <a:ext cx="3703781" cy="2117294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916" y="4054096"/>
              <a:ext cx="1370977" cy="1208492"/>
            </a:xfrm>
            <a:prstGeom prst="rect">
              <a:avLst/>
            </a:prstGeom>
            <a:effectLst>
              <a:softEdge rad="63500"/>
            </a:effectLst>
          </p:spPr>
        </p:pic>
      </p:grp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215352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72" y="4189469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72" y="583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4812" y="783608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5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smtClean="0"/>
              <a:t>Framework Performance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784966"/>
            <a:ext cx="7924800" cy="8206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681766"/>
            <a:ext cx="10820400" cy="719034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771858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Profilers </a:t>
            </a:r>
            <a:r>
              <a:rPr lang="en-US" dirty="0" smtClean="0"/>
              <a:t>intercept the SQL executed at the DB server</a:t>
            </a:r>
          </a:p>
          <a:p>
            <a:pPr lvl="1"/>
            <a:r>
              <a:rPr lang="en-US" dirty="0" smtClean="0"/>
              <a:t>Diagnose performance problems in database applications</a:t>
            </a:r>
          </a:p>
          <a:p>
            <a:pPr lvl="1"/>
            <a:r>
              <a:rPr lang="en-US" dirty="0" smtClean="0"/>
              <a:t>May display the hidden Entity Framework SQL queries</a:t>
            </a:r>
          </a:p>
          <a:p>
            <a:r>
              <a:rPr lang="en-US" dirty="0" smtClean="0"/>
              <a:t>SQL Server has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Server Profiler</a:t>
            </a:r>
            <a:r>
              <a:rPr lang="en-US" dirty="0" smtClean="0"/>
              <a:t>" tool</a:t>
            </a:r>
          </a:p>
          <a:p>
            <a:pPr lvl="1"/>
            <a:r>
              <a:rPr lang="en-US" dirty="0" smtClean="0"/>
              <a:t>Part of MS SQL Server Enterprise / Developer edition (paid tool)</a:t>
            </a:r>
          </a:p>
          <a:p>
            <a:r>
              <a:rPr lang="en-US" dirty="0" smtClean="0"/>
              <a:t>A free SQL Profiler exists for SQL Server:</a:t>
            </a:r>
          </a:p>
          <a:p>
            <a:pPr lvl="1"/>
            <a:r>
              <a:rPr lang="en-US" dirty="0" smtClean="0"/>
              <a:t>Express Profiler: </a:t>
            </a:r>
            <a:r>
              <a:rPr lang="en-US" dirty="0">
                <a:hlinkClick r:id="rId2"/>
              </a:rPr>
              <a:t>http://expressprofiler.codeplex.com</a:t>
            </a:r>
            <a:endParaRPr lang="en-US" dirty="0"/>
          </a:p>
          <a:p>
            <a:pPr lvl="1"/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84542"/>
            <a:ext cx="7924800" cy="8206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5781342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8382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850357"/>
            <a:ext cx="7924800" cy="8206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1747157"/>
            <a:ext cx="8382000" cy="1365365"/>
          </a:xfrm>
        </p:spPr>
        <p:txBody>
          <a:bodyPr/>
          <a:lstStyle/>
          <a:p>
            <a:r>
              <a:rPr lang="en-US" dirty="0" smtClean="0"/>
              <a:t>What is the N+1 </a:t>
            </a:r>
            <a:r>
              <a:rPr lang="en-US" smtClean="0"/>
              <a:t>Query Problem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6012" y="3429000"/>
            <a:ext cx="4876800" cy="2856412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A database holds tables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3100" dirty="0" smtClean="0"/>
              <a:t>,</a:t>
            </a:r>
            <a:br>
              <a:rPr lang="en-US" sz="3100" dirty="0" smtClean="0"/>
            </a:b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Addresses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3100" dirty="0" smtClean="0"/>
              <a:t> and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We want to print each employee along</a:t>
            </a:r>
            <a:br>
              <a:rPr lang="en-US" sz="3100" dirty="0" smtClean="0"/>
            </a:br>
            <a:r>
              <a:rPr lang="en-US" sz="3100" dirty="0" smtClean="0"/>
              <a:t>with his department and town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4168676"/>
            <a:ext cx="1066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 (var </a:t>
            </a:r>
            <a:r>
              <a:rPr lang="en-US" sz="2400" noProof="1" smtClean="0"/>
              <a:t>emp in context.Employees)</a:t>
            </a:r>
            <a:endParaRPr lang="en-US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Console.WriteLine</a:t>
            </a:r>
            <a:r>
              <a:rPr lang="en-US" sz="2400" noProof="1" smtClean="0"/>
              <a:t>("{</a:t>
            </a:r>
            <a:r>
              <a:rPr lang="en-US" sz="2400" noProof="1"/>
              <a:t>0}; {1}; {2}",</a:t>
            </a:r>
          </a:p>
          <a:p>
            <a:r>
              <a:rPr lang="en-US" sz="2400" noProof="1"/>
              <a:t>    </a:t>
            </a:r>
            <a:r>
              <a:rPr lang="en-US" sz="2400" noProof="1" smtClean="0"/>
              <a:t>emp.LastName, emp.Department.Name,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emp.Address.Town.Name);</a:t>
            </a:r>
            <a:endParaRPr lang="en-US" sz="2400" noProof="1"/>
          </a:p>
          <a:p>
            <a:r>
              <a:rPr lang="en-US" sz="2400" noProof="1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2185" t="-2466" r="-2185" b="-2466"/>
          <a:stretch/>
        </p:blipFill>
        <p:spPr>
          <a:xfrm>
            <a:off x="7618412" y="1436552"/>
            <a:ext cx="3938438" cy="4688470"/>
          </a:xfrm>
          <a:prstGeom prst="roundRect">
            <a:avLst>
              <a:gd name="adj" fmla="val 207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902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</a:t>
            </a:r>
            <a:r>
              <a:rPr lang="en-US" dirty="0" smtClean="0"/>
              <a:t>will </a:t>
            </a:r>
            <a:r>
              <a:rPr lang="en-US" dirty="0"/>
              <a:t>execute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3*N + 1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queries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Imagine we have 300 employees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901 SQL queries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(less due to caching)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get the same data with a single SQL query with JOINs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1" y="1958876"/>
            <a:ext cx="1066800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 (var emp in context.Employees)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Console.WriteLine("{0}; {1}; {2}",</a:t>
            </a:r>
          </a:p>
          <a:p>
            <a:r>
              <a:rPr lang="en-US" sz="2400" noProof="1"/>
              <a:t>    emp.LastName, emp.Department.Name,</a:t>
            </a:r>
          </a:p>
          <a:p>
            <a:r>
              <a:rPr lang="en-US" sz="2400" noProof="1"/>
              <a:t>    emp.Address.Town.Name);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9812" y="967151"/>
            <a:ext cx="3428999" cy="1014049"/>
          </a:xfrm>
          <a:prstGeom prst="wedgeRoundRectCallout">
            <a:avLst>
              <a:gd name="adj1" fmla="val -64883"/>
              <a:gd name="adj2" fmla="val 549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query: SELECT * FROM Employees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847223" y="2307188"/>
            <a:ext cx="3838378" cy="1045612"/>
          </a:xfrm>
          <a:prstGeom prst="wedgeRoundRectCallout">
            <a:avLst>
              <a:gd name="adj1" fmla="val -65470"/>
              <a:gd name="adj2" fmla="val 36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 SELECT * FROM Departments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627812" y="3687101"/>
            <a:ext cx="3968399" cy="1369657"/>
          </a:xfrm>
          <a:prstGeom prst="wedgeRoundRectCallout">
            <a:avLst>
              <a:gd name="adj1" fmla="val -76884"/>
              <a:gd name="adj2" fmla="val -461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2*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Addresses</a:t>
            </a:r>
            <a:endParaRPr lang="bg-BG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Towns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provides an easy way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2057400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using </a:t>
            </a:r>
            <a:r>
              <a:rPr lang="en-US" sz="2600" noProof="1"/>
              <a:t>System.Data.Entity</a:t>
            </a:r>
            <a:r>
              <a:rPr lang="en-US" sz="2600" noProof="1" smtClean="0"/>
              <a:t>;</a:t>
            </a:r>
          </a:p>
          <a:p>
            <a:r>
              <a:rPr lang="en-US" sz="2600" noProof="1" smtClean="0"/>
              <a:t>…</a:t>
            </a:r>
            <a:endParaRPr lang="en-US" sz="2600" noProof="1"/>
          </a:p>
          <a:p>
            <a:r>
              <a:rPr lang="en-US" sz="2600" noProof="1" smtClean="0"/>
              <a:t>foreach </a:t>
            </a:r>
            <a:r>
              <a:rPr lang="en-US" sz="2600" noProof="1" smtClean="0"/>
              <a:t>(var emp in context.Employees</a:t>
            </a:r>
          </a:p>
          <a:p>
            <a:r>
              <a:rPr lang="en-US" sz="2600" noProof="1" smtClean="0"/>
              <a:t> 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.Include(e =&gt; e.Department)</a:t>
            </a:r>
          </a:p>
          <a:p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  .Include(e =&gt; e.Address.Town))</a:t>
            </a:r>
          </a:p>
          <a:p>
            <a:r>
              <a:rPr lang="en-US" sz="2600" noProof="1" smtClean="0"/>
              <a:t>{</a:t>
            </a:r>
          </a:p>
          <a:p>
            <a:r>
              <a:rPr lang="en-US" sz="2600" noProof="1" smtClean="0"/>
              <a:t>  Console.WriteLine(" {0}; {1}; {2}",</a:t>
            </a:r>
          </a:p>
          <a:p>
            <a:r>
              <a:rPr lang="en-US" sz="2600" noProof="1" smtClean="0"/>
              <a:t>    emp.LastName, emp.Department.Name,</a:t>
            </a:r>
          </a:p>
          <a:p>
            <a:r>
              <a:rPr lang="en-US" sz="2600" noProof="1" smtClean="0"/>
              <a:t>    emp.Address.Town.Name));</a:t>
            </a:r>
          </a:p>
          <a:p>
            <a:r>
              <a:rPr lang="en-US" sz="2600" noProof="1" smtClean="0"/>
              <a:t>}</a:t>
            </a:r>
            <a:endParaRPr lang="en-US" sz="2600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4612" y="3164618"/>
            <a:ext cx="3871800" cy="1801185"/>
          </a:xfrm>
          <a:prstGeom prst="wedgeRoundRectCallout">
            <a:avLst>
              <a:gd name="adj1" fmla="val -71592"/>
              <a:gd name="adj2" fmla="val -282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a single SQL query with JOIN will be executed to load all included entities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2612" y="5408791"/>
            <a:ext cx="4624020" cy="1068209"/>
          </a:xfrm>
          <a:prstGeom prst="wedgeRoundRectCallout">
            <a:avLst>
              <a:gd name="adj1" fmla="val -59927"/>
              <a:gd name="adj2" fmla="val -461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access the included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2" y="2170784"/>
            <a:ext cx="5548200" cy="648616"/>
          </a:xfrm>
          <a:prstGeom prst="wedgeRoundRectCallout">
            <a:avLst>
              <a:gd name="adj1" fmla="val -58972"/>
              <a:gd name="adj2" fmla="val -277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First, include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System.Data.Entity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921</Words>
  <Application>Microsoft Office PowerPoint</Application>
  <PresentationFormat>Custom</PresentationFormat>
  <Paragraphs>184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Entity Framework Performance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Solving the N+1 Query Problem</vt:lpstr>
      <vt:lpstr>Incorrect Use of ToList()</vt:lpstr>
      <vt:lpstr>Incorrect Use of ToList()</vt:lpstr>
      <vt:lpstr>Incorrect Use of ToList()</vt:lpstr>
      <vt:lpstr>Incorrect Use of SELECT *</vt:lpstr>
      <vt:lpstr>Incorrect Use of SELECT *</vt:lpstr>
      <vt:lpstr>Incorrect Use of SELECT *</vt:lpstr>
      <vt:lpstr>Deleting Entities Faster with Native SQL Query</vt:lpstr>
      <vt:lpstr>Deleting Entities in EF</vt:lpstr>
      <vt:lpstr>EntityFramework.Extended</vt:lpstr>
      <vt:lpstr>Deleting Entities Faster with Native SQL Query</vt:lpstr>
      <vt:lpstr>Entity Framework Performance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Software Development Course</dc:subject>
  <dc:creator/>
  <cp:keywords>Entity Framework, ORM, EF,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2015-03-17T11:10:20Z</dcterms:modified>
  <cp:category>Entity Framework, ORM, EF,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