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394" r:id="rId3"/>
    <p:sldId id="395" r:id="rId4"/>
    <p:sldId id="430" r:id="rId5"/>
    <p:sldId id="438" r:id="rId6"/>
    <p:sldId id="439" r:id="rId7"/>
    <p:sldId id="440" r:id="rId8"/>
    <p:sldId id="444" r:id="rId9"/>
    <p:sldId id="445" r:id="rId10"/>
    <p:sldId id="448" r:id="rId11"/>
    <p:sldId id="446" r:id="rId12"/>
    <p:sldId id="449" r:id="rId13"/>
    <p:sldId id="450" r:id="rId14"/>
    <p:sldId id="453" r:id="rId15"/>
    <p:sldId id="452" r:id="rId16"/>
    <p:sldId id="454" r:id="rId17"/>
    <p:sldId id="455" r:id="rId18"/>
    <p:sldId id="456" r:id="rId19"/>
    <p:sldId id="441" r:id="rId20"/>
    <p:sldId id="457" r:id="rId21"/>
    <p:sldId id="459" r:id="rId22"/>
    <p:sldId id="460" r:id="rId23"/>
    <p:sldId id="461" r:id="rId24"/>
    <p:sldId id="462" r:id="rId25"/>
    <p:sldId id="463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5" r:id="rId35"/>
    <p:sldId id="474" r:id="rId36"/>
    <p:sldId id="473" r:id="rId37"/>
    <p:sldId id="476" r:id="rId38"/>
    <p:sldId id="436" r:id="rId39"/>
    <p:sldId id="435" r:id="rId40"/>
    <p:sldId id="421" r:id="rId41"/>
    <p:sldId id="437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Rope" id="{D5903104-4C7D-4DE4-88E7-57F3BE08C51F}">
          <p14:sldIdLst>
            <p14:sldId id="438"/>
            <p14:sldId id="439"/>
            <p14:sldId id="440"/>
            <p14:sldId id="444"/>
            <p14:sldId id="445"/>
            <p14:sldId id="448"/>
            <p14:sldId id="446"/>
            <p14:sldId id="449"/>
            <p14:sldId id="450"/>
            <p14:sldId id="453"/>
            <p14:sldId id="452"/>
            <p14:sldId id="454"/>
            <p14:sldId id="455"/>
            <p14:sldId id="456"/>
            <p14:sldId id="441"/>
          </p14:sldIdLst>
        </p14:section>
        <p14:section name="Tries" id="{C18036D9-44AC-4D84-BF8B-99E2C7CAD60E}">
          <p14:sldIdLst>
            <p14:sldId id="457"/>
            <p14:sldId id="459"/>
            <p14:sldId id="460"/>
            <p14:sldId id="461"/>
            <p14:sldId id="462"/>
            <p14:sldId id="463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5"/>
            <p14:sldId id="474"/>
            <p14:sldId id="473"/>
            <p14:sldId id="476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1" autoAdjust="0"/>
    <p:restoredTop sz="94533" autoAdjust="0"/>
  </p:normalViewPr>
  <p:slideViewPr>
    <p:cSldViewPr>
      <p:cViewPr>
        <p:scale>
          <a:sx n="100" d="100"/>
          <a:sy n="100" d="100"/>
        </p:scale>
        <p:origin x="426" y="4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4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617536" y="3506829"/>
            <a:ext cx="9936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Ropes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Tries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Rope and Tries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Fast String Manipulation</a:t>
            </a: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990012" y="292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990013" y="38627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456613" y="47766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456612" y="56915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23413" y="4777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523412" y="56920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865339" y="5520145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9932139" y="554393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632461" y="4555856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8990012" y="4555856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9398739" y="370037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Splitting at index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522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563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239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4886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4859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849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175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502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88523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203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4851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001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309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2841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309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548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56294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26948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24249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918956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8963341" y="32809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8782698" y="3942502"/>
            <a:ext cx="304245" cy="3136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"insert in a " at index 12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933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3710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00775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100505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7270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6" y="2273562"/>
            <a:ext cx="4329096" cy="213973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/>
          <a:lstStyle/>
          <a:p>
            <a:r>
              <a:rPr lang="en-US" dirty="0"/>
              <a:t>Index 13</a:t>
            </a:r>
          </a:p>
          <a:p>
            <a:r>
              <a:rPr lang="en-US" dirty="0"/>
              <a:t>Length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5" y="2273561"/>
            <a:ext cx="4329096" cy="213973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57076" y="550716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5449030" y="2125120"/>
            <a:ext cx="1558745" cy="4199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41941" y="553360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8421356" y="3719312"/>
            <a:ext cx="1443805" cy="2681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4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63" grpId="0" animBg="1"/>
      <p:bldP spid="66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7192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01257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68921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33593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30904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9881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62535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9518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7121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65349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30141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45121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75926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29075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75926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99808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3898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0963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0693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458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998079" y="3120624"/>
            <a:ext cx="2153733" cy="12926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572357" y="15497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022579" y="2170627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Rope (</a:t>
            </a:r>
            <a:r>
              <a:rPr lang="en-US" noProof="1"/>
              <a:t>Wintellect</a:t>
            </a:r>
            <a:r>
              <a:rPr lang="en-US" dirty="0"/>
              <a:t> </a:t>
            </a:r>
            <a:r>
              <a:rPr lang="en-US" noProof="1"/>
              <a:t>BigList&lt;T&gt;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146542"/>
            <a:ext cx="3962400" cy="349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838200"/>
            <a:ext cx="3002284" cy="34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Trie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34157" y="1143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734157" y="207179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713413" y="29856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713412" y="390059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6122139" y="372919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153135" y="191888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111889" y="282381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</a:t>
            </a:r>
          </a:p>
          <a:p>
            <a:r>
              <a:rPr lang="en-US" dirty="0"/>
              <a:t>Prefix Tree (</a:t>
            </a:r>
            <a:r>
              <a:rPr lang="en-US" noProof="1"/>
              <a:t>Trie</a:t>
            </a:r>
            <a:r>
              <a:rPr lang="en-US" dirty="0"/>
              <a:t>)</a:t>
            </a:r>
          </a:p>
          <a:p>
            <a:r>
              <a:rPr lang="en-US" dirty="0"/>
              <a:t>Suffix Tree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hlinkClick r:id="rId2"/>
              </a:rPr>
              <a:t>Trie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(prefix tree) is an ordered tree data structure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fast multi-pattern matching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Used to store a dynamic set where the keys are usually strings</a:t>
            </a:r>
          </a:p>
          <a:p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Text searching  </a:t>
            </a:r>
          </a:p>
          <a:p>
            <a:pPr lvl="1"/>
            <a:r>
              <a:rPr lang="en-US" dirty="0"/>
              <a:t>Compression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Trie?</a:t>
            </a:r>
          </a:p>
        </p:txBody>
      </p:sp>
    </p:spTree>
    <p:extLst>
      <p:ext uri="{BB962C8B-B14F-4D97-AF65-F5344CB8AC3E}">
        <p14:creationId xmlns:p14="http://schemas.microsoft.com/office/powerpoint/2010/main" val="32350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These</a:t>
            </a:r>
          </a:p>
          <a:p>
            <a:r>
              <a:rPr lang="en-US" dirty="0"/>
              <a:t>Trie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Rope</a:t>
            </a:r>
            <a:endParaRPr lang="bg-BG" dirty="0"/>
          </a:p>
          <a:p>
            <a:r>
              <a:rPr lang="en-US" dirty="0"/>
              <a:t>Their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Example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691461" y="606514"/>
            <a:ext cx="2098200" cy="529698"/>
          </a:xfrm>
          <a:prstGeom prst="wedgeRoundRectCallout">
            <a:avLst>
              <a:gd name="adj1" fmla="val -54915"/>
              <a:gd name="adj2" fmla="val 9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Empty root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Search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9677" y="1003671"/>
            <a:ext cx="1066801" cy="103423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16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03E-6 7.40741E-7 L -0.205 0.129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5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 0.12917 L 0.21789 0.1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89 0.13472 L 0.07007 0.272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27292 L 0.07007 0.4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40047 L 0.14639 0.53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39 0.5338 L 0.14665 0.6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Each terminal node can have a value</a:t>
            </a:r>
          </a:p>
          <a:p>
            <a:pPr lvl="1"/>
            <a:r>
              <a:rPr lang="en-US" dirty="0"/>
              <a:t>Value can be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Dictionary&lt;string, T&gt;</a:t>
            </a:r>
            <a:endParaRPr lang="en-US" dirty="0"/>
          </a:p>
          <a:p>
            <a:r>
              <a:rPr lang="en-US" dirty="0"/>
              <a:t>Example of a name-age pairs</a:t>
            </a:r>
          </a:p>
          <a:p>
            <a:r>
              <a:rPr lang="en-US" dirty="0"/>
              <a:t>Each set of keys constructs an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trie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Dictionary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8012" y="130969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32864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237411" y="57917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7641589" y="28856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232863" y="30385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232862" y="39434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32861" y="48484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7632106" y="378110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7641589" y="470496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651072" y="56288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9232114" y="21335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640842" y="29145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9232116" y="30674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9232115" y="39723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9232114" y="48773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9631359" y="381000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9640842" y="4733861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8990012" y="1905000"/>
            <a:ext cx="381000" cy="3285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7923211" y="1905000"/>
            <a:ext cx="369209" cy="33286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37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Lucas - 30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endParaRPr lang="bg-BG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31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Lucia - 18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(2)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Luigi - </a:t>
            </a:r>
            <a:r>
              <a:rPr lang="bg-BG" dirty="0"/>
              <a:t>23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(3)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Loren - 48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(4)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7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Logan - 23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5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Colin - 5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6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Coley - 15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7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104127" y="47946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</a:p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32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 - 32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8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search by prefix</a:t>
            </a:r>
          </a:p>
          <a:p>
            <a:r>
              <a:rPr lang="en-US" dirty="0"/>
              <a:t>High memory footprint</a:t>
            </a:r>
          </a:p>
          <a:p>
            <a:pPr lvl="1"/>
            <a:r>
              <a:rPr lang="en-US" dirty="0"/>
              <a:t>Can be improved by remove the one-way chaining - creates radix trie</a:t>
            </a:r>
          </a:p>
          <a:p>
            <a:r>
              <a:rPr lang="en-US" dirty="0"/>
              <a:t>Other fast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Contains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Trie - Performance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implementation using array of 256 elements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(2)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261901"/>
            <a:ext cx="5478931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8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implementation using Dictionary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(3)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438400"/>
            <a:ext cx="6172200" cy="35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 - Add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9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Ropes are very fast for large number of elements  and provide fast insertion and deletion</a:t>
            </a:r>
          </a:p>
          <a:p>
            <a:r>
              <a:rPr lang="en-US" dirty="0"/>
              <a:t>Tries are string search trees, which reduce the time to find a given pattern</a:t>
            </a:r>
          </a:p>
          <a:p>
            <a:pPr lvl="1"/>
            <a:r>
              <a:rPr lang="en-US" dirty="0"/>
              <a:t>Different implementations - Radix Trie, Suffix Tree, Suffix Trie, etc.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Rope and Tries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Rope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6377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150149" y="3013394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4374922" y="2438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966577" y="2971800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704525" y="4080705"/>
            <a:ext cx="11222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0761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142925" y="4092503"/>
            <a:ext cx="1627887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020157" y="4092502"/>
            <a:ext cx="1147676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9417178" y="40925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ture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3166373" y="38013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3267754" y="31621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995316" y="379274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685685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308624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714423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782157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9405096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810895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236556" y="1676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192377" y="2223865"/>
            <a:ext cx="1073118" cy="51526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7021424" y="2233836"/>
            <a:ext cx="1875136" cy="100653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202702" y="9838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7003226" y="1636571"/>
            <a:ext cx="310385" cy="2198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61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/>
              <a:t> == balanced tree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indexed items </a:t>
            </a:r>
            <a:r>
              <a:rPr lang="en-US" noProof="1"/>
              <a:t>with fast insert / delete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Allows fast string edit operations on very long strings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dirty="0"/>
              <a:t> is a binary tree having leaf nodes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holds a short string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has a weight value</a:t>
            </a:r>
            <a:br>
              <a:rPr lang="en-US" dirty="0"/>
            </a:br>
            <a:r>
              <a:rPr lang="en-US" dirty="0"/>
              <a:t>equal to length of its string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Ropes are efficient for very large strings</a:t>
            </a:r>
          </a:p>
          <a:p>
            <a:pPr lvl="1"/>
            <a:r>
              <a:rPr lang="en-US" dirty="0"/>
              <a:t>E.g. length &gt; 10 000 000</a:t>
            </a:r>
          </a:p>
          <a:p>
            <a:r>
              <a:rPr lang="en-US" dirty="0"/>
              <a:t>For small strings ropes are slower!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/>
              <a:t> performs better for 100 000 chars</a:t>
            </a:r>
          </a:p>
          <a:p>
            <a:r>
              <a:rPr lang="en-US" dirty="0"/>
              <a:t>Ropes provide:</a:t>
            </a:r>
          </a:p>
          <a:p>
            <a:pPr lvl="1"/>
            <a:r>
              <a:rPr lang="en-US" dirty="0"/>
              <a:t>Faster insert / delete operations at random position – O(log(n))</a:t>
            </a:r>
          </a:p>
          <a:p>
            <a:pPr lvl="1"/>
            <a:r>
              <a:rPr lang="en-US" dirty="0"/>
              <a:t>Slower access by index position – O(log(n))</a:t>
            </a:r>
          </a:p>
          <a:p>
            <a:pPr lvl="2"/>
            <a:r>
              <a:rPr lang="en-US" dirty="0"/>
              <a:t>Arrays provide O(1) access by index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Ropes in Practice: When to Use Rope?</a:t>
            </a:r>
          </a:p>
        </p:txBody>
      </p:sp>
    </p:spTree>
    <p:extLst>
      <p:ext uri="{BB962C8B-B14F-4D97-AF65-F5344CB8AC3E}">
        <p14:creationId xmlns:p14="http://schemas.microsoft.com/office/powerpoint/2010/main" val="12660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String: "Example of a rope."</a:t>
            </a:r>
          </a:p>
          <a:p>
            <a:r>
              <a:rPr lang="en-US" dirty="0"/>
              <a:t>Example split:</a:t>
            </a:r>
          </a:p>
          <a:p>
            <a:pPr lvl="1"/>
            <a:r>
              <a:rPr lang="en-US" noProof="1"/>
              <a:t>Exa</a:t>
            </a:r>
          </a:p>
          <a:p>
            <a:pPr lvl="1"/>
            <a:r>
              <a:rPr lang="en-US" noProof="1"/>
              <a:t>mple_</a:t>
            </a:r>
          </a:p>
          <a:p>
            <a:pPr lvl="1"/>
            <a:r>
              <a:rPr lang="en-US" noProof="1"/>
              <a:t>of</a:t>
            </a:r>
          </a:p>
          <a:p>
            <a:pPr lvl="1"/>
            <a:r>
              <a:rPr lang="en-US" noProof="1"/>
              <a:t>_a_rope.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04893" y="5099600"/>
            <a:ext cx="1017287" cy="95369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817149" y="4068149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041922" y="34936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633577" y="4026555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371525" y="5135460"/>
            <a:ext cx="1180955" cy="111395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7743125" y="5135460"/>
            <a:ext cx="942087" cy="8553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8809925" y="5084503"/>
            <a:ext cx="1932687" cy="11021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_a_rope.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833373" y="485612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34754" y="4216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662316" y="484750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352685" y="4178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975624" y="489238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8381423" y="4892387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031359" y="26367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7757848" y="3307584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413761" y="2636729"/>
            <a:ext cx="2563852" cy="568301"/>
          </a:xfrm>
          <a:prstGeom prst="wedgeRoundRectCallout">
            <a:avLst>
              <a:gd name="adj1" fmla="val -61200"/>
              <a:gd name="adj2" fmla="val 125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are spaces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246195" y="3686854"/>
            <a:ext cx="2563852" cy="808946"/>
          </a:xfrm>
          <a:prstGeom prst="wedgeRoundRectCallout">
            <a:avLst>
              <a:gd name="adj1" fmla="val 52439"/>
              <a:gd name="adj2" fmla="val 6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Left subtree height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9682623" y="4482776"/>
            <a:ext cx="2098200" cy="529698"/>
          </a:xfrm>
          <a:prstGeom prst="wedgeRoundRectCallout">
            <a:avLst>
              <a:gd name="adj1" fmla="val -42521"/>
              <a:gd name="adj2" fmla="val 106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String length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string: "Example of a rope"</a:t>
            </a:r>
          </a:p>
          <a:p>
            <a:r>
              <a:rPr lang="en-US" dirty="0"/>
              <a:t>Second string: " concatenation"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Concat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12780" y="5399916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424816" y="4403220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649589" y="382873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241244" y="4361626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2441040" y="519120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2542421" y="4551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269983" y="51825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960352" y="45140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583291" y="52274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989090" y="5227458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4736285" y="31121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365515" y="3642655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46658" y="5418869"/>
            <a:ext cx="963824" cy="9004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399847" y="5491213"/>
            <a:ext cx="856752" cy="8003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737713" y="5233671"/>
            <a:ext cx="1266618" cy="118328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313909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8469753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9625597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ation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843948" y="5313444"/>
            <a:ext cx="172626" cy="2343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899136" y="466664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8608253" y="5313444"/>
            <a:ext cx="301902" cy="22572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534515" y="4551162"/>
            <a:ext cx="130801" cy="1894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549987" y="39007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262110" y="4542197"/>
            <a:ext cx="796901" cy="9924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490613" y="3718419"/>
            <a:ext cx="3086269" cy="394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247855" y="246591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5490613" y="2985798"/>
            <a:ext cx="764791" cy="31076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Index 12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Indexing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374264" y="1998683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9114" y="170537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7452" y="26042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5056372" y="2942855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347199" y="3843444"/>
            <a:ext cx="500102" cy="378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37699" y="35275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574922" y="4876800"/>
            <a:ext cx="153941" cy="288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050" y="46651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5" grpId="0"/>
      <p:bldP spid="57" grpId="0"/>
      <p:bldP spid="60" grpId="0"/>
      <p:bldP spid="6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1218</Words>
  <Application>Microsoft Office PowerPoint</Application>
  <PresentationFormat>Custom</PresentationFormat>
  <Paragraphs>568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Rope and Tries</vt:lpstr>
      <vt:lpstr>Table of Contents</vt:lpstr>
      <vt:lpstr>Have a Question?</vt:lpstr>
      <vt:lpstr>Rope</vt:lpstr>
      <vt:lpstr>Rope</vt:lpstr>
      <vt:lpstr>Ropes in Practice: When to Use Rope?</vt:lpstr>
      <vt:lpstr>Create</vt:lpstr>
      <vt:lpstr>Concat</vt:lpstr>
      <vt:lpstr>Indexing</vt:lpstr>
      <vt:lpstr>Split</vt:lpstr>
      <vt:lpstr>Split (2)</vt:lpstr>
      <vt:lpstr>Insert</vt:lpstr>
      <vt:lpstr>Insert (2)</vt:lpstr>
      <vt:lpstr>Insert (3)</vt:lpstr>
      <vt:lpstr>Delete</vt:lpstr>
      <vt:lpstr>Delete (2)</vt:lpstr>
      <vt:lpstr>Delete (3)</vt:lpstr>
      <vt:lpstr>Rope (Wintellect BigList&lt;T&gt;)</vt:lpstr>
      <vt:lpstr>Trie</vt:lpstr>
      <vt:lpstr>What is Trie?</vt:lpstr>
      <vt:lpstr>Trie - Example</vt:lpstr>
      <vt:lpstr>Search</vt:lpstr>
      <vt:lpstr>Trie - Dictionary</vt:lpstr>
      <vt:lpstr>Construction</vt:lpstr>
      <vt:lpstr>Construction (2)</vt:lpstr>
      <vt:lpstr>Construction (3)</vt:lpstr>
      <vt:lpstr>Construction (4)</vt:lpstr>
      <vt:lpstr>Construction (5)</vt:lpstr>
      <vt:lpstr>Construction (6)</vt:lpstr>
      <vt:lpstr>Construction (7)</vt:lpstr>
      <vt:lpstr>Construction (8)</vt:lpstr>
      <vt:lpstr>Trie - Performance</vt:lpstr>
      <vt:lpstr>Trie - Performance (2)</vt:lpstr>
      <vt:lpstr>Trie - Performance (3)</vt:lpstr>
      <vt:lpstr>Live Demo</vt:lpstr>
      <vt:lpstr>Lab Exercise</vt:lpstr>
      <vt:lpstr>Summary</vt:lpstr>
      <vt:lpstr>Rope and Tries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Ropes and Tries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2017-06-14T15:03:45Z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