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21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45.png" ContentType="image/png"/>
  <Override PartName="/ppt/media/image26.jpeg" ContentType="image/jpe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36.png" ContentType="image/png"/>
  <Override PartName="/ppt/media/image1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6.jpeg" ContentType="image/jpeg"/>
  <Override PartName="/ppt/media/image12.png" ContentType="image/png"/>
  <Override PartName="/ppt/media/image39.png" ContentType="image/png"/>
  <Override PartName="/ppt/media/image4.png" ContentType="image/png"/>
  <Override PartName="/ppt/media/image11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 </a:t>
            </a: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E75675-DC52-4379-A27D-BD2E06B16352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Arrow Elements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DA2FE3-EA49-4756-BDE6-4F6935FF522E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28DD095-F768-43ED-8ED8-94152BE4719B}" type="slidenum"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slideLayout" Target="../slideLayouts/slideLayout13.xml"/><Relationship Id="rId17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86904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i="1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Much Event Data Is Enough?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de-DE" sz="28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Statistical Framework for Process Model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941040" y="3080160"/>
            <a:ext cx="7516080" cy="14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de-DE" sz="2400" spc="-1" strike="noStrike" u="sng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Martin Bauer</a:t>
            </a: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Arik Senderovich, Avigdor Gal,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Lars Grunske, Matthias Weidlich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3070440" y="5159160"/>
            <a:ext cx="1256400" cy="1236960"/>
          </a:xfrm>
          <a:prstGeom prst="rect">
            <a:avLst/>
          </a:prstGeom>
          <a:ln>
            <a:noFill/>
          </a:ln>
        </p:spPr>
      </p:pic>
      <p:pic>
        <p:nvPicPr>
          <p:cNvPr id="80" name="Picture 12" descr=""/>
          <p:cNvPicPr/>
          <p:nvPr/>
        </p:nvPicPr>
        <p:blipFill>
          <a:blip r:embed="rId2"/>
          <a:stretch/>
        </p:blipFill>
        <p:spPr>
          <a:xfrm>
            <a:off x="4847400" y="5289480"/>
            <a:ext cx="2286360" cy="97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31D3433-01F2-4E30-A8CB-60AA2FEB1118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09080" y="1666440"/>
            <a:ext cx="10402200" cy="257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2BBA4E7-1577-46D4-9C12-12CF262CD91C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 and Related Work on Process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Statistical Framework for Process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 sampling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 definition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Instantiating the Framework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control-flow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performance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Experimental Results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58560" y="1392840"/>
            <a:ext cx="8221320" cy="2270880"/>
          </a:xfrm>
          <a:prstGeom prst="rect">
            <a:avLst/>
          </a:prstGeom>
          <a:solidFill>
            <a:srgbClr val="ffffff">
              <a:alpha val="68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8" dur="indefinite" restart="never" nodeType="tmRoot">
          <p:childTnLst>
            <p:seq>
              <p:cTn id="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Control-Flow Perspective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6E17BA2-C9FA-490D-96DD-EE4B0F3325E9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notion of “new control-flow information”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activity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directly-follows dependency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New initial or final activity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about frequencies?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Determine on sample (no guarantee on </a:t>
            </a: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δ-</a:t>
            </a: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similarity)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Changes in relative frequencies are “new information”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2" name="Table 4"/>
          <p:cNvGraphicFramePr/>
          <p:nvPr/>
        </p:nvGraphicFramePr>
        <p:xfrm>
          <a:off x="444600" y="2982240"/>
          <a:ext cx="5075280" cy="359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41220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Trace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New Information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1220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A, B, C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Activity, Start, End,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DF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816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A, B, D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Activity,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End, DF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97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B, C, C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Start, DF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8376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A, B, C, C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-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0" dur="indefinite" restart="never" nodeType="tmRoot">
          <p:childTnLst>
            <p:seq>
              <p:cTn id="7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Performance Perspective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FDB72D7-7C44-490F-AA13-24CC6031F6C2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Focus on cycle time of a process, a fine-grained numerical value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notion of “new cycle-time information”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Cycle time is more than </a:t>
            </a: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ε-</a:t>
            </a: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different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Measuring granularity: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 complete process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 individual activities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6" name="Table 4"/>
          <p:cNvGraphicFramePr/>
          <p:nvPr/>
        </p:nvGraphicFramePr>
        <p:xfrm>
          <a:off x="495360" y="4064040"/>
          <a:ext cx="3384000" cy="1439280"/>
        </p:xfrm>
        <a:graphic>
          <a:graphicData uri="http://schemas.openxmlformats.org/drawingml/2006/table">
            <a:tbl>
              <a:tblPr/>
              <a:tblGrid>
                <a:gridCol w="3384000"/>
              </a:tblGrid>
              <a:tr h="43452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(30 ms),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(30 ms),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(30 ms)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564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(30 ms,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(30 ms)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5"/>
          <p:cNvGraphicFramePr/>
          <p:nvPr/>
        </p:nvGraphicFramePr>
        <p:xfrm>
          <a:off x="4638960" y="4079160"/>
          <a:ext cx="3366720" cy="1439280"/>
        </p:xfrm>
        <a:graphic>
          <a:graphicData uri="http://schemas.openxmlformats.org/drawingml/2006/table">
            <a:tbl>
              <a:tblPr/>
              <a:tblGrid>
                <a:gridCol w="3366720"/>
              </a:tblGrid>
              <a:tr h="43416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(30 ms),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(10 ms)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80880">
                <a:tc>
                  <a:txBody>
                    <a:bodyPr lIns="90000" rIns="90000" tIns="46800" bIns="46800"/>
                    <a:p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 (5 ms) A </a:t>
                      </a: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(25 ms)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2" dur="indefinite" restart="never" nodeType="tmRoot">
          <p:childTnLst>
            <p:seq>
              <p:cTn id="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E0C9901-95B3-41C8-8404-9B7A54BDC05B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 and Related Work on Process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Statistical Framework for Process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 sampling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 definition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Instantiating the Framework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control-flow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performance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Experimental Results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337680" y="1378800"/>
            <a:ext cx="7968240" cy="3916800"/>
          </a:xfrm>
          <a:prstGeom prst="rect">
            <a:avLst/>
          </a:prstGeom>
          <a:solidFill>
            <a:srgbClr val="ffffff">
              <a:alpha val="68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4" dur="indefinite" restart="never" nodeType="tmRoot">
          <p:childTnLst>
            <p:seq>
              <p:cTn id="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Setup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714C5A1-46EB-4CC1-932C-BC6C95E526E6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Datasets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BPI Challenge 2012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Loan/overdraft applications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&gt;262k events of &gt;13k traces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BPI Challenge 2014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Incident management at Rabobank Group ICT,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&gt;343k events of &gt;46 traces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Discovery algorithm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Inductive Miner Infrequent </a:t>
            </a:r>
            <a:r>
              <a:rPr b="0" lang="de-DE" sz="15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[Leemans et al. 2013]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Noise threshold set to 20%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Approach implemented as a ProM plugin (@Github)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Measures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Pre-processing effectiveness: #traces sampled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Actual efficiency: runtime, memory footprint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Discovery effectiveness: fitness, approximated cycle time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1"/>
          <a:srcRect l="7984" t="17037" r="11762" b="18793"/>
          <a:stretch/>
        </p:blipFill>
        <p:spPr>
          <a:xfrm>
            <a:off x="6418800" y="3206880"/>
            <a:ext cx="2303280" cy="138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6" dur="indefinite" restart="never" nodeType="tmRoot">
          <p:childTnLst>
            <p:seq>
              <p:cTn id="7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Pre-Processing Effectiveness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3DFDED8-2E4A-4E0F-8386-3ACCDE5E5D6B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457200" y="5130720"/>
            <a:ext cx="8228520" cy="11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Drastic reduction of number of traces considered for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Trend is consistent for different datasets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Grafik 8" descr=""/>
          <p:cNvPicPr/>
          <p:nvPr/>
        </p:nvPicPr>
        <p:blipFill>
          <a:blip r:embed="rId1"/>
          <a:stretch/>
        </p:blipFill>
        <p:spPr>
          <a:xfrm>
            <a:off x="338040" y="1345680"/>
            <a:ext cx="8384040" cy="313488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2161800" y="4500720"/>
            <a:ext cx="1014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BPI-2012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6533640" y="4500720"/>
            <a:ext cx="1014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BPI-2014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8" dur="indefinite" restart="never" nodeType="tmRoot">
          <p:childTnLst>
            <p:seq>
              <p:cTn id="7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Runtime and Memory Footprint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6782253-BFAF-44EA-B20C-F8B95FD8E044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Grafik 5" descr=""/>
          <p:cNvPicPr/>
          <p:nvPr/>
        </p:nvPicPr>
        <p:blipFill>
          <a:blip r:embed="rId1"/>
          <a:stretch/>
        </p:blipFill>
        <p:spPr>
          <a:xfrm>
            <a:off x="414720" y="1143000"/>
            <a:ext cx="8574120" cy="389592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457200" y="5192280"/>
            <a:ext cx="8228520" cy="110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Pre-processing is efficient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Significant reduction of overall resource utilisation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Discovery Effectiveness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2D32E7A-2719-4C28-AD35-0258C046E212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57200" y="4305240"/>
            <a:ext cx="8228520" cy="199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Negligible degradation of discovery quality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control-flow fitness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the cycle time approximation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Grafik 5" descr=""/>
          <p:cNvPicPr/>
          <p:nvPr/>
        </p:nvPicPr>
        <p:blipFill>
          <a:blip r:embed="rId1"/>
          <a:stretch/>
        </p:blipFill>
        <p:spPr>
          <a:xfrm>
            <a:off x="571680" y="1844280"/>
            <a:ext cx="8266680" cy="19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2" dur="indefinite" restart="never" nodeType="tmRoot">
          <p:childTnLst>
            <p:seq>
              <p:cTn id="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Conclusions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D8F4B62-1609-4928-9969-8B04A204E806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 for statistical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an event log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Guarantees on the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introduced error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Instantiation for control-flow and performance aspects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Next: Additional model perspectives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071520" y="5999760"/>
            <a:ext cx="25876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28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you!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Grafik 5" descr=""/>
          <p:cNvPicPr/>
          <p:nvPr/>
        </p:nvPicPr>
        <p:blipFill>
          <a:blip r:embed="rId1"/>
          <a:stretch/>
        </p:blipFill>
        <p:spPr>
          <a:xfrm>
            <a:off x="3888720" y="1499040"/>
            <a:ext cx="4872960" cy="215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Processes and Events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A32D933-A312-46EC-8F2C-C02314F956C8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1262520" y="3954240"/>
            <a:ext cx="1402560" cy="1402560"/>
          </a:xfrm>
          <a:prstGeom prst="rect">
            <a:avLst/>
          </a:prstGeom>
          <a:ln>
            <a:noFill/>
          </a:ln>
        </p:spPr>
      </p:pic>
      <p:pic>
        <p:nvPicPr>
          <p:cNvPr id="84" name="Grafik 9" descr=""/>
          <p:cNvPicPr/>
          <p:nvPr/>
        </p:nvPicPr>
        <p:blipFill>
          <a:blip r:embed="rId2"/>
          <a:stretch/>
        </p:blipFill>
        <p:spPr>
          <a:xfrm>
            <a:off x="5220360" y="4326840"/>
            <a:ext cx="1329840" cy="1329840"/>
          </a:xfrm>
          <a:prstGeom prst="rect">
            <a:avLst/>
          </a:prstGeom>
          <a:ln>
            <a:noFill/>
          </a:ln>
        </p:spPr>
      </p:pic>
      <p:pic>
        <p:nvPicPr>
          <p:cNvPr id="85" name="Picture 6" descr=""/>
          <p:cNvPicPr/>
          <p:nvPr/>
        </p:nvPicPr>
        <p:blipFill>
          <a:blip r:embed="rId3"/>
          <a:stretch/>
        </p:blipFill>
        <p:spPr>
          <a:xfrm rot="5742000">
            <a:off x="2663640" y="3436560"/>
            <a:ext cx="1373400" cy="1034640"/>
          </a:xfrm>
          <a:prstGeom prst="rect">
            <a:avLst/>
          </a:prstGeom>
          <a:ln>
            <a:noFill/>
          </a:ln>
        </p:spPr>
      </p:pic>
      <p:pic>
        <p:nvPicPr>
          <p:cNvPr id="86" name="Picture 9" descr=""/>
          <p:cNvPicPr/>
          <p:nvPr/>
        </p:nvPicPr>
        <p:blipFill>
          <a:blip r:embed="rId4"/>
          <a:stretch/>
        </p:blipFill>
        <p:spPr>
          <a:xfrm rot="2700000">
            <a:off x="3723120" y="4394880"/>
            <a:ext cx="1067760" cy="1191960"/>
          </a:xfrm>
          <a:prstGeom prst="rect">
            <a:avLst/>
          </a:prstGeom>
          <a:ln>
            <a:noFill/>
          </a:ln>
        </p:spPr>
      </p:pic>
      <p:pic>
        <p:nvPicPr>
          <p:cNvPr id="87" name="Picture 4" descr=""/>
          <p:cNvPicPr/>
          <p:nvPr/>
        </p:nvPicPr>
        <p:blipFill>
          <a:blip r:embed="rId5"/>
          <a:stretch/>
        </p:blipFill>
        <p:spPr>
          <a:xfrm>
            <a:off x="599760" y="1499040"/>
            <a:ext cx="4945680" cy="1673280"/>
          </a:xfrm>
          <a:prstGeom prst="rect">
            <a:avLst/>
          </a:prstGeom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</p:pic>
      <p:sp>
        <p:nvSpPr>
          <p:cNvPr id="88" name="CustomShape 3"/>
          <p:cNvSpPr/>
          <p:nvPr/>
        </p:nvSpPr>
        <p:spPr>
          <a:xfrm>
            <a:off x="5693040" y="1859400"/>
            <a:ext cx="32803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Automated control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of business processes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23160" y="5371560"/>
            <a:ext cx="33562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Recording of process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execution information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6563160" y="3834720"/>
            <a:ext cx="2274840" cy="250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74680" indent="-273600">
              <a:lnSpc>
                <a:spcPct val="100000"/>
              </a:lnSpc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 logs: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680" indent="-273600">
              <a:lnSpc>
                <a:spcPct val="100000"/>
              </a:lnSpc>
              <a:buClr>
                <a:srgbClr val="595959"/>
              </a:buClr>
              <a:buFont typeface="StarSymbol"/>
              <a:buChar char="-"/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Timestamps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680" indent="-273600">
              <a:lnSpc>
                <a:spcPct val="100000"/>
              </a:lnSpc>
              <a:buClr>
                <a:srgbClr val="595959"/>
              </a:buClr>
              <a:buFont typeface="StarSymbol"/>
              <a:buChar char="-"/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Case IDs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680" indent="-273600">
              <a:lnSpc>
                <a:spcPct val="100000"/>
              </a:lnSpc>
              <a:buClr>
                <a:srgbClr val="595959"/>
              </a:buClr>
              <a:buFont typeface="StarSymbol"/>
              <a:buChar char="-"/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Activity IDs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680" indent="-273600">
              <a:lnSpc>
                <a:spcPct val="100000"/>
              </a:lnSpc>
              <a:buClr>
                <a:srgbClr val="595959"/>
              </a:buClr>
              <a:buFont typeface="StarSymbol"/>
              <a:buChar char="-"/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448920" y="2512800"/>
            <a:ext cx="3969360" cy="1850040"/>
          </a:xfrm>
          <a:prstGeom prst="rect">
            <a:avLst/>
          </a:prstGeom>
          <a:ln>
            <a:noFill/>
          </a:ln>
        </p:spPr>
      </p:pic>
      <p:pic>
        <p:nvPicPr>
          <p:cNvPr id="187" name="Picture 3" descr=""/>
          <p:cNvPicPr/>
          <p:nvPr/>
        </p:nvPicPr>
        <p:blipFill>
          <a:blip r:embed="rId2"/>
          <a:stretch/>
        </p:blipFill>
        <p:spPr>
          <a:xfrm>
            <a:off x="2739600" y="4650480"/>
            <a:ext cx="1737360" cy="901800"/>
          </a:xfrm>
          <a:prstGeom prst="rect">
            <a:avLst/>
          </a:prstGeom>
          <a:ln>
            <a:noFill/>
          </a:ln>
        </p:spPr>
      </p:pic>
      <p:pic>
        <p:nvPicPr>
          <p:cNvPr id="188" name="Picture 4" descr=""/>
          <p:cNvPicPr/>
          <p:nvPr/>
        </p:nvPicPr>
        <p:blipFill>
          <a:blip r:embed="rId3"/>
          <a:stretch/>
        </p:blipFill>
        <p:spPr>
          <a:xfrm>
            <a:off x="7167960" y="5108760"/>
            <a:ext cx="1600920" cy="609840"/>
          </a:xfrm>
          <a:prstGeom prst="rect">
            <a:avLst/>
          </a:prstGeom>
          <a:ln>
            <a:noFill/>
          </a:ln>
        </p:spPr>
      </p:pic>
      <p:pic>
        <p:nvPicPr>
          <p:cNvPr id="189" name="Picture 5" descr=""/>
          <p:cNvPicPr/>
          <p:nvPr/>
        </p:nvPicPr>
        <p:blipFill>
          <a:blip r:embed="rId4"/>
          <a:stretch/>
        </p:blipFill>
        <p:spPr>
          <a:xfrm>
            <a:off x="448920" y="4803480"/>
            <a:ext cx="1659960" cy="730440"/>
          </a:xfrm>
          <a:prstGeom prst="rect">
            <a:avLst/>
          </a:prstGeom>
          <a:ln>
            <a:noFill/>
          </a:ln>
        </p:spPr>
      </p:pic>
      <p:pic>
        <p:nvPicPr>
          <p:cNvPr id="190" name="Picture 6" descr=""/>
          <p:cNvPicPr/>
          <p:nvPr/>
        </p:nvPicPr>
        <p:blipFill>
          <a:blip r:embed="rId5"/>
          <a:stretch/>
        </p:blipFill>
        <p:spPr>
          <a:xfrm>
            <a:off x="4724640" y="4345200"/>
            <a:ext cx="1373400" cy="1034640"/>
          </a:xfrm>
          <a:prstGeom prst="rect">
            <a:avLst/>
          </a:prstGeom>
          <a:ln>
            <a:noFill/>
          </a:ln>
        </p:spPr>
      </p:pic>
      <p:pic>
        <p:nvPicPr>
          <p:cNvPr id="191" name="Picture 7" descr=""/>
          <p:cNvPicPr/>
          <p:nvPr/>
        </p:nvPicPr>
        <p:blipFill>
          <a:blip r:embed="rId6"/>
          <a:stretch/>
        </p:blipFill>
        <p:spPr>
          <a:xfrm>
            <a:off x="1212480" y="1757520"/>
            <a:ext cx="2900160" cy="630720"/>
          </a:xfrm>
          <a:prstGeom prst="rect">
            <a:avLst/>
          </a:prstGeom>
          <a:ln>
            <a:noFill/>
          </a:ln>
        </p:spPr>
      </p:pic>
      <p:pic>
        <p:nvPicPr>
          <p:cNvPr id="192" name="Picture 8" descr=""/>
          <p:cNvPicPr/>
          <p:nvPr/>
        </p:nvPicPr>
        <p:blipFill>
          <a:blip r:embed="rId7"/>
          <a:stretch/>
        </p:blipFill>
        <p:spPr>
          <a:xfrm>
            <a:off x="5030280" y="1443960"/>
            <a:ext cx="1662840" cy="901080"/>
          </a:xfrm>
          <a:prstGeom prst="rect">
            <a:avLst/>
          </a:prstGeom>
          <a:ln>
            <a:noFill/>
          </a:ln>
        </p:spPr>
      </p:pic>
      <p:pic>
        <p:nvPicPr>
          <p:cNvPr id="193" name="Picture 9" descr=""/>
          <p:cNvPicPr/>
          <p:nvPr/>
        </p:nvPicPr>
        <p:blipFill>
          <a:blip r:embed="rId8"/>
          <a:stretch/>
        </p:blipFill>
        <p:spPr>
          <a:xfrm>
            <a:off x="7320600" y="2665440"/>
            <a:ext cx="1067760" cy="1191960"/>
          </a:xfrm>
          <a:prstGeom prst="rect">
            <a:avLst/>
          </a:prstGeom>
          <a:ln>
            <a:noFill/>
          </a:ln>
        </p:spPr>
      </p:pic>
      <p:pic>
        <p:nvPicPr>
          <p:cNvPr id="194" name="Picture 5" descr=""/>
          <p:cNvPicPr/>
          <p:nvPr/>
        </p:nvPicPr>
        <p:blipFill>
          <a:blip r:embed="rId9"/>
          <a:stretch/>
        </p:blipFill>
        <p:spPr>
          <a:xfrm>
            <a:off x="1947600" y="5719680"/>
            <a:ext cx="1659960" cy="730440"/>
          </a:xfrm>
          <a:prstGeom prst="rect">
            <a:avLst/>
          </a:prstGeom>
          <a:ln>
            <a:noFill/>
          </a:ln>
        </p:spPr>
      </p:pic>
      <p:pic>
        <p:nvPicPr>
          <p:cNvPr id="195" name="Picture 5" descr=""/>
          <p:cNvPicPr/>
          <p:nvPr/>
        </p:nvPicPr>
        <p:blipFill>
          <a:blip r:embed="rId10"/>
          <a:srcRect l="68362" t="0" r="0" b="0"/>
          <a:stretch/>
        </p:blipFill>
        <p:spPr>
          <a:xfrm rot="10952400">
            <a:off x="1684800" y="5851080"/>
            <a:ext cx="525240" cy="730440"/>
          </a:xfrm>
          <a:prstGeom prst="rect">
            <a:avLst/>
          </a:prstGeom>
          <a:ln>
            <a:noFill/>
          </a:ln>
        </p:spPr>
      </p:pic>
      <p:pic>
        <p:nvPicPr>
          <p:cNvPr id="196" name="Picture 5" descr=""/>
          <p:cNvPicPr/>
          <p:nvPr/>
        </p:nvPicPr>
        <p:blipFill>
          <a:blip r:embed="rId11"/>
          <a:srcRect l="68362" t="0" r="0" b="0"/>
          <a:stretch/>
        </p:blipFill>
        <p:spPr>
          <a:xfrm rot="10952400">
            <a:off x="4461840" y="3907800"/>
            <a:ext cx="525240" cy="730440"/>
          </a:xfrm>
          <a:prstGeom prst="rect">
            <a:avLst/>
          </a:prstGeom>
          <a:ln>
            <a:noFill/>
          </a:ln>
        </p:spPr>
      </p:pic>
      <p:pic>
        <p:nvPicPr>
          <p:cNvPr id="197" name="Picture 6" descr=""/>
          <p:cNvPicPr/>
          <p:nvPr/>
        </p:nvPicPr>
        <p:blipFill>
          <a:blip r:embed="rId12"/>
          <a:stretch/>
        </p:blipFill>
        <p:spPr>
          <a:xfrm>
            <a:off x="6006600" y="5698800"/>
            <a:ext cx="1373400" cy="1034640"/>
          </a:xfrm>
          <a:prstGeom prst="rect">
            <a:avLst/>
          </a:prstGeom>
          <a:ln>
            <a:noFill/>
          </a:ln>
        </p:spPr>
      </p:pic>
      <p:pic>
        <p:nvPicPr>
          <p:cNvPr id="198" name="Picture 5" descr=""/>
          <p:cNvPicPr/>
          <p:nvPr/>
        </p:nvPicPr>
        <p:blipFill>
          <a:blip r:embed="rId13"/>
          <a:srcRect l="68362" t="0" r="0" b="0"/>
          <a:stretch/>
        </p:blipFill>
        <p:spPr>
          <a:xfrm rot="10952400">
            <a:off x="5743800" y="5261760"/>
            <a:ext cx="525240" cy="730440"/>
          </a:xfrm>
          <a:prstGeom prst="rect">
            <a:avLst/>
          </a:prstGeom>
          <a:ln>
            <a:noFill/>
          </a:ln>
        </p:spPr>
      </p:pic>
      <p:pic>
        <p:nvPicPr>
          <p:cNvPr id="199" name="Picture 10" descr=""/>
          <p:cNvPicPr/>
          <p:nvPr/>
        </p:nvPicPr>
        <p:blipFill>
          <a:blip r:embed="rId14"/>
          <a:stretch/>
        </p:blipFill>
        <p:spPr>
          <a:xfrm rot="900000">
            <a:off x="5271840" y="744120"/>
            <a:ext cx="3790440" cy="535680"/>
          </a:xfrm>
          <a:prstGeom prst="rect">
            <a:avLst/>
          </a:prstGeom>
          <a:ln>
            <a:noFill/>
          </a:ln>
        </p:spPr>
      </p:pic>
      <p:pic>
        <p:nvPicPr>
          <p:cNvPr id="200" name="Picture 2" descr=""/>
          <p:cNvPicPr/>
          <p:nvPr/>
        </p:nvPicPr>
        <p:blipFill>
          <a:blip r:embed="rId15"/>
          <a:stretch/>
        </p:blipFill>
        <p:spPr>
          <a:xfrm rot="20700000">
            <a:off x="-331200" y="-7200"/>
            <a:ext cx="4761360" cy="171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Question of Process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3711B2E-EACA-4121-80DF-166B9A2EF63C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3876840" y="2340720"/>
            <a:ext cx="1142280" cy="1142280"/>
          </a:xfrm>
          <a:prstGeom prst="rect">
            <a:avLst/>
          </a:prstGeom>
          <a:ln>
            <a:noFill/>
          </a:ln>
        </p:spPr>
      </p:pic>
      <p:pic>
        <p:nvPicPr>
          <p:cNvPr id="94" name="Grafik 13" descr=""/>
          <p:cNvPicPr/>
          <p:nvPr/>
        </p:nvPicPr>
        <p:blipFill>
          <a:blip r:embed="rId2"/>
          <a:stretch/>
        </p:blipFill>
        <p:spPr>
          <a:xfrm>
            <a:off x="1362240" y="1501920"/>
            <a:ext cx="1329840" cy="1329840"/>
          </a:xfrm>
          <a:prstGeom prst="rect">
            <a:avLst/>
          </a:prstGeom>
          <a:ln>
            <a:noFill/>
          </a:ln>
        </p:spPr>
      </p:pic>
      <p:pic>
        <p:nvPicPr>
          <p:cNvPr id="95" name="Grafik 14" descr=""/>
          <p:cNvPicPr/>
          <p:nvPr/>
        </p:nvPicPr>
        <p:blipFill>
          <a:blip r:embed="rId3"/>
          <a:stretch/>
        </p:blipFill>
        <p:spPr>
          <a:xfrm>
            <a:off x="6228720" y="1445400"/>
            <a:ext cx="1462680" cy="146268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1279800" y="2832840"/>
            <a:ext cx="14940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 log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5825880" y="2832840"/>
            <a:ext cx="226836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model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Picture 9" descr=""/>
          <p:cNvPicPr/>
          <p:nvPr/>
        </p:nvPicPr>
        <p:blipFill>
          <a:blip r:embed="rId4"/>
          <a:stretch/>
        </p:blipFill>
        <p:spPr>
          <a:xfrm rot="2700000">
            <a:off x="3913920" y="1743480"/>
            <a:ext cx="1067760" cy="1191960"/>
          </a:xfrm>
          <a:prstGeom prst="rect">
            <a:avLst/>
          </a:prstGeom>
          <a:ln>
            <a:noFill/>
          </a:ln>
        </p:spPr>
      </p:pic>
      <p:sp>
        <p:nvSpPr>
          <p:cNvPr id="99" name="CustomShape 5"/>
          <p:cNvSpPr/>
          <p:nvPr/>
        </p:nvSpPr>
        <p:spPr>
          <a:xfrm>
            <a:off x="3682080" y="1367280"/>
            <a:ext cx="1567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457200" y="3775320"/>
            <a:ext cx="8228520" cy="25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Efficiency of process discovery becomes increasingly important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Pervasiveness of data sensing/logging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=&gt; Large-scale event logs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Tuning a large range of parameters of discovery algorithms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=&gt; Repeated, exploratory analysis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Software-as-a-Service solutions for process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=&gt; Online handling of event logs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View on Related Work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EB075C8-02F9-4E10-9FB9-DA7DC8373B4F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Plethora of discovery algorithms </a:t>
            </a:r>
            <a:r>
              <a:rPr b="0" lang="de-DE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[Augusto et al. 2017]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Striving for scalability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divide-and-conquer: Decompose the discovery problem </a:t>
            </a:r>
            <a:r>
              <a:rPr b="0" lang="de-DE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[van der Aalst &amp; Verbeek 2015]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parallelization and distribution </a:t>
            </a:r>
            <a:r>
              <a:rPr b="0" lang="de-DE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[Wang et al. 2015, Evermann 2016]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Recently: Idea of sampling event data </a:t>
            </a:r>
            <a:r>
              <a:rPr b="0" lang="de-DE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[Busany &amp; Maoz 2016]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Daring the Gap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29E3CAD-02BF-4E06-A7D9-10769628B093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1192320" y="4991040"/>
            <a:ext cx="6811560" cy="1240200"/>
          </a:xfrm>
          <a:prstGeom prst="roundRect">
            <a:avLst>
              <a:gd name="adj" fmla="val 16667"/>
            </a:avLst>
          </a:prstGeom>
          <a:solidFill>
            <a:srgbClr val="1b587c">
              <a:alpha val="11000"/>
            </a:srgbClr>
          </a:solidFill>
          <a:ln w="25560">
            <a:solidFill>
              <a:srgbClr val="77933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i="1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How to determine how much of an event log to use to discover a process model?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Grafik 15" descr=""/>
          <p:cNvPicPr/>
          <p:nvPr/>
        </p:nvPicPr>
        <p:blipFill>
          <a:blip r:embed="rId1"/>
          <a:stretch/>
        </p:blipFill>
        <p:spPr>
          <a:xfrm>
            <a:off x="2231640" y="3875040"/>
            <a:ext cx="525600" cy="525600"/>
          </a:xfrm>
          <a:prstGeom prst="rect">
            <a:avLst/>
          </a:prstGeom>
          <a:ln>
            <a:noFill/>
          </a:ln>
        </p:spPr>
      </p:pic>
      <p:pic>
        <p:nvPicPr>
          <p:cNvPr id="108" name="Grafik 15" descr=""/>
          <p:cNvPicPr/>
          <p:nvPr/>
        </p:nvPicPr>
        <p:blipFill>
          <a:blip r:embed="rId2"/>
          <a:stretch/>
        </p:blipFill>
        <p:spPr>
          <a:xfrm>
            <a:off x="1933560" y="1359000"/>
            <a:ext cx="1329840" cy="1329840"/>
          </a:xfrm>
          <a:prstGeom prst="rect">
            <a:avLst/>
          </a:prstGeom>
          <a:ln>
            <a:noFill/>
          </a:ln>
        </p:spPr>
      </p:pic>
      <p:pic>
        <p:nvPicPr>
          <p:cNvPr id="109" name="Grafik 16" descr=""/>
          <p:cNvPicPr/>
          <p:nvPr/>
        </p:nvPicPr>
        <p:blipFill>
          <a:blip r:embed="rId3"/>
          <a:stretch/>
        </p:blipFill>
        <p:spPr>
          <a:xfrm>
            <a:off x="4971600" y="1302480"/>
            <a:ext cx="1462680" cy="1462680"/>
          </a:xfrm>
          <a:prstGeom prst="rect">
            <a:avLst/>
          </a:prstGeom>
          <a:ln>
            <a:noFill/>
          </a:ln>
        </p:spPr>
      </p:pic>
      <p:pic>
        <p:nvPicPr>
          <p:cNvPr id="110" name="Picture 9" descr=""/>
          <p:cNvPicPr/>
          <p:nvPr/>
        </p:nvPicPr>
        <p:blipFill>
          <a:blip r:embed="rId4"/>
          <a:stretch/>
        </p:blipFill>
        <p:spPr>
          <a:xfrm rot="2700000">
            <a:off x="3561480" y="1600560"/>
            <a:ext cx="1067760" cy="1191960"/>
          </a:xfrm>
          <a:prstGeom prst="rect">
            <a:avLst/>
          </a:prstGeom>
          <a:ln>
            <a:noFill/>
          </a:ln>
        </p:spPr>
      </p:pic>
      <p:sp>
        <p:nvSpPr>
          <p:cNvPr id="111" name="CustomShape 4"/>
          <p:cNvSpPr/>
          <p:nvPr/>
        </p:nvSpPr>
        <p:spPr>
          <a:xfrm>
            <a:off x="3329640" y="1224360"/>
            <a:ext cx="1567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Grafik 20" descr=""/>
          <p:cNvPicPr/>
          <p:nvPr/>
        </p:nvPicPr>
        <p:blipFill>
          <a:blip r:embed="rId5"/>
          <a:stretch/>
        </p:blipFill>
        <p:spPr>
          <a:xfrm>
            <a:off x="4971600" y="3276360"/>
            <a:ext cx="1462680" cy="1462680"/>
          </a:xfrm>
          <a:prstGeom prst="rect">
            <a:avLst/>
          </a:prstGeom>
          <a:ln>
            <a:noFill/>
          </a:ln>
        </p:spPr>
      </p:pic>
      <p:pic>
        <p:nvPicPr>
          <p:cNvPr id="113" name="Picture 5" descr=""/>
          <p:cNvPicPr/>
          <p:nvPr/>
        </p:nvPicPr>
        <p:blipFill>
          <a:blip r:embed="rId6"/>
          <a:srcRect l="38871" t="0" r="0" b="0"/>
          <a:stretch/>
        </p:blipFill>
        <p:spPr>
          <a:xfrm rot="6730800">
            <a:off x="2025000" y="2890440"/>
            <a:ext cx="753840" cy="542520"/>
          </a:xfrm>
          <a:prstGeom prst="rect">
            <a:avLst/>
          </a:prstGeom>
          <a:ln>
            <a:noFill/>
          </a:ln>
        </p:spPr>
      </p:pic>
      <p:pic>
        <p:nvPicPr>
          <p:cNvPr id="114" name="Picture 9" descr=""/>
          <p:cNvPicPr/>
          <p:nvPr/>
        </p:nvPicPr>
        <p:blipFill>
          <a:blip r:embed="rId7"/>
          <a:stretch/>
        </p:blipFill>
        <p:spPr>
          <a:xfrm rot="2700000">
            <a:off x="3559320" y="3562920"/>
            <a:ext cx="1067760" cy="1191960"/>
          </a:xfrm>
          <a:prstGeom prst="rect">
            <a:avLst/>
          </a:prstGeom>
          <a:ln>
            <a:noFill/>
          </a:ln>
        </p:spPr>
      </p:pic>
      <p:sp>
        <p:nvSpPr>
          <p:cNvPr id="115" name="CustomShape 5"/>
          <p:cNvSpPr/>
          <p:nvPr/>
        </p:nvSpPr>
        <p:spPr>
          <a:xfrm>
            <a:off x="3327120" y="3186720"/>
            <a:ext cx="15670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657000" y="2844720"/>
            <a:ext cx="153504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4e8542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6" descr=""/>
          <p:cNvPicPr/>
          <p:nvPr/>
        </p:nvPicPr>
        <p:blipFill>
          <a:blip r:embed="rId8"/>
          <a:stretch/>
        </p:blipFill>
        <p:spPr>
          <a:xfrm rot="3291600">
            <a:off x="6137280" y="2873160"/>
            <a:ext cx="886320" cy="756000"/>
          </a:xfrm>
          <a:prstGeom prst="rect">
            <a:avLst/>
          </a:prstGeom>
          <a:ln>
            <a:noFill/>
          </a:ln>
        </p:spPr>
      </p:pic>
      <p:pic>
        <p:nvPicPr>
          <p:cNvPr id="118" name="Picture 5" descr=""/>
          <p:cNvPicPr/>
          <p:nvPr/>
        </p:nvPicPr>
        <p:blipFill>
          <a:blip r:embed="rId9"/>
          <a:srcRect l="68362" t="0" r="0" b="0"/>
          <a:stretch/>
        </p:blipFill>
        <p:spPr>
          <a:xfrm rot="14263800">
            <a:off x="6509520" y="2377080"/>
            <a:ext cx="338760" cy="533520"/>
          </a:xfrm>
          <a:prstGeom prst="rect">
            <a:avLst/>
          </a:prstGeom>
          <a:ln>
            <a:noFill/>
          </a:ln>
        </p:spPr>
      </p:pic>
      <p:sp>
        <p:nvSpPr>
          <p:cNvPr id="119" name="CustomShape 7"/>
          <p:cNvSpPr/>
          <p:nvPr/>
        </p:nvSpPr>
        <p:spPr>
          <a:xfrm>
            <a:off x="6964560" y="2844720"/>
            <a:ext cx="20322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f07f0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Guarantees?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Agenda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FD380E5-8963-4608-BCF2-CA66119F1064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Background and Related Work on Process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Statistical Framework for Process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 sampling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Framework definition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Instantiating the Framework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control-flow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76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performance discovery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Experimental Results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358560" y="1392840"/>
            <a:ext cx="7342200" cy="702360"/>
          </a:xfrm>
          <a:prstGeom prst="rect">
            <a:avLst/>
          </a:prstGeom>
          <a:solidFill>
            <a:srgbClr val="ffffff">
              <a:alpha val="68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 Sampling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28E1EEE-91CA-4E19-8826-FDC82053A872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We want to stop when new information is unlikely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Log L, sampled Log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Trace abstraction function Ψ(ξ)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boolean predicates γ(L’ ,ξ)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γ(L’ ,ξ)      Ψ(ξ)        Ψ(ξ’)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	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γ(L’ ,ξ)      d( Ψ(ξ),    Ψ(ξ’) ) &gt; ε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            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is (δ, ε, Ψ)-discovery sufficient if for newly sampled trace ξ: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P(γ(L’,ξ) = 1) &lt; δ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Ubuntu"/>
              </a:rPr>
              <a:t>This is our Stopping criteria!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549600" y="3643920"/>
            <a:ext cx="71280" cy="16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28" name="Formula 5"/>
              <p:cNvSpPr txBox="1"/>
              <p:nvPr/>
            </p:nvSpPr>
            <p:spPr>
              <a:xfrm>
                <a:off x="3816000" y="1944000"/>
                <a:ext cx="824040" cy="335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L</m:t>
                    </m:r>
                    <m:r>
                      <m:t xml:space="preserve">'</m:t>
                    </m:r>
                    <m:r>
                      <m:t xml:space="preserve">⊆</m:t>
                    </m:r>
                    <m:r>
                      <m:t xml:space="preserve">L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29" name="Formula 6"/>
              <p:cNvSpPr txBox="1"/>
              <p:nvPr/>
            </p:nvSpPr>
            <p:spPr>
              <a:xfrm>
                <a:off x="2598480" y="3161160"/>
                <a:ext cx="353520" cy="150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⇔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0" name="Formula 7"/>
              <p:cNvSpPr txBox="1"/>
              <p:nvPr/>
            </p:nvSpPr>
            <p:spPr>
              <a:xfrm>
                <a:off x="2598480" y="3528000"/>
                <a:ext cx="353520" cy="150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⇔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1" name="Formula 8"/>
              <p:cNvSpPr txBox="1"/>
              <p:nvPr/>
            </p:nvSpPr>
            <p:spPr>
              <a:xfrm>
                <a:off x="3435120" y="3048840"/>
                <a:ext cx="524880" cy="335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rPr>
                        <m:lit/>
                        <m:nor/>
                      </m:rPr>
                      <m:t xml:space="preserve"> </m:t>
                    </m:r>
                    <m:r>
                      <m:t xml:space="preserve">∉</m:t>
                    </m:r>
                    <m:r>
                      <m:rPr>
                        <m:lit/>
                        <m:nor/>
                      </m:rPr>
                      <m:t xml:space="preserve"> 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2" name="Formula 9"/>
              <p:cNvSpPr txBox="1"/>
              <p:nvPr/>
            </p:nvSpPr>
            <p:spPr>
              <a:xfrm>
                <a:off x="3748320" y="3096000"/>
                <a:ext cx="427680" cy="25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rPr>
                        <m:lit/>
                        <m:nor/>
                      </m:rPr>
                      <m:t xml:space="preserve"/>
                    </m:r>
                    <m:r>
                      <m:t xml:space="preserve">∪</m:t>
                    </m:r>
                    <m:r>
                      <m:rPr>
                        <m:lit/>
                        <m:nor/>
                      </m:rPr>
                      <m:t xml:space="preserve"/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3" name="Formula 10"/>
              <p:cNvSpPr txBox="1"/>
              <p:nvPr/>
            </p:nvSpPr>
            <p:spPr>
              <a:xfrm>
                <a:off x="3888000" y="3488400"/>
                <a:ext cx="427680" cy="25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rPr>
                        <m:lit/>
                        <m:nor/>
                      </m:rPr>
                      <m:t xml:space="preserve"/>
                    </m:r>
                    <m:r>
                      <m:t xml:space="preserve">∪</m:t>
                    </m:r>
                    <m:r>
                      <m:rPr>
                        <m:lit/>
                        <m:nor/>
                      </m:rPr>
                      <m:t xml:space="preserve"/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34" name="Formula 11"/>
              <p:cNvSpPr txBox="1"/>
              <p:nvPr/>
            </p:nvSpPr>
            <p:spPr>
              <a:xfrm>
                <a:off x="903960" y="4488840"/>
                <a:ext cx="824040" cy="335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L</m:t>
                    </m:r>
                    <m:r>
                      <m:t xml:space="preserve">'</m:t>
                    </m:r>
                    <m:r>
                      <m:t xml:space="preserve">⊆</m:t>
                    </m:r>
                    <m:r>
                      <m:t xml:space="preserve">L</m:t>
                    </m:r>
                  </m:oMath>
                </a14:m>
              </a:p>
            </p:txBody>
          </p:sp>
        </mc:Choice>
        <mc:Fallback/>
      </mc:AlternateContent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Minimum Sample Size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B22214F-4598-4C4F-876F-846846EAFAC9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„</a:t>
            </a: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longer we see no new information, the more likely it is that we have seen everything we need“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consecutive Trace Sampling until new Information is a binomial trial (parameters p, k, N)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Interval estimation can compute bounds for unknown 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rearranging interval for N, setting k=0, and p=δ we can compute smallest N for which p&lt;δ holds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BILD DER FORMEL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 α=0.01 and δ=0.05 =&gt; N_min=128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128 consecutive trials without new information we stop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6488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de-DE" sz="4000" spc="-1" strike="noStrike">
                <a:solidFill>
                  <a:srgbClr val="1b587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Sampling as multiple Binomial Trials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07A874E-D4E5-4985-87A2-C7878C090E61}" type="slidenum">
              <a:rPr b="0" lang="de-DE" sz="1400" spc="-1" strike="noStrike">
                <a:solidFill>
                  <a:srgbClr val="c5c5c5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57200" y="1499040"/>
            <a:ext cx="8228520" cy="47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1" name="Table 4"/>
          <p:cNvGraphicFramePr/>
          <p:nvPr/>
        </p:nvGraphicFramePr>
        <p:xfrm>
          <a:off x="1483560" y="1356480"/>
          <a:ext cx="6250680" cy="5039280"/>
        </p:xfrm>
        <a:graphic>
          <a:graphicData uri="http://schemas.openxmlformats.org/drawingml/2006/table">
            <a:tbl>
              <a:tblPr/>
              <a:tblGrid>
                <a:gridCol w="1249560"/>
                <a:gridCol w="1249560"/>
                <a:gridCol w="1249560"/>
                <a:gridCol w="1249560"/>
                <a:gridCol w="1252440"/>
              </a:tblGrid>
              <a:tr h="719640"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Trace #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Activities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New Info?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New binTrial?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Stop Sampling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A,B,C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(1)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A,B,C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(2)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A,B,D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(1)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4-120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A,B,D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(117)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121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A,B,E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 (1)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1800"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122-250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A,B,E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de-DE" sz="2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 (128)</a:t>
                      </a:r>
                      <a:endParaRPr b="0" lang="de-DE" sz="22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4" dur="indefinite" restart="never" nodeType="tmRoot">
          <p:childTnLst>
            <p:seq>
              <p:cTn id="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TM02900688[[fn=Facette]]</Template>
  <TotalTime>49</TotalTime>
  <Application>LibreOffice/5.1.6.2$Linux_X86_64 LibreOffice_project/10m0$Build-2</Application>
  <Company>HPI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2011-03-21T12:02:35Z</dcterms:created>
  <dc:creator>Weidlich, Matthias</dc:creator>
  <dc:description/>
  <dc:language>de-DE</dc:language>
  <cp:lastModifiedBy/>
  <cp:lastPrinted>2013-06-28T20:19:32Z</cp:lastPrinted>
  <dcterms:modified xsi:type="dcterms:W3CDTF">2018-06-10T12:42:49Z</dcterms:modified>
  <cp:revision>395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HPI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20</vt:i4>
  </property>
</Properties>
</file>