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5"/>
    <p:sldMasterId id="2147483665" r:id="rId6"/>
  </p:sldMasterIdLst>
  <p:notesMasterIdLst>
    <p:notesMasterId r:id="rId30"/>
  </p:notesMasterIdLst>
  <p:sldIdLst>
    <p:sldId id="258" r:id="rId7"/>
    <p:sldId id="262" r:id="rId8"/>
    <p:sldId id="269" r:id="rId9"/>
    <p:sldId id="268" r:id="rId10"/>
    <p:sldId id="271" r:id="rId11"/>
    <p:sldId id="272" r:id="rId12"/>
    <p:sldId id="274" r:id="rId13"/>
    <p:sldId id="261" r:id="rId14"/>
    <p:sldId id="263" r:id="rId15"/>
    <p:sldId id="276" r:id="rId16"/>
    <p:sldId id="277" r:id="rId17"/>
    <p:sldId id="264" r:id="rId18"/>
    <p:sldId id="270" r:id="rId19"/>
    <p:sldId id="275" r:id="rId20"/>
    <p:sldId id="267" r:id="rId21"/>
    <p:sldId id="278" r:id="rId22"/>
    <p:sldId id="280" r:id="rId23"/>
    <p:sldId id="281" r:id="rId24"/>
    <p:sldId id="279" r:id="rId25"/>
    <p:sldId id="282" r:id="rId26"/>
    <p:sldId id="284" r:id="rId27"/>
    <p:sldId id="265" r:id="rId28"/>
    <p:sldId id="26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15202B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97" autoAdjust="0"/>
  </p:normalViewPr>
  <p:slideViewPr>
    <p:cSldViewPr>
      <p:cViewPr varScale="1">
        <p:scale>
          <a:sx n="78" d="100"/>
          <a:sy n="78" d="100"/>
        </p:scale>
        <p:origin x="149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835FC-6767-4CDE-BD5F-02D4E14C68AB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FCF4C-59CC-45E0-869B-AF60FF6EF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538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/>
              <a:t>Google, Bing, </a:t>
            </a:r>
            <a:r>
              <a:rPr lang="en-US" dirty="0" err="1"/>
              <a:t>Openstreetmaps</a:t>
            </a:r>
            <a:r>
              <a:rPr lang="en-US" dirty="0"/>
              <a:t>, ... ( </a:t>
            </a:r>
            <a:r>
              <a:rPr lang="en-US" dirty="0" err="1"/>
              <a:t>OpenLayers</a:t>
            </a:r>
            <a:r>
              <a:rPr lang="en-US" dirty="0"/>
              <a:t> plugin)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/>
              <a:t>WMS server, for instance the EEA WMS services</a:t>
            </a:r>
          </a:p>
          <a:p>
            <a:pPr marL="0" lvl="1" indent="0" hangingPunct="0">
              <a:spcBef>
                <a:spcPts val="0"/>
              </a:spcBef>
              <a:spcAft>
                <a:spcPts val="1304"/>
              </a:spcAft>
              <a:buClr>
                <a:srgbClr val="FFFFFF"/>
              </a:buClr>
              <a:buSzPct val="75000"/>
              <a:buFont typeface="StarSymbol"/>
              <a:buChar char="–"/>
            </a:pPr>
            <a:r>
              <a:rPr lang="en-US" sz="2950" dirty="0">
                <a:solidFill>
                  <a:srgbClr val="00DCFF"/>
                </a:solidFill>
                <a:latin typeface="Liberation Sans" pitchFamily="18"/>
              </a:rPr>
              <a:t>http://discomap.eea.europa.eu/home.html</a:t>
            </a:r>
          </a:p>
          <a:p>
            <a:pPr marL="0" lvl="1" indent="0" hangingPunct="0">
              <a:spcBef>
                <a:spcPts val="0"/>
              </a:spcBef>
              <a:spcAft>
                <a:spcPts val="1304"/>
              </a:spcAft>
              <a:buClr>
                <a:srgbClr val="FFFFFF"/>
              </a:buClr>
              <a:buSzPct val="75000"/>
              <a:buFont typeface="StarSymbol"/>
              <a:buChar char="–"/>
            </a:pPr>
            <a:r>
              <a:rPr lang="en-US" sz="2950" dirty="0">
                <a:solidFill>
                  <a:srgbClr val="FFFFFF"/>
                </a:solidFill>
                <a:latin typeface="Liberation Sans" pitchFamily="18"/>
              </a:rPr>
              <a:t>Can be loaded into QGIS as WMS layer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CF4C-59CC-45E0-869B-AF60FF6EF6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9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CF4C-59CC-45E0-869B-AF60FF6EF6A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9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entry-slide-title-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13013" y="1919288"/>
            <a:ext cx="6630987" cy="1470025"/>
          </a:xfrm>
        </p:spPr>
        <p:txBody>
          <a:bodyPr lIns="457200" rIns="457200" anchor="ctr"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513013" y="3886200"/>
            <a:ext cx="6627812" cy="1752600"/>
          </a:xfrm>
        </p:spPr>
        <p:txBody>
          <a:bodyPr lIns="457200" rIns="457200"/>
          <a:lstStyle>
            <a:lvl1pPr marL="0" indent="0">
              <a:buFontTx/>
              <a:buNone/>
              <a:defRPr>
                <a:solidFill>
                  <a:srgbClr val="003399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2950" y="6516688"/>
            <a:ext cx="1582738" cy="320675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1E4312B2-5599-4BAB-9629-F8FF3E2D2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455613"/>
            <a:ext cx="1998663" cy="567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455613"/>
            <a:ext cx="5846762" cy="567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6F685-8D31-4F3D-8A52-5F9F92A1AC1B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ntry-slide-title-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513013" y="1919288"/>
            <a:ext cx="6630987" cy="1470025"/>
          </a:xfrm>
        </p:spPr>
        <p:txBody>
          <a:bodyPr lIns="457200" rIns="457200" anchor="ctr"/>
          <a:lstStyle>
            <a:lvl1pPr>
              <a:defRPr sz="4500"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513013" y="3886200"/>
            <a:ext cx="6627812" cy="1752600"/>
          </a:xfrm>
        </p:spPr>
        <p:txBody>
          <a:bodyPr lIns="457200" rIns="45720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2950" y="6516688"/>
            <a:ext cx="1582738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694AA-2A09-4281-A0AC-055865A5D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4CD66-9604-4305-B5A8-78B29733E3FB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600200"/>
            <a:ext cx="39227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600200"/>
            <a:ext cx="39227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42101-ADE3-4411-8509-CE09211AA481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57529-EAD9-48B3-91A9-187C3E17D5BF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575DE-90EA-43E8-99E7-C79D7B8D1FF9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85DD-37C5-4445-A386-69E4688B873F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A11DA-FCFA-40A2-8A7C-551411CC873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39C79-261A-4A22-ACC0-31F52339D5E6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F412E-6CE6-4894-9AD8-4FECDCDD323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CA046-3722-4950-924C-5359C54C5ADE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455613"/>
            <a:ext cx="1998663" cy="567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455613"/>
            <a:ext cx="5846762" cy="567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5EA59-A23C-4E7E-9995-208EA4FE05B4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600200"/>
            <a:ext cx="39227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600200"/>
            <a:ext cx="39227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711BC-CB1F-4E99-8CB3-0C61FE49B3B7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BF2D6-F2CE-4825-AA43-5FCA2B174C18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3024A-A1CF-4A6E-8F6A-5095CE996DF9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A010B-BAF6-40A5-B717-FF159C823536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224A6-702E-4A01-99F0-96056F73EC9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4531-87E1-44F5-B3D0-04F68C17036F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A0DC2-634B-4A4B-A9CE-6B1EFB94E78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 descr="entry-slide-content-dark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55613"/>
            <a:ext cx="7997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00200"/>
            <a:ext cx="7997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8363" y="6516688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16688"/>
            <a:ext cx="21669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584800-6692-4F7A-844A-C16EE7CAB8D0}" type="slidenum">
              <a:rPr lang="en-US" smtClean="0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694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" descr="entry-slide-content-light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8363" y="6516688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16688"/>
            <a:ext cx="21669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CA0B88-0A52-4D2E-93D1-C5B7E15B7FE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55613"/>
            <a:ext cx="7997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89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00200"/>
            <a:ext cx="7997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4" r:id="rId2"/>
    <p:sldLayoutId id="2147483712" r:id="rId3"/>
    <p:sldLayoutId id="2147483711" r:id="rId4"/>
    <p:sldLayoutId id="2147483710" r:id="rId5"/>
    <p:sldLayoutId id="2147483709" r:id="rId6"/>
    <p:sldLayoutId id="2147483708" r:id="rId7"/>
    <p:sldLayoutId id="2147483707" r:id="rId8"/>
    <p:sldLayoutId id="2147483706" r:id="rId9"/>
    <p:sldLayoutId id="2147483705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i.org/10.1016/j.envsoft.2020.104799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pitchFamily="34" charset="0"/>
                <a:cs typeface="Arial" pitchFamily="34" charset="0"/>
              </a:rPr>
              <a:t>Spatial data and analysis in 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ESM – CDAT course series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D1A8E-264C-4DD7-9611-2BF4E5EC9D42}"/>
              </a:ext>
            </a:extLst>
          </p:cNvPr>
          <p:cNvSpPr txBox="1"/>
          <p:nvPr/>
        </p:nvSpPr>
        <p:spPr>
          <a:xfrm>
            <a:off x="6623720" y="602128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accent2"/>
                </a:solidFill>
              </a:rPr>
              <a:t>Martin Jung, PhD (jung@iiasa.ac.at)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5F67-6161-497A-920D-EAE57868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6B310-4AA9-4968-93C3-8D72085A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22"/>
            <a:ext cx="9144000" cy="36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6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6CC8-59F9-4CC0-A806-3827ED33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comprehensive list of spatial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58A2-980C-4E80-B896-7EC27977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b="1" dirty="0">
                <a:solidFill>
                  <a:schemeClr val="accent4"/>
                </a:solidFill>
              </a:rPr>
              <a:t>https://cran.r-project.org/web/views/Spatial.html</a:t>
            </a:r>
          </a:p>
        </p:txBody>
      </p:sp>
    </p:spTree>
    <p:extLst>
      <p:ext uri="{BB962C8B-B14F-4D97-AF65-F5344CB8AC3E}">
        <p14:creationId xmlns:p14="http://schemas.microsoft.com/office/powerpoint/2010/main" val="207191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1F3C-7A5D-41C0-88ED-1041DAEE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Why/When not to use R for spatial analyses?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963E-B40E-4ED8-9865-F57A6509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772816"/>
            <a:ext cx="7997825" cy="43533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R can be slow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Many (</a:t>
            </a:r>
            <a:r>
              <a:rPr lang="en-GB" dirty="0" err="1"/>
              <a:t>sp</a:t>
            </a:r>
            <a:r>
              <a:rPr lang="en-GB" dirty="0"/>
              <a:t>) packages not memory efficient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Often little support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No GUI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Greater proficiency in other languages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23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C16C-3247-4B88-BE2A-6A16CCDF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(Personal opinion)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The diversity of open source GIS solutions is both its greatest strength and weakness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87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2149E0-7C82-441E-A407-F277C37776ED}"/>
              </a:ext>
            </a:extLst>
          </p:cNvPr>
          <p:cNvSpPr/>
          <p:nvPr/>
        </p:nvSpPr>
        <p:spPr>
          <a:xfrm>
            <a:off x="-21380" y="1581"/>
            <a:ext cx="9165379" cy="6856419"/>
          </a:xfrm>
          <a:prstGeom prst="rect">
            <a:avLst/>
          </a:prstGeom>
          <a:solidFill>
            <a:srgbClr val="152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5D1D8-6D8E-4A6C-A40F-6A44026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7" y="0"/>
            <a:ext cx="753371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F73054-4444-41F1-B867-A21145B55C61}"/>
              </a:ext>
            </a:extLst>
          </p:cNvPr>
          <p:cNvSpPr/>
          <p:nvPr/>
        </p:nvSpPr>
        <p:spPr>
          <a:xfrm>
            <a:off x="2051720" y="1988840"/>
            <a:ext cx="2808312" cy="360040"/>
          </a:xfrm>
          <a:prstGeom prst="rect">
            <a:avLst/>
          </a:prstGeom>
          <a:solidFill>
            <a:srgbClr val="15202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5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87B30-78E7-4424-A140-63120605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backbone of most open-source GIS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8E3D4-3BBF-484C-87C8-5C4A496F9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" y="1484784"/>
            <a:ext cx="4499992" cy="2264996"/>
          </a:xfrm>
          <a:prstGeom prst="rect">
            <a:avLst/>
          </a:prstGeom>
        </p:spPr>
      </p:pic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6383884E-4CE6-4384-9DC9-BB66AD46EA81}"/>
              </a:ext>
            </a:extLst>
          </p:cNvPr>
          <p:cNvSpPr/>
          <p:nvPr/>
        </p:nvSpPr>
        <p:spPr>
          <a:xfrm>
            <a:off x="4391307" y="2132856"/>
            <a:ext cx="3456384" cy="864096"/>
          </a:xfrm>
          <a:prstGeom prst="left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 like WMS, KML, GML, SFC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EBAB31-E558-4526-9F81-FA787E8791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437112"/>
            <a:ext cx="1888572" cy="2086872"/>
          </a:xfrm>
          <a:prstGeom prst="rect">
            <a:avLst/>
          </a:prstGeom>
        </p:spPr>
      </p:pic>
      <p:sp>
        <p:nvSpPr>
          <p:cNvPr id="14" name="Callout: Left Arrow 13">
            <a:extLst>
              <a:ext uri="{FF2B5EF4-FFF2-40B4-BE49-F238E27FC236}">
                <a16:creationId xmlns:a16="http://schemas.microsoft.com/office/drawing/2014/main" id="{4950C5FB-10A9-4433-A47A-8D357AE2CED2}"/>
              </a:ext>
            </a:extLst>
          </p:cNvPr>
          <p:cNvSpPr/>
          <p:nvPr/>
        </p:nvSpPr>
        <p:spPr>
          <a:xfrm>
            <a:off x="5534025" y="5374803"/>
            <a:ext cx="2808312" cy="75676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28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/>
                </a:solidFill>
              </a:rPr>
              <a:t>C/C++ libraries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98E594-CD61-48B3-A3B9-8C5437CF3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80" y="4679753"/>
            <a:ext cx="2312338" cy="7567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0BF97-6068-4A6D-8E4D-71B44A1D8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80" y="5374803"/>
            <a:ext cx="2312338" cy="12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D0FD-21C8-4DE8-B5FE-A4FDE1C3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2" y="476672"/>
            <a:ext cx="7997825" cy="1143000"/>
          </a:xfrm>
        </p:spPr>
        <p:txBody>
          <a:bodyPr/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as a GIS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92310-4ABF-4FB5-8238-7D34E4D568F6}"/>
              </a:ext>
            </a:extLst>
          </p:cNvPr>
          <p:cNvSpPr txBox="1"/>
          <p:nvPr/>
        </p:nvSpPr>
        <p:spPr>
          <a:xfrm>
            <a:off x="620969" y="2397948"/>
            <a:ext cx="80642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packages: ‘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‘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raster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and ‘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rgdal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still go-to functions to use</a:t>
            </a:r>
          </a:p>
          <a:p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 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have their own object-based model, often inefficient code</a:t>
            </a:r>
          </a:p>
        </p:txBody>
      </p:sp>
    </p:spTree>
    <p:extLst>
      <p:ext uri="{BB962C8B-B14F-4D97-AF65-F5344CB8AC3E}">
        <p14:creationId xmlns:p14="http://schemas.microsoft.com/office/powerpoint/2010/main" val="365602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AF94-0C83-4C40-ADF8-8115C845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7997825" cy="1143000"/>
          </a:xfrm>
        </p:spPr>
        <p:txBody>
          <a:bodyPr/>
          <a:lstStyle/>
          <a:p>
            <a:r>
              <a:rPr lang="en-GB" dirty="0"/>
              <a:t>Tidy data and simple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291E0-2EEB-4BE9-8E4B-4B1ED2924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96" y="116632"/>
            <a:ext cx="19050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F4855-5331-4604-BB01-043EFAA91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144000" cy="383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486030-E08F-4545-B90A-0781FA1E38B8}"/>
              </a:ext>
            </a:extLst>
          </p:cNvPr>
          <p:cNvSpPr txBox="1"/>
          <p:nvPr/>
        </p:nvSpPr>
        <p:spPr>
          <a:xfrm>
            <a:off x="-13626" y="2412272"/>
            <a:ext cx="5976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https://r-spatial.github.io/sf/articles/sf1.html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76C85-5FAE-435E-9035-EF11924D0131}"/>
              </a:ext>
            </a:extLst>
          </p:cNvPr>
          <p:cNvSpPr txBox="1"/>
          <p:nvPr/>
        </p:nvSpPr>
        <p:spPr>
          <a:xfrm>
            <a:off x="251520" y="130194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Simple Features are a set of OGC standards how spatial (vector) data is to be stored  </a:t>
            </a:r>
          </a:p>
        </p:txBody>
      </p:sp>
    </p:spTree>
    <p:extLst>
      <p:ext uri="{BB962C8B-B14F-4D97-AF65-F5344CB8AC3E}">
        <p14:creationId xmlns:p14="http://schemas.microsoft.com/office/powerpoint/2010/main" val="41549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DFDB-460D-41D5-B49A-21AA3FE6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2759-C363-499A-B892-B8CE642D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46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C422-111F-4C7D-A946-E72D26D4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spatial tasks I do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116E-CD75-44A4-B8F8-272A6821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Aligning raster input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Extracting zonal statistics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Joining spatial and non-spatial </a:t>
            </a:r>
          </a:p>
          <a:p>
            <a:pPr marL="0" indent="0">
              <a:buNone/>
            </a:pPr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023F7-FC93-4181-A884-14F37F7674E0}"/>
              </a:ext>
            </a:extLst>
          </p:cNvPr>
          <p:cNvSpPr/>
          <p:nvPr/>
        </p:nvSpPr>
        <p:spPr>
          <a:xfrm>
            <a:off x="6696236" y="1700808"/>
            <a:ext cx="1296144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17C9E-3DF3-48A7-B6CD-CBCB4BB68BF5}"/>
              </a:ext>
            </a:extLst>
          </p:cNvPr>
          <p:cNvSpPr/>
          <p:nvPr/>
        </p:nvSpPr>
        <p:spPr>
          <a:xfrm>
            <a:off x="7095071" y="1598613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BAD3EA-D36E-40CC-A480-51BFCC7C0327}"/>
              </a:ext>
            </a:extLst>
          </p:cNvPr>
          <p:cNvCxnSpPr/>
          <p:nvPr/>
        </p:nvCxnSpPr>
        <p:spPr>
          <a:xfrm>
            <a:off x="6840252" y="1484784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A939C0-9AB2-4EEF-B8E7-73E17EAFEE30}"/>
              </a:ext>
            </a:extLst>
          </p:cNvPr>
          <p:cNvSpPr/>
          <p:nvPr/>
        </p:nvSpPr>
        <p:spPr>
          <a:xfrm>
            <a:off x="6696236" y="3356992"/>
            <a:ext cx="1296144" cy="86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8A909D-29F7-4CD4-AF97-A385E2D2732B}"/>
              </a:ext>
            </a:extLst>
          </p:cNvPr>
          <p:cNvSpPr/>
          <p:nvPr/>
        </p:nvSpPr>
        <p:spPr>
          <a:xfrm>
            <a:off x="7277882" y="3575149"/>
            <a:ext cx="465261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9A26E-C11C-444D-AE9D-638DB9A53E3F}"/>
              </a:ext>
            </a:extLst>
          </p:cNvPr>
          <p:cNvSpPr/>
          <p:nvPr/>
        </p:nvSpPr>
        <p:spPr>
          <a:xfrm>
            <a:off x="6663025" y="4865097"/>
            <a:ext cx="1144407" cy="1038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F0B07FE8-0E20-4E7F-AD1D-B3C9F38CB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20957"/>
              </p:ext>
            </p:extLst>
          </p:nvPr>
        </p:nvGraphicFramePr>
        <p:xfrm>
          <a:off x="7080202" y="4608552"/>
          <a:ext cx="910612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8725">
                  <a:extLst>
                    <a:ext uri="{9D8B030D-6E8A-4147-A177-3AD203B41FA5}">
                      <a16:colId xmlns:a16="http://schemas.microsoft.com/office/drawing/2014/main" val="2564555156"/>
                    </a:ext>
                  </a:extLst>
                </a:gridCol>
                <a:gridCol w="272803">
                  <a:extLst>
                    <a:ext uri="{9D8B030D-6E8A-4147-A177-3AD203B41FA5}">
                      <a16:colId xmlns:a16="http://schemas.microsoft.com/office/drawing/2014/main" val="3679525217"/>
                    </a:ext>
                  </a:extLst>
                </a:gridCol>
                <a:gridCol w="339084">
                  <a:extLst>
                    <a:ext uri="{9D8B030D-6E8A-4147-A177-3AD203B41FA5}">
                      <a16:colId xmlns:a16="http://schemas.microsoft.com/office/drawing/2014/main" val="2641657404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3688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368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8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9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7B4B69-C27B-4360-955E-F1E7572D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5BF7AE-EE02-4392-8BC8-8590E58B8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Introduction talk</a:t>
            </a:r>
          </a:p>
          <a:p>
            <a:pPr marL="0" indent="0">
              <a:buNone/>
            </a:pPr>
            <a:r>
              <a:rPr lang="en-GB" dirty="0"/>
              <a:t>(14 - 15pm, 22</a:t>
            </a:r>
            <a:r>
              <a:rPr lang="en-GB" baseline="30000" dirty="0"/>
              <a:t>th</a:t>
            </a:r>
            <a:r>
              <a:rPr lang="en-GB" dirty="0"/>
              <a:t> October 2020)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Self study tutorials</a:t>
            </a:r>
          </a:p>
          <a:p>
            <a:pPr marL="0" indent="0">
              <a:buNone/>
            </a:pPr>
            <a:r>
              <a:rPr lang="en-GB" dirty="0"/>
              <a:t>(online self paced, link at end of slides)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slides and materials online</a:t>
            </a:r>
          </a:p>
        </p:txBody>
      </p:sp>
    </p:spTree>
    <p:extLst>
      <p:ext uri="{BB962C8B-B14F-4D97-AF65-F5344CB8AC3E}">
        <p14:creationId xmlns:p14="http://schemas.microsoft.com/office/powerpoint/2010/main" val="3484799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6037-D659-40C6-80BA-8BF2B414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if things don’t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100DA-A3A8-4C2D-B923-63F381B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Too slow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Check memory requirements, consider tiling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No Function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Check external tools. Is there a wrapper?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Visualization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Use QGIS for quick queries</a:t>
            </a:r>
            <a:endParaRPr lang="en-GB" dirty="0"/>
          </a:p>
        </p:txBody>
      </p:sp>
      <p:pic>
        <p:nvPicPr>
          <p:cNvPr id="1026" name="Picture 2" descr="Google is your friend - Spongebob rainbow - quickmeme">
            <a:extLst>
              <a:ext uri="{FF2B5EF4-FFF2-40B4-BE49-F238E27FC236}">
                <a16:creationId xmlns:a16="http://schemas.microsoft.com/office/drawing/2014/main" id="{107F4008-304B-4B01-B30E-086E143C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183891"/>
            <a:ext cx="2051720" cy="169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49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DF48-7EC0-4DAA-AA02-96BAA287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 online books and materials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30D22-DBE4-4B5B-B731-D91E8E59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196752"/>
            <a:ext cx="7128148" cy="4939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47A02E-5D51-4A47-B687-63E34C81084C}"/>
              </a:ext>
            </a:extLst>
          </p:cNvPr>
          <p:cNvSpPr txBox="1"/>
          <p:nvPr/>
        </p:nvSpPr>
        <p:spPr>
          <a:xfrm>
            <a:off x="2195736" y="6232393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https://geocompr.robinlovelace.net/index.html</a:t>
            </a:r>
          </a:p>
        </p:txBody>
      </p:sp>
    </p:spTree>
    <p:extLst>
      <p:ext uri="{BB962C8B-B14F-4D97-AF65-F5344CB8AC3E}">
        <p14:creationId xmlns:p14="http://schemas.microsoft.com/office/powerpoint/2010/main" val="305341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1ED5-2017-4738-A8A8-23D89622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8FC0-26D6-4AA9-9D29-ECE6CFCAC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5661248"/>
            <a:ext cx="7997825" cy="464915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&lt;URL&gt;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9FFCB-711D-4DBE-AD70-AAB5500F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284"/>
            <a:ext cx="9144000" cy="37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5A2F22-A127-4BD4-B873-8AAE5301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636912"/>
            <a:ext cx="7997825" cy="2520280"/>
          </a:xfrm>
        </p:spPr>
        <p:txBody>
          <a:bodyPr/>
          <a:lstStyle/>
          <a:p>
            <a:r>
              <a:rPr lang="en-GB" dirty="0"/>
              <a:t>Thank you for your attention.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Good success with your spatial data!</a:t>
            </a:r>
          </a:p>
        </p:txBody>
      </p:sp>
    </p:spTree>
    <p:extLst>
      <p:ext uri="{BB962C8B-B14F-4D97-AF65-F5344CB8AC3E}">
        <p14:creationId xmlns:p14="http://schemas.microsoft.com/office/powerpoint/2010/main" val="163349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89AE-B2E7-41BE-8447-E9850E34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DF50-EEFF-409C-9545-52934362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772815"/>
            <a:ext cx="8352283" cy="288032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 geographic information system (</a:t>
            </a:r>
            <a:r>
              <a:rPr lang="en-US" b="1" i="1" dirty="0"/>
              <a:t>GIS</a:t>
            </a:r>
            <a:r>
              <a:rPr lang="en-US" i="1" dirty="0"/>
              <a:t>) is a system designed to capture, store, manipulate, analyze, manage, and present types of geographical data.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C69B2-5654-474C-9FEA-636DA3DFCA3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84213" y="5805264"/>
            <a:ext cx="941575" cy="100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FD49E6-AC21-4F55-BD73-4D0B65B0342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55690" y="6006149"/>
            <a:ext cx="2159792" cy="665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009AC2-0984-4036-9B5B-C1BA246086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114180" y="4872576"/>
            <a:ext cx="819880" cy="91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2CDD2A-BC51-4B1E-88B7-3BEA932BEC3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743698" y="5470337"/>
            <a:ext cx="110268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99E05A-18C4-4598-A114-9C10F51F06B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948407" y="5236739"/>
            <a:ext cx="1773907" cy="59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462FD7-9CD0-4C5B-9397-65FC9643BF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25" y="5565275"/>
            <a:ext cx="1119713" cy="11197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FD49BA-040B-445A-883E-1AE1C13940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18" y="473811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7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8DB0-6449-437B-8110-0A59CC3E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spatial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E6592-CB54-41A6-8ECA-7AF62DE49A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27584" y="1252972"/>
            <a:ext cx="4391952" cy="55843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02CDAA-B0D4-4602-A824-EF854C30CF47}"/>
              </a:ext>
            </a:extLst>
          </p:cNvPr>
          <p:cNvSpPr txBox="1"/>
          <p:nvPr/>
        </p:nvSpPr>
        <p:spPr>
          <a:xfrm>
            <a:off x="395536" y="6600025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sng" strike="noStrike" kern="1200" dirty="0">
                <a:ln>
                  <a:noFill/>
                </a:ln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  <a:r>
              <a:rPr lang="en-US" sz="800" b="0" i="0" u="none" strike="noStrike" kern="1200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maprabu.blogspot.com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D2AD8-FADC-4056-AA53-1E11DF7FD164}"/>
              </a:ext>
            </a:extLst>
          </p:cNvPr>
          <p:cNvSpPr txBox="1"/>
          <p:nvPr/>
        </p:nvSpPr>
        <p:spPr>
          <a:xfrm>
            <a:off x="5436096" y="222751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sng" strike="noStrike" kern="1200" dirty="0">
                <a:ln>
                  <a:noFill/>
                </a:ln>
                <a:uFillTx/>
                <a:latin typeface="Liberation Sans" pitchFamily="18"/>
                <a:ea typeface="WenQuanYi Micro Hei" pitchFamily="2"/>
                <a:cs typeface="Lohit Hindi" pitchFamily="2"/>
              </a:rPr>
              <a:t>Format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*.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shp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*</a:t>
            </a:r>
            <a:r>
              <a:rPr lang="en-US" sz="1800" b="1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gpkg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*.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gpx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*.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kml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5FA45-E9D8-48FF-A03A-B11117816D02}"/>
              </a:ext>
            </a:extLst>
          </p:cNvPr>
          <p:cNvSpPr txBox="1"/>
          <p:nvPr/>
        </p:nvSpPr>
        <p:spPr>
          <a:xfrm>
            <a:off x="5436096" y="4725144"/>
            <a:ext cx="3384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sng" strike="noStrike" kern="1200" dirty="0">
                <a:ln>
                  <a:noFill/>
                </a:ln>
                <a:uFillTx/>
                <a:latin typeface="Liberation Sans" pitchFamily="18"/>
                <a:ea typeface="WenQuanYi Micro Hei" pitchFamily="2"/>
                <a:cs typeface="Lohit Hindi" pitchFamily="2"/>
              </a:rPr>
              <a:t>Format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*.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tif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*.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vrt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*.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hdr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*.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asc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73123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1F80C91-9A39-4262-A111-1C4FCE3990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55576" y="548680"/>
            <a:ext cx="7997825" cy="4525963"/>
          </a:xfrm>
        </p:spPr>
        <p:txBody>
          <a:bodyPr/>
          <a:lstStyle/>
          <a:p>
            <a:pPr marL="0" lvl="0" indent="0">
              <a:buClr>
                <a:srgbClr val="FFFFFF"/>
              </a:buClr>
              <a:buSzPct val="45000"/>
              <a:buNone/>
            </a:pPr>
            <a:r>
              <a:rPr lang="en-US" b="1" dirty="0">
                <a:solidFill>
                  <a:schemeClr val="tx1"/>
                </a:solidFill>
              </a:rPr>
              <a:t>Vector</a:t>
            </a:r>
          </a:p>
          <a:p>
            <a:pPr marL="0" lvl="1" indent="0" hangingPunct="0">
              <a:spcBef>
                <a:spcPts val="0"/>
              </a:spcBef>
              <a:spcAft>
                <a:spcPts val="1304"/>
              </a:spcAft>
              <a:buClr>
                <a:srgbClr val="FFFFFF"/>
              </a:buClr>
              <a:buSzPct val="75000"/>
              <a:buNone/>
            </a:pPr>
            <a:r>
              <a:rPr lang="en-US" sz="2950" dirty="0">
                <a:solidFill>
                  <a:srgbClr val="00B050"/>
                </a:solidFill>
                <a:latin typeface="Liberation Sans" pitchFamily="18"/>
              </a:rPr>
              <a:t>Advantage</a:t>
            </a:r>
            <a:r>
              <a:rPr lang="en-US" sz="2950" dirty="0">
                <a:solidFill>
                  <a:schemeClr val="tx1"/>
                </a:solidFill>
                <a:latin typeface="Liberation Sans" pitchFamily="18"/>
              </a:rPr>
              <a:t>: Accuracy, more visually pleasing</a:t>
            </a:r>
          </a:p>
          <a:p>
            <a:pPr marL="0" lvl="1" indent="0" hangingPunct="0">
              <a:spcBef>
                <a:spcPts val="0"/>
              </a:spcBef>
              <a:spcAft>
                <a:spcPts val="1304"/>
              </a:spcAft>
              <a:buClr>
                <a:srgbClr val="FFFFFF"/>
              </a:buClr>
              <a:buSzPct val="75000"/>
              <a:buNone/>
            </a:pPr>
            <a:r>
              <a:rPr lang="en-US" sz="2950" dirty="0">
                <a:solidFill>
                  <a:srgbClr val="FF0000"/>
                </a:solidFill>
                <a:latin typeface="Liberation Sans" pitchFamily="18"/>
              </a:rPr>
              <a:t>Disadvantage</a:t>
            </a:r>
            <a:r>
              <a:rPr lang="en-US" sz="2950" dirty="0">
                <a:solidFill>
                  <a:schemeClr val="tx1"/>
                </a:solidFill>
                <a:latin typeface="Liberation Sans" pitchFamily="18"/>
              </a:rPr>
              <a:t>: Space-inefficient. Every vertex needs to be stored. Algorithms computational intensive.</a:t>
            </a:r>
          </a:p>
          <a:p>
            <a:pPr marL="0" lvl="0" indent="0">
              <a:buClr>
                <a:srgbClr val="FFFFFF"/>
              </a:buClr>
              <a:buSzPct val="45000"/>
              <a:buNone/>
            </a:pPr>
            <a:r>
              <a:rPr lang="en-US" b="1" dirty="0">
                <a:solidFill>
                  <a:schemeClr val="tx1"/>
                </a:solidFill>
              </a:rPr>
              <a:t>Raster</a:t>
            </a:r>
          </a:p>
          <a:p>
            <a:pPr marL="0" lvl="1" indent="0" hangingPunct="0">
              <a:spcBef>
                <a:spcPts val="0"/>
              </a:spcBef>
              <a:spcAft>
                <a:spcPts val="1304"/>
              </a:spcAft>
              <a:buClr>
                <a:srgbClr val="FFFFFF"/>
              </a:buClr>
              <a:buSzPct val="75000"/>
              <a:buNone/>
            </a:pPr>
            <a:r>
              <a:rPr lang="en-US" sz="2950" dirty="0">
                <a:solidFill>
                  <a:srgbClr val="00B050"/>
                </a:solidFill>
                <a:latin typeface="Liberation Sans" pitchFamily="18"/>
              </a:rPr>
              <a:t>Advantage</a:t>
            </a:r>
            <a:r>
              <a:rPr lang="en-US" sz="2950" dirty="0">
                <a:solidFill>
                  <a:schemeClr val="tx1"/>
                </a:solidFill>
                <a:latin typeface="Liberation Sans" pitchFamily="18"/>
              </a:rPr>
              <a:t>: </a:t>
            </a:r>
            <a:r>
              <a:rPr lang="en-US" sz="2950" dirty="0" err="1">
                <a:solidFill>
                  <a:schemeClr val="tx1"/>
                </a:solidFill>
                <a:latin typeface="Liberation Sans" pitchFamily="18"/>
              </a:rPr>
              <a:t>Geogr</a:t>
            </a:r>
            <a:r>
              <a:rPr lang="en-US" sz="2950" dirty="0">
                <a:solidFill>
                  <a:schemeClr val="tx1"/>
                </a:solidFill>
                <a:latin typeface="Liberation Sans" pitchFamily="18"/>
              </a:rPr>
              <a:t>. Position associated with data, easier for analysis</a:t>
            </a:r>
          </a:p>
          <a:p>
            <a:pPr marL="0" lvl="1" indent="0" hangingPunct="0">
              <a:spcBef>
                <a:spcPts val="0"/>
              </a:spcBef>
              <a:spcAft>
                <a:spcPts val="1304"/>
              </a:spcAft>
              <a:buClr>
                <a:srgbClr val="FFFFFF"/>
              </a:buClr>
              <a:buSzPct val="75000"/>
              <a:buNone/>
            </a:pPr>
            <a:r>
              <a:rPr lang="en-US" sz="2950" dirty="0">
                <a:solidFill>
                  <a:srgbClr val="FF0000"/>
                </a:solidFill>
                <a:latin typeface="Liberation Sans" pitchFamily="18"/>
              </a:rPr>
              <a:t>Disadvantage</a:t>
            </a:r>
            <a:r>
              <a:rPr lang="en-US" sz="2950" dirty="0">
                <a:solidFill>
                  <a:schemeClr val="tx1"/>
                </a:solidFill>
                <a:latin typeface="Liberation Sans" pitchFamily="18"/>
              </a:rPr>
              <a:t>: Resolution dependent on cell-size. Lack of attributes, MAUP</a:t>
            </a:r>
          </a:p>
        </p:txBody>
      </p:sp>
    </p:spTree>
    <p:extLst>
      <p:ext uri="{BB962C8B-B14F-4D97-AF65-F5344CB8AC3E}">
        <p14:creationId xmlns:p14="http://schemas.microsoft.com/office/powerpoint/2010/main" val="199201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37B4-F779-412F-AA6A-8BDC93C2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7012A-0A11-4CBD-8109-FCA133EF5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82129"/>
            <a:ext cx="1384127" cy="12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A1076-9AB4-4870-8556-B8F78B20648F}"/>
              </a:ext>
            </a:extLst>
          </p:cNvPr>
          <p:cNvSpPr txBox="1"/>
          <p:nvPr/>
        </p:nvSpPr>
        <p:spPr>
          <a:xfrm>
            <a:off x="1478149" y="53873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SpatiaLite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48B35D-B9D5-47F5-9A22-85035CFDA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95" y="1790616"/>
            <a:ext cx="2381250" cy="123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9AC603-4C52-4807-AC6B-0C19C405B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823"/>
            <a:ext cx="2569192" cy="192047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F3E679B-9249-4631-A121-35C5F20EC4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0575" y="3864824"/>
            <a:ext cx="1583912" cy="16334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09B673-25B5-4A8C-A859-BA0D7C255442}"/>
              </a:ext>
            </a:extLst>
          </p:cNvPr>
          <p:cNvSpPr txBox="1"/>
          <p:nvPr/>
        </p:nvSpPr>
        <p:spPr>
          <a:xfrm>
            <a:off x="4873025" y="5645759"/>
            <a:ext cx="294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PostgreSQL &amp;  </a:t>
            </a:r>
            <a:r>
              <a:rPr lang="en-GB" dirty="0" err="1"/>
              <a:t>PostGIS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08775F-6D6D-48C7-92D6-34B4C0EA2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67" y="3908364"/>
            <a:ext cx="1663632" cy="1663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8D8171-D8B5-40AC-A7A3-CE321B2FDD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14" y="1076705"/>
            <a:ext cx="2576506" cy="11202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4D1EF4-27D7-4FF5-B47B-7B87FAFA7876}"/>
              </a:ext>
            </a:extLst>
          </p:cNvPr>
          <p:cNvSpPr txBox="1"/>
          <p:nvPr/>
        </p:nvSpPr>
        <p:spPr>
          <a:xfrm>
            <a:off x="2195736" y="645333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31803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FC61A5-9BD0-4BE0-BDBD-3DE908F4C5B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AB663-F04F-42AF-88E8-36F767C3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Stop using shapefiles!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61E7-4FFD-48B7-8420-80D575D66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7" y="1691758"/>
            <a:ext cx="7997825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Multifile system (.</a:t>
            </a:r>
            <a:r>
              <a:rPr lang="en-GB" dirty="0" err="1"/>
              <a:t>shp</a:t>
            </a:r>
            <a:r>
              <a:rPr lang="en-GB" dirty="0"/>
              <a:t>,.</a:t>
            </a:r>
            <a:r>
              <a:rPr lang="en-GB" dirty="0" err="1"/>
              <a:t>shx</a:t>
            </a:r>
            <a:r>
              <a:rPr lang="en-GB" dirty="0"/>
              <a:t>,.</a:t>
            </a:r>
            <a:r>
              <a:rPr lang="en-GB" dirty="0" err="1"/>
              <a:t>dbf</a:t>
            </a:r>
            <a:r>
              <a:rPr lang="en-GB" dirty="0"/>
              <a:t>,.</a:t>
            </a:r>
            <a:r>
              <a:rPr lang="en-GB" dirty="0" err="1"/>
              <a:t>prj</a:t>
            </a:r>
            <a:r>
              <a:rPr lang="en-GB" dirty="0"/>
              <a:t>, … )</a:t>
            </a:r>
          </a:p>
          <a:p>
            <a:pPr marL="0" indent="0">
              <a:buNone/>
            </a:pPr>
            <a:r>
              <a:rPr lang="en-GB" dirty="0"/>
              <a:t>Limited to 2GB (4GB) </a:t>
            </a:r>
          </a:p>
          <a:p>
            <a:pPr marL="0" indent="0">
              <a:buNone/>
            </a:pPr>
            <a:r>
              <a:rPr lang="en-GB" dirty="0"/>
              <a:t>Attribute names limitation</a:t>
            </a:r>
          </a:p>
          <a:p>
            <a:pPr marL="0" indent="0">
              <a:buNone/>
            </a:pPr>
            <a:r>
              <a:rPr lang="en-GB" dirty="0"/>
              <a:t>Etc...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37698-FF46-4756-9B9A-FF970D0E9C80}"/>
              </a:ext>
            </a:extLst>
          </p:cNvPr>
          <p:cNvSpPr txBox="1"/>
          <p:nvPr/>
        </p:nvSpPr>
        <p:spPr>
          <a:xfrm rot="19918175">
            <a:off x="3281109" y="3212236"/>
            <a:ext cx="5443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http://switchfromshapefile.org/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E1C88-42CD-4E16-91F3-487EAF1CA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88900"/>
            <a:ext cx="1089561" cy="1104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03786-61A1-4632-947A-A8028C53FE36}"/>
              </a:ext>
            </a:extLst>
          </p:cNvPr>
          <p:cNvSpPr txBox="1"/>
          <p:nvPr/>
        </p:nvSpPr>
        <p:spPr>
          <a:xfrm>
            <a:off x="684213" y="5803335"/>
            <a:ext cx="530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</a:t>
            </a:r>
            <a:r>
              <a:rPr lang="en-GB" b="1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OGC </a:t>
            </a:r>
            <a:r>
              <a:rPr lang="en-GB" b="1" dirty="0" err="1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Geopackages</a:t>
            </a:r>
            <a:endParaRPr lang="en-GB" b="1" dirty="0">
              <a:solidFill>
                <a:schemeClr val="accent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E1A14D-C571-4C53-B15B-0FE9A7B9DC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5589240"/>
            <a:ext cx="1386524" cy="10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Why use R for spatial analyses?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Open source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Efficiency (‘Don’t repeat yourself’)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Cross system availability (Win,*Nix, </a:t>
            </a:r>
            <a:r>
              <a:rPr lang="en-US" dirty="0" err="1"/>
              <a:t>MacO</a:t>
            </a:r>
            <a:r>
              <a:rPr lang="en-US" dirty="0"/>
              <a:t>$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Extendable and rich functionality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Clean coding (also for ‘tidy’ data concept)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Parallel computing support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Integration of C, C++</a:t>
            </a:r>
            <a:r>
              <a:rPr lang="en-US" dirty="0"/>
              <a:t> code for speed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DC94-54FE-47F2-A2E1-797C68E0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spatial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4C9B-DC66-49C6-B795-531A1767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2554288"/>
            <a:ext cx="7997825" cy="357187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400" dirty="0"/>
              <a:t>Source: </a:t>
            </a:r>
            <a:r>
              <a:rPr lang="en-GB" sz="1400" dirty="0">
                <a:hlinkClick r:id="rId2"/>
              </a:rPr>
              <a:t>https://doi.org/10.1016/j.envsoft.2020.104799</a:t>
            </a:r>
            <a:r>
              <a:rPr lang="en-GB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60E6E-DC06-4259-A27A-B51EC7E0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772816"/>
            <a:ext cx="84391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19020"/>
      </p:ext>
    </p:extLst>
  </p:cSld>
  <p:clrMapOvr>
    <a:masterClrMapping/>
  </p:clrMapOvr>
</p:sld>
</file>

<file path=ppt/theme/theme1.xml><?xml version="1.0" encoding="utf-8"?>
<a:theme xmlns:a="http://schemas.openxmlformats.org/drawingml/2006/main" name="iiasa-pptx-template-dark-&amp;-light">
  <a:themeElements>
    <a:clrScheme name="iiasa-versio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asa-version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iasa-versio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iasa-light-version">
  <a:themeElements>
    <a:clrScheme name="iiasa-vers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asa-version4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iasa-vers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D573AA328C26438DB6E004EB89B0D4" ma:contentTypeVersion="4" ma:contentTypeDescription="Create a new document." ma:contentTypeScope="" ma:versionID="092eb6b2b805d3ea64078ffb92878ae0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5faeb373-5483-4d3d-b980-b0b2b7e777b9" targetNamespace="http://schemas.microsoft.com/office/2006/metadata/properties" ma:root="true" ma:fieldsID="77fddc9b7d47444f6f6cf3ff0a91c287" ns2:_="" ns3:_="" ns4:_="">
    <xsd:import namespace="0689c177-5e19-464b-8532-40aa8fde3a94"/>
    <xsd:import namespace="06814371-4dd9-40ea-9cc7-40b39613c6ae"/>
    <xsd:import namespace="5faeb373-5483-4d3d-b980-b0b2b7e777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eb373-5483-4d3d-b980-b0b2b7e777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T2EJA6NA5JU7-1903484182-49</_dlc_DocId>
    <_dlc_DocIdUrl xmlns="06814371-4dd9-40ea-9cc7-40b39613c6ae">
      <Url>https://iiasahub.sharepoint.com/sites/intranet/ercl/_layouts/15/DocIdRedir.aspx?ID=T2EJA6NA5JU7-1903484182-49</Url>
      <Description>T2EJA6NA5JU7-1903484182-49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1E9A59-0485-4C74-BC8A-BE38F6792B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5faeb373-5483-4d3d-b980-b0b2b7e777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982DF6-BFA3-4D1E-87B3-8A2796B2CE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C27D88B-741E-4A72-A8C0-F1B8A2120B1E}">
  <ds:schemaRefs>
    <ds:schemaRef ds:uri="http://schemas.microsoft.com/office/2006/metadata/properties"/>
    <ds:schemaRef ds:uri="http://schemas.microsoft.com/office/infopath/2007/PartnerControls"/>
    <ds:schemaRef ds:uri="06814371-4dd9-40ea-9cc7-40b39613c6ae"/>
  </ds:schemaRefs>
</ds:datastoreItem>
</file>

<file path=customXml/itemProps4.xml><?xml version="1.0" encoding="utf-8"?>
<ds:datastoreItem xmlns:ds="http://schemas.openxmlformats.org/officeDocument/2006/customXml" ds:itemID="{7944BA2E-0010-44D5-8D4A-D070AA6ACF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iiasa-pptx-template-dark-&amp;-light</Template>
  <TotalTime>0</TotalTime>
  <Words>602</Words>
  <Application>Microsoft Office PowerPoint</Application>
  <PresentationFormat>On-screen Show (4:3)</PresentationFormat>
  <Paragraphs>103</Paragraphs>
  <Slides>23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StarSymbol</vt:lpstr>
      <vt:lpstr>Arial</vt:lpstr>
      <vt:lpstr>Arial Narrow</vt:lpstr>
      <vt:lpstr>Calibri</vt:lpstr>
      <vt:lpstr>Liberation Sans</vt:lpstr>
      <vt:lpstr>Tahoma</vt:lpstr>
      <vt:lpstr>Wingdings</vt:lpstr>
      <vt:lpstr>iiasa-pptx-template-dark-&amp;-light</vt:lpstr>
      <vt:lpstr>iiasa-light-version</vt:lpstr>
      <vt:lpstr>Spatial data and analysis in R</vt:lpstr>
      <vt:lpstr>Course plan</vt:lpstr>
      <vt:lpstr>What is GIS?</vt:lpstr>
      <vt:lpstr>Types of spatial data</vt:lpstr>
      <vt:lpstr>PowerPoint Presentation</vt:lpstr>
      <vt:lpstr>Spatial databases</vt:lpstr>
      <vt:lpstr>Stop using shapefiles!</vt:lpstr>
      <vt:lpstr>Why use R for spatial analyses?</vt:lpstr>
      <vt:lpstr>Many spatial packages</vt:lpstr>
      <vt:lpstr>PowerPoint Presentation</vt:lpstr>
      <vt:lpstr>One comprehensive list of spatial packages</vt:lpstr>
      <vt:lpstr>Why/When not to use R for spatial analyses? </vt:lpstr>
      <vt:lpstr>PowerPoint Presentation</vt:lpstr>
      <vt:lpstr>PowerPoint Presentation</vt:lpstr>
      <vt:lpstr>The backbone of most open-source GIS</vt:lpstr>
      <vt:lpstr>R as a GIS</vt:lpstr>
      <vt:lpstr>Tidy data and simple features</vt:lpstr>
      <vt:lpstr>PowerPoint Presentation</vt:lpstr>
      <vt:lpstr>Common spatial tasks I do in R</vt:lpstr>
      <vt:lpstr>What to do if things don’t work</vt:lpstr>
      <vt:lpstr>Free online books and materials</vt:lpstr>
      <vt:lpstr>Online course materials</vt:lpstr>
      <vt:lpstr>Thank you for your attention.  Good success with your spatial data!</vt:lpstr>
    </vt:vector>
  </TitlesOfParts>
  <Company>IIASA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teply</dc:creator>
  <cp:lastModifiedBy>JUNG Martin</cp:lastModifiedBy>
  <cp:revision>64</cp:revision>
  <dcterms:created xsi:type="dcterms:W3CDTF">2012-04-11T12:26:19Z</dcterms:created>
  <dcterms:modified xsi:type="dcterms:W3CDTF">2020-10-13T19:10:01Z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0x01010007D573AA328C26438DB6E004EB89B0D4</vt:lpwstr>
  </property>
  <property fmtid="{D5CDD505-2E9C-101B-9397-08002B2CF9AE}" pid="3" name="_dlc_DocIdItemGuid">
    <vt:lpwstr>2ba71a9b-f84c-4f15-9c2c-29dc7de4de2d</vt:lpwstr>
  </property>
</Properties>
</file>