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4" r:id="rId4"/>
    <p:sldId id="280" r:id="rId5"/>
    <p:sldId id="275" r:id="rId6"/>
    <p:sldId id="278" r:id="rId7"/>
    <p:sldId id="276" r:id="rId8"/>
    <p:sldId id="279" r:id="rId9"/>
    <p:sldId id="277" r:id="rId10"/>
    <p:sldId id="26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F0F1D-AA32-4A66-B105-3FAF13C3AB26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4762-F17D-4782-87E3-56EAA650B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0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0F7559-E6E1-4A96-AE92-E64976CBB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E7D602-6E14-4E5D-BF5E-C51D0591D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18E46C-F264-4994-92C6-FDDFA492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2E93E0-0944-4485-A6FA-C82690E5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2630F8-137D-40EB-8265-5000383A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3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FB26B7-F3D3-41AD-8BB7-23670582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176A8D8-68B1-4296-B72C-FE1C58144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A70B0F-9B26-4680-B11F-D01AAC1B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413471-7164-434C-BA6E-67405088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194B69-7B24-4D81-8FC3-667A1BF1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2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386BB1-FF10-4503-9322-C64873338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DA2762E-FB13-432D-97BF-378DFD71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7DF380-8428-4C35-AB64-8A0A1E7A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CD1B19-2EDB-40A6-A8D3-F019304D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1DD433-7A5F-4B8D-A7D5-E919BC27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829534-4C86-4F32-AD8E-8E4B315A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390165-96C5-4511-B863-639512CA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5DFDF2-D6C4-47C1-9AED-3927234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C6AE8B-188C-4F10-983D-49F90412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8F2DE3-5750-4C92-AABB-1040E840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7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A3CAE7-3F72-4491-8B10-3CC65BBA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B0CA06-A1F9-455C-AF59-7556BF56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84F05A-EF2B-4C28-A7A2-A9CEF245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3B7BC5-5AE3-491B-8E05-ED4E788D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51D24F-33C8-4B19-A442-E5AAB18E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43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0A7F40-7C06-462B-BC52-BC0E8FA9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B57768-7101-4DE9-8746-64E0940E0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A256D7-028A-4924-8511-51D76362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9B9D31-7B40-4D86-B094-8C337B1A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3D988E-A351-428E-8DB6-764E69E9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B6E057-7B97-447C-A882-A25436A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EE5DB0-3C14-47DE-B5EF-1B4533A3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AFDCC8-79A5-4D4D-B29D-B213139C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F11026E-4EED-4D61-9BD6-47D4FB3AE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8F4B455-D6E5-4A33-977B-07B413BF6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24ABC4-FA9D-42D7-B061-58296A28A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E4B482-F3C5-4A6B-90A8-A789C7DC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EA729A-505C-49DB-BB39-16E02F17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E2D554C-7B68-4E3D-BBC2-7EF8D549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9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3C324-4C55-4AA5-8676-AC4B9349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EBEFD8B-29D0-4F3D-AB55-91C02744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E7D3FB-295D-4D27-AA5D-85B6A5B3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4F4E88-A75D-488D-9F2E-C28EF421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72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9EAC941-BBEA-44B6-883E-5B642603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FF49D4-E260-4B24-A166-80794B0D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4CB5B8-E3CE-47DE-9C23-3CA44491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2EEA86-38E4-4F1E-A6C3-A12B35A0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435B96-4A1E-447B-BB96-FBFC5509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5D5A721-835F-451F-9A16-D041A0506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06FEFED-9F6B-4A80-AEF8-806D6952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B37361-8AFB-4C03-8A26-B1EA359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CF9DA5-DDB9-410C-8416-502708EB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4F44A-F208-43CE-AC55-A7DE0887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EFB0041-D990-4296-8B28-0E8310C2F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128AE8C-8C76-4DC4-B38A-0607157C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C4A535-9566-406E-9908-D3BE1772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888E-C4A9-4103-B028-3B3BE5178123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CEDDE3-3EF3-446C-856C-F912B2FD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68DA6E-CAE4-421D-B7C8-94F3BEEF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63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FBAFD80-E1B2-4002-BF3D-AB410D4E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F9E217-3A95-40E5-9F32-232AB710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422050-DC4B-4F12-8187-54E60C8C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768888E-C4A9-4103-B028-3B3BE5178123}" type="datetimeFigureOut">
              <a:rPr lang="en-GB" smtClean="0"/>
              <a:pPr/>
              <a:t>04/12/2017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274FF5-2A95-439F-A807-769962889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376B40-DB85-4A51-A242-3B14D771D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8BCA-6458-4960-A7EF-D9B81AA1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15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9F4A2F-2C4C-437D-B4CA-287442E3F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5483"/>
          </a:xfrm>
        </p:spPr>
        <p:txBody>
          <a:bodyPr>
            <a:normAutofit fontScale="90000"/>
          </a:bodyPr>
          <a:lstStyle/>
          <a:p>
            <a:r>
              <a:rPr lang="en-GB" dirty="0"/>
              <a:t>PhD chapter </a:t>
            </a:r>
            <a:r>
              <a:rPr lang="en-GB" dirty="0" smtClean="0"/>
              <a:t>XX </a:t>
            </a:r>
            <a:br>
              <a:rPr lang="en-GB" dirty="0" smtClean="0"/>
            </a:br>
            <a:r>
              <a:rPr lang="en-GB" dirty="0" smtClean="0"/>
              <a:t>(Recycle idea I1</a:t>
            </a:r>
            <a:br>
              <a:rPr lang="en-GB" dirty="0" smtClean="0"/>
            </a:br>
            <a:r>
              <a:rPr lang="en-GB" dirty="0" smtClean="0"/>
              <a:t>Spectral diversity)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5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A7E434-E0DC-4B7B-8183-3AE0345F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</a:t>
            </a:r>
            <a:r>
              <a:rPr lang="en-GB" dirty="0" smtClean="0"/>
              <a:t>plan</a:t>
            </a:r>
            <a:endParaRPr lang="en-GB" dirty="0"/>
          </a:p>
        </p:txBody>
      </p:sp>
      <p:sp>
        <p:nvSpPr>
          <p:cNvPr id="4" name="Right Arrow Callout 3"/>
          <p:cNvSpPr/>
          <p:nvPr/>
        </p:nvSpPr>
        <p:spPr>
          <a:xfrm>
            <a:off x="992038" y="2268747"/>
            <a:ext cx="2562045" cy="2467155"/>
          </a:xfrm>
          <a:prstGeom prst="right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Gill Sans MT" panose="020B0502020104020203" pitchFamily="34" charset="0"/>
              </a:rPr>
              <a:t>Data collection/</a:t>
            </a:r>
          </a:p>
          <a:p>
            <a:pPr algn="ctr"/>
            <a:r>
              <a:rPr lang="en-GB" b="1" dirty="0" smtClean="0">
                <a:latin typeface="Gill Sans MT" panose="020B0502020104020203" pitchFamily="34" charset="0"/>
              </a:rPr>
              <a:t>preparation</a:t>
            </a:r>
            <a:endParaRPr lang="en-GB" b="1" dirty="0">
              <a:latin typeface="Gill Sans MT" panose="020B0502020104020203" pitchFamily="34" charset="0"/>
            </a:endParaRPr>
          </a:p>
        </p:txBody>
      </p:sp>
      <p:sp>
        <p:nvSpPr>
          <p:cNvPr id="5" name="Right Arrow Callout 4"/>
          <p:cNvSpPr/>
          <p:nvPr/>
        </p:nvSpPr>
        <p:spPr>
          <a:xfrm>
            <a:off x="4619446" y="2268746"/>
            <a:ext cx="2562045" cy="2467155"/>
          </a:xfrm>
          <a:prstGeom prst="right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Gill Sans MT" panose="020B0502020104020203" pitchFamily="34" charset="0"/>
              </a:rPr>
              <a:t>Analysis</a:t>
            </a:r>
            <a:endParaRPr lang="en-GB" b="1" dirty="0"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6854" y="2268747"/>
            <a:ext cx="1742535" cy="246715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Write </a:t>
            </a:r>
            <a:r>
              <a:rPr lang="en-GB" dirty="0" smtClean="0"/>
              <a:t>up</a:t>
            </a:r>
          </a:p>
          <a:p>
            <a:pPr algn="ctr"/>
            <a:r>
              <a:rPr lang="en-GB" dirty="0" smtClean="0"/>
              <a:t>For </a:t>
            </a:r>
          </a:p>
          <a:p>
            <a:pPr algn="ctr"/>
            <a:r>
              <a:rPr lang="en-GB" dirty="0" smtClean="0"/>
              <a:t>Ecological indicators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2038" y="6133380"/>
            <a:ext cx="91440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4083" y="6219966"/>
            <a:ext cx="256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08 / 2018 &lt; -- &gt; 09 / </a:t>
            </a:r>
            <a:r>
              <a:rPr lang="en-GB" dirty="0" smtClean="0"/>
              <a:t>2018 (or when I am bored)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19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comments?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6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65" y="2529614"/>
            <a:ext cx="5199518" cy="186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use of spectral indices to predict biodiversity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1" y="1794025"/>
            <a:ext cx="4665741" cy="142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18" y="3459728"/>
            <a:ext cx="4469394" cy="1511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58" y="5209158"/>
            <a:ext cx="4294360" cy="1540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018" y="4292499"/>
            <a:ext cx="4805406" cy="1626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693" y="5912415"/>
            <a:ext cx="5147307" cy="945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188" y="1347589"/>
            <a:ext cx="4578365" cy="17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7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58" y="132955"/>
            <a:ext cx="8145099" cy="2561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57" y="3096283"/>
            <a:ext cx="8145099" cy="32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9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predictive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Lafage</a:t>
            </a:r>
            <a:r>
              <a:rPr lang="en-GB" dirty="0" smtClean="0"/>
              <a:t> et al. 2014  - NDVI – R2 up to 0.61</a:t>
            </a:r>
          </a:p>
          <a:p>
            <a:r>
              <a:rPr lang="en-GB" dirty="0" smtClean="0"/>
              <a:t>Levin et al. 2007 – NDVI – </a:t>
            </a:r>
            <a:r>
              <a:rPr lang="en-GB" dirty="0" err="1" smtClean="0"/>
              <a:t>Spearmon</a:t>
            </a:r>
            <a:r>
              <a:rPr lang="en-GB" dirty="0" smtClean="0"/>
              <a:t> rho up to 0.93</a:t>
            </a:r>
          </a:p>
          <a:p>
            <a:r>
              <a:rPr lang="en-GB" dirty="0" err="1" smtClean="0"/>
              <a:t>Hobi</a:t>
            </a:r>
            <a:r>
              <a:rPr lang="en-GB" dirty="0" smtClean="0"/>
              <a:t> et al. 2017 – multiple - R2 between 0.53 and 0.73</a:t>
            </a:r>
          </a:p>
          <a:p>
            <a:r>
              <a:rPr lang="en-GB" dirty="0" smtClean="0"/>
              <a:t>Sweet et al. 2015 – NDVI – R2 up to 0.87 </a:t>
            </a:r>
          </a:p>
          <a:p>
            <a:r>
              <a:rPr lang="en-GB" dirty="0" smtClean="0"/>
              <a:t>John et al. 2008 – multiple R2 up to 0.4</a:t>
            </a:r>
          </a:p>
          <a:p>
            <a:pPr marL="0" indent="0">
              <a:buNone/>
            </a:pPr>
            <a:r>
              <a:rPr lang="en-GB" dirty="0" smtClean="0"/>
              <a:t>(also differentiated between climate regions)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08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But also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6" y="1068167"/>
            <a:ext cx="8429625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519" t="3830" r="2450" b="2871"/>
          <a:stretch/>
        </p:blipFill>
        <p:spPr>
          <a:xfrm>
            <a:off x="1883121" y="4000861"/>
            <a:ext cx="5332492" cy="2648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477" y="1165288"/>
            <a:ext cx="3279455" cy="54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6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729425" cy="2852737"/>
          </a:xfrm>
        </p:spPr>
        <p:txBody>
          <a:bodyPr/>
          <a:lstStyle/>
          <a:p>
            <a:r>
              <a:rPr lang="en-GB" dirty="0" smtClean="0"/>
              <a:t>How useful / powerful is remote-sensing in predicting biodiversity 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5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1992"/>
            <a:ext cx="10515600" cy="1325563"/>
          </a:xfrm>
        </p:spPr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912"/>
            <a:ext cx="10515600" cy="51242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Assessing spectral diversity hypothesis using Landsat texture metrics &amp; PREDICTS across taxonomic groups</a:t>
            </a:r>
          </a:p>
          <a:p>
            <a:pPr marL="0" indent="0">
              <a:buNone/>
            </a:pPr>
            <a:r>
              <a:rPr lang="en-GB" dirty="0" smtClean="0"/>
              <a:t>Assess where and where not the spectral-diversity hypothesis is working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/>
              <a:t>Difference to </a:t>
            </a:r>
            <a:r>
              <a:rPr lang="en-GB" b="1" dirty="0" smtClean="0"/>
              <a:t>previous publications:</a:t>
            </a:r>
            <a:endParaRPr lang="en-GB" b="1" dirty="0"/>
          </a:p>
          <a:p>
            <a:pPr marL="0" indent="0">
              <a:buNone/>
            </a:pPr>
            <a:r>
              <a:rPr lang="en-GB" dirty="0" smtClean="0"/>
              <a:t>Landsat based and across multiple taxonomic groups</a:t>
            </a:r>
          </a:p>
          <a:p>
            <a:pPr marL="0" indent="0">
              <a:buNone/>
            </a:pPr>
            <a:r>
              <a:rPr lang="en-GB" dirty="0" smtClean="0"/>
              <a:t>Test both abundance based and richness based estimators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Difference to pairwise piece:</a:t>
            </a:r>
          </a:p>
          <a:p>
            <a:pPr marL="0" indent="0">
              <a:buNone/>
            </a:pPr>
            <a:r>
              <a:rPr lang="en-GB" dirty="0" smtClean="0"/>
              <a:t>Run on a study-by-study basis and avoid PREDICTS model structure</a:t>
            </a:r>
          </a:p>
          <a:p>
            <a:pPr marL="0" indent="0">
              <a:buNone/>
            </a:pPr>
            <a:r>
              <a:rPr lang="en-GB" dirty="0" smtClean="0"/>
              <a:t>Texture metric instead of turnover</a:t>
            </a:r>
          </a:p>
          <a:p>
            <a:pPr marL="0" indent="0">
              <a:buNone/>
            </a:pPr>
            <a:r>
              <a:rPr lang="en-GB" dirty="0" smtClean="0"/>
              <a:t>No temporal element (no dynamics)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4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PREDICTS studies and local biodiversity records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First and second axis of PCA from all bands of </a:t>
            </a:r>
          </a:p>
          <a:p>
            <a:pPr marL="0" indent="0">
              <a:buNone/>
            </a:pPr>
            <a:r>
              <a:rPr lang="en-GB" dirty="0" smtClean="0"/>
              <a:t>MVC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Mean distance to centroid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Multiple linear models at study level (!)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239" y="1240325"/>
            <a:ext cx="4114450" cy="5106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70749" y="1240325"/>
            <a:ext cx="1403287" cy="2716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 rot="5400000">
            <a:off x="8683779" y="4310962"/>
            <a:ext cx="1047183" cy="2716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0800000">
            <a:off x="9448800" y="4834554"/>
            <a:ext cx="1047183" cy="13580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0800000">
            <a:off x="9537826" y="6211055"/>
            <a:ext cx="1047183" cy="13580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 rot="5400000">
            <a:off x="8683778" y="5767176"/>
            <a:ext cx="1047183" cy="2716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2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(similar as done before)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" y="1762250"/>
            <a:ext cx="578505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74" y="1953731"/>
            <a:ext cx="6134677" cy="3896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711" y="6113588"/>
            <a:ext cx="773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Differentiate by spectral centroid on PCA scores, but also NDVI.</a:t>
            </a:r>
          </a:p>
          <a:p>
            <a:r>
              <a:rPr lang="en-GB" dirty="0" smtClean="0"/>
              <a:t>Separate by Biome / Climate zone / </a:t>
            </a:r>
            <a:r>
              <a:rPr lang="en-GB" dirty="0" smtClean="0"/>
              <a:t>latitude / monitoring technique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99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256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Office Theme</vt:lpstr>
      <vt:lpstr>PhD chapter XX  (Recycle idea I1 Spectral diversity) </vt:lpstr>
      <vt:lpstr>The use of spectral indices to predict biodiversity</vt:lpstr>
      <vt:lpstr>PowerPoint Presentation</vt:lpstr>
      <vt:lpstr>Overall predictive power</vt:lpstr>
      <vt:lpstr>But also</vt:lpstr>
      <vt:lpstr>How useful / powerful is remote-sensing in predicting biodiversity ?</vt:lpstr>
      <vt:lpstr>Aim</vt:lpstr>
      <vt:lpstr>Methods</vt:lpstr>
      <vt:lpstr>Output (similar as done before)</vt:lpstr>
      <vt:lpstr>Time plan</vt:lpstr>
      <vt:lpstr>Any comments?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Jung</dc:creator>
  <cp:lastModifiedBy>Martin Jung</cp:lastModifiedBy>
  <cp:revision>176</cp:revision>
  <dcterms:created xsi:type="dcterms:W3CDTF">2017-09-19T22:15:46Z</dcterms:created>
  <dcterms:modified xsi:type="dcterms:W3CDTF">2017-12-04T15:07:45Z</dcterms:modified>
</cp:coreProperties>
</file>