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0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6"/>
    <p:restoredTop sz="94728"/>
  </p:normalViewPr>
  <p:slideViewPr>
    <p:cSldViewPr snapToGrid="0" snapToObjects="1">
      <p:cViewPr>
        <p:scale>
          <a:sx n="72" d="100"/>
          <a:sy n="72" d="100"/>
        </p:scale>
        <p:origin x="1216" y="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7C0D-48DD-FB42-86A3-1F66A455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DEBC0-5674-6F47-9EF0-836E7B626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4A1A-8C4B-FD43-BDB6-1C990559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34D2-CFB7-8246-B047-45A0D4A6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85E9-A5E6-F748-894D-2B2B63C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FFC-E7FD-F648-8A77-C3F8212D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32D6B-D493-EB4E-BDC0-CC8D63C98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455E-5F67-594D-9FB8-CAD9E268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E44B-ADBF-1040-BE85-F09CE64C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64A7-E083-3A41-99C0-F94002D1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B4F28-48F9-5340-9BE5-1DFF98A3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D0D03-D7E6-B747-8094-19163519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1084-347D-A849-BFD6-CD1E7D19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1A35-285D-C14D-BC0A-F171990F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3FA2-64E2-5140-AEA4-B0ADCC3E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CBD7-617D-514B-8A23-8A575C0A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0968-75ED-6A40-B81E-EC148D1D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1988-9374-8345-94B9-0CB5B146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0B70-71E7-7440-95B3-28061FC1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813-4E50-964A-956F-D903EE25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252-02D3-7047-9EF3-F56D9DE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1738-1A56-D947-80FE-04199BF2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B812-A60E-4644-8278-AEAF04E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1D1E-7B40-0D46-BAD1-EDB11690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FAD1-440E-5840-8AD1-F5CA512D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FA4-DC02-F740-B7F6-95C2B736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1966-8167-D041-A5B5-1D520BEAC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14FA2-E13A-974F-BB16-D8D40A69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9DCF-A4E8-224D-A696-D2CDFC83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871AB-4D87-3E46-A7DC-D46E8A3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90F72-3A13-1141-902B-FDFB0ACC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527-F97F-0C40-A843-263674EF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1A3B-6B63-CF4D-BF98-D80E1092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1531-3532-AE4D-BFFB-30F09B79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B9EA7-5965-D546-9522-5FAF14FAF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D3F59-F748-784E-9DD4-8F95EEBB0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3E7F0-182F-AE4D-B015-F94A1770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1DF2E-0839-0D43-82CC-87745782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4572A-DD1A-0847-A9C5-E192985A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6009-9384-7940-97CB-41834887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43323-D149-2642-B77A-F8543131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7925A-C680-FA41-A5D8-E47B9FD9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1B4C5-59AA-A94E-9163-7146206D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387A3-AFA3-F842-B9F1-50EC8F3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C116C-52D4-574C-B21C-3FC8EF74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12A5-DA80-384A-AC62-8FD133F5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A0F6-52A9-614C-8330-D1B7B521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920E-061B-4043-92AD-2A95308E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48D63-1BA5-2849-943E-284BF896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C220-BE52-7F4B-B072-1E1CA415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2958-01D7-D64B-89B7-199B884E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1384-F898-A34C-8CC2-00ADE65B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0851-E5E3-F24B-B960-7528E7C7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866A0-34C0-DB49-9041-72D9EC96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F17B1-99C0-4F46-A1CF-C767C445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DF65-AF50-BC42-B85F-D4B0784C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21A5-1E82-5C42-9099-15A9E02A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9560B-E456-F043-9346-37EECBD8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5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5A33B-6E60-B440-B528-56A186DB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34ED-1160-4E4A-9D9C-511B34F5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25CA-E1DE-444F-AC68-447423C9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B3B1-9658-6A4C-8F37-7B684F9AAA7F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2959-A489-7043-BC2A-E88A2D185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DE3E-A9FE-9140-A2BF-69A8791C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1E3F-D06B-FC45-9AF0-D24D536D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CACE-8653-014A-A2A9-6614EC82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Appartment hunting in London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6B917-6B51-4442-A4AC-4913B2544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CZ" sz="2000" b="1"/>
              <a:t>Coursera | Applied Data Science Capstone</a:t>
            </a:r>
          </a:p>
          <a:p>
            <a:pPr algn="l"/>
            <a:r>
              <a:rPr lang="en-CZ" sz="2000"/>
              <a:t>by Martin Kovarik</a:t>
            </a:r>
          </a:p>
          <a:p>
            <a:pPr algn="l"/>
            <a:endParaRPr lang="en-US" sz="200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F865D-DCE8-A847-91D9-4D830AE31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15282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3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Borough clustering</a:t>
            </a: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CEACF52-0518-544F-AA8F-318F639466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5469" y="2740130"/>
            <a:ext cx="512318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Value provided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Family looking for apartment can use the insights provided in this project to:</a:t>
            </a:r>
          </a:p>
          <a:p>
            <a:r>
              <a:rPr lang="en-US" sz="3200" dirty="0"/>
              <a:t>limit their search with certain criteria like rental rates or borough characteristic</a:t>
            </a:r>
          </a:p>
          <a:p>
            <a:r>
              <a:rPr lang="en-US" sz="3200" dirty="0"/>
              <a:t>evaluate the rental opportunity with additional tools in form of list of most common venues for given borough</a:t>
            </a:r>
          </a:p>
        </p:txBody>
      </p:sp>
    </p:spTree>
    <p:extLst>
      <p:ext uri="{BB962C8B-B14F-4D97-AF65-F5344CB8AC3E}">
        <p14:creationId xmlns:p14="http://schemas.microsoft.com/office/powerpoint/2010/main" val="37900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The biggest limit of this project is simply the limitation in the scope of the information I decided to use and the depth of analysis of my demo users. </a:t>
            </a:r>
            <a:endParaRPr lang="en-CZ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CZ" dirty="0"/>
          </a:p>
          <a:p>
            <a:pPr marL="0" indent="0">
              <a:buNone/>
            </a:pPr>
            <a:r>
              <a:rPr lang="en-US" dirty="0"/>
              <a:t>In real world scenario, applying a design thinking method and employing additional data resources, would provide even stronger apparatus for client's decisions.  </a:t>
            </a:r>
            <a:endParaRPr lang="en-CZ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6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Looking for an </a:t>
            </a:r>
            <a:r>
              <a:rPr lang="en-US" sz="3200" dirty="0" err="1"/>
              <a:t>appartment</a:t>
            </a:r>
            <a:r>
              <a:rPr lang="en-US" sz="3200" dirty="0"/>
              <a:t> to rent in such a busy city like London can be quite time consuming activity.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help our clients to save time by providing them additional information beside what they find on the real estate websites.</a:t>
            </a:r>
          </a:p>
        </p:txBody>
      </p:sp>
    </p:spTree>
    <p:extLst>
      <p:ext uri="{BB962C8B-B14F-4D97-AF65-F5344CB8AC3E}">
        <p14:creationId xmlns:p14="http://schemas.microsoft.com/office/powerpoint/2010/main" val="42688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 - scope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For the purpose of this exercise we chose a family, looking for a two-bedroom apartment in London.</a:t>
            </a:r>
          </a:p>
        </p:txBody>
      </p:sp>
    </p:spTree>
    <p:extLst>
      <p:ext uri="{BB962C8B-B14F-4D97-AF65-F5344CB8AC3E}">
        <p14:creationId xmlns:p14="http://schemas.microsoft.com/office/powerpoint/2010/main" val="19024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One of the highest value of Data Science is the ability to combine several data sources and produce an easily </a:t>
            </a:r>
            <a:r>
              <a:rPr lang="en-US" sz="3200" dirty="0" err="1"/>
              <a:t>digestable</a:t>
            </a:r>
            <a:r>
              <a:rPr lang="en-US" sz="3200" dirty="0"/>
              <a:t> and understandable output.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 our case we gathered the data from geo location data from </a:t>
            </a:r>
            <a:r>
              <a:rPr lang="en-US" sz="3200" dirty="0" err="1"/>
              <a:t>Wikipage</a:t>
            </a:r>
            <a:r>
              <a:rPr lang="en-US" sz="3200" dirty="0"/>
              <a:t>, rental rates in London from public website and information about typical venues in given locations from Foursquare.</a:t>
            </a:r>
          </a:p>
        </p:txBody>
      </p:sp>
    </p:spTree>
    <p:extLst>
      <p:ext uri="{BB962C8B-B14F-4D97-AF65-F5344CB8AC3E}">
        <p14:creationId xmlns:p14="http://schemas.microsoft.com/office/powerpoint/2010/main" val="356820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Wikipedia data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FF0843F-D8F5-F747-B98A-626999E848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363" y="2740130"/>
            <a:ext cx="5321178" cy="33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Rental rates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2A5FD35-0BF4-8742-85C7-AA588AEA1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100" y="2740130"/>
            <a:ext cx="4283784" cy="32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Foursquare data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5FDAE98-9DFE-7E44-952F-62BFE19AFD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100" y="2947866"/>
            <a:ext cx="9626142" cy="21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Visualization of monthly rental rates throughout London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A348903-9441-C24C-8756-98BFC4DBD0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837815"/>
            <a:ext cx="5731510" cy="36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69D-6443-914D-A3BA-D018CAA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7B46-AF1F-A54D-8027-E8C1C66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Typical venues for each London’s borough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038E32-0667-A644-BA88-140BB701D8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2051" y="3159734"/>
            <a:ext cx="9649826" cy="22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Appartment hunting in London</vt:lpstr>
      <vt:lpstr>Introduction</vt:lpstr>
      <vt:lpstr>Introduction - scope</vt:lpstr>
      <vt:lpstr>Data</vt:lpstr>
      <vt:lpstr>Data</vt:lpstr>
      <vt:lpstr>Data</vt:lpstr>
      <vt:lpstr>Data</vt:lpstr>
      <vt:lpstr>Insights</vt:lpstr>
      <vt:lpstr>Insights</vt:lpstr>
      <vt:lpstr>Insights</vt:lpstr>
      <vt:lpstr>Value provided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Appartment hunting in London</dc:title>
  <dc:creator>martin.kovarik</dc:creator>
  <cp:lastModifiedBy>martin.kovarik</cp:lastModifiedBy>
  <cp:revision>3</cp:revision>
  <dcterms:created xsi:type="dcterms:W3CDTF">2021-01-12T19:50:43Z</dcterms:created>
  <dcterms:modified xsi:type="dcterms:W3CDTF">2021-01-12T20:13:28Z</dcterms:modified>
</cp:coreProperties>
</file>