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0"/>
  </p:notesMasterIdLst>
  <p:sldIdLst>
    <p:sldId id="257" r:id="rId2"/>
    <p:sldId id="288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9" r:id="rId12"/>
    <p:sldId id="272" r:id="rId13"/>
    <p:sldId id="273" r:id="rId14"/>
    <p:sldId id="275" r:id="rId15"/>
    <p:sldId id="278" r:id="rId16"/>
    <p:sldId id="280" r:id="rId17"/>
    <p:sldId id="284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76" r:id="rId44"/>
    <p:sldId id="374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2" r:id="rId54"/>
    <p:sldId id="323" r:id="rId55"/>
    <p:sldId id="324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7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9" r:id="rId95"/>
    <p:sldId id="370" r:id="rId96"/>
    <p:sldId id="371" r:id="rId97"/>
    <p:sldId id="373" r:id="rId98"/>
    <p:sldId id="375" r:id="rId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68" autoAdjust="0"/>
  </p:normalViewPr>
  <p:slideViewPr>
    <p:cSldViewPr>
      <p:cViewPr varScale="1">
        <p:scale>
          <a:sx n="84" d="100"/>
          <a:sy n="84" d="100"/>
        </p:scale>
        <p:origin x="10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34F5-47E4-4C86-B852-CFBCD1AE9E7A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D203-104E-4606-86BA-C8E412EB4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7ED32-89CF-4826-8021-3E8EDD20687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20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04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ABCCF-6BC1-4D3F-896F-D2396529A14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36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993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EC9CD-CCB2-48AC-A5BB-F2AE9CFDBD8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38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895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5ED99-E9BC-404D-AA06-429207B5B3B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So, on find we just splay the sought-after node to the root.</a:t>
            </a:r>
          </a:p>
        </p:txBody>
      </p:sp>
    </p:spTree>
    <p:extLst>
      <p:ext uri="{BB962C8B-B14F-4D97-AF65-F5344CB8AC3E}">
        <p14:creationId xmlns:p14="http://schemas.microsoft.com/office/powerpoint/2010/main" val="2680164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C4F1D-3906-483C-848F-5B612D9EADB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56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OK, we’ll do something similar for delete.</a:t>
            </a:r>
          </a:p>
          <a:p>
            <a:endParaRPr lang="en-US" altLang="en-US"/>
          </a:p>
          <a:p>
            <a:r>
              <a:rPr lang="en-US" altLang="en-US"/>
              <a:t>We know x is in the tree.</a:t>
            </a:r>
          </a:p>
          <a:p>
            <a:endParaRPr lang="en-US" altLang="en-US"/>
          </a:p>
          <a:p>
            <a:r>
              <a:rPr lang="en-US" altLang="en-US"/>
              <a:t>Find it and bring it to the root.</a:t>
            </a:r>
          </a:p>
          <a:p>
            <a:endParaRPr lang="en-US" altLang="en-US"/>
          </a:p>
          <a:p>
            <a:r>
              <a:rPr lang="en-US" altLang="en-US"/>
              <a:t>Remove it.</a:t>
            </a:r>
          </a:p>
          <a:p>
            <a:endParaRPr lang="en-US" altLang="en-US"/>
          </a:p>
          <a:p>
            <a:r>
              <a:rPr lang="en-US" altLang="en-US"/>
              <a:t>Now, we have two split subtrees.</a:t>
            </a:r>
          </a:p>
          <a:p>
            <a:endParaRPr lang="en-US" altLang="en-US"/>
          </a:p>
          <a:p>
            <a:r>
              <a:rPr lang="en-US" altLang="en-US"/>
              <a:t>How do we put them back together?</a:t>
            </a:r>
          </a:p>
        </p:txBody>
      </p:sp>
    </p:spTree>
    <p:extLst>
      <p:ext uri="{BB962C8B-B14F-4D97-AF65-F5344CB8AC3E}">
        <p14:creationId xmlns:p14="http://schemas.microsoft.com/office/powerpoint/2010/main" val="222144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987D4-1233-4746-ACC3-C252B937330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58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The join operation puts two subtrees together as long as one has smaller keys to begin with.</a:t>
            </a:r>
          </a:p>
          <a:p>
            <a:endParaRPr lang="en-US" altLang="en-US"/>
          </a:p>
          <a:p>
            <a:r>
              <a:rPr lang="en-US" altLang="en-US"/>
              <a:t>First, splay the max element of L to the root.</a:t>
            </a:r>
          </a:p>
          <a:p>
            <a:endParaRPr lang="en-US" altLang="en-US"/>
          </a:p>
          <a:p>
            <a:r>
              <a:rPr lang="en-US" altLang="en-US"/>
              <a:t>Now, that’s gauranteed to have no right child, right?</a:t>
            </a:r>
          </a:p>
          <a:p>
            <a:endParaRPr lang="en-US" altLang="en-US"/>
          </a:p>
          <a:p>
            <a:r>
              <a:rPr lang="en-US" altLang="en-US"/>
              <a:t>Just snap R onto that NULL right side of the max.</a:t>
            </a:r>
          </a:p>
        </p:txBody>
      </p:sp>
    </p:spTree>
    <p:extLst>
      <p:ext uri="{BB962C8B-B14F-4D97-AF65-F5344CB8AC3E}">
        <p14:creationId xmlns:p14="http://schemas.microsoft.com/office/powerpoint/2010/main" val="221990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D82B7-6279-40C9-AAA4-036B037E0BC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60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So, we just join the two subtrees for delete.</a:t>
            </a:r>
          </a:p>
        </p:txBody>
      </p:sp>
    </p:spTree>
    <p:extLst>
      <p:ext uri="{BB962C8B-B14F-4D97-AF65-F5344CB8AC3E}">
        <p14:creationId xmlns:p14="http://schemas.microsoft.com/office/powerpoint/2010/main" val="35766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4C104-E57F-434F-A812-F82CE800F44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64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08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9ED38-FD52-4042-AB5D-856A478ECA9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13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36E0E-66E0-4BC7-846A-1E2C80CA01A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main improvement: decrease-key is now O(1)</a:t>
            </a:r>
          </a:p>
          <a:p>
            <a:r>
              <a:rPr lang="en-US" altLang="en-US"/>
              <a:t>we'll emphasize the first 5 ops</a:t>
            </a:r>
          </a:p>
        </p:txBody>
      </p:sp>
    </p:spTree>
    <p:extLst>
      <p:ext uri="{BB962C8B-B14F-4D97-AF65-F5344CB8AC3E}">
        <p14:creationId xmlns:p14="http://schemas.microsoft.com/office/powerpoint/2010/main" val="374275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51689-CE9C-4E0B-B9AB-8C865149960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Q. If O(1) insert and delete-min then O(n) sort.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</a:rPr>
              <a:t>can only access the keys through pairwise comparisons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53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24E2F-72E6-4C77-84B4-6F5F80E2790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22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148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37FDA-5363-4B4E-94FF-25A0089B974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0238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E38A9-6551-4868-9964-5AF3C89F37D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set -&gt; unordered</a:t>
            </a:r>
          </a:p>
        </p:txBody>
      </p:sp>
    </p:spTree>
    <p:extLst>
      <p:ext uri="{BB962C8B-B14F-4D97-AF65-F5344CB8AC3E}">
        <p14:creationId xmlns:p14="http://schemas.microsoft.com/office/powerpoint/2010/main" val="151405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B4C2F-3F59-4959-A23A-055B126839F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set -&gt; unordered</a:t>
            </a:r>
          </a:p>
        </p:txBody>
      </p:sp>
    </p:spTree>
    <p:extLst>
      <p:ext uri="{BB962C8B-B14F-4D97-AF65-F5344CB8AC3E}">
        <p14:creationId xmlns:p14="http://schemas.microsoft.com/office/powerpoint/2010/main" val="3816131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06BE7-3C1C-43A9-91E1-DE39CED56BD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set -&gt; unordered</a:t>
            </a:r>
          </a:p>
        </p:txBody>
      </p:sp>
    </p:spTree>
    <p:extLst>
      <p:ext uri="{BB962C8B-B14F-4D97-AF65-F5344CB8AC3E}">
        <p14:creationId xmlns:p14="http://schemas.microsoft.com/office/powerpoint/2010/main" val="1657367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BFFFBC-6259-4D67-B001-3A26F63DA15B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altLang="en-US" sz="1800" dirty="0">
                <a:solidFill>
                  <a:srgbClr val="004000"/>
                </a:solidFill>
              </a:rPr>
              <a:t>recall: with binomial heap, at most one tree of rank 0, 1, 2, 3, 4, …</a:t>
            </a:r>
          </a:p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altLang="en-US" sz="1800" dirty="0">
                <a:solidFill>
                  <a:srgbClr val="004000"/>
                </a:solidFill>
              </a:rPr>
              <a:t>nodes only change mark in Decrease-Key Can basically ignore marks until then.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dirty="0"/>
              <a:t>marks are used to ensure size of heap is exponential in rank</a:t>
            </a:r>
          </a:p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endParaRPr lang="en-US" altLang="en-US" sz="18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6659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2FD08-C693-4DF0-8C68-22889FE1C493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680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93D8B-FF19-448F-91CB-ED823E4EB06F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650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44AE7-7712-4454-9E1F-873C849CBCCB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lazy insert - don't consolidate trees when inserting into Fibonacci heap. If k consecutive inserts, the k 1-node trees are created.</a:t>
            </a:r>
          </a:p>
        </p:txBody>
      </p:sp>
    </p:spTree>
    <p:extLst>
      <p:ext uri="{BB962C8B-B14F-4D97-AF65-F5344CB8AC3E}">
        <p14:creationId xmlns:p14="http://schemas.microsoft.com/office/powerpoint/2010/main" val="55395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59984-634A-4ACB-8EA6-9A3DB7B6EBFD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287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C4EB8-48AD-4F33-9DE6-AC14CF936AE7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30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3EB23-9A11-495C-9FC9-67CAB6AA260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70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2425" y="4343400"/>
            <a:ext cx="503078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760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2FCCB-734A-4808-A576-C667F558C26B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991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39875-658D-42A0-9A75-12B89625AAC0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656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46FA-667B-4198-BA3B-3A122FEB40E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145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BB8CA-871E-4814-A45E-1ED353FE496D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916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9AD97-067A-4663-9B99-3C913506DAF4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13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3020B-A63B-4BA5-8E89-8567983A548E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303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2196C-CA90-43DD-8A13-88D11244285F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756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B6513-0F1B-444F-98ED-75EF8E6ECBD2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23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3753-8A14-4A0D-B550-3ED2CDAF96F2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519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D7205-3C41-4133-AF51-9DE9163D492D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27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0BBF6-1513-4464-BFAD-BF8DB69E3E2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28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2425" y="4343400"/>
            <a:ext cx="503078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6098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3600C-239C-4EC1-944D-1B776ECD17EC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462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1AF28-E64A-4320-B01E-3CBF3E75EDF9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409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7F896-5A5D-4117-854A-C70A4C7B0F7E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808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1CB40-8F42-4EC3-82B4-EE629E773A9D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3800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A6651-CC69-4300-BAFA-9958141A8A9E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6366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CC32F-169D-4E54-8EBD-2ABF3EEF1315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8928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7F67A-FCD5-470D-B537-DE48ABD274ED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348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15B2D-9F0B-411C-95B8-2839D3EE2B3A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31069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49C5B-E33B-4C37-8B52-228A0BD9424D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If decreasing the key of node </a:t>
            </a:r>
            <a:r>
              <a:rPr lang="en-US" altLang="en-US" dirty="0" err="1"/>
              <a:t>i</a:t>
            </a:r>
            <a:r>
              <a:rPr lang="en-US" altLang="en-US" dirty="0"/>
              <a:t> makes it violate heap order property, we can cutout </a:t>
            </a:r>
            <a:r>
              <a:rPr lang="en-US" altLang="en-US" dirty="0" err="1"/>
              <a:t>subtree</a:t>
            </a:r>
            <a:r>
              <a:rPr lang="en-US" altLang="en-US" dirty="0"/>
              <a:t> rooted at </a:t>
            </a:r>
            <a:r>
              <a:rPr lang="en-US" altLang="en-US" dirty="0" err="1"/>
              <a:t>i</a:t>
            </a:r>
            <a:r>
              <a:rPr lang="en-US" altLang="en-US" dirty="0"/>
              <a:t> and </a:t>
            </a:r>
            <a:r>
              <a:rPr lang="en-US" altLang="en-US" dirty="0">
                <a:latin typeface="Lucida Sans Italic" pitchFamily="1" charset="0"/>
              </a:rPr>
              <a:t>meld</a:t>
            </a:r>
            <a:r>
              <a:rPr lang="en-US" altLang="en-US" dirty="0"/>
              <a:t> it into heap.</a:t>
            </a:r>
          </a:p>
          <a:p>
            <a:r>
              <a:rPr lang="en-US" altLang="en-US" dirty="0"/>
              <a:t>To keep trees bushy, we limit the number of cuts among the children of any vertex to 2.</a:t>
            </a:r>
          </a:p>
          <a:p>
            <a:endParaRPr lang="en-US" altLang="en-US" dirty="0"/>
          </a:p>
          <a:p>
            <a:r>
              <a:rPr lang="en-US" altLang="en-US" dirty="0"/>
              <a:t>Use the mark of a node to designate whether or not it has had one child cut off</a:t>
            </a:r>
          </a:p>
        </p:txBody>
      </p:sp>
    </p:spTree>
    <p:extLst>
      <p:ext uri="{BB962C8B-B14F-4D97-AF65-F5344CB8AC3E}">
        <p14:creationId xmlns:p14="http://schemas.microsoft.com/office/powerpoint/2010/main" val="18400599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22109-AB0F-4DEA-AFD5-84ED4A1DEF4D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09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E8143-D585-4431-B982-7DA801C4CDC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26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3363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81B07-5CF9-4C4B-A71B-B5563FDD177C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935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14DFF-1855-4B3C-B08D-7EC0B15252C2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88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1033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616E8-C94B-4EDF-AB78-DB8ACDC7FE56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1594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D0A7F-CD58-4DB0-844A-8F3B8C230089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5476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08997-0BC4-4014-B9EE-8C602FB9AB18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466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4B448-CB29-429C-8E24-9554015DD1B0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4957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2C1C6-B917-448F-827A-83A66EA810B4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76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2295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58C63-A09C-43B5-9557-83305437C42B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880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48DF4-CF60-43C4-981F-8FA2185BE9A1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083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9A174-2554-4D74-BA21-AD000ED3C283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56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E7C5D-6BC4-4FFD-98CF-A60E472E1A2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24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57492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D5EE-3EBA-4483-BB65-57305D86F230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Note: when a root is linked into another root (in delete-min consolidation phase), we unmark it</a:t>
            </a:r>
          </a:p>
          <a:p>
            <a:endParaRPr lang="en-US" altLang="en-US"/>
          </a:p>
          <a:p>
            <a:r>
              <a:rPr lang="en-US" altLang="en-US"/>
              <a:t>Q. How can a root node ever be marked?</a:t>
            </a:r>
          </a:p>
          <a:p>
            <a:r>
              <a:rPr lang="en-US" altLang="en-US"/>
              <a:t>A. In delete-min we delete a root node, but promote all of its (potentially) marked children to be roots.</a:t>
            </a:r>
          </a:p>
        </p:txBody>
      </p:sp>
    </p:spTree>
    <p:extLst>
      <p:ext uri="{BB962C8B-B14F-4D97-AF65-F5344CB8AC3E}">
        <p14:creationId xmlns:p14="http://schemas.microsoft.com/office/powerpoint/2010/main" val="10061696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23C9B-E966-46F9-9621-C6B4C1B35E18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When marked node y is cut by cascading cut, its mark bit is cleared (2 units of potential).</a:t>
            </a:r>
          </a:p>
          <a:p>
            <a:r>
              <a:rPr lang="en-US" altLang="en-US"/>
              <a:t>One unit pays for cut, the other for unit increase in potential due to y becoming a root.</a:t>
            </a:r>
          </a:p>
          <a:p>
            <a:r>
              <a:rPr lang="en-US" altLang="en-US"/>
              <a:t>marks(H') &lt;= marks(H) - c + 2:  each cut (except first) unmarks a node; last cut may or may not mark a node</a:t>
            </a:r>
          </a:p>
          <a:p>
            <a:r>
              <a:rPr lang="en-US" altLang="en-US"/>
              <a:t>Can scale units of potential to dominate cost hidden in O(c) term</a:t>
            </a:r>
          </a:p>
        </p:txBody>
      </p:sp>
    </p:spTree>
    <p:extLst>
      <p:ext uri="{BB962C8B-B14F-4D97-AF65-F5344CB8AC3E}">
        <p14:creationId xmlns:p14="http://schemas.microsoft.com/office/powerpoint/2010/main" val="42330361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FFBCE-05E0-47FA-97FD-84EB54729340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7609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6EB9A-8014-4A93-BD52-8191FD1B8E71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when yi was linked into x, x could have had more than i-1 children since some of them may have since been cut</a:t>
            </a:r>
          </a:p>
        </p:txBody>
      </p:sp>
    </p:spTree>
    <p:extLst>
      <p:ext uri="{BB962C8B-B14F-4D97-AF65-F5344CB8AC3E}">
        <p14:creationId xmlns:p14="http://schemas.microsoft.com/office/powerpoint/2010/main" val="15122997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699BB-DF5E-4DBA-888F-60CB7430C651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slightly non-standard definition of fibonacci with f0 = 1, f1 = 2</a:t>
            </a:r>
          </a:p>
        </p:txBody>
      </p:sp>
    </p:spTree>
    <p:extLst>
      <p:ext uri="{BB962C8B-B14F-4D97-AF65-F5344CB8AC3E}">
        <p14:creationId xmlns:p14="http://schemas.microsoft.com/office/powerpoint/2010/main" val="25767532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3392B-8473-4D2B-9B42-285C0E16CBCC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slightly non-standard definition of fibonacci with f0 = 1, f1 = 2</a:t>
            </a:r>
          </a:p>
        </p:txBody>
      </p:sp>
    </p:spTree>
    <p:extLst>
      <p:ext uri="{BB962C8B-B14F-4D97-AF65-F5344CB8AC3E}">
        <p14:creationId xmlns:p14="http://schemas.microsoft.com/office/powerpoint/2010/main" val="18586368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55C7F-1160-47F3-B74A-7F7F5055C40B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3321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A9696-EFFF-4D4B-A144-902A6A3D48E3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4844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0073C-4DC3-4F43-98F5-E39D5233ADEE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668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C6AFF-4AA0-46FC-B4A5-B9D36243F065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42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20AA7-C6B5-47AA-A995-D5C3C2B88EC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30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600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500C4-0CBD-4295-87D4-7C2CF74D7C17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9538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9ED38-FD52-4042-AB5D-856A478ECA9B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42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ED3BA-6B4E-4BC6-AE4C-CE75408BD90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32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283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32B4A-063B-41F6-ABF4-D7AC8CA1423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34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90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8630D-9F7C-40FB-A981-82B1B51900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7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0CB7A-4A2D-49D1-A7C3-E7ECECA0CB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20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E29CB-EC41-4C81-A5BB-4654670840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3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AB7D27-F229-4C18-AE5D-B06B583149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C8EFD0-4FA3-4661-A218-5AE2F874BD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4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F84AE7-3C38-47A9-A44D-6782E80FA2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9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CEECC-1074-464A-87A7-E713BBD162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4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F4F10-7A4D-4ACA-AFAB-AEE39EF5DE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9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916231-6DC7-4404-9699-948944BBF1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58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431793-0C74-48FD-BD19-A0AA80FBE9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1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2A4951-B222-4D46-9D6C-B5A7957E6E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28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3C8E629-0A6A-4E08-9FC8-3B3187483D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Amortized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Used to analyze the “average” running time of an operation on a data structure.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Def. </a:t>
            </a:r>
            <a:r>
              <a:rPr lang="en-US" altLang="en-US" dirty="0" smtClean="0">
                <a:solidFill>
                  <a:schemeClr val="tx1"/>
                </a:solidFill>
              </a:rPr>
              <a:t>Amortized cost A(n) = max T(n)/n, where T(n) is the total running time over n operations, and the max is taken over all possible sequences of n such operations.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r>
              <a:rPr lang="en-US" altLang="en-US" dirty="0"/>
              <a:t>Def. </a:t>
            </a:r>
            <a:r>
              <a:rPr lang="en-US" altLang="en-US" dirty="0" smtClean="0">
                <a:solidFill>
                  <a:schemeClr val="tx1"/>
                </a:solidFill>
              </a:rPr>
              <a:t>When there are k types of operations op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, op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tx1"/>
                </a:solidFill>
              </a:rPr>
              <a:t>…, </a:t>
            </a:r>
            <a:r>
              <a:rPr lang="en-US" altLang="en-US" dirty="0" err="1" smtClean="0">
                <a:solidFill>
                  <a:schemeClr val="tx1"/>
                </a:solidFill>
              </a:rPr>
              <a:t>op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</a:rPr>
              <a:t>, then they have amortized costs A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(n), A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(n), …, </a:t>
            </a:r>
            <a:r>
              <a:rPr lang="en-US" altLang="en-US" dirty="0" err="1" smtClean="0">
                <a:solidFill>
                  <a:schemeClr val="tx1"/>
                </a:solidFill>
              </a:rPr>
              <a:t>A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</a:rPr>
              <a:t>(n), if</a:t>
            </a:r>
          </a:p>
          <a:p>
            <a:pPr algn="ctr"/>
            <a:endParaRPr lang="en-US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n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A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(n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) + n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A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(n</a:t>
            </a:r>
            <a:r>
              <a:rPr lang="en-US" altLang="en-US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) + … + </a:t>
            </a:r>
            <a:r>
              <a:rPr lang="en-US" altLang="en-US" dirty="0" err="1" smtClean="0">
                <a:solidFill>
                  <a:schemeClr val="tx1"/>
                </a:solidFill>
              </a:rPr>
              <a:t>n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dirty="0" err="1" smtClean="0">
                <a:solidFill>
                  <a:schemeClr val="tx1"/>
                </a:solidFill>
              </a:rPr>
              <a:t>A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</a:rPr>
              <a:t>(</a:t>
            </a:r>
            <a:r>
              <a:rPr lang="en-US" altLang="en-US" dirty="0" err="1" smtClean="0">
                <a:solidFill>
                  <a:schemeClr val="tx1"/>
                </a:solidFill>
              </a:rPr>
              <a:t>n</a:t>
            </a:r>
            <a:r>
              <a:rPr lang="en-US" altLang="en-US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</a:rPr>
              <a:t>) ≤ T(n),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for all possible sequences of n operations that consists of n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 op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’s, n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 op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’s, …, </a:t>
            </a:r>
            <a:r>
              <a:rPr lang="en-US" altLang="en-US" dirty="0" err="1" smtClean="0">
                <a:solidFill>
                  <a:schemeClr val="tx1"/>
                </a:solidFill>
              </a:rPr>
              <a:t>n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op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dirty="0" err="1" smtClean="0">
                <a:solidFill>
                  <a:schemeClr val="tx1"/>
                </a:solidFill>
              </a:rPr>
              <a:t>’s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such that n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 + n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 + … + </a:t>
            </a:r>
            <a:r>
              <a:rPr lang="en-US" altLang="en-US" dirty="0" err="1" smtClean="0">
                <a:solidFill>
                  <a:schemeClr val="tx1"/>
                </a:solidFill>
              </a:rPr>
              <a:t>n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</a:rPr>
              <a:t> = n.</a:t>
            </a:r>
            <a:endParaRPr lang="en-US" altLang="en-US" dirty="0"/>
          </a:p>
          <a:p>
            <a:pPr algn="ctr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Accounting method: binary counter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In this analysis, the amortized cost will be decided later.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Let $1 represent each unit of cost (i.e., the flip of one bit).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Whenever a bit is set to 1, we will spend $2: $1 to pay the actual cost, and store another $1 on the 1-bit as credit.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When a bit is set to 0, the stored $1 pays the cost.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At most one bit is set in each operation, so the amortized cost of 2 is enough to cover the cost.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Thus, total amortized cost of n operations is O(n), and average is O(1).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Potential Method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Same as accounting method: something prepaid is used later.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Difference from accounting method:</a:t>
            </a:r>
          </a:p>
          <a:p>
            <a:pPr lvl="1" eaLnBrk="1" hangingPunct="1"/>
            <a:r>
              <a:rPr lang="en-US" altLang="en-US" dirty="0" smtClean="0"/>
              <a:t>The prepaid work is not stored as credit, but as “potential energy”, or “potential”.</a:t>
            </a:r>
          </a:p>
          <a:p>
            <a:pPr lvl="1" eaLnBrk="1" hangingPunct="1"/>
            <a:r>
              <a:rPr lang="en-US" altLang="en-US" dirty="0" smtClean="0"/>
              <a:t>The potential is associated with the data structure as a whole rather than with specific objects within the data structure.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Initial data structure </a:t>
            </a:r>
            <a:r>
              <a:rPr lang="en-US" altLang="en-US" dirty="0" smtClean="0">
                <a:solidFill>
                  <a:schemeClr val="tx1"/>
                </a:solidFill>
              </a:rPr>
              <a:t>D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0</a:t>
            </a:r>
            <a:r>
              <a:rPr lang="en-US" altLang="en-US" dirty="0" smtClean="0">
                <a:solidFill>
                  <a:schemeClr val="tx1"/>
                </a:solidFill>
              </a:rPr>
              <a:t>; n </a:t>
            </a:r>
            <a:r>
              <a:rPr lang="en-US" altLang="en-US" dirty="0">
                <a:solidFill>
                  <a:schemeClr val="tx1"/>
                </a:solidFill>
              </a:rPr>
              <a:t>operations, resulting in D</a:t>
            </a:r>
            <a:r>
              <a:rPr lang="en-US" altLang="en-US" baseline="-25000" dirty="0">
                <a:solidFill>
                  <a:schemeClr val="tx1"/>
                </a:solidFill>
              </a:rPr>
              <a:t>0</a:t>
            </a:r>
            <a:r>
              <a:rPr lang="en-US" altLang="en-US" dirty="0">
                <a:solidFill>
                  <a:schemeClr val="tx1"/>
                </a:solidFill>
              </a:rPr>
              <a:t>, D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,…, </a:t>
            </a:r>
            <a:r>
              <a:rPr lang="en-US" altLang="en-US" dirty="0" err="1">
                <a:solidFill>
                  <a:schemeClr val="tx1"/>
                </a:solidFill>
              </a:rPr>
              <a:t>D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with costs c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 c</a:t>
            </a:r>
            <a:r>
              <a:rPr lang="en-US" altLang="en-US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,…, </a:t>
            </a:r>
            <a:r>
              <a:rPr lang="en-US" altLang="en-US" dirty="0" err="1">
                <a:solidFill>
                  <a:schemeClr val="tx1"/>
                </a:solidFill>
              </a:rPr>
              <a:t>c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A potential function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: {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} </a:t>
            </a:r>
            <a:r>
              <a:rPr lang="en-US" alt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real numbers</a:t>
            </a:r>
            <a:endParaRPr lang="en-US" altLang="en-US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is called the potential of 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Amortized cost 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 of the </a:t>
            </a:r>
            <a:r>
              <a:rPr lang="en-US" altLang="en-US" dirty="0" err="1" smtClean="0">
                <a:solidFill>
                  <a:schemeClr val="tx1"/>
                </a:solidFill>
                <a:sym typeface="Symbol" pitchFamily="18" charset="2"/>
              </a:rPr>
              <a:t>i-th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operation is:</a:t>
            </a:r>
          </a:p>
          <a:p>
            <a:pPr marL="457200" lvl="1" indent="0">
              <a:buNone/>
            </a:pPr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>
                <a:cs typeface="Times New Roman" pitchFamily="18" charset="0"/>
              </a:rPr>
              <a:t>'</a:t>
            </a:r>
            <a:r>
              <a:rPr lang="en-US" altLang="en-US" dirty="0">
                <a:sym typeface="Symbol" pitchFamily="18" charset="2"/>
              </a:rPr>
              <a:t> = </a:t>
            </a:r>
            <a:r>
              <a:rPr lang="en-US" altLang="en-US" dirty="0"/>
              <a:t>c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itchFamily="18" charset="2"/>
              </a:rPr>
              <a:t>+ 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>
                <a:sym typeface="Symbol" pitchFamily="18" charset="2"/>
              </a:rPr>
              <a:t>). (actual cost + potential change)</a:t>
            </a:r>
          </a:p>
          <a:p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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18" charset="2"/>
              </a:rPr>
              <a:t>=1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18" charset="2"/>
              </a:rPr>
              <a:t>n 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= 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18" charset="2"/>
              </a:rPr>
              <a:t>=1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 (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</a:rPr>
              <a:t>i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+ 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- 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i-1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))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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18" charset="2"/>
              </a:rPr>
              <a:t>=1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</a:rPr>
              <a:t>i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+ (</a:t>
            </a:r>
            <a:r>
              <a:rPr lang="en-US" altLang="en-US" dirty="0" err="1">
                <a:solidFill>
                  <a:schemeClr val="tx1"/>
                </a:solidFill>
              </a:rPr>
              <a:t>D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- 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0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endParaRPr lang="en-US" altLang="en-US" dirty="0" smtClean="0">
              <a:solidFill>
                <a:schemeClr val="tx1"/>
              </a:solidFill>
              <a:sym typeface="Symbol" pitchFamily="18" charset="2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It’s required that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(</a:t>
            </a:r>
            <a:r>
              <a:rPr lang="en-US" altLang="en-US" dirty="0" err="1">
                <a:solidFill>
                  <a:schemeClr val="tx1"/>
                </a:solidFill>
              </a:rPr>
              <a:t>D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≥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0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).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Potential method: stack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Potential for a stack </a:t>
            </a:r>
            <a:r>
              <a:rPr lang="en-US" altLang="en-US" dirty="0"/>
              <a:t>:</a:t>
            </a:r>
            <a:r>
              <a:rPr lang="en-US" altLang="en-US" dirty="0" smtClean="0"/>
              <a:t>= the number of objects in the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So (</a:t>
            </a:r>
            <a:r>
              <a:rPr lang="en-US" altLang="en-US" dirty="0" smtClean="0">
                <a:solidFill>
                  <a:schemeClr val="tx1"/>
                </a:solidFill>
              </a:rPr>
              <a:t>D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0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)=0, and (</a:t>
            </a:r>
            <a:r>
              <a:rPr lang="en-US" altLang="en-US" dirty="0" smtClean="0">
                <a:solidFill>
                  <a:schemeClr val="tx1"/>
                </a:solidFill>
              </a:rPr>
              <a:t>D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) 0</a:t>
            </a:r>
          </a:p>
          <a:p>
            <a:pPr eaLnBrk="1" hangingPunct="1"/>
            <a:endParaRPr lang="en-US" altLang="en-US" dirty="0" smtClean="0">
              <a:sym typeface="Symbol" pitchFamily="18" charset="2"/>
            </a:endParaRPr>
          </a:p>
          <a:p>
            <a:pPr eaLnBrk="1" hangingPunct="1"/>
            <a:r>
              <a:rPr lang="en-US" altLang="en-US" dirty="0" smtClean="0">
                <a:sym typeface="Symbol" pitchFamily="18" charset="2"/>
              </a:rPr>
              <a:t>Amortized cost of stack operations: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PUSH: 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Potential change: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sym typeface="Symbol" pitchFamily="18" charset="2"/>
              </a:rPr>
              <a:t>) -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i-1</a:t>
            </a:r>
            <a:r>
              <a:rPr lang="en-US" altLang="en-US" dirty="0" smtClean="0">
                <a:sym typeface="Symbol" pitchFamily="18" charset="2"/>
              </a:rPr>
              <a:t>) = 1.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Amortized cost: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cs typeface="Times New Roman" pitchFamily="18" charset="0"/>
              </a:rPr>
              <a:t>'</a:t>
            </a:r>
            <a:r>
              <a:rPr lang="en-US" altLang="en-US" dirty="0" smtClean="0">
                <a:sym typeface="Symbol" pitchFamily="18" charset="2"/>
              </a:rPr>
              <a:t> =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i </a:t>
            </a:r>
            <a:r>
              <a:rPr lang="en-US" altLang="en-US" dirty="0" smtClean="0">
                <a:sym typeface="Symbol" pitchFamily="18" charset="2"/>
              </a:rPr>
              <a:t>+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sym typeface="Symbol" pitchFamily="18" charset="2"/>
              </a:rPr>
              <a:t>) -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i-1</a:t>
            </a:r>
            <a:r>
              <a:rPr lang="en-US" altLang="en-US" dirty="0" smtClean="0">
                <a:sym typeface="Symbol" pitchFamily="18" charset="2"/>
              </a:rPr>
              <a:t>) = 1 + 1 = 2.</a:t>
            </a:r>
          </a:p>
          <a:p>
            <a:pPr lvl="1" eaLnBrk="1" hangingPunct="1"/>
            <a:r>
              <a:rPr lang="en-US" altLang="en-US" dirty="0" smtClean="0">
                <a:sym typeface="Symbol" pitchFamily="18" charset="2"/>
              </a:rPr>
              <a:t>POP: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Potential change: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sym typeface="Symbol" pitchFamily="18" charset="2"/>
              </a:rPr>
              <a:t>) -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i-1</a:t>
            </a:r>
            <a:r>
              <a:rPr lang="en-US" altLang="en-US" dirty="0" smtClean="0">
                <a:sym typeface="Symbol" pitchFamily="18" charset="2"/>
              </a:rPr>
              <a:t>) = -1.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Amortized cost: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cs typeface="Times New Roman" pitchFamily="18" charset="0"/>
              </a:rPr>
              <a:t>'</a:t>
            </a:r>
            <a:r>
              <a:rPr lang="en-US" altLang="en-US" dirty="0" smtClean="0">
                <a:sym typeface="Symbol" pitchFamily="18" charset="2"/>
              </a:rPr>
              <a:t> =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i </a:t>
            </a:r>
            <a:r>
              <a:rPr lang="en-US" altLang="en-US" dirty="0" smtClean="0">
                <a:sym typeface="Symbol" pitchFamily="18" charset="2"/>
              </a:rPr>
              <a:t>+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sym typeface="Symbol" pitchFamily="18" charset="2"/>
              </a:rPr>
              <a:t>) -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i-1</a:t>
            </a:r>
            <a:r>
              <a:rPr lang="en-US" altLang="en-US" dirty="0" smtClean="0">
                <a:sym typeface="Symbol" pitchFamily="18" charset="2"/>
              </a:rPr>
              <a:t>)= 1 + (-1) = 0.</a:t>
            </a:r>
          </a:p>
          <a:p>
            <a:pPr lvl="1" eaLnBrk="1" hangingPunct="1"/>
            <a:r>
              <a:rPr lang="en-US" altLang="en-US" dirty="0" smtClean="0">
                <a:sym typeface="Symbol" pitchFamily="18" charset="2"/>
              </a:rPr>
              <a:t>MULTIPOP(S, k):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Potential change: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sym typeface="Symbol" pitchFamily="18" charset="2"/>
              </a:rPr>
              <a:t>) -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i-1</a:t>
            </a:r>
            <a:r>
              <a:rPr lang="en-US" altLang="en-US" dirty="0" smtClean="0">
                <a:sym typeface="Symbol" pitchFamily="18" charset="2"/>
              </a:rPr>
              <a:t>) = –k.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Amortized cost: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cs typeface="Times New Roman" pitchFamily="18" charset="0"/>
              </a:rPr>
              <a:t>'</a:t>
            </a:r>
            <a:r>
              <a:rPr lang="en-US" altLang="en-US" dirty="0" smtClean="0">
                <a:sym typeface="Symbol" pitchFamily="18" charset="2"/>
              </a:rPr>
              <a:t> =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i </a:t>
            </a:r>
            <a:r>
              <a:rPr lang="en-US" altLang="en-US" dirty="0" smtClean="0">
                <a:sym typeface="Symbol" pitchFamily="18" charset="2"/>
              </a:rPr>
              <a:t>+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sym typeface="Symbol" pitchFamily="18" charset="2"/>
              </a:rPr>
              <a:t>) -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i-1</a:t>
            </a:r>
            <a:r>
              <a:rPr lang="en-US" altLang="en-US" dirty="0" smtClean="0">
                <a:sym typeface="Symbol" pitchFamily="18" charset="2"/>
              </a:rPr>
              <a:t>) = k + (-k) = 0.</a:t>
            </a:r>
          </a:p>
          <a:p>
            <a:pPr eaLnBrk="1" hangingPunct="1"/>
            <a:endParaRPr lang="en-US" altLang="en-US" dirty="0" smtClean="0">
              <a:sym typeface="Symbol" pitchFamily="18" charset="2"/>
            </a:endParaRPr>
          </a:p>
          <a:p>
            <a:pPr eaLnBrk="1" hangingPunct="1"/>
            <a:r>
              <a:rPr lang="en-US" altLang="en-US" dirty="0" smtClean="0">
                <a:sym typeface="Symbol" pitchFamily="18" charset="2"/>
              </a:rPr>
              <a:t>So amortized cost of each operation is O(1).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Potential method: binary counter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Define the potential of the counter := the number of 1’s.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learly,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(</a:t>
            </a:r>
            <a:r>
              <a:rPr lang="en-US" altLang="en-US" dirty="0" smtClean="0">
                <a:solidFill>
                  <a:schemeClr val="tx1"/>
                </a:solidFill>
              </a:rPr>
              <a:t>D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)  0.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amortized cost of an operation</a:t>
            </a:r>
          </a:p>
          <a:p>
            <a:pPr lvl="1" eaLnBrk="1" hangingPunct="1"/>
            <a:r>
              <a:rPr lang="en-US" altLang="en-US" dirty="0" smtClean="0"/>
              <a:t>Suppose the </a:t>
            </a:r>
            <a:r>
              <a:rPr lang="en-US" altLang="en-US" dirty="0" err="1" smtClean="0"/>
              <a:t>ith</a:t>
            </a:r>
            <a:r>
              <a:rPr lang="en-US" altLang="en-US" dirty="0" smtClean="0"/>
              <a:t> operation sets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bits to 0 and one bit to 1.</a:t>
            </a:r>
          </a:p>
          <a:p>
            <a:pPr lvl="1" eaLnBrk="1" hangingPunct="1"/>
            <a:r>
              <a:rPr lang="en-US" altLang="en-US" dirty="0" smtClean="0"/>
              <a:t>Actual cost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of the operation is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+1.	</a:t>
            </a:r>
          </a:p>
          <a:p>
            <a:pPr lvl="1" eaLnBrk="1" hangingPunct="1"/>
            <a:r>
              <a:rPr lang="en-US" altLang="en-US" dirty="0" smtClean="0"/>
              <a:t>Potential change is </a:t>
            </a:r>
            <a:r>
              <a:rPr lang="en-US" altLang="en-US" dirty="0" smtClean="0">
                <a:sym typeface="Symbol" pitchFamily="18" charset="2"/>
              </a:rPr>
              <a:t>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sym typeface="Symbol" pitchFamily="18" charset="2"/>
              </a:rPr>
              <a:t>) -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i-1</a:t>
            </a:r>
            <a:r>
              <a:rPr lang="en-US" altLang="en-US" dirty="0" smtClean="0">
                <a:sym typeface="Symbol" pitchFamily="18" charset="2"/>
              </a:rPr>
              <a:t>) </a:t>
            </a:r>
            <a:r>
              <a:rPr lang="en-US" altLang="en-US" dirty="0" smtClean="0"/>
              <a:t>= 1 -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Amortized cost is: c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cs typeface="Times New Roman" pitchFamily="18" charset="0"/>
              </a:rPr>
              <a:t>'</a:t>
            </a:r>
            <a:r>
              <a:rPr lang="en-US" altLang="en-US" dirty="0" smtClean="0">
                <a:sym typeface="Symbol" pitchFamily="18" charset="2"/>
              </a:rPr>
              <a:t> =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i </a:t>
            </a:r>
            <a:r>
              <a:rPr lang="en-US" altLang="en-US" dirty="0" smtClean="0">
                <a:sym typeface="Symbol" pitchFamily="18" charset="2"/>
              </a:rPr>
              <a:t>+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sym typeface="Symbol" pitchFamily="18" charset="2"/>
              </a:rPr>
              <a:t>) - (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i-1</a:t>
            </a:r>
            <a:r>
              <a:rPr lang="en-US" altLang="en-US" dirty="0" smtClean="0"/>
              <a:t>)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+ 1 + 1 –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2.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Amortized analysis: Dynamic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Scenario:</a:t>
            </a:r>
          </a:p>
          <a:p>
            <a:pPr lvl="1" eaLnBrk="1" hangingPunct="1"/>
            <a:r>
              <a:rPr lang="en-US" altLang="en-US" dirty="0" smtClean="0"/>
              <a:t>A table (maybe a hash table)</a:t>
            </a:r>
          </a:p>
          <a:p>
            <a:pPr lvl="1" eaLnBrk="1" hangingPunct="1"/>
            <a:r>
              <a:rPr lang="en-US" altLang="en-US" dirty="0" smtClean="0"/>
              <a:t>Do not know how large in advance</a:t>
            </a:r>
          </a:p>
          <a:p>
            <a:pPr lvl="1" eaLnBrk="1" hangingPunct="1"/>
            <a:r>
              <a:rPr lang="en-US" altLang="en-US" dirty="0" smtClean="0"/>
              <a:t>May expend with insertion</a:t>
            </a:r>
          </a:p>
          <a:p>
            <a:pPr lvl="1" eaLnBrk="1" hangingPunct="1"/>
            <a:r>
              <a:rPr lang="en-US" altLang="en-US" dirty="0" smtClean="0"/>
              <a:t>May contract with deletion</a:t>
            </a:r>
          </a:p>
          <a:p>
            <a:pPr lvl="1" eaLnBrk="1" hangingPunct="1"/>
            <a:r>
              <a:rPr lang="en-US" altLang="en-US" dirty="0" smtClean="0"/>
              <a:t>Insertion &amp; deletion takes O(1) time</a:t>
            </a:r>
          </a:p>
          <a:p>
            <a:pPr lvl="1" eaLnBrk="1" hangingPunct="1"/>
            <a:r>
              <a:rPr lang="en-US" altLang="en-US" dirty="0" smtClean="0"/>
              <a:t>Rebuilding the table takes time linear to the table size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Goal: </a:t>
            </a:r>
          </a:p>
          <a:p>
            <a:pPr lvl="1" eaLnBrk="1" hangingPunct="1"/>
            <a:r>
              <a:rPr lang="en-US" altLang="en-US" dirty="0" smtClean="0"/>
              <a:t>O(1) amortized cost.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Load factor</a:t>
            </a:r>
            <a:r>
              <a:rPr lang="en-US" altLang="en-US" dirty="0" smtClean="0"/>
              <a:t> </a:t>
            </a:r>
            <a:r>
              <a:rPr lang="el-GR" altLang="en-US" dirty="0"/>
              <a:t>α </a:t>
            </a:r>
            <a:r>
              <a:rPr lang="en-US" altLang="en-US" dirty="0" smtClean="0"/>
              <a:t> ≥ constant fraction.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table: expansion with insertion only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Doubling strategy:</a:t>
            </a:r>
            <a:r>
              <a:rPr lang="en-US" altLang="en-US" dirty="0" smtClean="0">
                <a:solidFill>
                  <a:srgbClr val="0033CC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When the table becomes full, double its size and rebuild.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Guarantees </a:t>
            </a:r>
            <a:r>
              <a:rPr lang="el-GR" altLang="en-US" dirty="0" smtClean="0">
                <a:solidFill>
                  <a:schemeClr val="tx1"/>
                </a:solidFill>
              </a:rPr>
              <a:t>α </a:t>
            </a:r>
            <a:r>
              <a:rPr lang="en-US" altLang="en-US" dirty="0" smtClean="0">
                <a:solidFill>
                  <a:schemeClr val="tx1"/>
                </a:solidFill>
              </a:rPr>
              <a:t>≥ 1/2.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/>
              <a:t>Aggregate analysis: </a:t>
            </a:r>
            <a:endParaRPr lang="en-US" altLang="en-US" dirty="0"/>
          </a:p>
          <a:p>
            <a:pPr lvl="1"/>
            <a:r>
              <a:rPr lang="en-US" altLang="en-US" dirty="0" smtClean="0"/>
              <a:t>Total cost of n insertions themselves: O(n)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Total cost of all rebuilds:</a:t>
            </a:r>
          </a:p>
          <a:p>
            <a:pPr lvl="2"/>
            <a:r>
              <a:rPr lang="en-US" altLang="en-US" dirty="0" smtClean="0"/>
              <a:t>1 + 2 + 4 + 8 + … + n = O(n)</a:t>
            </a:r>
          </a:p>
          <a:p>
            <a:pPr lvl="1"/>
            <a:r>
              <a:rPr lang="en-US" altLang="en-US" dirty="0" smtClean="0"/>
              <a:t>Amortized cost = O(1)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Accounting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Charge $3 per insertion of x.</a:t>
            </a:r>
          </a:p>
          <a:p>
            <a:pPr lvl="1" eaLnBrk="1" hangingPunct="1"/>
            <a:r>
              <a:rPr lang="en-US" altLang="en-US" dirty="0" smtClean="0"/>
              <a:t> $1 pays for x’s insertion</a:t>
            </a:r>
          </a:p>
          <a:p>
            <a:pPr lvl="1" eaLnBrk="1" hangingPunct="1"/>
            <a:r>
              <a:rPr lang="en-US" altLang="en-US" dirty="0" smtClean="0"/>
              <a:t> $1 is stored as credit with x</a:t>
            </a:r>
          </a:p>
          <a:p>
            <a:pPr lvl="1" eaLnBrk="1" hangingPunct="1"/>
            <a:r>
              <a:rPr lang="en-US" altLang="en-US" dirty="0" smtClean="0"/>
              <a:t> $1 is stored as credit with some other element in the table currently having no credit</a:t>
            </a:r>
          </a:p>
          <a:p>
            <a:pPr marL="114300" lvl="1" indent="0" eaLnBrk="1" hangingPunct="1">
              <a:buNone/>
            </a:pPr>
            <a:endParaRPr lang="en-US" altLang="en-US" dirty="0" smtClean="0"/>
          </a:p>
          <a:p>
            <a:r>
              <a:rPr lang="en-US" altLang="en-US" dirty="0" smtClean="0"/>
              <a:t>Analysis.</a:t>
            </a:r>
            <a:endParaRPr lang="en-US" altLang="en-US" dirty="0"/>
          </a:p>
          <a:p>
            <a:pPr lvl="1"/>
            <a:r>
              <a:rPr lang="en-US" altLang="en-US" dirty="0"/>
              <a:t>Suppose we’ve just expanded, size = m before next expansion, size = 2m after next </a:t>
            </a:r>
            <a:r>
              <a:rPr lang="en-US" altLang="en-US" dirty="0" smtClean="0"/>
              <a:t>expansion.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Will expand again after another m insertions.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Each insertion will put $1 on one of the m items that were in the table just after expansion and will put $1 on the item inserted.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Have $2m credits by next expansion: Just enough to pay for the expansion, with no credit left over!</a:t>
            </a:r>
          </a:p>
          <a:p>
            <a:pPr eaLnBrk="1" hangingPunct="1">
              <a:buFontTx/>
              <a:buNone/>
            </a:pPr>
            <a:endParaRPr lang="en-US" alt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table: </a:t>
            </a:r>
            <a:r>
              <a:rPr lang="en-US" altLang="en-US" dirty="0" smtClean="0"/>
              <a:t>Supporting both insertions and deletions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7848600" cy="5638800"/>
          </a:xfrm>
        </p:spPr>
        <p:txBody>
          <a:bodyPr/>
          <a:lstStyle/>
          <a:p>
            <a:r>
              <a:rPr lang="en-US" altLang="en-US" dirty="0"/>
              <a:t>One natural strategy</a:t>
            </a:r>
          </a:p>
          <a:p>
            <a:pPr lvl="1"/>
            <a:r>
              <a:rPr lang="en-US" altLang="en-US" dirty="0" smtClean="0"/>
              <a:t>Double </a:t>
            </a:r>
            <a:r>
              <a:rPr lang="en-US" altLang="en-US" dirty="0"/>
              <a:t>the size when </a:t>
            </a:r>
            <a:r>
              <a:rPr lang="en-US" altLang="en-US" dirty="0" smtClean="0"/>
              <a:t>inserting to a full table. </a:t>
            </a:r>
          </a:p>
          <a:p>
            <a:pPr lvl="1"/>
            <a:r>
              <a:rPr lang="en-US" altLang="en-US" dirty="0" smtClean="0"/>
              <a:t>Halve the size </a:t>
            </a:r>
            <a:r>
              <a:rPr lang="en-US" altLang="en-US" dirty="0"/>
              <a:t>when </a:t>
            </a:r>
            <a:r>
              <a:rPr lang="en-US" altLang="en-US" dirty="0" smtClean="0"/>
              <a:t>less than half full. </a:t>
            </a:r>
          </a:p>
          <a:p>
            <a:pPr lvl="1"/>
            <a:r>
              <a:rPr lang="en-US" altLang="en-US" dirty="0" smtClean="0"/>
              <a:t>Then </a:t>
            </a:r>
            <a:r>
              <a:rPr lang="en-US" altLang="en-US" dirty="0"/>
              <a:t>always have 1</a:t>
            </a:r>
            <a:r>
              <a:rPr lang="en-US" altLang="en-US" i="1" dirty="0"/>
              <a:t>/</a:t>
            </a:r>
            <a:r>
              <a:rPr lang="en-US" altLang="en-US" dirty="0"/>
              <a:t>2 ≤ </a:t>
            </a:r>
            <a:r>
              <a:rPr lang="el-GR" altLang="en-US" dirty="0" smtClean="0"/>
              <a:t>α</a:t>
            </a:r>
            <a:r>
              <a:rPr lang="en-US" altLang="en-US" i="1" dirty="0" smtClean="0"/>
              <a:t> </a:t>
            </a:r>
            <a:r>
              <a:rPr lang="en-US" altLang="en-US" dirty="0"/>
              <a:t>≤ 1.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However, consider the following sequence of operations:</a:t>
            </a:r>
            <a:endParaRPr lang="en-US" altLang="en-US" dirty="0"/>
          </a:p>
          <a:p>
            <a:pPr lvl="1"/>
            <a:r>
              <a:rPr lang="en-US" altLang="en-US" dirty="0" smtClean="0"/>
              <a:t>Fill table first, then</a:t>
            </a:r>
          </a:p>
          <a:p>
            <a:pPr lvl="1"/>
            <a:r>
              <a:rPr lang="en-US" altLang="en-US" dirty="0" smtClean="0"/>
              <a:t>insert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double</a:t>
            </a:r>
          </a:p>
          <a:p>
            <a:pPr lvl="1"/>
            <a:r>
              <a:rPr lang="en-US" altLang="en-US" dirty="0"/>
              <a:t>2 deletes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halve</a:t>
            </a:r>
          </a:p>
          <a:p>
            <a:pPr lvl="1"/>
            <a:r>
              <a:rPr lang="en-US" altLang="en-US" dirty="0"/>
              <a:t>2 inserts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double</a:t>
            </a:r>
          </a:p>
          <a:p>
            <a:pPr lvl="1"/>
            <a:r>
              <a:rPr lang="en-US" altLang="en-US" dirty="0"/>
              <a:t>2 deletes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halve	</a:t>
            </a:r>
          </a:p>
          <a:p>
            <a:pPr lvl="1"/>
            <a:r>
              <a:rPr lang="en-US" altLang="en-US" dirty="0"/>
              <a:t>・ ・ ・</a:t>
            </a:r>
          </a:p>
          <a:p>
            <a:pPr lvl="1"/>
            <a:r>
              <a:rPr lang="en-US" altLang="en-US" dirty="0"/>
              <a:t>Cost of each expansion or contraction is </a:t>
            </a:r>
            <a:r>
              <a:rPr lang="en-US" altLang="en-US" dirty="0">
                <a:sym typeface="Symbol" pitchFamily="18" charset="2"/>
              </a:rPr>
              <a:t>(n), so total n operation will be (n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).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Problem: </a:t>
            </a:r>
            <a:r>
              <a:rPr lang="en-US" altLang="en-US" dirty="0">
                <a:solidFill>
                  <a:schemeClr val="tx1"/>
                </a:solidFill>
              </a:rPr>
              <a:t>Not performing enough operations after expansion or contraction to pay for the next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Correct 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Double as before: when inserting with α = 1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en-US" dirty="0" smtClean="0">
                <a:solidFill>
                  <a:schemeClr val="tx1"/>
                </a:solidFill>
              </a:rPr>
              <a:t> after doubling, α = 1/2.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Halve size when deleting with α = 1/4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en-US" dirty="0" smtClean="0">
                <a:solidFill>
                  <a:schemeClr val="tx1"/>
                </a:solidFill>
              </a:rPr>
              <a:t> after halving, α = 1/2.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Thus, immediately after either expansion or contraction, have α = 1/2.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Always have 1/4 ≤ α ≤ 1.</a:t>
            </a:r>
          </a:p>
          <a:p>
            <a:pPr eaLnBrk="1" hangingPunct="1"/>
            <a:endParaRPr lang="en-US" altLang="en-US" b="1" dirty="0" smtClean="0">
              <a:solidFill>
                <a:schemeClr val="tx1"/>
              </a:solidFill>
            </a:endParaRPr>
          </a:p>
          <a:p>
            <a:r>
              <a:rPr lang="en-US" altLang="en-US" dirty="0" smtClean="0"/>
              <a:t>Intuition: </a:t>
            </a:r>
            <a:r>
              <a:rPr lang="en-US" altLang="en-US" dirty="0" smtClean="0">
                <a:solidFill>
                  <a:schemeClr val="tx1"/>
                </a:solidFill>
              </a:rPr>
              <a:t>Want to make sure that we perform enough operations between consecutive expansions/contractions to pay for next expansion/extraction.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Aggregate analysis is very difficult.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Suppose table size is m after last expansion/contraction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Charge each insertion/deletion an amortized cost of O(1), which pays for the actual cost of the insertion/deletion, and stores O(1) as credits.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Table expands/contracts again after at least </a:t>
            </a:r>
            <a:r>
              <a:rPr lang="el-GR" dirty="0" smtClean="0">
                <a:solidFill>
                  <a:schemeClr val="tx1"/>
                </a:solidFill>
              </a:rPr>
              <a:t>Ω</a:t>
            </a:r>
            <a:r>
              <a:rPr lang="en-US" dirty="0" smtClean="0">
                <a:solidFill>
                  <a:schemeClr val="tx1"/>
                </a:solidFill>
              </a:rPr>
              <a:t>(m) operations, so have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(m</a:t>
            </a:r>
            <a:r>
              <a:rPr lang="en-US" dirty="0" smtClean="0">
                <a:solidFill>
                  <a:schemeClr val="tx1"/>
                </a:solidFill>
              </a:rPr>
              <a:t>) credits.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These credits are enough to pay for the next expansion/contraction, which costs O(m).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7056" y="1371600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sufficiently large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010401" y="1710154"/>
            <a:ext cx="131000" cy="271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477000" y="2838802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sufficiently </a:t>
            </a:r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large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 bwMode="auto">
          <a:xfrm flipH="1" flipV="1">
            <a:off x="7318943" y="2634256"/>
            <a:ext cx="79944" cy="204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223498" y="3832435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some given constant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 bwMode="auto">
          <a:xfrm flipH="1" flipV="1">
            <a:off x="6195848" y="3610303"/>
            <a:ext cx="75373" cy="222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066800" y="4170989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sufficiently </a:t>
            </a:r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large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1908743" y="3966443"/>
            <a:ext cx="79944" cy="204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676400" y="5486400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some given constant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2514600" y="5264268"/>
            <a:ext cx="75373" cy="222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53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Contrast with:</a:t>
            </a:r>
          </a:p>
          <a:p>
            <a:pPr lvl="1"/>
            <a:r>
              <a:rPr lang="en-US" altLang="en-US" dirty="0"/>
              <a:t>Average-case analysis: Averaged over all possible inputs for one deterministic algorithm (operation).</a:t>
            </a:r>
          </a:p>
          <a:p>
            <a:pPr lvl="1"/>
            <a:r>
              <a:rPr lang="en-US" altLang="en-US" dirty="0"/>
              <a:t>Expected-case analysis: Averaged over all possible internal random numbers used by a randomized algorithm on the worst input.</a:t>
            </a:r>
          </a:p>
          <a:p>
            <a:endParaRPr lang="en-US" altLang="en-US" dirty="0"/>
          </a:p>
          <a:p>
            <a:r>
              <a:rPr lang="en-US" altLang="en-US" dirty="0"/>
              <a:t>Amortized analysis:</a:t>
            </a:r>
          </a:p>
          <a:p>
            <a:pPr lvl="1"/>
            <a:r>
              <a:rPr lang="en-US" altLang="en-US" dirty="0"/>
              <a:t>No involvement of probability</a:t>
            </a:r>
          </a:p>
          <a:p>
            <a:pPr lvl="1"/>
            <a:r>
              <a:rPr lang="en-US" altLang="en-US" dirty="0"/>
              <a:t>Average performance on a sequence of operations, even some operation is expensive.</a:t>
            </a:r>
          </a:p>
          <a:p>
            <a:pPr lvl="1"/>
            <a:r>
              <a:rPr lang="en-US" altLang="en-US" dirty="0" smtClean="0"/>
              <a:t>Guaranteed </a:t>
            </a:r>
            <a:r>
              <a:rPr lang="en-US" altLang="en-US" dirty="0"/>
              <a:t>average performance </a:t>
            </a:r>
            <a:r>
              <a:rPr lang="en-US" altLang="en-US" dirty="0" smtClean="0"/>
              <a:t>per operation among a </a:t>
            </a:r>
            <a:r>
              <a:rPr lang="en-US" altLang="en-US" dirty="0"/>
              <a:t>sequence </a:t>
            </a:r>
            <a:r>
              <a:rPr lang="en-US" altLang="en-US" dirty="0" smtClean="0"/>
              <a:t>of such operations in the worst </a:t>
            </a:r>
            <a:r>
              <a:rPr lang="en-US" altLang="en-US" dirty="0"/>
              <a:t>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The Splay Tree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914400" y="2671763"/>
            <a:ext cx="7315200" cy="3094037"/>
          </a:xfrm>
        </p:spPr>
        <p:txBody>
          <a:bodyPr/>
          <a:lstStyle/>
          <a:p>
            <a:r>
              <a:rPr lang="en-US" sz="1800" dirty="0" smtClean="0"/>
              <a:t>The dictionary problem (the fundamental data structure problem):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chemeClr val="tx1"/>
                </a:solidFill>
              </a:rPr>
              <a:t>Store a set S of elements in a data structure that supports the following operations:</a:t>
            </a:r>
          </a:p>
          <a:p>
            <a:pPr marL="688975" lvl="1" indent="-342900"/>
            <a:r>
              <a:rPr lang="en-US" dirty="0" smtClean="0"/>
              <a:t>Insert x into S</a:t>
            </a:r>
          </a:p>
          <a:p>
            <a:pPr marL="688975" lvl="1" indent="-342900"/>
            <a:r>
              <a:rPr lang="en-US" dirty="0" smtClean="0">
                <a:solidFill>
                  <a:schemeClr val="tx1"/>
                </a:solidFill>
              </a:rPr>
              <a:t>Delete x from S</a:t>
            </a:r>
          </a:p>
          <a:p>
            <a:pPr marL="688975" lvl="1" indent="-342900"/>
            <a:r>
              <a:rPr lang="en-US" dirty="0" smtClean="0"/>
              <a:t>Find 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Splay </a:t>
            </a:r>
            <a:r>
              <a:rPr lang="en-US" altLang="en-US" dirty="0"/>
              <a:t>Trees</a:t>
            </a:r>
          </a:p>
        </p:txBody>
      </p:sp>
      <p:sp>
        <p:nvSpPr>
          <p:cNvPr id="519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Problems with AVL Trees</a:t>
            </a:r>
          </a:p>
          <a:p>
            <a:pPr lvl="1"/>
            <a:r>
              <a:rPr lang="en-US" altLang="en-US" dirty="0" smtClean="0"/>
              <a:t>Extra storage/complexity for </a:t>
            </a:r>
            <a:r>
              <a:rPr lang="en-US" altLang="en-US" dirty="0"/>
              <a:t>height </a:t>
            </a:r>
            <a:r>
              <a:rPr lang="en-US" altLang="en-US" dirty="0" smtClean="0"/>
              <a:t>fields</a:t>
            </a:r>
            <a:endParaRPr lang="en-US" altLang="en-US" dirty="0"/>
          </a:p>
          <a:p>
            <a:pPr lvl="1"/>
            <a:r>
              <a:rPr lang="en-US" altLang="en-US" dirty="0"/>
              <a:t>D</a:t>
            </a:r>
            <a:r>
              <a:rPr lang="en-US" altLang="en-US" dirty="0" smtClean="0"/>
              <a:t>oesn’t adapt to skewed workload</a:t>
            </a:r>
          </a:p>
          <a:p>
            <a:pPr lvl="1"/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Solution: splay trees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dirty="0" smtClean="0"/>
              <a:t>lind adjusting </a:t>
            </a:r>
            <a:r>
              <a:rPr lang="en-US" altLang="en-US" dirty="0"/>
              <a:t>version of AVL </a:t>
            </a:r>
            <a:r>
              <a:rPr lang="en-US" altLang="en-US" dirty="0" smtClean="0"/>
              <a:t>trees</a:t>
            </a:r>
          </a:p>
          <a:p>
            <a:pPr lvl="1"/>
            <a:r>
              <a:rPr lang="en-US" altLang="en-US" dirty="0" smtClean="0"/>
              <a:t>Simple implementation</a:t>
            </a:r>
          </a:p>
          <a:p>
            <a:pPr lvl="1"/>
            <a:r>
              <a:rPr lang="en-US" altLang="en-US" dirty="0"/>
              <a:t>Self-adjusting: good for skewed </a:t>
            </a:r>
            <a:r>
              <a:rPr lang="en-US" altLang="en-US" dirty="0" smtClean="0"/>
              <a:t>workload</a:t>
            </a:r>
          </a:p>
          <a:p>
            <a:pPr lvl="1"/>
            <a:r>
              <a:rPr lang="en-US" altLang="en-US" dirty="0"/>
              <a:t>Dynamic optimality </a:t>
            </a:r>
            <a:r>
              <a:rPr lang="en-US" altLang="en-US" dirty="0" smtClean="0"/>
              <a:t>conjecture</a:t>
            </a:r>
            <a:endParaRPr lang="en-US" altLang="en-US" dirty="0"/>
          </a:p>
          <a:p>
            <a:pPr lvl="1"/>
            <a:r>
              <a:rPr lang="en-US" altLang="en-US" dirty="0" smtClean="0"/>
              <a:t>Amortized </a:t>
            </a:r>
            <a:r>
              <a:rPr lang="en-US" altLang="en-US" dirty="0"/>
              <a:t>time for all operations is O(log n)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Worst </a:t>
            </a:r>
            <a:r>
              <a:rPr lang="en-US" altLang="en-US" dirty="0"/>
              <a:t>case time is O(n</a:t>
            </a:r>
            <a:r>
              <a:rPr lang="en-US" altLang="en-US" dirty="0" smtClean="0"/>
              <a:t>) for one operation</a:t>
            </a:r>
          </a:p>
          <a:p>
            <a:pPr lvl="1"/>
            <a:r>
              <a:rPr lang="en-US" altLang="en-US" dirty="0" smtClean="0"/>
              <a:t>Structure changed even for queries – bad for </a:t>
            </a:r>
            <a:r>
              <a:rPr lang="en-US" altLang="en-US" smtClean="0"/>
              <a:t>concurrency control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6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 Tree Idea</a:t>
            </a:r>
          </a:p>
        </p:txBody>
      </p:sp>
      <p:sp>
        <p:nvSpPr>
          <p:cNvPr id="521219" name="Oval 3"/>
          <p:cNvSpPr>
            <a:spLocks noChangeAspect="1" noChangeArrowheads="1"/>
          </p:cNvSpPr>
          <p:nvPr/>
        </p:nvSpPr>
        <p:spPr bwMode="auto">
          <a:xfrm>
            <a:off x="5426075" y="252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17</a:t>
            </a:r>
          </a:p>
        </p:txBody>
      </p:sp>
      <p:sp>
        <p:nvSpPr>
          <p:cNvPr id="521220" name="Oval 4"/>
          <p:cNvSpPr>
            <a:spLocks noChangeAspect="1" noChangeArrowheads="1"/>
          </p:cNvSpPr>
          <p:nvPr/>
        </p:nvSpPr>
        <p:spPr bwMode="auto">
          <a:xfrm>
            <a:off x="4359275" y="1635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cxnSp>
        <p:nvCxnSpPr>
          <p:cNvPr id="521221" name="AutoShape 5"/>
          <p:cNvCxnSpPr>
            <a:cxnSpLocks noChangeShapeType="1"/>
            <a:stCxn id="521220" idx="3"/>
            <a:endCxn id="521247" idx="0"/>
          </p:cNvCxnSpPr>
          <p:nvPr/>
        </p:nvCxnSpPr>
        <p:spPr bwMode="auto">
          <a:xfrm flipH="1">
            <a:off x="3482975" y="1979613"/>
            <a:ext cx="931863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1222" name="AutoShape 6"/>
          <p:cNvCxnSpPr>
            <a:cxnSpLocks noChangeShapeType="1"/>
            <a:stCxn id="521220" idx="5"/>
            <a:endCxn id="521219" idx="0"/>
          </p:cNvCxnSpPr>
          <p:nvPr/>
        </p:nvCxnSpPr>
        <p:spPr bwMode="auto">
          <a:xfrm>
            <a:off x="4684713" y="1979613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1223" name="Oval 7"/>
          <p:cNvSpPr>
            <a:spLocks noChangeAspect="1" noChangeArrowheads="1"/>
          </p:cNvSpPr>
          <p:nvPr/>
        </p:nvSpPr>
        <p:spPr bwMode="auto">
          <a:xfrm>
            <a:off x="3565525" y="5316538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21224" name="Oval 8"/>
          <p:cNvSpPr>
            <a:spLocks noChangeAspect="1" noChangeArrowheads="1"/>
          </p:cNvSpPr>
          <p:nvPr/>
        </p:nvSpPr>
        <p:spPr bwMode="auto">
          <a:xfrm>
            <a:off x="2987675" y="5316538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21225" name="Oval 9"/>
          <p:cNvSpPr>
            <a:spLocks noChangeAspect="1" noChangeArrowheads="1"/>
          </p:cNvSpPr>
          <p:nvPr/>
        </p:nvSpPr>
        <p:spPr bwMode="auto">
          <a:xfrm>
            <a:off x="3276600" y="4835525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21226" name="AutoShape 10"/>
          <p:cNvCxnSpPr>
            <a:cxnSpLocks noChangeShapeType="1"/>
            <a:stCxn id="521225" idx="3"/>
            <a:endCxn id="521224" idx="0"/>
          </p:cNvCxnSpPr>
          <p:nvPr/>
        </p:nvCxnSpPr>
        <p:spPr bwMode="auto">
          <a:xfrm flipH="1">
            <a:off x="3090863" y="5021263"/>
            <a:ext cx="2159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1227" name="AutoShape 11"/>
          <p:cNvCxnSpPr>
            <a:cxnSpLocks noChangeShapeType="1"/>
            <a:stCxn id="521225" idx="5"/>
            <a:endCxn id="521223" idx="0"/>
          </p:cNvCxnSpPr>
          <p:nvPr/>
        </p:nvCxnSpPr>
        <p:spPr bwMode="auto">
          <a:xfrm>
            <a:off x="3452813" y="5021263"/>
            <a:ext cx="2159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1228" name="Oval 12"/>
          <p:cNvSpPr>
            <a:spLocks noChangeAspect="1" noChangeArrowheads="1"/>
          </p:cNvSpPr>
          <p:nvPr/>
        </p:nvSpPr>
        <p:spPr bwMode="auto">
          <a:xfrm>
            <a:off x="3125788" y="5797550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21229" name="AutoShape 13"/>
          <p:cNvCxnSpPr>
            <a:cxnSpLocks noChangeShapeType="1"/>
            <a:stCxn id="521224" idx="5"/>
            <a:endCxn id="521228" idx="0"/>
          </p:cNvCxnSpPr>
          <p:nvPr/>
        </p:nvCxnSpPr>
        <p:spPr bwMode="auto">
          <a:xfrm>
            <a:off x="3163888" y="5502275"/>
            <a:ext cx="650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152400" y="2438400"/>
            <a:ext cx="2638864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You’re forced to make </a:t>
            </a:r>
          </a:p>
          <a:p>
            <a:pPr eaLnBrk="0" hangingPunct="0"/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a really deep access:</a:t>
            </a:r>
          </a:p>
        </p:txBody>
      </p:sp>
      <p:cxnSp>
        <p:nvCxnSpPr>
          <p:cNvPr id="521231" name="AutoShape 15"/>
          <p:cNvCxnSpPr>
            <a:cxnSpLocks noChangeShapeType="1"/>
            <a:stCxn id="521230" idx="2"/>
            <a:endCxn id="521228" idx="2"/>
          </p:cNvCxnSpPr>
          <p:nvPr/>
        </p:nvCxnSpPr>
        <p:spPr bwMode="auto">
          <a:xfrm rot="16200000" flipH="1">
            <a:off x="890807" y="3665756"/>
            <a:ext cx="2816007" cy="1653956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1232" name="Line 16"/>
          <p:cNvSpPr>
            <a:spLocks noChangeShapeType="1"/>
          </p:cNvSpPr>
          <p:nvPr/>
        </p:nvSpPr>
        <p:spPr bwMode="auto">
          <a:xfrm flipH="1">
            <a:off x="3444875" y="2549525"/>
            <a:ext cx="381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3" name="Line 17"/>
          <p:cNvSpPr>
            <a:spLocks noChangeShapeType="1"/>
          </p:cNvSpPr>
          <p:nvPr/>
        </p:nvSpPr>
        <p:spPr bwMode="auto">
          <a:xfrm>
            <a:off x="3444875" y="30067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4" name="Line 18"/>
          <p:cNvSpPr>
            <a:spLocks noChangeShapeType="1"/>
          </p:cNvSpPr>
          <p:nvPr/>
        </p:nvSpPr>
        <p:spPr bwMode="auto">
          <a:xfrm flipH="1">
            <a:off x="3521075" y="3311525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5" name="Line 19"/>
          <p:cNvSpPr>
            <a:spLocks noChangeShapeType="1"/>
          </p:cNvSpPr>
          <p:nvPr/>
        </p:nvSpPr>
        <p:spPr bwMode="auto">
          <a:xfrm>
            <a:off x="3521075" y="346392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6" name="Line 20"/>
          <p:cNvSpPr>
            <a:spLocks noChangeShapeType="1"/>
          </p:cNvSpPr>
          <p:nvPr/>
        </p:nvSpPr>
        <p:spPr bwMode="auto">
          <a:xfrm flipH="1">
            <a:off x="3444875" y="384492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7" name="Line 21"/>
          <p:cNvSpPr>
            <a:spLocks noChangeShapeType="1"/>
          </p:cNvSpPr>
          <p:nvPr/>
        </p:nvSpPr>
        <p:spPr bwMode="auto">
          <a:xfrm>
            <a:off x="3444875" y="4302125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8" name="Line 22"/>
          <p:cNvSpPr>
            <a:spLocks noChangeShapeType="1"/>
          </p:cNvSpPr>
          <p:nvPr/>
        </p:nvSpPr>
        <p:spPr bwMode="auto">
          <a:xfrm flipH="1">
            <a:off x="3368675" y="45307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521239" name="Group 23"/>
          <p:cNvGrpSpPr>
            <a:grpSpLocks/>
          </p:cNvGrpSpPr>
          <p:nvPr/>
        </p:nvGrpSpPr>
        <p:grpSpPr bwMode="auto">
          <a:xfrm>
            <a:off x="3162301" y="3459163"/>
            <a:ext cx="5227638" cy="2441575"/>
            <a:chOff x="1982" y="2493"/>
            <a:chExt cx="3293" cy="1538"/>
          </a:xfrm>
        </p:grpSpPr>
        <p:sp>
          <p:nvSpPr>
            <p:cNvPr id="521240" name="Text Box 24"/>
            <p:cNvSpPr txBox="1">
              <a:spLocks noChangeArrowheads="1"/>
            </p:cNvSpPr>
            <p:nvPr/>
          </p:nvSpPr>
          <p:spPr bwMode="auto">
            <a:xfrm>
              <a:off x="2973" y="2493"/>
              <a:ext cx="2302" cy="407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solidFill>
                    <a:srgbClr val="006600"/>
                  </a:solidFill>
                  <a:latin typeface="+mj-lt"/>
                </a:rPr>
                <a:t>Since you’re down there anyway,</a:t>
              </a:r>
            </a:p>
            <a:p>
              <a:pPr eaLnBrk="0" hangingPunct="0"/>
              <a:r>
                <a:rPr lang="en-US" altLang="en-US" sz="1800" dirty="0">
                  <a:solidFill>
                    <a:srgbClr val="006600"/>
                  </a:solidFill>
                  <a:latin typeface="+mj-lt"/>
                </a:rPr>
                <a:t>fix up a lot of deep nodes!</a:t>
              </a:r>
            </a:p>
          </p:txBody>
        </p:sp>
        <p:cxnSp>
          <p:nvCxnSpPr>
            <p:cNvPr id="521241" name="AutoShape 25"/>
            <p:cNvCxnSpPr>
              <a:cxnSpLocks noChangeShapeType="1"/>
              <a:stCxn id="521240" idx="2"/>
              <a:endCxn id="521228" idx="6"/>
            </p:cNvCxnSpPr>
            <p:nvPr/>
          </p:nvCxnSpPr>
          <p:spPr bwMode="auto">
            <a:xfrm rot="5400000">
              <a:off x="2541" y="2448"/>
              <a:ext cx="1131" cy="2035"/>
            </a:xfrm>
            <a:prstGeom prst="curvedConnector2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2" name="AutoShape 26"/>
            <p:cNvCxnSpPr>
              <a:cxnSpLocks noChangeShapeType="1"/>
              <a:stCxn id="521240" idx="2"/>
              <a:endCxn id="521224" idx="7"/>
            </p:cNvCxnSpPr>
            <p:nvPr/>
          </p:nvCxnSpPr>
          <p:spPr bwMode="auto">
            <a:xfrm rot="5400000">
              <a:off x="2662" y="2220"/>
              <a:ext cx="782" cy="214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3" name="AutoShape 27"/>
            <p:cNvCxnSpPr>
              <a:cxnSpLocks noChangeShapeType="1"/>
              <a:stCxn id="521240" idx="2"/>
              <a:endCxn id="521223" idx="6"/>
            </p:cNvCxnSpPr>
            <p:nvPr/>
          </p:nvCxnSpPr>
          <p:spPr bwMode="auto">
            <a:xfrm rot="5400000">
              <a:off x="2831" y="2435"/>
              <a:ext cx="828" cy="1758"/>
            </a:xfrm>
            <a:prstGeom prst="curvedConnector2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4" name="AutoShape 28"/>
            <p:cNvCxnSpPr>
              <a:cxnSpLocks noChangeShapeType="1"/>
              <a:stCxn id="521240" idx="2"/>
              <a:endCxn id="521225" idx="7"/>
            </p:cNvCxnSpPr>
            <p:nvPr/>
          </p:nvCxnSpPr>
          <p:spPr bwMode="auto">
            <a:xfrm rot="5400000">
              <a:off x="2905" y="2160"/>
              <a:ext cx="479" cy="195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5" name="AutoShape 29"/>
            <p:cNvCxnSpPr>
              <a:cxnSpLocks noChangeShapeType="1"/>
              <a:stCxn id="521240" idx="2"/>
              <a:endCxn id="521238" idx="0"/>
            </p:cNvCxnSpPr>
            <p:nvPr/>
          </p:nvCxnSpPr>
          <p:spPr bwMode="auto">
            <a:xfrm rot="5400000">
              <a:off x="3032" y="2076"/>
              <a:ext cx="268" cy="1916"/>
            </a:xfrm>
            <a:prstGeom prst="curvedConnector3">
              <a:avLst>
                <a:gd name="adj1" fmla="val 225373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6" name="AutoShape 30"/>
            <p:cNvCxnSpPr>
              <a:cxnSpLocks noChangeShapeType="1"/>
              <a:stCxn id="521240" idx="2"/>
              <a:endCxn id="521236" idx="0"/>
            </p:cNvCxnSpPr>
            <p:nvPr/>
          </p:nvCxnSpPr>
          <p:spPr bwMode="auto">
            <a:xfrm rot="5400000" flipH="1">
              <a:off x="3108" y="1884"/>
              <a:ext cx="164" cy="1868"/>
            </a:xfrm>
            <a:prstGeom prst="curvedConnector3">
              <a:avLst>
                <a:gd name="adj1" fmla="val -163414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1247" name="AutoShape 31"/>
          <p:cNvSpPr>
            <a:spLocks noChangeArrowheads="1"/>
          </p:cNvSpPr>
          <p:nvPr/>
        </p:nvSpPr>
        <p:spPr bwMode="auto">
          <a:xfrm>
            <a:off x="2378075" y="2549525"/>
            <a:ext cx="2209800" cy="3581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3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Splaying</a:t>
            </a:r>
            <a:endParaRPr lang="en-US" altLang="en-US" dirty="0"/>
          </a:p>
        </p:txBody>
      </p:sp>
      <p:sp>
        <p:nvSpPr>
          <p:cNvPr id="567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2895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After accessing a node, splay it to the top via a series of rotations.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Rotations are the same as in AVL/red-black tree, but no need for extra fields to decide on whether to rotate or not.</a:t>
            </a:r>
            <a:endParaRPr lang="en-US" altLang="en-US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34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</a:t>
            </a:r>
            <a:r>
              <a:rPr lang="en-US" altLang="en-US" dirty="0" smtClean="0"/>
              <a:t>root: Do nothing</a:t>
            </a:r>
            <a:endParaRPr lang="en-US" altLang="en-US" dirty="0"/>
          </a:p>
        </p:txBody>
      </p:sp>
      <p:sp>
        <p:nvSpPr>
          <p:cNvPr id="569350" name="AutoShape 6"/>
          <p:cNvSpPr>
            <a:spLocks noChangeArrowheads="1"/>
          </p:cNvSpPr>
          <p:nvPr/>
        </p:nvSpPr>
        <p:spPr bwMode="auto">
          <a:xfrm flipH="1">
            <a:off x="1149350" y="3962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69351" name="Oval 7"/>
          <p:cNvSpPr>
            <a:spLocks noChangeAspect="1" noChangeArrowheads="1"/>
          </p:cNvSpPr>
          <p:nvPr/>
        </p:nvSpPr>
        <p:spPr bwMode="auto">
          <a:xfrm flipH="1">
            <a:off x="2152650" y="28956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 dirty="0" smtClean="0">
                <a:solidFill>
                  <a:schemeClr val="tx1"/>
                </a:solidFill>
                <a:latin typeface="+mj-lt"/>
              </a:rPr>
              <a:t>a</a:t>
            </a:r>
            <a:endParaRPr lang="en-US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9352" name="AutoShape 8"/>
          <p:cNvCxnSpPr>
            <a:cxnSpLocks noChangeShapeType="1"/>
            <a:stCxn id="569351" idx="5"/>
            <a:endCxn id="569350" idx="0"/>
          </p:cNvCxnSpPr>
          <p:nvPr/>
        </p:nvCxnSpPr>
        <p:spPr bwMode="auto">
          <a:xfrm flipH="1">
            <a:off x="1720850" y="33131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9353" name="AutoShape 9"/>
          <p:cNvCxnSpPr>
            <a:cxnSpLocks noChangeShapeType="1"/>
            <a:stCxn id="569351" idx="3"/>
            <a:endCxn id="569354" idx="0"/>
          </p:cNvCxnSpPr>
          <p:nvPr/>
        </p:nvCxnSpPr>
        <p:spPr bwMode="auto">
          <a:xfrm>
            <a:off x="2541588" y="33131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9354" name="AutoShape 10"/>
          <p:cNvSpPr>
            <a:spLocks noChangeArrowheads="1"/>
          </p:cNvSpPr>
          <p:nvPr/>
        </p:nvSpPr>
        <p:spPr bwMode="auto">
          <a:xfrm flipH="1">
            <a:off x="2514600" y="3962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69356" name="AutoShape 12"/>
          <p:cNvSpPr>
            <a:spLocks noChangeAspect="1" noChangeArrowheads="1"/>
          </p:cNvSpPr>
          <p:nvPr/>
        </p:nvSpPr>
        <p:spPr bwMode="auto">
          <a:xfrm>
            <a:off x="4191000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69366" name="Text Box 22"/>
          <p:cNvSpPr txBox="1">
            <a:spLocks noChangeArrowheads="1"/>
          </p:cNvSpPr>
          <p:nvPr/>
        </p:nvSpPr>
        <p:spPr bwMode="auto">
          <a:xfrm>
            <a:off x="2057400" y="22860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  <p:sp>
        <p:nvSpPr>
          <p:cNvPr id="569368" name="AutoShape 24"/>
          <p:cNvSpPr>
            <a:spLocks noChangeArrowheads="1"/>
          </p:cNvSpPr>
          <p:nvPr/>
        </p:nvSpPr>
        <p:spPr bwMode="auto">
          <a:xfrm flipH="1">
            <a:off x="5721350" y="3962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69369" name="Oval 25"/>
          <p:cNvSpPr>
            <a:spLocks noChangeAspect="1" noChangeArrowheads="1"/>
          </p:cNvSpPr>
          <p:nvPr/>
        </p:nvSpPr>
        <p:spPr bwMode="auto">
          <a:xfrm flipH="1">
            <a:off x="6724650" y="28956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 dirty="0" smtClean="0">
                <a:solidFill>
                  <a:schemeClr val="tx1"/>
                </a:solidFill>
                <a:latin typeface="+mj-lt"/>
              </a:rPr>
              <a:t>a</a:t>
            </a:r>
            <a:endParaRPr lang="en-US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9370" name="AutoShape 26"/>
          <p:cNvCxnSpPr>
            <a:cxnSpLocks noChangeShapeType="1"/>
            <a:stCxn id="569369" idx="5"/>
            <a:endCxn id="569368" idx="0"/>
          </p:cNvCxnSpPr>
          <p:nvPr/>
        </p:nvCxnSpPr>
        <p:spPr bwMode="auto">
          <a:xfrm flipH="1">
            <a:off x="6292850" y="33131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9371" name="AutoShape 27"/>
          <p:cNvCxnSpPr>
            <a:cxnSpLocks noChangeShapeType="1"/>
            <a:stCxn id="569369" idx="3"/>
            <a:endCxn id="569372" idx="0"/>
          </p:cNvCxnSpPr>
          <p:nvPr/>
        </p:nvCxnSpPr>
        <p:spPr bwMode="auto">
          <a:xfrm>
            <a:off x="7113588" y="33131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9372" name="AutoShape 28"/>
          <p:cNvSpPr>
            <a:spLocks noChangeArrowheads="1"/>
          </p:cNvSpPr>
          <p:nvPr/>
        </p:nvSpPr>
        <p:spPr bwMode="auto">
          <a:xfrm flipH="1">
            <a:off x="7086600" y="3962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69373" name="Text Box 29"/>
          <p:cNvSpPr txBox="1">
            <a:spLocks noChangeArrowheads="1"/>
          </p:cNvSpPr>
          <p:nvPr/>
        </p:nvSpPr>
        <p:spPr bwMode="auto">
          <a:xfrm>
            <a:off x="6629400" y="22860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0516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child of </a:t>
            </a:r>
            <a:r>
              <a:rPr lang="en-US" altLang="en-US" dirty="0" smtClean="0"/>
              <a:t>root: Single rotation</a:t>
            </a:r>
            <a:endParaRPr lang="en-US" altLang="en-US" dirty="0"/>
          </a:p>
        </p:txBody>
      </p:sp>
      <p:sp>
        <p:nvSpPr>
          <p:cNvPr id="527363" name="Oval 3"/>
          <p:cNvSpPr>
            <a:spLocks noChangeAspect="1" noChangeArrowheads="1"/>
          </p:cNvSpPr>
          <p:nvPr/>
        </p:nvSpPr>
        <p:spPr bwMode="auto">
          <a:xfrm flipH="1">
            <a:off x="2178050" y="2743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p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7364" name="AutoShape 4"/>
          <p:cNvCxnSpPr>
            <a:cxnSpLocks noChangeShapeType="1"/>
            <a:stCxn id="527363" idx="5"/>
            <a:endCxn id="527367" idx="0"/>
          </p:cNvCxnSpPr>
          <p:nvPr/>
        </p:nvCxnSpPr>
        <p:spPr bwMode="auto">
          <a:xfrm flipH="1">
            <a:off x="1765300" y="3151188"/>
            <a:ext cx="47942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65" name="AutoShape 5"/>
          <p:cNvCxnSpPr>
            <a:cxnSpLocks noChangeShapeType="1"/>
            <a:stCxn id="527363" idx="3"/>
            <a:endCxn id="527371" idx="0"/>
          </p:cNvCxnSpPr>
          <p:nvPr/>
        </p:nvCxnSpPr>
        <p:spPr bwMode="auto">
          <a:xfrm>
            <a:off x="2566988" y="3151188"/>
            <a:ext cx="588962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66" name="AutoShape 6"/>
          <p:cNvSpPr>
            <a:spLocks noChangeArrowheads="1"/>
          </p:cNvSpPr>
          <p:nvPr/>
        </p:nvSpPr>
        <p:spPr bwMode="auto">
          <a:xfrm flipH="1">
            <a:off x="533400" y="48768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27367" name="Oval 7"/>
          <p:cNvSpPr>
            <a:spLocks noChangeAspect="1" noChangeArrowheads="1"/>
          </p:cNvSpPr>
          <p:nvPr/>
        </p:nvSpPr>
        <p:spPr bwMode="auto">
          <a:xfrm flipH="1">
            <a:off x="1536700" y="38100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 smtClean="0">
                <a:solidFill>
                  <a:schemeClr val="tx1"/>
                </a:solidFill>
                <a:latin typeface="+mj-lt"/>
              </a:rPr>
              <a:t>a</a:t>
            </a:r>
            <a:endParaRPr lang="en-US" altLang="en-US" sz="1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7368" name="AutoShape 8"/>
          <p:cNvCxnSpPr>
            <a:cxnSpLocks noChangeShapeType="1"/>
            <a:stCxn id="527367" idx="5"/>
            <a:endCxn id="527366" idx="0"/>
          </p:cNvCxnSpPr>
          <p:nvPr/>
        </p:nvCxnSpPr>
        <p:spPr bwMode="auto">
          <a:xfrm flipH="1">
            <a:off x="1104900" y="42275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69" name="AutoShape 9"/>
          <p:cNvCxnSpPr>
            <a:cxnSpLocks noChangeShapeType="1"/>
            <a:stCxn id="527367" idx="3"/>
            <a:endCxn id="527370" idx="0"/>
          </p:cNvCxnSpPr>
          <p:nvPr/>
        </p:nvCxnSpPr>
        <p:spPr bwMode="auto">
          <a:xfrm>
            <a:off x="1925638" y="42275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70" name="AutoShape 10"/>
          <p:cNvSpPr>
            <a:spLocks noChangeArrowheads="1"/>
          </p:cNvSpPr>
          <p:nvPr/>
        </p:nvSpPr>
        <p:spPr bwMode="auto">
          <a:xfrm flipH="1">
            <a:off x="1898650" y="48768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7371" name="AutoShape 11"/>
          <p:cNvSpPr>
            <a:spLocks noChangeArrowheads="1"/>
          </p:cNvSpPr>
          <p:nvPr/>
        </p:nvSpPr>
        <p:spPr bwMode="auto">
          <a:xfrm flipH="1">
            <a:off x="2584450" y="3810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sp>
        <p:nvSpPr>
          <p:cNvPr id="527372" name="AutoShape 12"/>
          <p:cNvSpPr>
            <a:spLocks noChangeAspect="1" noChangeArrowheads="1"/>
          </p:cNvSpPr>
          <p:nvPr/>
        </p:nvSpPr>
        <p:spPr bwMode="auto">
          <a:xfrm>
            <a:off x="4191000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27373" name="Oval 13"/>
          <p:cNvSpPr>
            <a:spLocks noChangeAspect="1" noChangeArrowheads="1"/>
          </p:cNvSpPr>
          <p:nvPr/>
        </p:nvSpPr>
        <p:spPr bwMode="auto">
          <a:xfrm>
            <a:off x="6508750" y="2743200"/>
            <a:ext cx="457200" cy="4572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 smtClean="0">
                <a:solidFill>
                  <a:srgbClr val="0000FF"/>
                </a:solidFill>
                <a:latin typeface="+mj-lt"/>
              </a:rPr>
              <a:t>a</a:t>
            </a:r>
            <a:endParaRPr lang="en-US" altLang="en-US" sz="1800" b="1" dirty="0">
              <a:solidFill>
                <a:srgbClr val="0000FF"/>
              </a:solidFill>
              <a:latin typeface="+mj-lt"/>
            </a:endParaRPr>
          </a:p>
        </p:txBody>
      </p:sp>
      <p:cxnSp>
        <p:nvCxnSpPr>
          <p:cNvPr id="527374" name="AutoShape 14"/>
          <p:cNvCxnSpPr>
            <a:cxnSpLocks noChangeShapeType="1"/>
            <a:stCxn id="527373" idx="5"/>
            <a:endCxn id="527377" idx="0"/>
          </p:cNvCxnSpPr>
          <p:nvPr/>
        </p:nvCxnSpPr>
        <p:spPr bwMode="auto">
          <a:xfrm>
            <a:off x="6899275" y="3162300"/>
            <a:ext cx="47942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75" name="AutoShape 15"/>
          <p:cNvCxnSpPr>
            <a:cxnSpLocks noChangeShapeType="1"/>
            <a:stCxn id="527373" idx="3"/>
            <a:endCxn id="527381" idx="0"/>
          </p:cNvCxnSpPr>
          <p:nvPr/>
        </p:nvCxnSpPr>
        <p:spPr bwMode="auto">
          <a:xfrm flipH="1">
            <a:off x="5988050" y="3162300"/>
            <a:ext cx="5873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76" name="AutoShape 16"/>
          <p:cNvSpPr>
            <a:spLocks noChangeArrowheads="1"/>
          </p:cNvSpPr>
          <p:nvPr/>
        </p:nvSpPr>
        <p:spPr bwMode="auto">
          <a:xfrm>
            <a:off x="7467600" y="48768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Z</a:t>
            </a:r>
          </a:p>
        </p:txBody>
      </p:sp>
      <p:sp>
        <p:nvSpPr>
          <p:cNvPr id="527377" name="Oval 17"/>
          <p:cNvSpPr>
            <a:spLocks noChangeAspect="1" noChangeArrowheads="1"/>
          </p:cNvSpPr>
          <p:nvPr/>
        </p:nvSpPr>
        <p:spPr bwMode="auto">
          <a:xfrm>
            <a:off x="7150100" y="3810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 smtClean="0">
                <a:solidFill>
                  <a:srgbClr val="FF0000"/>
                </a:solidFill>
                <a:latin typeface="+mj-lt"/>
              </a:rPr>
              <a:t>p</a:t>
            </a:r>
            <a:endParaRPr lang="en-US" altLang="en-US" sz="18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27378" name="AutoShape 18"/>
          <p:cNvCxnSpPr>
            <a:cxnSpLocks noChangeShapeType="1"/>
            <a:stCxn id="527377" idx="5"/>
            <a:endCxn id="527376" idx="0"/>
          </p:cNvCxnSpPr>
          <p:nvPr/>
        </p:nvCxnSpPr>
        <p:spPr bwMode="auto">
          <a:xfrm>
            <a:off x="7540625" y="42195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79" name="AutoShape 19"/>
          <p:cNvCxnSpPr>
            <a:cxnSpLocks noChangeShapeType="1"/>
            <a:stCxn id="527377" idx="3"/>
            <a:endCxn id="527380" idx="0"/>
          </p:cNvCxnSpPr>
          <p:nvPr/>
        </p:nvCxnSpPr>
        <p:spPr bwMode="auto">
          <a:xfrm flipH="1">
            <a:off x="6673850" y="4219575"/>
            <a:ext cx="54292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0" name="AutoShape 20"/>
          <p:cNvSpPr>
            <a:spLocks noChangeArrowheads="1"/>
          </p:cNvSpPr>
          <p:nvPr/>
        </p:nvSpPr>
        <p:spPr bwMode="auto">
          <a:xfrm>
            <a:off x="6102350" y="48768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7381" name="AutoShape 21"/>
          <p:cNvSpPr>
            <a:spLocks noChangeArrowheads="1"/>
          </p:cNvSpPr>
          <p:nvPr/>
        </p:nvSpPr>
        <p:spPr bwMode="auto">
          <a:xfrm>
            <a:off x="5416550" y="3810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X</a:t>
            </a:r>
          </a:p>
        </p:txBody>
      </p:sp>
      <p:sp>
        <p:nvSpPr>
          <p:cNvPr id="527382" name="Text Box 22"/>
          <p:cNvSpPr txBox="1">
            <a:spLocks noChangeArrowheads="1"/>
          </p:cNvSpPr>
          <p:nvPr/>
        </p:nvSpPr>
        <p:spPr bwMode="auto">
          <a:xfrm>
            <a:off x="2057400" y="22860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  <p:sp>
        <p:nvSpPr>
          <p:cNvPr id="527383" name="Text Box 23"/>
          <p:cNvSpPr txBox="1">
            <a:spLocks noChangeArrowheads="1"/>
          </p:cNvSpPr>
          <p:nvPr/>
        </p:nvSpPr>
        <p:spPr bwMode="auto">
          <a:xfrm>
            <a:off x="6400800" y="22860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0790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(LR, RL) </a:t>
            </a:r>
            <a:r>
              <a:rPr lang="en-US" altLang="en-US" dirty="0" smtClean="0"/>
              <a:t>grandchild: Zig-</a:t>
            </a:r>
            <a:r>
              <a:rPr lang="en-US" altLang="en-US" dirty="0" err="1" smtClean="0"/>
              <a:t>Zag</a:t>
            </a:r>
            <a:r>
              <a:rPr lang="en-US" altLang="en-US" dirty="0" smtClean="0"/>
              <a:t> (double </a:t>
            </a:r>
            <a:r>
              <a:rPr lang="en-US" altLang="en-US" dirty="0"/>
              <a:t>rotation)</a:t>
            </a:r>
          </a:p>
        </p:txBody>
      </p:sp>
      <p:sp>
        <p:nvSpPr>
          <p:cNvPr id="525315" name="AutoShape 3"/>
          <p:cNvSpPr>
            <a:spLocks noChangeAspect="1" noChangeArrowheads="1"/>
          </p:cNvSpPr>
          <p:nvPr/>
        </p:nvSpPr>
        <p:spPr bwMode="auto">
          <a:xfrm>
            <a:off x="4191000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cxnSp>
        <p:nvCxnSpPr>
          <p:cNvPr id="525316" name="AutoShape 4"/>
          <p:cNvCxnSpPr>
            <a:cxnSpLocks noChangeShapeType="1"/>
            <a:stCxn id="525317" idx="3"/>
            <a:endCxn id="525320" idx="0"/>
          </p:cNvCxnSpPr>
          <p:nvPr/>
        </p:nvCxnSpPr>
        <p:spPr bwMode="auto">
          <a:xfrm>
            <a:off x="1684338" y="2541588"/>
            <a:ext cx="804862" cy="639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17" name="Oval 5"/>
          <p:cNvSpPr>
            <a:spLocks noChangeAspect="1" noChangeArrowheads="1"/>
          </p:cNvSpPr>
          <p:nvPr/>
        </p:nvSpPr>
        <p:spPr bwMode="auto">
          <a:xfrm flipH="1">
            <a:off x="1295400" y="2133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g</a:t>
            </a:r>
          </a:p>
        </p:txBody>
      </p:sp>
      <p:cxnSp>
        <p:nvCxnSpPr>
          <p:cNvPr id="525318" name="AutoShape 6"/>
          <p:cNvCxnSpPr>
            <a:cxnSpLocks noChangeShapeType="1"/>
            <a:stCxn id="525317" idx="5"/>
            <a:endCxn id="525319" idx="0"/>
          </p:cNvCxnSpPr>
          <p:nvPr/>
        </p:nvCxnSpPr>
        <p:spPr bwMode="auto">
          <a:xfrm flipH="1">
            <a:off x="647700" y="2541588"/>
            <a:ext cx="714375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19" name="AutoShape 7"/>
          <p:cNvSpPr>
            <a:spLocks noChangeArrowheads="1"/>
          </p:cNvSpPr>
          <p:nvPr/>
        </p:nvSpPr>
        <p:spPr bwMode="auto">
          <a:xfrm flipH="1">
            <a:off x="76200" y="3200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25320" name="Oval 8"/>
          <p:cNvSpPr>
            <a:spLocks noChangeAspect="1" noChangeArrowheads="1"/>
          </p:cNvSpPr>
          <p:nvPr/>
        </p:nvSpPr>
        <p:spPr bwMode="auto">
          <a:xfrm flipH="1">
            <a:off x="2260600" y="3200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525321" name="AutoShape 9"/>
          <p:cNvCxnSpPr>
            <a:cxnSpLocks noChangeShapeType="1"/>
            <a:stCxn id="525320" idx="5"/>
            <a:endCxn id="525325" idx="0"/>
          </p:cNvCxnSpPr>
          <p:nvPr/>
        </p:nvCxnSpPr>
        <p:spPr bwMode="auto">
          <a:xfrm flipH="1">
            <a:off x="1847850" y="3608388"/>
            <a:ext cx="47942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22" name="AutoShape 10"/>
          <p:cNvCxnSpPr>
            <a:cxnSpLocks noChangeShapeType="1"/>
            <a:stCxn id="525320" idx="3"/>
            <a:endCxn id="525329" idx="0"/>
          </p:cNvCxnSpPr>
          <p:nvPr/>
        </p:nvCxnSpPr>
        <p:spPr bwMode="auto">
          <a:xfrm>
            <a:off x="2649538" y="3608388"/>
            <a:ext cx="588962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23" name="AutoShape 11"/>
          <p:cNvCxnSpPr>
            <a:cxnSpLocks noChangeShapeType="1"/>
            <a:endCxn id="525317" idx="0"/>
          </p:cNvCxnSpPr>
          <p:nvPr/>
        </p:nvCxnSpPr>
        <p:spPr bwMode="auto">
          <a:xfrm>
            <a:off x="381000" y="1447800"/>
            <a:ext cx="11430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24" name="AutoShape 12"/>
          <p:cNvSpPr>
            <a:spLocks noChangeArrowheads="1"/>
          </p:cNvSpPr>
          <p:nvPr/>
        </p:nvSpPr>
        <p:spPr bwMode="auto">
          <a:xfrm flipH="1">
            <a:off x="61595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5325" name="Oval 13"/>
          <p:cNvSpPr>
            <a:spLocks noChangeAspect="1" noChangeArrowheads="1"/>
          </p:cNvSpPr>
          <p:nvPr/>
        </p:nvSpPr>
        <p:spPr bwMode="auto">
          <a:xfrm flipH="1">
            <a:off x="1619250" y="42672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 smtClean="0">
                <a:solidFill>
                  <a:schemeClr val="tx1"/>
                </a:solidFill>
                <a:latin typeface="+mj-lt"/>
              </a:rPr>
              <a:t>a</a:t>
            </a:r>
            <a:endParaRPr lang="en-US" altLang="en-US" sz="1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5326" name="AutoShape 14"/>
          <p:cNvCxnSpPr>
            <a:cxnSpLocks noChangeShapeType="1"/>
            <a:stCxn id="525325" idx="5"/>
            <a:endCxn id="525324" idx="0"/>
          </p:cNvCxnSpPr>
          <p:nvPr/>
        </p:nvCxnSpPr>
        <p:spPr bwMode="auto">
          <a:xfrm flipH="1">
            <a:off x="1187450" y="46847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27" name="AutoShape 15"/>
          <p:cNvCxnSpPr>
            <a:cxnSpLocks noChangeShapeType="1"/>
            <a:stCxn id="525325" idx="3"/>
            <a:endCxn id="525328" idx="0"/>
          </p:cNvCxnSpPr>
          <p:nvPr/>
        </p:nvCxnSpPr>
        <p:spPr bwMode="auto">
          <a:xfrm>
            <a:off x="2008188" y="46847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28" name="AutoShape 16"/>
          <p:cNvSpPr>
            <a:spLocks noChangeArrowheads="1"/>
          </p:cNvSpPr>
          <p:nvPr/>
        </p:nvSpPr>
        <p:spPr bwMode="auto">
          <a:xfrm flipH="1">
            <a:off x="198120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sp>
        <p:nvSpPr>
          <p:cNvPr id="525329" name="AutoShape 17"/>
          <p:cNvSpPr>
            <a:spLocks noChangeArrowheads="1"/>
          </p:cNvSpPr>
          <p:nvPr/>
        </p:nvSpPr>
        <p:spPr bwMode="auto">
          <a:xfrm flipH="1">
            <a:off x="2667000" y="4267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W</a:t>
            </a:r>
          </a:p>
        </p:txBody>
      </p:sp>
      <p:cxnSp>
        <p:nvCxnSpPr>
          <p:cNvPr id="525331" name="AutoShape 19"/>
          <p:cNvCxnSpPr>
            <a:cxnSpLocks noChangeShapeType="1"/>
            <a:stCxn id="525332" idx="3"/>
            <a:endCxn id="525335" idx="0"/>
          </p:cNvCxnSpPr>
          <p:nvPr/>
        </p:nvCxnSpPr>
        <p:spPr bwMode="auto">
          <a:xfrm flipH="1">
            <a:off x="5283200" y="3238500"/>
            <a:ext cx="1108075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32" name="Oval 20"/>
          <p:cNvSpPr>
            <a:spLocks noChangeAspect="1" noChangeArrowheads="1"/>
          </p:cNvSpPr>
          <p:nvPr/>
        </p:nvSpPr>
        <p:spPr bwMode="auto">
          <a:xfrm>
            <a:off x="6324600" y="2819400"/>
            <a:ext cx="457200" cy="4572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 smtClean="0">
                <a:solidFill>
                  <a:srgbClr val="0000FF"/>
                </a:solidFill>
                <a:latin typeface="+mj-lt"/>
              </a:rPr>
              <a:t>a</a:t>
            </a:r>
            <a:endParaRPr lang="en-US" altLang="en-US" sz="1800" b="1" dirty="0">
              <a:solidFill>
                <a:srgbClr val="0000FF"/>
              </a:solidFill>
              <a:latin typeface="+mj-lt"/>
            </a:endParaRPr>
          </a:p>
        </p:txBody>
      </p:sp>
      <p:cxnSp>
        <p:nvCxnSpPr>
          <p:cNvPr id="525333" name="AutoShape 21"/>
          <p:cNvCxnSpPr>
            <a:cxnSpLocks noChangeShapeType="1"/>
            <a:stCxn id="525332" idx="5"/>
            <a:endCxn id="525340" idx="0"/>
          </p:cNvCxnSpPr>
          <p:nvPr/>
        </p:nvCxnSpPr>
        <p:spPr bwMode="auto">
          <a:xfrm>
            <a:off x="6715125" y="3238500"/>
            <a:ext cx="10445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34" name="AutoShape 22"/>
          <p:cNvSpPr>
            <a:spLocks noChangeArrowheads="1"/>
          </p:cNvSpPr>
          <p:nvPr/>
        </p:nvSpPr>
        <p:spPr bwMode="auto">
          <a:xfrm>
            <a:off x="5334000" y="4953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Y</a:t>
            </a:r>
          </a:p>
        </p:txBody>
      </p:sp>
      <p:sp>
        <p:nvSpPr>
          <p:cNvPr id="525335" name="Oval 23"/>
          <p:cNvSpPr>
            <a:spLocks noChangeAspect="1" noChangeArrowheads="1"/>
          </p:cNvSpPr>
          <p:nvPr/>
        </p:nvSpPr>
        <p:spPr bwMode="auto">
          <a:xfrm>
            <a:off x="5054600" y="38862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g</a:t>
            </a:r>
          </a:p>
        </p:txBody>
      </p:sp>
      <p:cxnSp>
        <p:nvCxnSpPr>
          <p:cNvPr id="525336" name="AutoShape 24"/>
          <p:cNvCxnSpPr>
            <a:cxnSpLocks noChangeShapeType="1"/>
            <a:stCxn id="525335" idx="5"/>
            <a:endCxn id="525334" idx="0"/>
          </p:cNvCxnSpPr>
          <p:nvPr/>
        </p:nvCxnSpPr>
        <p:spPr bwMode="auto">
          <a:xfrm>
            <a:off x="5445125" y="4295775"/>
            <a:ext cx="4603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37" name="AutoShape 25"/>
          <p:cNvCxnSpPr>
            <a:cxnSpLocks noChangeShapeType="1"/>
            <a:stCxn id="525335" idx="3"/>
            <a:endCxn id="525344" idx="0"/>
          </p:cNvCxnSpPr>
          <p:nvPr/>
        </p:nvCxnSpPr>
        <p:spPr bwMode="auto">
          <a:xfrm flipH="1">
            <a:off x="4610100" y="4295775"/>
            <a:ext cx="5111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38" name="AutoShape 26"/>
          <p:cNvCxnSpPr>
            <a:cxnSpLocks noChangeShapeType="1"/>
            <a:endCxn id="525332" idx="0"/>
          </p:cNvCxnSpPr>
          <p:nvPr/>
        </p:nvCxnSpPr>
        <p:spPr bwMode="auto">
          <a:xfrm>
            <a:off x="5410200" y="2133600"/>
            <a:ext cx="11430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39" name="AutoShape 27"/>
          <p:cNvSpPr>
            <a:spLocks noChangeArrowheads="1"/>
          </p:cNvSpPr>
          <p:nvPr/>
        </p:nvSpPr>
        <p:spPr bwMode="auto">
          <a:xfrm>
            <a:off x="7848600" y="4953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W</a:t>
            </a:r>
          </a:p>
        </p:txBody>
      </p:sp>
      <p:sp>
        <p:nvSpPr>
          <p:cNvPr id="525340" name="Oval 28"/>
          <p:cNvSpPr>
            <a:spLocks noChangeAspect="1" noChangeArrowheads="1"/>
          </p:cNvSpPr>
          <p:nvPr/>
        </p:nvSpPr>
        <p:spPr bwMode="auto">
          <a:xfrm>
            <a:off x="7531100" y="3886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525341" name="AutoShape 29"/>
          <p:cNvCxnSpPr>
            <a:cxnSpLocks noChangeShapeType="1"/>
            <a:stCxn id="525340" idx="5"/>
            <a:endCxn id="525339" idx="0"/>
          </p:cNvCxnSpPr>
          <p:nvPr/>
        </p:nvCxnSpPr>
        <p:spPr bwMode="auto">
          <a:xfrm>
            <a:off x="7921625" y="42957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42" name="AutoShape 30"/>
          <p:cNvCxnSpPr>
            <a:cxnSpLocks noChangeShapeType="1"/>
            <a:stCxn id="525340" idx="3"/>
            <a:endCxn id="525343" idx="0"/>
          </p:cNvCxnSpPr>
          <p:nvPr/>
        </p:nvCxnSpPr>
        <p:spPr bwMode="auto">
          <a:xfrm flipH="1">
            <a:off x="7124700" y="4295775"/>
            <a:ext cx="4730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43" name="AutoShape 31"/>
          <p:cNvSpPr>
            <a:spLocks noChangeArrowheads="1"/>
          </p:cNvSpPr>
          <p:nvPr/>
        </p:nvSpPr>
        <p:spPr bwMode="auto">
          <a:xfrm>
            <a:off x="6553200" y="4953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Z</a:t>
            </a:r>
          </a:p>
        </p:txBody>
      </p:sp>
      <p:sp>
        <p:nvSpPr>
          <p:cNvPr id="525344" name="AutoShape 32"/>
          <p:cNvSpPr>
            <a:spLocks noChangeArrowheads="1"/>
          </p:cNvSpPr>
          <p:nvPr/>
        </p:nvSpPr>
        <p:spPr bwMode="auto">
          <a:xfrm>
            <a:off x="4038600" y="4953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47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(LL, RR) </a:t>
            </a:r>
            <a:r>
              <a:rPr lang="en-US" altLang="en-US" dirty="0" smtClean="0"/>
              <a:t>grandchild: Zig-Zig (double rotation)</a:t>
            </a:r>
            <a:endParaRPr lang="en-US" altLang="en-US" dirty="0"/>
          </a:p>
        </p:txBody>
      </p:sp>
      <p:cxnSp>
        <p:nvCxnSpPr>
          <p:cNvPr id="523268" name="AutoShape 4"/>
          <p:cNvCxnSpPr>
            <a:cxnSpLocks noChangeShapeType="1"/>
            <a:stCxn id="523269" idx="3"/>
            <a:endCxn id="523273" idx="0"/>
          </p:cNvCxnSpPr>
          <p:nvPr/>
        </p:nvCxnSpPr>
        <p:spPr bwMode="auto">
          <a:xfrm flipH="1">
            <a:off x="6654800" y="2552700"/>
            <a:ext cx="803275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69" name="Oval 5"/>
          <p:cNvSpPr>
            <a:spLocks noChangeAspect="1" noChangeArrowheads="1"/>
          </p:cNvSpPr>
          <p:nvPr/>
        </p:nvSpPr>
        <p:spPr bwMode="auto">
          <a:xfrm>
            <a:off x="7391400" y="2133600"/>
            <a:ext cx="457200" cy="4572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a</a:t>
            </a:r>
          </a:p>
        </p:txBody>
      </p:sp>
      <p:cxnSp>
        <p:nvCxnSpPr>
          <p:cNvPr id="523270" name="AutoShape 6"/>
          <p:cNvCxnSpPr>
            <a:cxnSpLocks noChangeShapeType="1"/>
            <a:stCxn id="523269" idx="5"/>
            <a:endCxn id="523271" idx="0"/>
          </p:cNvCxnSpPr>
          <p:nvPr/>
        </p:nvCxnSpPr>
        <p:spPr bwMode="auto">
          <a:xfrm>
            <a:off x="7781925" y="2552700"/>
            <a:ext cx="7143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71" name="AutoShape 7"/>
          <p:cNvSpPr>
            <a:spLocks noChangeArrowheads="1"/>
          </p:cNvSpPr>
          <p:nvPr/>
        </p:nvSpPr>
        <p:spPr bwMode="auto">
          <a:xfrm>
            <a:off x="7924800" y="3200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Z</a:t>
            </a:r>
          </a:p>
        </p:txBody>
      </p:sp>
      <p:sp>
        <p:nvSpPr>
          <p:cNvPr id="523272" name="AutoShape 8"/>
          <p:cNvSpPr>
            <a:spLocks noChangeArrowheads="1"/>
          </p:cNvSpPr>
          <p:nvPr/>
        </p:nvSpPr>
        <p:spPr bwMode="auto">
          <a:xfrm>
            <a:off x="6743700" y="4267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Y</a:t>
            </a:r>
          </a:p>
        </p:txBody>
      </p:sp>
      <p:sp>
        <p:nvSpPr>
          <p:cNvPr id="523273" name="Oval 9"/>
          <p:cNvSpPr>
            <a:spLocks noChangeAspect="1" noChangeArrowheads="1"/>
          </p:cNvSpPr>
          <p:nvPr/>
        </p:nvSpPr>
        <p:spPr bwMode="auto">
          <a:xfrm>
            <a:off x="6426200" y="3200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523274" name="AutoShape 10"/>
          <p:cNvCxnSpPr>
            <a:cxnSpLocks noChangeShapeType="1"/>
            <a:stCxn id="523273" idx="5"/>
            <a:endCxn id="523272" idx="0"/>
          </p:cNvCxnSpPr>
          <p:nvPr/>
        </p:nvCxnSpPr>
        <p:spPr bwMode="auto">
          <a:xfrm>
            <a:off x="6816725" y="36099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75" name="AutoShape 11"/>
          <p:cNvCxnSpPr>
            <a:cxnSpLocks noChangeShapeType="1"/>
            <a:stCxn id="523273" idx="3"/>
            <a:endCxn id="523278" idx="0"/>
          </p:cNvCxnSpPr>
          <p:nvPr/>
        </p:nvCxnSpPr>
        <p:spPr bwMode="auto">
          <a:xfrm flipH="1">
            <a:off x="5924550" y="3609975"/>
            <a:ext cx="56832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76" name="AutoShape 12"/>
          <p:cNvSpPr>
            <a:spLocks noChangeAspect="1" noChangeArrowheads="1"/>
          </p:cNvSpPr>
          <p:nvPr/>
        </p:nvSpPr>
        <p:spPr bwMode="auto">
          <a:xfrm>
            <a:off x="4191000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23277" name="AutoShape 13"/>
          <p:cNvSpPr>
            <a:spLocks noChangeArrowheads="1"/>
          </p:cNvSpPr>
          <p:nvPr/>
        </p:nvSpPr>
        <p:spPr bwMode="auto">
          <a:xfrm>
            <a:off x="601345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X</a:t>
            </a:r>
          </a:p>
        </p:txBody>
      </p:sp>
      <p:sp>
        <p:nvSpPr>
          <p:cNvPr id="523278" name="Oval 14"/>
          <p:cNvSpPr>
            <a:spLocks noChangeAspect="1" noChangeArrowheads="1"/>
          </p:cNvSpPr>
          <p:nvPr/>
        </p:nvSpPr>
        <p:spPr bwMode="auto">
          <a:xfrm>
            <a:off x="5695950" y="42672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g</a:t>
            </a:r>
          </a:p>
        </p:txBody>
      </p:sp>
      <p:cxnSp>
        <p:nvCxnSpPr>
          <p:cNvPr id="523279" name="AutoShape 15"/>
          <p:cNvCxnSpPr>
            <a:cxnSpLocks noChangeShapeType="1"/>
            <a:stCxn id="523278" idx="5"/>
            <a:endCxn id="523277" idx="0"/>
          </p:cNvCxnSpPr>
          <p:nvPr/>
        </p:nvCxnSpPr>
        <p:spPr bwMode="auto">
          <a:xfrm>
            <a:off x="6086475" y="46767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80" name="AutoShape 16"/>
          <p:cNvCxnSpPr>
            <a:cxnSpLocks noChangeShapeType="1"/>
            <a:stCxn id="523278" idx="3"/>
            <a:endCxn id="523281" idx="0"/>
          </p:cNvCxnSpPr>
          <p:nvPr/>
        </p:nvCxnSpPr>
        <p:spPr bwMode="auto">
          <a:xfrm flipH="1">
            <a:off x="5219700" y="4676775"/>
            <a:ext cx="54292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81" name="AutoShape 17"/>
          <p:cNvSpPr>
            <a:spLocks noChangeArrowheads="1"/>
          </p:cNvSpPr>
          <p:nvPr/>
        </p:nvSpPr>
        <p:spPr bwMode="auto">
          <a:xfrm>
            <a:off x="464820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W</a:t>
            </a:r>
          </a:p>
        </p:txBody>
      </p:sp>
      <p:cxnSp>
        <p:nvCxnSpPr>
          <p:cNvPr id="523282" name="AutoShape 18"/>
          <p:cNvCxnSpPr>
            <a:cxnSpLocks noChangeShapeType="1"/>
            <a:stCxn id="523283" idx="3"/>
            <a:endCxn id="523287" idx="0"/>
          </p:cNvCxnSpPr>
          <p:nvPr/>
        </p:nvCxnSpPr>
        <p:spPr bwMode="auto">
          <a:xfrm>
            <a:off x="1684338" y="2541588"/>
            <a:ext cx="804862" cy="639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83" name="Oval 19"/>
          <p:cNvSpPr>
            <a:spLocks noChangeAspect="1" noChangeArrowheads="1"/>
          </p:cNvSpPr>
          <p:nvPr/>
        </p:nvSpPr>
        <p:spPr bwMode="auto">
          <a:xfrm flipH="1">
            <a:off x="1295400" y="2133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g</a:t>
            </a:r>
          </a:p>
        </p:txBody>
      </p:sp>
      <p:cxnSp>
        <p:nvCxnSpPr>
          <p:cNvPr id="523284" name="AutoShape 20"/>
          <p:cNvCxnSpPr>
            <a:cxnSpLocks noChangeShapeType="1"/>
            <a:stCxn id="523283" idx="5"/>
            <a:endCxn id="523285" idx="0"/>
          </p:cNvCxnSpPr>
          <p:nvPr/>
        </p:nvCxnSpPr>
        <p:spPr bwMode="auto">
          <a:xfrm flipH="1">
            <a:off x="647700" y="2541588"/>
            <a:ext cx="714375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85" name="AutoShape 21"/>
          <p:cNvSpPr>
            <a:spLocks noChangeArrowheads="1"/>
          </p:cNvSpPr>
          <p:nvPr/>
        </p:nvSpPr>
        <p:spPr bwMode="auto">
          <a:xfrm flipH="1">
            <a:off x="76200" y="3200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W</a:t>
            </a:r>
          </a:p>
        </p:txBody>
      </p:sp>
      <p:sp>
        <p:nvSpPr>
          <p:cNvPr id="523286" name="AutoShape 22"/>
          <p:cNvSpPr>
            <a:spLocks noChangeArrowheads="1"/>
          </p:cNvSpPr>
          <p:nvPr/>
        </p:nvSpPr>
        <p:spPr bwMode="auto">
          <a:xfrm flipH="1">
            <a:off x="1257300" y="4267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23287" name="Oval 23"/>
          <p:cNvSpPr>
            <a:spLocks noChangeAspect="1" noChangeArrowheads="1"/>
          </p:cNvSpPr>
          <p:nvPr/>
        </p:nvSpPr>
        <p:spPr bwMode="auto">
          <a:xfrm flipH="1">
            <a:off x="2260600" y="3200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523288" name="AutoShape 24"/>
          <p:cNvCxnSpPr>
            <a:cxnSpLocks noChangeShapeType="1"/>
            <a:stCxn id="523287" idx="5"/>
            <a:endCxn id="523286" idx="0"/>
          </p:cNvCxnSpPr>
          <p:nvPr/>
        </p:nvCxnSpPr>
        <p:spPr bwMode="auto">
          <a:xfrm flipH="1">
            <a:off x="1828800" y="3608388"/>
            <a:ext cx="498475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89" name="AutoShape 25"/>
          <p:cNvCxnSpPr>
            <a:cxnSpLocks noChangeShapeType="1"/>
            <a:stCxn id="523287" idx="3"/>
            <a:endCxn id="523291" idx="0"/>
          </p:cNvCxnSpPr>
          <p:nvPr/>
        </p:nvCxnSpPr>
        <p:spPr bwMode="auto">
          <a:xfrm>
            <a:off x="2649538" y="3608388"/>
            <a:ext cx="5699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90" name="AutoShape 26"/>
          <p:cNvSpPr>
            <a:spLocks noChangeArrowheads="1"/>
          </p:cNvSpPr>
          <p:nvPr/>
        </p:nvSpPr>
        <p:spPr bwMode="auto">
          <a:xfrm flipH="1">
            <a:off x="198755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3291" name="Oval 27"/>
          <p:cNvSpPr>
            <a:spLocks noChangeAspect="1" noChangeArrowheads="1"/>
          </p:cNvSpPr>
          <p:nvPr/>
        </p:nvSpPr>
        <p:spPr bwMode="auto">
          <a:xfrm flipH="1">
            <a:off x="2990850" y="42672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 smtClean="0">
                <a:solidFill>
                  <a:schemeClr val="tx1"/>
                </a:solidFill>
                <a:latin typeface="+mj-lt"/>
              </a:rPr>
              <a:t>a</a:t>
            </a:r>
            <a:endParaRPr lang="en-US" altLang="en-US" sz="1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3292" name="AutoShape 28"/>
          <p:cNvCxnSpPr>
            <a:cxnSpLocks noChangeShapeType="1"/>
            <a:stCxn id="523291" idx="5"/>
            <a:endCxn id="523290" idx="0"/>
          </p:cNvCxnSpPr>
          <p:nvPr/>
        </p:nvCxnSpPr>
        <p:spPr bwMode="auto">
          <a:xfrm flipH="1">
            <a:off x="2559050" y="46847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93" name="AutoShape 29"/>
          <p:cNvCxnSpPr>
            <a:cxnSpLocks noChangeShapeType="1"/>
            <a:stCxn id="523291" idx="3"/>
            <a:endCxn id="523294" idx="0"/>
          </p:cNvCxnSpPr>
          <p:nvPr/>
        </p:nvCxnSpPr>
        <p:spPr bwMode="auto">
          <a:xfrm>
            <a:off x="3379788" y="46847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94" name="AutoShape 30"/>
          <p:cNvSpPr>
            <a:spLocks noChangeArrowheads="1"/>
          </p:cNvSpPr>
          <p:nvPr/>
        </p:nvSpPr>
        <p:spPr bwMode="auto">
          <a:xfrm flipH="1">
            <a:off x="335280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cxnSp>
        <p:nvCxnSpPr>
          <p:cNvPr id="523295" name="AutoShape 31"/>
          <p:cNvCxnSpPr>
            <a:cxnSpLocks noChangeShapeType="1"/>
            <a:endCxn id="523269" idx="0"/>
          </p:cNvCxnSpPr>
          <p:nvPr/>
        </p:nvCxnSpPr>
        <p:spPr bwMode="auto">
          <a:xfrm>
            <a:off x="6477000" y="1447800"/>
            <a:ext cx="11430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96" name="AutoShape 32"/>
          <p:cNvCxnSpPr>
            <a:cxnSpLocks noChangeShapeType="1"/>
            <a:endCxn id="523283" idx="0"/>
          </p:cNvCxnSpPr>
          <p:nvPr/>
        </p:nvCxnSpPr>
        <p:spPr bwMode="auto">
          <a:xfrm>
            <a:off x="381000" y="1447800"/>
            <a:ext cx="11430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764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Splaying </a:t>
            </a:r>
            <a:r>
              <a:rPr lang="en-US" altLang="en-US" dirty="0" smtClean="0"/>
              <a:t>Example: Find(6</a:t>
            </a:r>
            <a:r>
              <a:rPr lang="en-US" altLang="en-US" dirty="0"/>
              <a:t>)</a:t>
            </a:r>
          </a:p>
        </p:txBody>
      </p:sp>
      <p:sp>
        <p:nvSpPr>
          <p:cNvPr id="529411" name="Oval 3"/>
          <p:cNvSpPr>
            <a:spLocks noChangeAspect="1" noChangeArrowheads="1"/>
          </p:cNvSpPr>
          <p:nvPr/>
        </p:nvSpPr>
        <p:spPr bwMode="auto">
          <a:xfrm>
            <a:off x="153828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29412" name="AutoShape 4"/>
          <p:cNvCxnSpPr>
            <a:cxnSpLocks noChangeShapeType="1"/>
            <a:stCxn id="529413" idx="5"/>
            <a:endCxn id="529411" idx="0"/>
          </p:cNvCxnSpPr>
          <p:nvPr/>
        </p:nvCxnSpPr>
        <p:spPr bwMode="auto">
          <a:xfrm>
            <a:off x="1392238" y="2020888"/>
            <a:ext cx="33655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13" name="Oval 5"/>
          <p:cNvSpPr>
            <a:spLocks noChangeAspect="1" noChangeArrowheads="1"/>
          </p:cNvSpPr>
          <p:nvPr/>
        </p:nvSpPr>
        <p:spPr bwMode="auto">
          <a:xfrm>
            <a:off x="10668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29414" name="Oval 6"/>
          <p:cNvSpPr>
            <a:spLocks noChangeAspect="1" noChangeArrowheads="1"/>
          </p:cNvSpPr>
          <p:nvPr/>
        </p:nvSpPr>
        <p:spPr bwMode="auto">
          <a:xfrm>
            <a:off x="1981200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29415" name="AutoShape 7"/>
          <p:cNvCxnSpPr>
            <a:cxnSpLocks noChangeShapeType="1"/>
            <a:stCxn id="529411" idx="5"/>
            <a:endCxn id="529414" idx="0"/>
          </p:cNvCxnSpPr>
          <p:nvPr/>
        </p:nvCxnSpPr>
        <p:spPr bwMode="auto">
          <a:xfrm>
            <a:off x="1863725" y="2914650"/>
            <a:ext cx="30797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16" name="Oval 8"/>
          <p:cNvSpPr>
            <a:spLocks noChangeAspect="1" noChangeArrowheads="1"/>
          </p:cNvSpPr>
          <p:nvPr/>
        </p:nvSpPr>
        <p:spPr bwMode="auto">
          <a:xfrm>
            <a:off x="2403475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29417" name="AutoShape 9"/>
          <p:cNvCxnSpPr>
            <a:cxnSpLocks noChangeShapeType="1"/>
            <a:stCxn id="529414" idx="5"/>
            <a:endCxn id="529416" idx="0"/>
          </p:cNvCxnSpPr>
          <p:nvPr/>
        </p:nvCxnSpPr>
        <p:spPr bwMode="auto">
          <a:xfrm>
            <a:off x="2306638" y="3849688"/>
            <a:ext cx="287337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18" name="Oval 10"/>
          <p:cNvSpPr>
            <a:spLocks noChangeAspect="1" noChangeArrowheads="1"/>
          </p:cNvSpPr>
          <p:nvPr/>
        </p:nvSpPr>
        <p:spPr bwMode="auto">
          <a:xfrm>
            <a:off x="28194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29419" name="AutoShape 11"/>
          <p:cNvCxnSpPr>
            <a:cxnSpLocks noChangeShapeType="1"/>
            <a:stCxn id="529416" idx="5"/>
            <a:endCxn id="529418" idx="0"/>
          </p:cNvCxnSpPr>
          <p:nvPr/>
        </p:nvCxnSpPr>
        <p:spPr bwMode="auto">
          <a:xfrm>
            <a:off x="2728913" y="4764088"/>
            <a:ext cx="280987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20" name="Oval 12"/>
          <p:cNvSpPr>
            <a:spLocks noChangeAspect="1" noChangeArrowheads="1"/>
          </p:cNvSpPr>
          <p:nvPr/>
        </p:nvSpPr>
        <p:spPr bwMode="auto">
          <a:xfrm>
            <a:off x="3200400" y="6248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cxnSp>
        <p:nvCxnSpPr>
          <p:cNvPr id="529421" name="AutoShape 13"/>
          <p:cNvCxnSpPr>
            <a:cxnSpLocks noChangeShapeType="1"/>
            <a:stCxn id="529418" idx="5"/>
            <a:endCxn id="529420" idx="0"/>
          </p:cNvCxnSpPr>
          <p:nvPr/>
        </p:nvCxnSpPr>
        <p:spPr bwMode="auto">
          <a:xfrm>
            <a:off x="3144838" y="5678488"/>
            <a:ext cx="2460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22" name="AutoShape 14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212725" y="3851275"/>
            <a:ext cx="955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Find(</a:t>
            </a:r>
            <a:r>
              <a:rPr lang="en-US" altLang="en-US" sz="1800">
                <a:solidFill>
                  <a:srgbClr val="FF0000"/>
                </a:solidFill>
                <a:latin typeface="+mj-lt"/>
              </a:rPr>
              <a:t>6</a:t>
            </a:r>
            <a:r>
              <a:rPr lang="en-US" altLang="en-US" sz="180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529424" name="Oval 16"/>
          <p:cNvSpPr>
            <a:spLocks noChangeAspect="1" noChangeArrowheads="1"/>
          </p:cNvSpPr>
          <p:nvPr/>
        </p:nvSpPr>
        <p:spPr bwMode="auto">
          <a:xfrm>
            <a:off x="633888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29425" name="AutoShape 17"/>
          <p:cNvCxnSpPr>
            <a:cxnSpLocks noChangeShapeType="1"/>
            <a:stCxn id="529426" idx="5"/>
            <a:endCxn id="529424" idx="0"/>
          </p:cNvCxnSpPr>
          <p:nvPr/>
        </p:nvCxnSpPr>
        <p:spPr bwMode="auto">
          <a:xfrm>
            <a:off x="6192838" y="2020888"/>
            <a:ext cx="33655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26" name="Oval 18"/>
          <p:cNvSpPr>
            <a:spLocks noChangeAspect="1" noChangeArrowheads="1"/>
          </p:cNvSpPr>
          <p:nvPr/>
        </p:nvSpPr>
        <p:spPr bwMode="auto">
          <a:xfrm>
            <a:off x="58674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29427" name="Oval 19"/>
          <p:cNvSpPr>
            <a:spLocks noChangeAspect="1" noChangeArrowheads="1"/>
          </p:cNvSpPr>
          <p:nvPr/>
        </p:nvSpPr>
        <p:spPr bwMode="auto">
          <a:xfrm>
            <a:off x="6781800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29428" name="AutoShape 20"/>
          <p:cNvCxnSpPr>
            <a:cxnSpLocks noChangeShapeType="1"/>
            <a:stCxn id="529424" idx="5"/>
            <a:endCxn id="529427" idx="0"/>
          </p:cNvCxnSpPr>
          <p:nvPr/>
        </p:nvCxnSpPr>
        <p:spPr bwMode="auto">
          <a:xfrm>
            <a:off x="6664325" y="2914650"/>
            <a:ext cx="30797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9429" name="AutoShape 21"/>
          <p:cNvCxnSpPr>
            <a:cxnSpLocks noChangeShapeType="1"/>
            <a:stCxn id="529427" idx="5"/>
            <a:endCxn id="529431" idx="0"/>
          </p:cNvCxnSpPr>
          <p:nvPr/>
        </p:nvCxnSpPr>
        <p:spPr bwMode="auto">
          <a:xfrm>
            <a:off x="7107238" y="3849688"/>
            <a:ext cx="280987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9430" name="Group 22"/>
          <p:cNvGrpSpPr>
            <a:grpSpLocks/>
          </p:cNvGrpSpPr>
          <p:nvPr/>
        </p:nvGrpSpPr>
        <p:grpSpPr bwMode="auto">
          <a:xfrm flipH="1">
            <a:off x="6400800" y="4419600"/>
            <a:ext cx="1177925" cy="2209800"/>
            <a:chOff x="4538" y="2784"/>
            <a:chExt cx="742" cy="1392"/>
          </a:xfrm>
        </p:grpSpPr>
        <p:sp>
          <p:nvSpPr>
            <p:cNvPr id="529431" name="Oval 23"/>
            <p:cNvSpPr>
              <a:spLocks noChangeAspect="1" noChangeArrowheads="1"/>
            </p:cNvSpPr>
            <p:nvPr/>
          </p:nvSpPr>
          <p:spPr bwMode="auto">
            <a:xfrm>
              <a:off x="4538" y="278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29432" name="Oval 24"/>
            <p:cNvSpPr>
              <a:spLocks noChangeAspect="1" noChangeArrowheads="1"/>
            </p:cNvSpPr>
            <p:nvPr/>
          </p:nvSpPr>
          <p:spPr bwMode="auto">
            <a:xfrm>
              <a:off x="4800" y="3360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cxnSp>
          <p:nvCxnSpPr>
            <p:cNvPr id="529433" name="AutoShape 25"/>
            <p:cNvCxnSpPr>
              <a:cxnSpLocks noChangeShapeType="1"/>
              <a:stCxn id="529431" idx="5"/>
              <a:endCxn id="529432" idx="0"/>
            </p:cNvCxnSpPr>
            <p:nvPr/>
          </p:nvCxnSpPr>
          <p:spPr bwMode="auto">
            <a:xfrm>
              <a:off x="4743" y="3001"/>
              <a:ext cx="177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9434" name="Oval 26"/>
            <p:cNvSpPr>
              <a:spLocks noChangeAspect="1" noChangeArrowheads="1"/>
            </p:cNvSpPr>
            <p:nvPr/>
          </p:nvSpPr>
          <p:spPr bwMode="auto">
            <a:xfrm>
              <a:off x="5040" y="393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cxnSp>
          <p:nvCxnSpPr>
            <p:cNvPr id="529435" name="AutoShape 27"/>
            <p:cNvCxnSpPr>
              <a:cxnSpLocks noChangeShapeType="1"/>
              <a:stCxn id="529432" idx="5"/>
              <a:endCxn id="529434" idx="0"/>
            </p:cNvCxnSpPr>
            <p:nvPr/>
          </p:nvCxnSpPr>
          <p:spPr bwMode="auto">
            <a:xfrm>
              <a:off x="5005" y="3577"/>
              <a:ext cx="155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9436" name="Text Box 28"/>
          <p:cNvSpPr txBox="1">
            <a:spLocks noChangeArrowheads="1"/>
          </p:cNvSpPr>
          <p:nvPr/>
        </p:nvSpPr>
        <p:spPr bwMode="auto">
          <a:xfrm>
            <a:off x="4000500" y="2936875"/>
            <a:ext cx="899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zig-zig</a:t>
            </a:r>
          </a:p>
        </p:txBody>
      </p:sp>
    </p:spTree>
    <p:extLst>
      <p:ext uri="{BB962C8B-B14F-4D97-AF65-F5344CB8AC3E}">
        <p14:creationId xmlns:p14="http://schemas.microsoft.com/office/powerpoint/2010/main" val="18990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… still splaying …</a:t>
            </a:r>
          </a:p>
        </p:txBody>
      </p:sp>
      <p:sp>
        <p:nvSpPr>
          <p:cNvPr id="531459" name="AutoShape 3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4000500" y="2936875"/>
            <a:ext cx="899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zig-zig</a:t>
            </a:r>
          </a:p>
        </p:txBody>
      </p:sp>
      <p:sp>
        <p:nvSpPr>
          <p:cNvPr id="531461" name="Oval 5"/>
          <p:cNvSpPr>
            <a:spLocks noChangeAspect="1" noChangeArrowheads="1"/>
          </p:cNvSpPr>
          <p:nvPr/>
        </p:nvSpPr>
        <p:spPr bwMode="auto">
          <a:xfrm>
            <a:off x="176688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31462" name="AutoShape 6"/>
          <p:cNvCxnSpPr>
            <a:cxnSpLocks noChangeShapeType="1"/>
            <a:stCxn id="531463" idx="5"/>
            <a:endCxn id="531461" idx="0"/>
          </p:cNvCxnSpPr>
          <p:nvPr/>
        </p:nvCxnSpPr>
        <p:spPr bwMode="auto">
          <a:xfrm>
            <a:off x="1620838" y="2020888"/>
            <a:ext cx="33655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1463" name="Oval 7"/>
          <p:cNvSpPr>
            <a:spLocks noChangeAspect="1" noChangeArrowheads="1"/>
          </p:cNvSpPr>
          <p:nvPr/>
        </p:nvSpPr>
        <p:spPr bwMode="auto">
          <a:xfrm>
            <a:off x="12954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31464" name="Oval 8"/>
          <p:cNvSpPr>
            <a:spLocks noChangeAspect="1" noChangeArrowheads="1"/>
          </p:cNvSpPr>
          <p:nvPr/>
        </p:nvSpPr>
        <p:spPr bwMode="auto">
          <a:xfrm>
            <a:off x="2209800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1465" name="AutoShape 9"/>
          <p:cNvCxnSpPr>
            <a:cxnSpLocks noChangeShapeType="1"/>
            <a:stCxn id="531461" idx="5"/>
            <a:endCxn id="531464" idx="0"/>
          </p:cNvCxnSpPr>
          <p:nvPr/>
        </p:nvCxnSpPr>
        <p:spPr bwMode="auto">
          <a:xfrm>
            <a:off x="2092325" y="2914650"/>
            <a:ext cx="30797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466" name="AutoShape 10"/>
          <p:cNvCxnSpPr>
            <a:cxnSpLocks noChangeShapeType="1"/>
            <a:stCxn id="531464" idx="5"/>
            <a:endCxn id="531468" idx="0"/>
          </p:cNvCxnSpPr>
          <p:nvPr/>
        </p:nvCxnSpPr>
        <p:spPr bwMode="auto">
          <a:xfrm>
            <a:off x="2535238" y="3849688"/>
            <a:ext cx="280987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1467" name="Group 11"/>
          <p:cNvGrpSpPr>
            <a:grpSpLocks/>
          </p:cNvGrpSpPr>
          <p:nvPr/>
        </p:nvGrpSpPr>
        <p:grpSpPr bwMode="auto">
          <a:xfrm flipH="1">
            <a:off x="1828800" y="4419600"/>
            <a:ext cx="1177925" cy="2209800"/>
            <a:chOff x="4538" y="2784"/>
            <a:chExt cx="742" cy="1392"/>
          </a:xfrm>
        </p:grpSpPr>
        <p:sp>
          <p:nvSpPr>
            <p:cNvPr id="531468" name="Oval 12"/>
            <p:cNvSpPr>
              <a:spLocks noChangeAspect="1" noChangeArrowheads="1"/>
            </p:cNvSpPr>
            <p:nvPr/>
          </p:nvSpPr>
          <p:spPr bwMode="auto">
            <a:xfrm>
              <a:off x="4538" y="278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1469" name="Oval 13"/>
            <p:cNvSpPr>
              <a:spLocks noChangeAspect="1" noChangeArrowheads="1"/>
            </p:cNvSpPr>
            <p:nvPr/>
          </p:nvSpPr>
          <p:spPr bwMode="auto">
            <a:xfrm>
              <a:off x="4800" y="3360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cxnSp>
          <p:nvCxnSpPr>
            <p:cNvPr id="531470" name="AutoShape 14"/>
            <p:cNvCxnSpPr>
              <a:cxnSpLocks noChangeShapeType="1"/>
              <a:stCxn id="531468" idx="5"/>
              <a:endCxn id="531469" idx="0"/>
            </p:cNvCxnSpPr>
            <p:nvPr/>
          </p:nvCxnSpPr>
          <p:spPr bwMode="auto">
            <a:xfrm>
              <a:off x="4743" y="3001"/>
              <a:ext cx="177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1471" name="Oval 15"/>
            <p:cNvSpPr>
              <a:spLocks noChangeAspect="1" noChangeArrowheads="1"/>
            </p:cNvSpPr>
            <p:nvPr/>
          </p:nvSpPr>
          <p:spPr bwMode="auto">
            <a:xfrm>
              <a:off x="5040" y="393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cxnSp>
          <p:nvCxnSpPr>
            <p:cNvPr id="531472" name="AutoShape 16"/>
            <p:cNvCxnSpPr>
              <a:cxnSpLocks noChangeShapeType="1"/>
              <a:stCxn id="531469" idx="5"/>
              <a:endCxn id="531471" idx="0"/>
            </p:cNvCxnSpPr>
            <p:nvPr/>
          </p:nvCxnSpPr>
          <p:spPr bwMode="auto">
            <a:xfrm>
              <a:off x="5005" y="3577"/>
              <a:ext cx="155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31473" name="AutoShape 17"/>
          <p:cNvCxnSpPr>
            <a:cxnSpLocks noChangeShapeType="1"/>
            <a:stCxn id="531474" idx="5"/>
            <a:endCxn id="531475" idx="0"/>
          </p:cNvCxnSpPr>
          <p:nvPr/>
        </p:nvCxnSpPr>
        <p:spPr bwMode="auto">
          <a:xfrm>
            <a:off x="6615113" y="2020888"/>
            <a:ext cx="37782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1474" name="Oval 18"/>
          <p:cNvSpPr>
            <a:spLocks noChangeAspect="1" noChangeArrowheads="1"/>
          </p:cNvSpPr>
          <p:nvPr/>
        </p:nvSpPr>
        <p:spPr bwMode="auto">
          <a:xfrm>
            <a:off x="6289675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31475" name="Oval 19"/>
          <p:cNvSpPr>
            <a:spLocks noChangeAspect="1" noChangeArrowheads="1"/>
          </p:cNvSpPr>
          <p:nvPr/>
        </p:nvSpPr>
        <p:spPr bwMode="auto">
          <a:xfrm flipH="1">
            <a:off x="680243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31476" name="Oval 20"/>
          <p:cNvSpPr>
            <a:spLocks noChangeAspect="1" noChangeArrowheads="1"/>
          </p:cNvSpPr>
          <p:nvPr/>
        </p:nvSpPr>
        <p:spPr bwMode="auto">
          <a:xfrm flipH="1">
            <a:off x="6359525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1477" name="AutoShape 21"/>
          <p:cNvCxnSpPr>
            <a:cxnSpLocks noChangeShapeType="1"/>
            <a:stCxn id="531475" idx="5"/>
            <a:endCxn id="531476" idx="0"/>
          </p:cNvCxnSpPr>
          <p:nvPr/>
        </p:nvCxnSpPr>
        <p:spPr bwMode="auto">
          <a:xfrm flipH="1">
            <a:off x="6550025" y="2913063"/>
            <a:ext cx="30797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478" name="AutoShape 22"/>
          <p:cNvCxnSpPr>
            <a:cxnSpLocks noChangeShapeType="1"/>
            <a:stCxn id="531476" idx="5"/>
            <a:endCxn id="531479" idx="0"/>
          </p:cNvCxnSpPr>
          <p:nvPr/>
        </p:nvCxnSpPr>
        <p:spPr bwMode="auto">
          <a:xfrm flipH="1">
            <a:off x="6134100" y="3848100"/>
            <a:ext cx="280988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1479" name="Oval 23"/>
          <p:cNvSpPr>
            <a:spLocks noChangeAspect="1" noChangeArrowheads="1"/>
          </p:cNvSpPr>
          <p:nvPr/>
        </p:nvSpPr>
        <p:spPr bwMode="auto">
          <a:xfrm>
            <a:off x="594360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31480" name="Oval 24"/>
          <p:cNvSpPr>
            <a:spLocks noChangeAspect="1" noChangeArrowheads="1"/>
          </p:cNvSpPr>
          <p:nvPr/>
        </p:nvSpPr>
        <p:spPr bwMode="auto">
          <a:xfrm flipH="1">
            <a:off x="678180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531481" name="Oval 25"/>
          <p:cNvSpPr>
            <a:spLocks noChangeAspect="1" noChangeArrowheads="1"/>
          </p:cNvSpPr>
          <p:nvPr/>
        </p:nvSpPr>
        <p:spPr bwMode="auto">
          <a:xfrm flipH="1">
            <a:off x="64008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1482" name="AutoShape 26"/>
          <p:cNvCxnSpPr>
            <a:cxnSpLocks noChangeShapeType="1"/>
            <a:stCxn id="531480" idx="5"/>
            <a:endCxn id="531481" idx="0"/>
          </p:cNvCxnSpPr>
          <p:nvPr/>
        </p:nvCxnSpPr>
        <p:spPr bwMode="auto">
          <a:xfrm flipH="1">
            <a:off x="6591300" y="4762500"/>
            <a:ext cx="246063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483" name="AutoShape 27"/>
          <p:cNvCxnSpPr>
            <a:cxnSpLocks noChangeShapeType="1"/>
            <a:stCxn id="531476" idx="3"/>
            <a:endCxn id="531480" idx="0"/>
          </p:cNvCxnSpPr>
          <p:nvPr/>
        </p:nvCxnSpPr>
        <p:spPr bwMode="auto">
          <a:xfrm>
            <a:off x="6683375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82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Three Methods of Amortized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Aggregate analysis:</a:t>
            </a:r>
          </a:p>
          <a:p>
            <a:pPr lvl="1"/>
            <a:r>
              <a:rPr lang="en-US" altLang="en-US" dirty="0" smtClean="0"/>
              <a:t>Total cost of n operations / n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Accounting method:</a:t>
            </a:r>
          </a:p>
          <a:p>
            <a:pPr lvl="1" eaLnBrk="1" hangingPunct="1"/>
            <a:r>
              <a:rPr lang="en-US" altLang="en-US" dirty="0" smtClean="0"/>
              <a:t>Assign each type of operation a (possibly different) amortized cost</a:t>
            </a:r>
          </a:p>
          <a:p>
            <a:pPr lvl="1" eaLnBrk="1" hangingPunct="1"/>
            <a:r>
              <a:rPr lang="en-US" altLang="en-US" dirty="0" smtClean="0"/>
              <a:t>overcharge some operations</a:t>
            </a:r>
          </a:p>
          <a:p>
            <a:pPr lvl="1" eaLnBrk="1" hangingPunct="1"/>
            <a:r>
              <a:rPr lang="en-US" altLang="en-US" dirty="0" smtClean="0"/>
              <a:t>store the overcharge as credit on specific objects</a:t>
            </a:r>
          </a:p>
          <a:p>
            <a:pPr lvl="1" eaLnBrk="1" hangingPunct="1"/>
            <a:r>
              <a:rPr lang="en-US" altLang="en-US" dirty="0" smtClean="0"/>
              <a:t>then use the credit for compensation for some later operations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Potential method:</a:t>
            </a:r>
          </a:p>
          <a:p>
            <a:pPr lvl="1" eaLnBrk="1" hangingPunct="1"/>
            <a:r>
              <a:rPr lang="en-US" altLang="en-US" dirty="0" smtClean="0"/>
              <a:t>Same as accounting method</a:t>
            </a:r>
          </a:p>
          <a:p>
            <a:pPr lvl="1" eaLnBrk="1" hangingPunct="1"/>
            <a:r>
              <a:rPr lang="en-US" altLang="en-US" dirty="0" smtClean="0"/>
              <a:t>But store the credit as “potential energy” as a whole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… 6 splayed out!</a:t>
            </a:r>
          </a:p>
        </p:txBody>
      </p:sp>
      <p:sp>
        <p:nvSpPr>
          <p:cNvPr id="533507" name="AutoShape 3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4244975" y="2936875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</a:t>
            </a:r>
          </a:p>
        </p:txBody>
      </p:sp>
      <p:cxnSp>
        <p:nvCxnSpPr>
          <p:cNvPr id="533509" name="AutoShape 5"/>
          <p:cNvCxnSpPr>
            <a:cxnSpLocks noChangeShapeType="1"/>
            <a:stCxn id="533510" idx="5"/>
            <a:endCxn id="533511" idx="0"/>
          </p:cNvCxnSpPr>
          <p:nvPr/>
        </p:nvCxnSpPr>
        <p:spPr bwMode="auto">
          <a:xfrm>
            <a:off x="2347913" y="2020888"/>
            <a:ext cx="37782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510" name="Oval 6"/>
          <p:cNvSpPr>
            <a:spLocks noChangeAspect="1" noChangeArrowheads="1"/>
          </p:cNvSpPr>
          <p:nvPr/>
        </p:nvSpPr>
        <p:spPr bwMode="auto">
          <a:xfrm>
            <a:off x="2022475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33511" name="Oval 7"/>
          <p:cNvSpPr>
            <a:spLocks noChangeAspect="1" noChangeArrowheads="1"/>
          </p:cNvSpPr>
          <p:nvPr/>
        </p:nvSpPr>
        <p:spPr bwMode="auto">
          <a:xfrm flipH="1">
            <a:off x="253523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33512" name="Oval 8"/>
          <p:cNvSpPr>
            <a:spLocks noChangeAspect="1" noChangeArrowheads="1"/>
          </p:cNvSpPr>
          <p:nvPr/>
        </p:nvSpPr>
        <p:spPr bwMode="auto">
          <a:xfrm flipH="1">
            <a:off x="2092325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3513" name="AutoShape 9"/>
          <p:cNvCxnSpPr>
            <a:cxnSpLocks noChangeShapeType="1"/>
            <a:stCxn id="533511" idx="5"/>
            <a:endCxn id="533512" idx="0"/>
          </p:cNvCxnSpPr>
          <p:nvPr/>
        </p:nvCxnSpPr>
        <p:spPr bwMode="auto">
          <a:xfrm flipH="1">
            <a:off x="2282825" y="2913063"/>
            <a:ext cx="30797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14" name="AutoShape 10"/>
          <p:cNvCxnSpPr>
            <a:cxnSpLocks noChangeShapeType="1"/>
            <a:stCxn id="533512" idx="5"/>
            <a:endCxn id="533515" idx="0"/>
          </p:cNvCxnSpPr>
          <p:nvPr/>
        </p:nvCxnSpPr>
        <p:spPr bwMode="auto">
          <a:xfrm flipH="1">
            <a:off x="1866900" y="3848100"/>
            <a:ext cx="280988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515" name="Oval 11"/>
          <p:cNvSpPr>
            <a:spLocks noChangeAspect="1"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33516" name="Oval 12"/>
          <p:cNvSpPr>
            <a:spLocks noChangeAspect="1" noChangeArrowheads="1"/>
          </p:cNvSpPr>
          <p:nvPr/>
        </p:nvSpPr>
        <p:spPr bwMode="auto">
          <a:xfrm flipH="1">
            <a:off x="251460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533517" name="Oval 13"/>
          <p:cNvSpPr>
            <a:spLocks noChangeAspect="1" noChangeArrowheads="1"/>
          </p:cNvSpPr>
          <p:nvPr/>
        </p:nvSpPr>
        <p:spPr bwMode="auto">
          <a:xfrm flipH="1">
            <a:off x="21336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3518" name="AutoShape 14"/>
          <p:cNvCxnSpPr>
            <a:cxnSpLocks noChangeShapeType="1"/>
            <a:stCxn id="533516" idx="5"/>
            <a:endCxn id="533517" idx="0"/>
          </p:cNvCxnSpPr>
          <p:nvPr/>
        </p:nvCxnSpPr>
        <p:spPr bwMode="auto">
          <a:xfrm flipH="1">
            <a:off x="2324100" y="4762500"/>
            <a:ext cx="246063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19" name="AutoShape 15"/>
          <p:cNvCxnSpPr>
            <a:cxnSpLocks noChangeShapeType="1"/>
            <a:stCxn id="533512" idx="3"/>
            <a:endCxn id="533516" idx="0"/>
          </p:cNvCxnSpPr>
          <p:nvPr/>
        </p:nvCxnSpPr>
        <p:spPr bwMode="auto">
          <a:xfrm>
            <a:off x="2416175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3520" name="Group 16"/>
          <p:cNvGrpSpPr>
            <a:grpSpLocks/>
          </p:cNvGrpSpPr>
          <p:nvPr/>
        </p:nvGrpSpPr>
        <p:grpSpPr bwMode="auto">
          <a:xfrm flipH="1">
            <a:off x="6248400" y="1676400"/>
            <a:ext cx="893763" cy="1274763"/>
            <a:chOff x="4189" y="1056"/>
            <a:chExt cx="563" cy="803"/>
          </a:xfrm>
        </p:grpSpPr>
        <p:cxnSp>
          <p:nvCxnSpPr>
            <p:cNvPr id="533521" name="AutoShape 17"/>
            <p:cNvCxnSpPr>
              <a:cxnSpLocks noChangeShapeType="1"/>
              <a:stCxn id="533522" idx="5"/>
              <a:endCxn id="533523" idx="0"/>
            </p:cNvCxnSpPr>
            <p:nvPr/>
          </p:nvCxnSpPr>
          <p:spPr bwMode="auto">
            <a:xfrm>
              <a:off x="4394" y="1273"/>
              <a:ext cx="238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3522" name="Oval 18"/>
            <p:cNvSpPr>
              <a:spLocks noChangeAspect="1" noChangeArrowheads="1"/>
            </p:cNvSpPr>
            <p:nvPr/>
          </p:nvSpPr>
          <p:spPr bwMode="auto">
            <a:xfrm>
              <a:off x="4189" y="105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3523" name="Oval 19"/>
            <p:cNvSpPr>
              <a:spLocks noChangeAspect="1" noChangeArrowheads="1"/>
            </p:cNvSpPr>
            <p:nvPr/>
          </p:nvSpPr>
          <p:spPr bwMode="auto">
            <a:xfrm flipH="1">
              <a:off x="4512" y="1619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33524" name="Oval 20"/>
          <p:cNvSpPr>
            <a:spLocks noChangeAspect="1" noChangeArrowheads="1"/>
          </p:cNvSpPr>
          <p:nvPr/>
        </p:nvSpPr>
        <p:spPr bwMode="auto">
          <a:xfrm flipH="1">
            <a:off x="6719888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3525" name="AutoShape 21"/>
          <p:cNvCxnSpPr>
            <a:cxnSpLocks noChangeShapeType="1"/>
            <a:stCxn id="533523" idx="5"/>
            <a:endCxn id="533524" idx="0"/>
          </p:cNvCxnSpPr>
          <p:nvPr/>
        </p:nvCxnSpPr>
        <p:spPr bwMode="auto">
          <a:xfrm>
            <a:off x="6573838" y="2914650"/>
            <a:ext cx="3365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26" name="AutoShape 22"/>
          <p:cNvCxnSpPr>
            <a:cxnSpLocks noChangeShapeType="1"/>
            <a:stCxn id="533524" idx="5"/>
            <a:endCxn id="533527" idx="0"/>
          </p:cNvCxnSpPr>
          <p:nvPr/>
        </p:nvCxnSpPr>
        <p:spPr bwMode="auto">
          <a:xfrm flipH="1">
            <a:off x="6494463" y="3848100"/>
            <a:ext cx="280987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527" name="Oval 23"/>
          <p:cNvSpPr>
            <a:spLocks noChangeAspect="1" noChangeArrowheads="1"/>
          </p:cNvSpPr>
          <p:nvPr/>
        </p:nvSpPr>
        <p:spPr bwMode="auto">
          <a:xfrm>
            <a:off x="63039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33528" name="Oval 24"/>
          <p:cNvSpPr>
            <a:spLocks noChangeAspect="1" noChangeArrowheads="1"/>
          </p:cNvSpPr>
          <p:nvPr/>
        </p:nvSpPr>
        <p:spPr bwMode="auto">
          <a:xfrm flipH="1">
            <a:off x="71421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533529" name="Oval 25"/>
          <p:cNvSpPr>
            <a:spLocks noChangeAspect="1" noChangeArrowheads="1"/>
          </p:cNvSpPr>
          <p:nvPr/>
        </p:nvSpPr>
        <p:spPr bwMode="auto">
          <a:xfrm flipH="1">
            <a:off x="6761163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3530" name="AutoShape 26"/>
          <p:cNvCxnSpPr>
            <a:cxnSpLocks noChangeShapeType="1"/>
            <a:stCxn id="533528" idx="5"/>
            <a:endCxn id="533529" idx="0"/>
          </p:cNvCxnSpPr>
          <p:nvPr/>
        </p:nvCxnSpPr>
        <p:spPr bwMode="auto">
          <a:xfrm flipH="1">
            <a:off x="6951663" y="4762500"/>
            <a:ext cx="246062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31" name="AutoShape 27"/>
          <p:cNvCxnSpPr>
            <a:cxnSpLocks noChangeShapeType="1"/>
            <a:stCxn id="533524" idx="3"/>
            <a:endCxn id="533528" idx="0"/>
          </p:cNvCxnSpPr>
          <p:nvPr/>
        </p:nvCxnSpPr>
        <p:spPr bwMode="auto">
          <a:xfrm>
            <a:off x="7043738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06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 it </a:t>
            </a:r>
            <a:r>
              <a:rPr lang="en-US" altLang="en-US" dirty="0" smtClean="0"/>
              <a:t>Again! Find </a:t>
            </a:r>
            <a:r>
              <a:rPr lang="en-US" altLang="en-US" dirty="0"/>
              <a:t>(4)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212725" y="3851275"/>
            <a:ext cx="955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Find(</a:t>
            </a:r>
            <a:r>
              <a:rPr lang="en-US" altLang="en-US" sz="1800">
                <a:solidFill>
                  <a:srgbClr val="FF0000"/>
                </a:solidFill>
                <a:latin typeface="+mj-lt"/>
              </a:rPr>
              <a:t>4</a:t>
            </a:r>
            <a:r>
              <a:rPr lang="en-US" altLang="en-US" sz="180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4000500" y="2936875"/>
            <a:ext cx="95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zig-zag</a:t>
            </a:r>
          </a:p>
        </p:txBody>
      </p:sp>
      <p:grpSp>
        <p:nvGrpSpPr>
          <p:cNvPr id="535558" name="Group 6"/>
          <p:cNvGrpSpPr>
            <a:grpSpLocks/>
          </p:cNvGrpSpPr>
          <p:nvPr/>
        </p:nvGrpSpPr>
        <p:grpSpPr bwMode="auto">
          <a:xfrm flipH="1">
            <a:off x="2209800" y="1676400"/>
            <a:ext cx="893763" cy="1274763"/>
            <a:chOff x="4189" y="1056"/>
            <a:chExt cx="563" cy="803"/>
          </a:xfrm>
        </p:grpSpPr>
        <p:cxnSp>
          <p:nvCxnSpPr>
            <p:cNvPr id="535559" name="AutoShape 7"/>
            <p:cNvCxnSpPr>
              <a:cxnSpLocks noChangeShapeType="1"/>
              <a:stCxn id="535560" idx="5"/>
              <a:endCxn id="535561" idx="0"/>
            </p:cNvCxnSpPr>
            <p:nvPr/>
          </p:nvCxnSpPr>
          <p:spPr bwMode="auto">
            <a:xfrm>
              <a:off x="4394" y="1273"/>
              <a:ext cx="238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5560" name="Oval 8"/>
            <p:cNvSpPr>
              <a:spLocks noChangeAspect="1" noChangeArrowheads="1"/>
            </p:cNvSpPr>
            <p:nvPr/>
          </p:nvSpPr>
          <p:spPr bwMode="auto">
            <a:xfrm>
              <a:off x="4189" y="105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5561" name="Oval 9"/>
            <p:cNvSpPr>
              <a:spLocks noChangeAspect="1" noChangeArrowheads="1"/>
            </p:cNvSpPr>
            <p:nvPr/>
          </p:nvSpPr>
          <p:spPr bwMode="auto">
            <a:xfrm flipH="1">
              <a:off x="4512" y="1619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35562" name="Oval 10"/>
          <p:cNvSpPr>
            <a:spLocks noChangeAspect="1" noChangeArrowheads="1"/>
          </p:cNvSpPr>
          <p:nvPr/>
        </p:nvSpPr>
        <p:spPr bwMode="auto">
          <a:xfrm flipH="1">
            <a:off x="2681288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5563" name="AutoShape 11"/>
          <p:cNvCxnSpPr>
            <a:cxnSpLocks noChangeShapeType="1"/>
            <a:stCxn id="535561" idx="5"/>
            <a:endCxn id="535562" idx="0"/>
          </p:cNvCxnSpPr>
          <p:nvPr/>
        </p:nvCxnSpPr>
        <p:spPr bwMode="auto">
          <a:xfrm>
            <a:off x="2535238" y="2914650"/>
            <a:ext cx="3365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5564" name="AutoShape 12"/>
          <p:cNvCxnSpPr>
            <a:cxnSpLocks noChangeShapeType="1"/>
            <a:stCxn id="535562" idx="5"/>
            <a:endCxn id="535565" idx="0"/>
          </p:cNvCxnSpPr>
          <p:nvPr/>
        </p:nvCxnSpPr>
        <p:spPr bwMode="auto">
          <a:xfrm flipH="1">
            <a:off x="2455863" y="3848100"/>
            <a:ext cx="280987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65" name="Oval 13"/>
          <p:cNvSpPr>
            <a:spLocks noChangeAspect="1" noChangeArrowheads="1"/>
          </p:cNvSpPr>
          <p:nvPr/>
        </p:nvSpPr>
        <p:spPr bwMode="auto">
          <a:xfrm>
            <a:off x="22653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35566" name="Oval 14"/>
          <p:cNvSpPr>
            <a:spLocks noChangeAspect="1" noChangeArrowheads="1"/>
          </p:cNvSpPr>
          <p:nvPr/>
        </p:nvSpPr>
        <p:spPr bwMode="auto">
          <a:xfrm flipH="1">
            <a:off x="31035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535567" name="Oval 15"/>
          <p:cNvSpPr>
            <a:spLocks noChangeAspect="1" noChangeArrowheads="1"/>
          </p:cNvSpPr>
          <p:nvPr/>
        </p:nvSpPr>
        <p:spPr bwMode="auto">
          <a:xfrm flipH="1">
            <a:off x="2722563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5568" name="AutoShape 16"/>
          <p:cNvCxnSpPr>
            <a:cxnSpLocks noChangeShapeType="1"/>
            <a:stCxn id="535566" idx="5"/>
            <a:endCxn id="535567" idx="0"/>
          </p:cNvCxnSpPr>
          <p:nvPr/>
        </p:nvCxnSpPr>
        <p:spPr bwMode="auto">
          <a:xfrm flipH="1">
            <a:off x="2913063" y="4762500"/>
            <a:ext cx="246062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5569" name="AutoShape 17"/>
          <p:cNvCxnSpPr>
            <a:cxnSpLocks noChangeShapeType="1"/>
            <a:stCxn id="535562" idx="3"/>
            <a:endCxn id="535566" idx="0"/>
          </p:cNvCxnSpPr>
          <p:nvPr/>
        </p:nvCxnSpPr>
        <p:spPr bwMode="auto">
          <a:xfrm>
            <a:off x="3005138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5570" name="Group 18"/>
          <p:cNvGrpSpPr>
            <a:grpSpLocks/>
          </p:cNvGrpSpPr>
          <p:nvPr/>
        </p:nvGrpSpPr>
        <p:grpSpPr bwMode="auto">
          <a:xfrm flipH="1">
            <a:off x="6629400" y="1676400"/>
            <a:ext cx="893763" cy="1274763"/>
            <a:chOff x="4189" y="1056"/>
            <a:chExt cx="563" cy="803"/>
          </a:xfrm>
        </p:grpSpPr>
        <p:cxnSp>
          <p:nvCxnSpPr>
            <p:cNvPr id="535571" name="AutoShape 19"/>
            <p:cNvCxnSpPr>
              <a:cxnSpLocks noChangeShapeType="1"/>
              <a:stCxn id="535572" idx="5"/>
              <a:endCxn id="535573" idx="0"/>
            </p:cNvCxnSpPr>
            <p:nvPr/>
          </p:nvCxnSpPr>
          <p:spPr bwMode="auto">
            <a:xfrm>
              <a:off x="4394" y="1273"/>
              <a:ext cx="238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5572" name="Oval 20"/>
            <p:cNvSpPr>
              <a:spLocks noChangeAspect="1" noChangeArrowheads="1"/>
            </p:cNvSpPr>
            <p:nvPr/>
          </p:nvSpPr>
          <p:spPr bwMode="auto">
            <a:xfrm>
              <a:off x="4189" y="105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5573" name="Oval 21"/>
            <p:cNvSpPr>
              <a:spLocks noChangeAspect="1" noChangeArrowheads="1"/>
            </p:cNvSpPr>
            <p:nvPr/>
          </p:nvSpPr>
          <p:spPr bwMode="auto">
            <a:xfrm flipH="1">
              <a:off x="4512" y="1619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35574" name="Oval 22"/>
          <p:cNvSpPr>
            <a:spLocks noChangeAspect="1" noChangeArrowheads="1"/>
          </p:cNvSpPr>
          <p:nvPr/>
        </p:nvSpPr>
        <p:spPr bwMode="auto">
          <a:xfrm flipH="1">
            <a:off x="7100888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5575" name="AutoShape 23"/>
          <p:cNvCxnSpPr>
            <a:cxnSpLocks noChangeShapeType="1"/>
            <a:stCxn id="535573" idx="5"/>
            <a:endCxn id="535574" idx="0"/>
          </p:cNvCxnSpPr>
          <p:nvPr/>
        </p:nvCxnSpPr>
        <p:spPr bwMode="auto">
          <a:xfrm>
            <a:off x="6954838" y="2914650"/>
            <a:ext cx="3365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5576" name="AutoShape 24"/>
          <p:cNvCxnSpPr>
            <a:cxnSpLocks noChangeShapeType="1"/>
            <a:stCxn id="535574" idx="5"/>
            <a:endCxn id="535577" idx="0"/>
          </p:cNvCxnSpPr>
          <p:nvPr/>
        </p:nvCxnSpPr>
        <p:spPr bwMode="auto">
          <a:xfrm flipH="1">
            <a:off x="6875463" y="3848100"/>
            <a:ext cx="280987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77" name="Oval 25"/>
          <p:cNvSpPr>
            <a:spLocks noChangeAspect="1" noChangeArrowheads="1"/>
          </p:cNvSpPr>
          <p:nvPr/>
        </p:nvSpPr>
        <p:spPr bwMode="auto">
          <a:xfrm>
            <a:off x="66849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535578" name="Oval 26"/>
          <p:cNvSpPr>
            <a:spLocks noChangeAspect="1" noChangeArrowheads="1"/>
          </p:cNvSpPr>
          <p:nvPr/>
        </p:nvSpPr>
        <p:spPr bwMode="auto">
          <a:xfrm flipH="1">
            <a:off x="75231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35579" name="AutoShape 27"/>
          <p:cNvCxnSpPr>
            <a:cxnSpLocks noChangeShapeType="1"/>
            <a:stCxn id="535574" idx="3"/>
            <a:endCxn id="535578" idx="0"/>
          </p:cNvCxnSpPr>
          <p:nvPr/>
        </p:nvCxnSpPr>
        <p:spPr bwMode="auto">
          <a:xfrm>
            <a:off x="7424738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80" name="Oval 28"/>
          <p:cNvSpPr>
            <a:spLocks noChangeAspect="1" noChangeArrowheads="1"/>
          </p:cNvSpPr>
          <p:nvPr/>
        </p:nvSpPr>
        <p:spPr bwMode="auto">
          <a:xfrm flipH="1">
            <a:off x="63246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35581" name="AutoShape 29"/>
          <p:cNvCxnSpPr>
            <a:cxnSpLocks noChangeShapeType="1"/>
            <a:stCxn id="535577" idx="3"/>
            <a:endCxn id="535580" idx="0"/>
          </p:cNvCxnSpPr>
          <p:nvPr/>
        </p:nvCxnSpPr>
        <p:spPr bwMode="auto">
          <a:xfrm flipH="1">
            <a:off x="6515100" y="4764088"/>
            <a:ext cx="22542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48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… 4 splayed out!</a:t>
            </a:r>
          </a:p>
        </p:txBody>
      </p:sp>
      <p:sp>
        <p:nvSpPr>
          <p:cNvPr id="537603" name="AutoShape 3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4000500" y="2936875"/>
            <a:ext cx="95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zig-zag</a:t>
            </a:r>
          </a:p>
        </p:txBody>
      </p:sp>
      <p:grpSp>
        <p:nvGrpSpPr>
          <p:cNvPr id="537605" name="Group 5"/>
          <p:cNvGrpSpPr>
            <a:grpSpLocks/>
          </p:cNvGrpSpPr>
          <p:nvPr/>
        </p:nvGrpSpPr>
        <p:grpSpPr bwMode="auto">
          <a:xfrm flipH="1">
            <a:off x="2286000" y="1676400"/>
            <a:ext cx="893763" cy="1274763"/>
            <a:chOff x="4189" y="1056"/>
            <a:chExt cx="563" cy="803"/>
          </a:xfrm>
        </p:grpSpPr>
        <p:cxnSp>
          <p:nvCxnSpPr>
            <p:cNvPr id="537606" name="AutoShape 6"/>
            <p:cNvCxnSpPr>
              <a:cxnSpLocks noChangeShapeType="1"/>
              <a:stCxn id="537607" idx="5"/>
              <a:endCxn id="537608" idx="0"/>
            </p:cNvCxnSpPr>
            <p:nvPr/>
          </p:nvCxnSpPr>
          <p:spPr bwMode="auto">
            <a:xfrm>
              <a:off x="4394" y="1273"/>
              <a:ext cx="238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7607" name="Oval 7"/>
            <p:cNvSpPr>
              <a:spLocks noChangeAspect="1" noChangeArrowheads="1"/>
            </p:cNvSpPr>
            <p:nvPr/>
          </p:nvSpPr>
          <p:spPr bwMode="auto">
            <a:xfrm>
              <a:off x="4189" y="105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7608" name="Oval 8"/>
            <p:cNvSpPr>
              <a:spLocks noChangeAspect="1" noChangeArrowheads="1"/>
            </p:cNvSpPr>
            <p:nvPr/>
          </p:nvSpPr>
          <p:spPr bwMode="auto">
            <a:xfrm flipH="1">
              <a:off x="4512" y="1619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37609" name="Oval 9"/>
          <p:cNvSpPr>
            <a:spLocks noChangeAspect="1" noChangeArrowheads="1"/>
          </p:cNvSpPr>
          <p:nvPr/>
        </p:nvSpPr>
        <p:spPr bwMode="auto">
          <a:xfrm flipH="1">
            <a:off x="2757488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7610" name="AutoShape 10"/>
          <p:cNvCxnSpPr>
            <a:cxnSpLocks noChangeShapeType="1"/>
            <a:stCxn id="537608" idx="5"/>
            <a:endCxn id="537609" idx="0"/>
          </p:cNvCxnSpPr>
          <p:nvPr/>
        </p:nvCxnSpPr>
        <p:spPr bwMode="auto">
          <a:xfrm>
            <a:off x="2611438" y="2914650"/>
            <a:ext cx="3365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7611" name="AutoShape 11"/>
          <p:cNvCxnSpPr>
            <a:cxnSpLocks noChangeShapeType="1"/>
            <a:stCxn id="537609" idx="5"/>
            <a:endCxn id="537612" idx="0"/>
          </p:cNvCxnSpPr>
          <p:nvPr/>
        </p:nvCxnSpPr>
        <p:spPr bwMode="auto">
          <a:xfrm flipH="1">
            <a:off x="2532063" y="3848100"/>
            <a:ext cx="280987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12" name="Oval 12"/>
          <p:cNvSpPr>
            <a:spLocks noChangeAspect="1" noChangeArrowheads="1"/>
          </p:cNvSpPr>
          <p:nvPr/>
        </p:nvSpPr>
        <p:spPr bwMode="auto">
          <a:xfrm>
            <a:off x="23415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537613" name="Oval 13"/>
          <p:cNvSpPr>
            <a:spLocks noChangeAspect="1" noChangeArrowheads="1"/>
          </p:cNvSpPr>
          <p:nvPr/>
        </p:nvSpPr>
        <p:spPr bwMode="auto">
          <a:xfrm flipH="1">
            <a:off x="31797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37614" name="AutoShape 14"/>
          <p:cNvCxnSpPr>
            <a:cxnSpLocks noChangeShapeType="1"/>
            <a:stCxn id="537609" idx="3"/>
            <a:endCxn id="537613" idx="0"/>
          </p:cNvCxnSpPr>
          <p:nvPr/>
        </p:nvCxnSpPr>
        <p:spPr bwMode="auto">
          <a:xfrm>
            <a:off x="3081338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15" name="Oval 15"/>
          <p:cNvSpPr>
            <a:spLocks noChangeAspect="1" noChangeArrowheads="1"/>
          </p:cNvSpPr>
          <p:nvPr/>
        </p:nvSpPr>
        <p:spPr bwMode="auto">
          <a:xfrm flipH="1">
            <a:off x="19812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37616" name="AutoShape 16"/>
          <p:cNvCxnSpPr>
            <a:cxnSpLocks noChangeShapeType="1"/>
            <a:stCxn id="537612" idx="3"/>
            <a:endCxn id="537615" idx="0"/>
          </p:cNvCxnSpPr>
          <p:nvPr/>
        </p:nvCxnSpPr>
        <p:spPr bwMode="auto">
          <a:xfrm flipH="1">
            <a:off x="2171700" y="4764088"/>
            <a:ext cx="22542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7617" name="AutoShape 17"/>
          <p:cNvCxnSpPr>
            <a:cxnSpLocks noChangeShapeType="1"/>
            <a:stCxn id="537618" idx="5"/>
            <a:endCxn id="537624" idx="0"/>
          </p:cNvCxnSpPr>
          <p:nvPr/>
        </p:nvCxnSpPr>
        <p:spPr bwMode="auto">
          <a:xfrm flipH="1">
            <a:off x="7353300" y="2857500"/>
            <a:ext cx="2254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18" name="Oval 18"/>
          <p:cNvSpPr>
            <a:spLocks noChangeAspect="1" noChangeArrowheads="1"/>
          </p:cNvSpPr>
          <p:nvPr/>
        </p:nvSpPr>
        <p:spPr bwMode="auto">
          <a:xfrm flipH="1">
            <a:off x="7523163" y="2514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37619" name="Oval 19"/>
          <p:cNvSpPr>
            <a:spLocks noChangeAspect="1" noChangeArrowheads="1"/>
          </p:cNvSpPr>
          <p:nvPr/>
        </p:nvSpPr>
        <p:spPr bwMode="auto">
          <a:xfrm>
            <a:off x="6324600" y="2514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37620" name="Oval 20"/>
          <p:cNvSpPr>
            <a:spLocks noChangeAspect="1" noChangeArrowheads="1"/>
          </p:cNvSpPr>
          <p:nvPr/>
        </p:nvSpPr>
        <p:spPr bwMode="auto">
          <a:xfrm flipH="1">
            <a:off x="69342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7621" name="AutoShape 21"/>
          <p:cNvCxnSpPr>
            <a:cxnSpLocks noChangeShapeType="1"/>
            <a:stCxn id="537620" idx="5"/>
            <a:endCxn id="537619" idx="0"/>
          </p:cNvCxnSpPr>
          <p:nvPr/>
        </p:nvCxnSpPr>
        <p:spPr bwMode="auto">
          <a:xfrm flipH="1">
            <a:off x="6515100" y="2019300"/>
            <a:ext cx="47466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7622" name="AutoShape 22"/>
          <p:cNvCxnSpPr>
            <a:cxnSpLocks noChangeShapeType="1"/>
            <a:stCxn id="537619" idx="5"/>
            <a:endCxn id="537623" idx="0"/>
          </p:cNvCxnSpPr>
          <p:nvPr/>
        </p:nvCxnSpPr>
        <p:spPr bwMode="auto">
          <a:xfrm>
            <a:off x="6650038" y="2859088"/>
            <a:ext cx="169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23" name="Oval 23"/>
          <p:cNvSpPr>
            <a:spLocks noChangeAspect="1" noChangeArrowheads="1"/>
          </p:cNvSpPr>
          <p:nvPr/>
        </p:nvSpPr>
        <p:spPr bwMode="auto">
          <a:xfrm>
            <a:off x="6629400" y="3429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537624" name="Oval 24"/>
          <p:cNvSpPr>
            <a:spLocks noChangeAspect="1" noChangeArrowheads="1"/>
          </p:cNvSpPr>
          <p:nvPr/>
        </p:nvSpPr>
        <p:spPr bwMode="auto">
          <a:xfrm flipH="1">
            <a:off x="7162800" y="3429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37625" name="AutoShape 25"/>
          <p:cNvCxnSpPr>
            <a:cxnSpLocks noChangeShapeType="1"/>
            <a:stCxn id="537620" idx="3"/>
            <a:endCxn id="537618" idx="0"/>
          </p:cNvCxnSpPr>
          <p:nvPr/>
        </p:nvCxnSpPr>
        <p:spPr bwMode="auto">
          <a:xfrm>
            <a:off x="7258050" y="2019300"/>
            <a:ext cx="45561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26" name="Oval 26"/>
          <p:cNvSpPr>
            <a:spLocks noChangeAspect="1" noChangeArrowheads="1"/>
          </p:cNvSpPr>
          <p:nvPr/>
        </p:nvSpPr>
        <p:spPr bwMode="auto">
          <a:xfrm flipH="1">
            <a:off x="6269038" y="4343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37627" name="AutoShape 27"/>
          <p:cNvCxnSpPr>
            <a:cxnSpLocks noChangeShapeType="1"/>
            <a:stCxn id="537623" idx="3"/>
            <a:endCxn id="537626" idx="0"/>
          </p:cNvCxnSpPr>
          <p:nvPr/>
        </p:nvCxnSpPr>
        <p:spPr bwMode="auto">
          <a:xfrm flipH="1">
            <a:off x="6459538" y="3773488"/>
            <a:ext cx="22542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20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542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Find </a:t>
            </a:r>
            <a:r>
              <a:rPr lang="en-US" altLang="en-US" dirty="0">
                <a:solidFill>
                  <a:schemeClr val="tx1"/>
                </a:solidFill>
              </a:rPr>
              <a:t>the node </a:t>
            </a:r>
            <a:r>
              <a:rPr lang="en-US" altLang="en-US" dirty="0" smtClean="0">
                <a:solidFill>
                  <a:schemeClr val="tx1"/>
                </a:solidFill>
              </a:rPr>
              <a:t>as in </a:t>
            </a:r>
            <a:r>
              <a:rPr lang="en-US" altLang="en-US" dirty="0">
                <a:solidFill>
                  <a:schemeClr val="tx1"/>
                </a:solidFill>
              </a:rPr>
              <a:t>normal </a:t>
            </a:r>
            <a:r>
              <a:rPr lang="en-US" altLang="en-US" dirty="0" smtClean="0">
                <a:solidFill>
                  <a:schemeClr val="tx1"/>
                </a:solidFill>
              </a:rPr>
              <a:t>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Splay </a:t>
            </a:r>
            <a:r>
              <a:rPr lang="en-US" altLang="en-US" dirty="0">
                <a:solidFill>
                  <a:schemeClr val="tx1"/>
                </a:solidFill>
              </a:rPr>
              <a:t>the node to the </a:t>
            </a:r>
            <a:r>
              <a:rPr lang="en-US" altLang="en-US" dirty="0" smtClean="0">
                <a:solidFill>
                  <a:schemeClr val="tx1"/>
                </a:solidFill>
              </a:rPr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Insert the </a:t>
            </a:r>
            <a:r>
              <a:rPr lang="en-US" altLang="en-US" dirty="0">
                <a:solidFill>
                  <a:schemeClr val="tx1"/>
                </a:solidFill>
              </a:rPr>
              <a:t>new node as in normal </a:t>
            </a:r>
            <a:r>
              <a:rPr lang="en-US" altLang="en-US" dirty="0" smtClean="0">
                <a:solidFill>
                  <a:schemeClr val="tx1"/>
                </a:solidFill>
              </a:rPr>
              <a:t>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Splay </a:t>
            </a:r>
            <a:r>
              <a:rPr lang="en-US" altLang="en-US" dirty="0">
                <a:solidFill>
                  <a:schemeClr val="tx1"/>
                </a:solidFill>
              </a:rPr>
              <a:t>the new node to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 Operations: Delete</a:t>
            </a:r>
          </a:p>
        </p:txBody>
      </p:sp>
      <p:sp>
        <p:nvSpPr>
          <p:cNvPr id="555011" name="AutoShape 3"/>
          <p:cNvSpPr>
            <a:spLocks noChangeArrowheads="1"/>
          </p:cNvSpPr>
          <p:nvPr/>
        </p:nvSpPr>
        <p:spPr bwMode="auto">
          <a:xfrm>
            <a:off x="762000" y="2971800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55012" name="Group 4"/>
          <p:cNvGrpSpPr>
            <a:grpSpLocks/>
          </p:cNvGrpSpPr>
          <p:nvPr/>
        </p:nvGrpSpPr>
        <p:grpSpPr bwMode="auto">
          <a:xfrm>
            <a:off x="2214563" y="3048000"/>
            <a:ext cx="928687" cy="609600"/>
            <a:chOff x="1920" y="1920"/>
            <a:chExt cx="585" cy="384"/>
          </a:xfrm>
        </p:grpSpPr>
        <p:sp>
          <p:nvSpPr>
            <p:cNvPr id="555013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555014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find(x)</a:t>
              </a:r>
            </a:p>
          </p:txBody>
        </p:sp>
      </p:grpSp>
      <p:sp>
        <p:nvSpPr>
          <p:cNvPr id="555015" name="AutoShape 7"/>
          <p:cNvSpPr>
            <a:spLocks noChangeArrowheads="1"/>
          </p:cNvSpPr>
          <p:nvPr/>
        </p:nvSpPr>
        <p:spPr bwMode="auto">
          <a:xfrm>
            <a:off x="5657850" y="3429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55016" name="AutoShape 8"/>
          <p:cNvSpPr>
            <a:spLocks noChangeArrowheads="1"/>
          </p:cNvSpPr>
          <p:nvPr/>
        </p:nvSpPr>
        <p:spPr bwMode="auto">
          <a:xfrm>
            <a:off x="3482975" y="3482975"/>
            <a:ext cx="815975" cy="10033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L</a:t>
            </a:r>
          </a:p>
        </p:txBody>
      </p:sp>
      <p:sp>
        <p:nvSpPr>
          <p:cNvPr id="555017" name="AutoShape 9"/>
          <p:cNvSpPr>
            <a:spLocks noChangeArrowheads="1"/>
          </p:cNvSpPr>
          <p:nvPr/>
        </p:nvSpPr>
        <p:spPr bwMode="auto">
          <a:xfrm>
            <a:off x="4549775" y="3482975"/>
            <a:ext cx="815975" cy="10033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</a:t>
            </a:r>
          </a:p>
        </p:txBody>
      </p:sp>
      <p:sp>
        <p:nvSpPr>
          <p:cNvPr id="555018" name="Oval 10"/>
          <p:cNvSpPr>
            <a:spLocks noChangeAspect="1" noChangeArrowheads="1"/>
          </p:cNvSpPr>
          <p:nvPr/>
        </p:nvSpPr>
        <p:spPr bwMode="auto">
          <a:xfrm flipH="1">
            <a:off x="4267200" y="2667000"/>
            <a:ext cx="314325" cy="3143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cxnSp>
        <p:nvCxnSpPr>
          <p:cNvPr id="555019" name="AutoShape 11"/>
          <p:cNvCxnSpPr>
            <a:cxnSpLocks noChangeShapeType="1"/>
            <a:stCxn id="555018" idx="5"/>
            <a:endCxn id="555016" idx="0"/>
          </p:cNvCxnSpPr>
          <p:nvPr/>
        </p:nvCxnSpPr>
        <p:spPr bwMode="auto">
          <a:xfrm flipH="1">
            <a:off x="3890963" y="2954338"/>
            <a:ext cx="420687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5020" name="AutoShape 12"/>
          <p:cNvCxnSpPr>
            <a:cxnSpLocks noChangeShapeType="1"/>
            <a:stCxn id="555018" idx="3"/>
            <a:endCxn id="555017" idx="0"/>
          </p:cNvCxnSpPr>
          <p:nvPr/>
        </p:nvCxnSpPr>
        <p:spPr bwMode="auto">
          <a:xfrm>
            <a:off x="4535488" y="2954338"/>
            <a:ext cx="422275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5021" name="Group 13"/>
          <p:cNvGrpSpPr>
            <a:grpSpLocks/>
          </p:cNvGrpSpPr>
          <p:nvPr/>
        </p:nvGrpSpPr>
        <p:grpSpPr bwMode="auto">
          <a:xfrm>
            <a:off x="6629400" y="3111500"/>
            <a:ext cx="1882775" cy="1003300"/>
            <a:chOff x="718" y="2191"/>
            <a:chExt cx="1186" cy="632"/>
          </a:xfrm>
        </p:grpSpPr>
        <p:sp>
          <p:nvSpPr>
            <p:cNvPr id="555022" name="AutoShape 14"/>
            <p:cNvSpPr>
              <a:spLocks noChangeArrowheads="1"/>
            </p:cNvSpPr>
            <p:nvPr/>
          </p:nvSpPr>
          <p:spPr bwMode="auto">
            <a:xfrm>
              <a:off x="71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L</a:t>
              </a:r>
            </a:p>
          </p:txBody>
        </p:sp>
        <p:sp>
          <p:nvSpPr>
            <p:cNvPr id="555023" name="AutoShape 15"/>
            <p:cNvSpPr>
              <a:spLocks noChangeArrowheads="1"/>
            </p:cNvSpPr>
            <p:nvPr/>
          </p:nvSpPr>
          <p:spPr bwMode="auto">
            <a:xfrm>
              <a:off x="1390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R</a:t>
              </a:r>
            </a:p>
          </p:txBody>
        </p:sp>
      </p:grpSp>
      <p:sp>
        <p:nvSpPr>
          <p:cNvPr id="555024" name="Text Box 16"/>
          <p:cNvSpPr txBox="1">
            <a:spLocks noChangeArrowheads="1"/>
          </p:cNvSpPr>
          <p:nvPr/>
        </p:nvSpPr>
        <p:spPr bwMode="auto">
          <a:xfrm>
            <a:off x="7826375" y="4038600"/>
            <a:ext cx="478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&gt; x</a:t>
            </a:r>
          </a:p>
        </p:txBody>
      </p:sp>
      <p:sp>
        <p:nvSpPr>
          <p:cNvPr id="555025" name="Text Box 17"/>
          <p:cNvSpPr txBox="1">
            <a:spLocks noChangeArrowheads="1"/>
          </p:cNvSpPr>
          <p:nvPr/>
        </p:nvSpPr>
        <p:spPr bwMode="auto">
          <a:xfrm>
            <a:off x="6759575" y="4038600"/>
            <a:ext cx="478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&lt; x</a:t>
            </a:r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5486400" y="3089275"/>
            <a:ext cx="10775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delete x</a:t>
            </a:r>
          </a:p>
        </p:txBody>
      </p:sp>
      <p:sp>
        <p:nvSpPr>
          <p:cNvPr id="555027" name="Text Box 19"/>
          <p:cNvSpPr txBox="1">
            <a:spLocks noChangeArrowheads="1"/>
          </p:cNvSpPr>
          <p:nvPr/>
        </p:nvSpPr>
        <p:spPr bwMode="auto">
          <a:xfrm>
            <a:off x="3676650" y="5527675"/>
            <a:ext cx="1358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5253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</a:t>
            </a:r>
          </a:p>
        </p:txBody>
      </p:sp>
      <p:sp>
        <p:nvSpPr>
          <p:cNvPr id="557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0582" y="1143000"/>
            <a:ext cx="8305800" cy="4114800"/>
          </a:xfrm>
        </p:spPr>
        <p:txBody>
          <a:bodyPr/>
          <a:lstStyle/>
          <a:p>
            <a:pPr marL="0" indent="3175"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Join(L, R): given two trees such that L &lt; R, merge </a:t>
            </a:r>
            <a:r>
              <a:rPr lang="en-US" altLang="en-US" dirty="0" smtClean="0">
                <a:solidFill>
                  <a:schemeClr val="tx1"/>
                </a:solidFill>
              </a:rPr>
              <a:t>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Splay on the maximum element in L, then attach R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557060" name="Group 4"/>
          <p:cNvGrpSpPr>
            <a:grpSpLocks/>
          </p:cNvGrpSpPr>
          <p:nvPr/>
        </p:nvGrpSpPr>
        <p:grpSpPr bwMode="auto">
          <a:xfrm>
            <a:off x="609600" y="3505200"/>
            <a:ext cx="1882775" cy="1003300"/>
            <a:chOff x="718" y="2191"/>
            <a:chExt cx="1186" cy="632"/>
          </a:xfrm>
        </p:grpSpPr>
        <p:sp>
          <p:nvSpPr>
            <p:cNvPr id="557061" name="AutoShape 5"/>
            <p:cNvSpPr>
              <a:spLocks noChangeArrowheads="1"/>
            </p:cNvSpPr>
            <p:nvPr/>
          </p:nvSpPr>
          <p:spPr bwMode="auto">
            <a:xfrm>
              <a:off x="71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L</a:t>
              </a:r>
            </a:p>
          </p:txBody>
        </p:sp>
        <p:sp>
          <p:nvSpPr>
            <p:cNvPr id="557062" name="AutoShape 6"/>
            <p:cNvSpPr>
              <a:spLocks noChangeArrowheads="1"/>
            </p:cNvSpPr>
            <p:nvPr/>
          </p:nvSpPr>
          <p:spPr bwMode="auto">
            <a:xfrm>
              <a:off x="1390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dirty="0">
                  <a:solidFill>
                    <a:schemeClr val="tx1"/>
                  </a:solidFill>
                  <a:latin typeface="+mj-lt"/>
                </a:rPr>
                <a:t>R</a:t>
              </a:r>
            </a:p>
          </p:txBody>
        </p:sp>
      </p:grpSp>
      <p:grpSp>
        <p:nvGrpSpPr>
          <p:cNvPr id="557063" name="Group 7"/>
          <p:cNvGrpSpPr>
            <a:grpSpLocks/>
          </p:cNvGrpSpPr>
          <p:nvPr/>
        </p:nvGrpSpPr>
        <p:grpSpPr bwMode="auto">
          <a:xfrm>
            <a:off x="3668713" y="2662238"/>
            <a:ext cx="1882775" cy="1819275"/>
            <a:chOff x="2496" y="1677"/>
            <a:chExt cx="1186" cy="1146"/>
          </a:xfrm>
        </p:grpSpPr>
        <p:sp>
          <p:nvSpPr>
            <p:cNvPr id="557064" name="AutoShape 8"/>
            <p:cNvSpPr>
              <a:spLocks noChangeArrowheads="1"/>
            </p:cNvSpPr>
            <p:nvPr/>
          </p:nvSpPr>
          <p:spPr bwMode="auto">
            <a:xfrm>
              <a:off x="2496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7065" name="AutoShape 9"/>
            <p:cNvSpPr>
              <a:spLocks noChangeArrowheads="1"/>
            </p:cNvSpPr>
            <p:nvPr/>
          </p:nvSpPr>
          <p:spPr bwMode="auto">
            <a:xfrm>
              <a:off x="316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R</a:t>
              </a:r>
            </a:p>
          </p:txBody>
        </p:sp>
        <p:sp>
          <p:nvSpPr>
            <p:cNvPr id="557066" name="Oval 10"/>
            <p:cNvSpPr>
              <a:spLocks noChangeAspect="1" noChangeArrowheads="1"/>
            </p:cNvSpPr>
            <p:nvPr/>
          </p:nvSpPr>
          <p:spPr bwMode="auto">
            <a:xfrm flipH="1">
              <a:off x="2990" y="1677"/>
              <a:ext cx="198" cy="19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57067" name="AutoShape 11"/>
            <p:cNvCxnSpPr>
              <a:cxnSpLocks noChangeShapeType="1"/>
              <a:stCxn id="557066" idx="5"/>
              <a:endCxn id="557064" idx="0"/>
            </p:cNvCxnSpPr>
            <p:nvPr/>
          </p:nvCxnSpPr>
          <p:spPr bwMode="auto">
            <a:xfrm flipH="1">
              <a:off x="2753" y="1858"/>
              <a:ext cx="265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7068" name="Group 12"/>
          <p:cNvGrpSpPr>
            <a:grpSpLocks/>
          </p:cNvGrpSpPr>
          <p:nvPr/>
        </p:nvGrpSpPr>
        <p:grpSpPr bwMode="auto">
          <a:xfrm>
            <a:off x="2590800" y="3581400"/>
            <a:ext cx="914400" cy="609600"/>
            <a:chOff x="1920" y="1920"/>
            <a:chExt cx="576" cy="384"/>
          </a:xfrm>
        </p:grpSpPr>
        <p:sp>
          <p:nvSpPr>
            <p:cNvPr id="557069" name="AutoShape 13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1920" y="1920"/>
              <a:ext cx="4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splay</a:t>
              </a:r>
            </a:p>
          </p:txBody>
        </p:sp>
      </p:grpSp>
      <p:sp>
        <p:nvSpPr>
          <p:cNvPr id="557071" name="AutoShape 15"/>
          <p:cNvSpPr>
            <a:spLocks noChangeArrowheads="1"/>
          </p:cNvSpPr>
          <p:nvPr/>
        </p:nvSpPr>
        <p:spPr bwMode="auto">
          <a:xfrm>
            <a:off x="5867400" y="3962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grpSp>
        <p:nvGrpSpPr>
          <p:cNvPr id="557072" name="Group 16"/>
          <p:cNvGrpSpPr>
            <a:grpSpLocks/>
          </p:cNvGrpSpPr>
          <p:nvPr/>
        </p:nvGrpSpPr>
        <p:grpSpPr bwMode="auto">
          <a:xfrm>
            <a:off x="6970713" y="2667000"/>
            <a:ext cx="1882775" cy="1819275"/>
            <a:chOff x="4286" y="1680"/>
            <a:chExt cx="1186" cy="1146"/>
          </a:xfrm>
        </p:grpSpPr>
        <p:sp>
          <p:nvSpPr>
            <p:cNvPr id="557073" name="AutoShape 17"/>
            <p:cNvSpPr>
              <a:spLocks noChangeArrowheads="1"/>
            </p:cNvSpPr>
            <p:nvPr/>
          </p:nvSpPr>
          <p:spPr bwMode="auto">
            <a:xfrm>
              <a:off x="4286" y="2194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7074" name="AutoShape 18"/>
            <p:cNvSpPr>
              <a:spLocks noChangeArrowheads="1"/>
            </p:cNvSpPr>
            <p:nvPr/>
          </p:nvSpPr>
          <p:spPr bwMode="auto">
            <a:xfrm>
              <a:off x="4958" y="2194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7075" name="Oval 19"/>
            <p:cNvSpPr>
              <a:spLocks noChangeAspect="1" noChangeArrowheads="1"/>
            </p:cNvSpPr>
            <p:nvPr/>
          </p:nvSpPr>
          <p:spPr bwMode="auto">
            <a:xfrm flipH="1">
              <a:off x="4780" y="1680"/>
              <a:ext cx="198" cy="19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57076" name="AutoShape 20"/>
            <p:cNvCxnSpPr>
              <a:cxnSpLocks noChangeShapeType="1"/>
              <a:stCxn id="557075" idx="5"/>
              <a:endCxn id="557073" idx="0"/>
            </p:cNvCxnSpPr>
            <p:nvPr/>
          </p:nvCxnSpPr>
          <p:spPr bwMode="auto">
            <a:xfrm flipH="1">
              <a:off x="4543" y="1861"/>
              <a:ext cx="265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7077" name="AutoShape 21"/>
            <p:cNvCxnSpPr>
              <a:cxnSpLocks noChangeShapeType="1"/>
              <a:stCxn id="557075" idx="3"/>
              <a:endCxn id="557074" idx="0"/>
            </p:cNvCxnSpPr>
            <p:nvPr/>
          </p:nvCxnSpPr>
          <p:spPr bwMode="auto">
            <a:xfrm>
              <a:off x="4949" y="1861"/>
              <a:ext cx="266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7078" name="Rectangle 22"/>
          <p:cNvSpPr>
            <a:spLocks noChangeArrowheads="1"/>
          </p:cNvSpPr>
          <p:nvPr/>
        </p:nvSpPr>
        <p:spPr bwMode="auto">
          <a:xfrm>
            <a:off x="3657600" y="2971800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978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Completed</a:t>
            </a:r>
          </a:p>
        </p:txBody>
      </p:sp>
      <p:sp>
        <p:nvSpPr>
          <p:cNvPr id="559107" name="AutoShape 3"/>
          <p:cNvSpPr>
            <a:spLocks noChangeArrowheads="1"/>
          </p:cNvSpPr>
          <p:nvPr/>
        </p:nvSpPr>
        <p:spPr bwMode="auto">
          <a:xfrm>
            <a:off x="762000" y="1905000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grpSp>
        <p:nvGrpSpPr>
          <p:cNvPr id="559108" name="Group 4"/>
          <p:cNvGrpSpPr>
            <a:grpSpLocks/>
          </p:cNvGrpSpPr>
          <p:nvPr/>
        </p:nvGrpSpPr>
        <p:grpSpPr bwMode="auto">
          <a:xfrm>
            <a:off x="2214563" y="1981200"/>
            <a:ext cx="928687" cy="609600"/>
            <a:chOff x="1920" y="1920"/>
            <a:chExt cx="585" cy="384"/>
          </a:xfrm>
        </p:grpSpPr>
        <p:sp>
          <p:nvSpPr>
            <p:cNvPr id="559109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559110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find(x)</a:t>
              </a:r>
            </a:p>
          </p:txBody>
        </p:sp>
      </p:grpSp>
      <p:sp>
        <p:nvSpPr>
          <p:cNvPr id="559111" name="AutoShape 7"/>
          <p:cNvSpPr>
            <a:spLocks noChangeArrowheads="1"/>
          </p:cNvSpPr>
          <p:nvPr/>
        </p:nvSpPr>
        <p:spPr bwMode="auto">
          <a:xfrm>
            <a:off x="5657850" y="2362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59112" name="AutoShape 8"/>
          <p:cNvSpPr>
            <a:spLocks noChangeArrowheads="1"/>
          </p:cNvSpPr>
          <p:nvPr/>
        </p:nvSpPr>
        <p:spPr bwMode="auto">
          <a:xfrm>
            <a:off x="3482975" y="2416175"/>
            <a:ext cx="815975" cy="10033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L</a:t>
            </a:r>
          </a:p>
        </p:txBody>
      </p:sp>
      <p:sp>
        <p:nvSpPr>
          <p:cNvPr id="559113" name="AutoShape 9"/>
          <p:cNvSpPr>
            <a:spLocks noChangeArrowheads="1"/>
          </p:cNvSpPr>
          <p:nvPr/>
        </p:nvSpPr>
        <p:spPr bwMode="auto">
          <a:xfrm>
            <a:off x="4549775" y="2416175"/>
            <a:ext cx="815975" cy="10033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</a:t>
            </a:r>
          </a:p>
        </p:txBody>
      </p:sp>
      <p:sp>
        <p:nvSpPr>
          <p:cNvPr id="559114" name="Oval 10"/>
          <p:cNvSpPr>
            <a:spLocks noChangeAspect="1" noChangeArrowheads="1"/>
          </p:cNvSpPr>
          <p:nvPr/>
        </p:nvSpPr>
        <p:spPr bwMode="auto">
          <a:xfrm flipH="1">
            <a:off x="4267200" y="1600200"/>
            <a:ext cx="314325" cy="3143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cxnSp>
        <p:nvCxnSpPr>
          <p:cNvPr id="559115" name="AutoShape 11"/>
          <p:cNvCxnSpPr>
            <a:cxnSpLocks noChangeShapeType="1"/>
            <a:stCxn id="559114" idx="5"/>
            <a:endCxn id="559112" idx="0"/>
          </p:cNvCxnSpPr>
          <p:nvPr/>
        </p:nvCxnSpPr>
        <p:spPr bwMode="auto">
          <a:xfrm flipH="1">
            <a:off x="3890963" y="1887538"/>
            <a:ext cx="420687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9116" name="AutoShape 12"/>
          <p:cNvCxnSpPr>
            <a:cxnSpLocks noChangeShapeType="1"/>
            <a:stCxn id="559114" idx="3"/>
            <a:endCxn id="559113" idx="0"/>
          </p:cNvCxnSpPr>
          <p:nvPr/>
        </p:nvCxnSpPr>
        <p:spPr bwMode="auto">
          <a:xfrm>
            <a:off x="4535488" y="1887538"/>
            <a:ext cx="422275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6629400" y="2044700"/>
            <a:ext cx="1882775" cy="1003300"/>
            <a:chOff x="718" y="2191"/>
            <a:chExt cx="1186" cy="632"/>
          </a:xfrm>
        </p:grpSpPr>
        <p:sp>
          <p:nvSpPr>
            <p:cNvPr id="559118" name="AutoShape 14"/>
            <p:cNvSpPr>
              <a:spLocks noChangeArrowheads="1"/>
            </p:cNvSpPr>
            <p:nvPr/>
          </p:nvSpPr>
          <p:spPr bwMode="auto">
            <a:xfrm>
              <a:off x="71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L</a:t>
              </a:r>
            </a:p>
          </p:txBody>
        </p:sp>
        <p:sp>
          <p:nvSpPr>
            <p:cNvPr id="559119" name="AutoShape 15"/>
            <p:cNvSpPr>
              <a:spLocks noChangeArrowheads="1"/>
            </p:cNvSpPr>
            <p:nvPr/>
          </p:nvSpPr>
          <p:spPr bwMode="auto">
            <a:xfrm>
              <a:off x="1390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R</a:t>
              </a:r>
            </a:p>
          </p:txBody>
        </p:sp>
      </p:grpSp>
      <p:sp>
        <p:nvSpPr>
          <p:cNvPr id="559120" name="Text Box 16"/>
          <p:cNvSpPr txBox="1">
            <a:spLocks noChangeArrowheads="1"/>
          </p:cNvSpPr>
          <p:nvPr/>
        </p:nvSpPr>
        <p:spPr bwMode="auto">
          <a:xfrm>
            <a:off x="7826375" y="2971800"/>
            <a:ext cx="478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&gt; x</a:t>
            </a:r>
          </a:p>
        </p:txBody>
      </p:sp>
      <p:sp>
        <p:nvSpPr>
          <p:cNvPr id="559121" name="Text Box 17"/>
          <p:cNvSpPr txBox="1">
            <a:spLocks noChangeArrowheads="1"/>
          </p:cNvSpPr>
          <p:nvPr/>
        </p:nvSpPr>
        <p:spPr bwMode="auto">
          <a:xfrm>
            <a:off x="6759575" y="2971800"/>
            <a:ext cx="478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&lt; x</a:t>
            </a:r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5486400" y="2022475"/>
            <a:ext cx="10775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delete x</a:t>
            </a:r>
          </a:p>
        </p:txBody>
      </p:sp>
      <p:sp>
        <p:nvSpPr>
          <p:cNvPr id="559123" name="AutoShape 19"/>
          <p:cNvSpPr>
            <a:spLocks noChangeArrowheads="1"/>
          </p:cNvSpPr>
          <p:nvPr/>
        </p:nvSpPr>
        <p:spPr bwMode="auto">
          <a:xfrm rot="5400000">
            <a:off x="7162800" y="41148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59124" name="AutoShape 20"/>
          <p:cNvSpPr>
            <a:spLocks noChangeArrowheads="1"/>
          </p:cNvSpPr>
          <p:nvPr/>
        </p:nvSpPr>
        <p:spPr bwMode="auto">
          <a:xfrm>
            <a:off x="6972300" y="5029200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T - x</a:t>
            </a:r>
          </a:p>
        </p:txBody>
      </p:sp>
      <p:sp>
        <p:nvSpPr>
          <p:cNvPr id="559125" name="Text Box 21"/>
          <p:cNvSpPr txBox="1">
            <a:spLocks noChangeArrowheads="1"/>
          </p:cNvSpPr>
          <p:nvPr/>
        </p:nvSpPr>
        <p:spPr bwMode="auto">
          <a:xfrm>
            <a:off x="6107113" y="3962400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Join(L,R)</a:t>
            </a:r>
          </a:p>
        </p:txBody>
      </p:sp>
    </p:spTree>
    <p:extLst>
      <p:ext uri="{BB962C8B-B14F-4D97-AF65-F5344CB8AC3E}">
        <p14:creationId xmlns:p14="http://schemas.microsoft.com/office/powerpoint/2010/main" val="13353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Delete Example</a:t>
            </a:r>
          </a:p>
        </p:txBody>
      </p:sp>
      <p:cxnSp>
        <p:nvCxnSpPr>
          <p:cNvPr id="563203" name="AutoShape 3"/>
          <p:cNvCxnSpPr>
            <a:cxnSpLocks noChangeShapeType="1"/>
            <a:stCxn id="563204" idx="5"/>
            <a:endCxn id="563210" idx="0"/>
          </p:cNvCxnSpPr>
          <p:nvPr/>
        </p:nvCxnSpPr>
        <p:spPr bwMode="auto">
          <a:xfrm flipH="1">
            <a:off x="1714500" y="2857500"/>
            <a:ext cx="2254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04" name="Oval 4"/>
          <p:cNvSpPr>
            <a:spLocks noChangeAspect="1" noChangeArrowheads="1"/>
          </p:cNvSpPr>
          <p:nvPr/>
        </p:nvSpPr>
        <p:spPr bwMode="auto">
          <a:xfrm flipH="1">
            <a:off x="1884363" y="2514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05" name="Oval 5"/>
          <p:cNvSpPr>
            <a:spLocks noChangeAspect="1" noChangeArrowheads="1"/>
          </p:cNvSpPr>
          <p:nvPr/>
        </p:nvSpPr>
        <p:spPr bwMode="auto">
          <a:xfrm>
            <a:off x="685800" y="2514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63206" name="Oval 6"/>
          <p:cNvSpPr>
            <a:spLocks noChangeAspect="1" noChangeArrowheads="1"/>
          </p:cNvSpPr>
          <p:nvPr/>
        </p:nvSpPr>
        <p:spPr bwMode="auto">
          <a:xfrm flipH="1">
            <a:off x="12954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cxnSp>
        <p:nvCxnSpPr>
          <p:cNvPr id="563207" name="AutoShape 7"/>
          <p:cNvCxnSpPr>
            <a:cxnSpLocks noChangeShapeType="1"/>
            <a:stCxn id="563206" idx="5"/>
            <a:endCxn id="563205" idx="0"/>
          </p:cNvCxnSpPr>
          <p:nvPr/>
        </p:nvCxnSpPr>
        <p:spPr bwMode="auto">
          <a:xfrm flipH="1">
            <a:off x="876300" y="2019300"/>
            <a:ext cx="47466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08" name="AutoShape 8"/>
          <p:cNvCxnSpPr>
            <a:cxnSpLocks noChangeShapeType="1"/>
            <a:stCxn id="563205" idx="5"/>
            <a:endCxn id="563209" idx="0"/>
          </p:cNvCxnSpPr>
          <p:nvPr/>
        </p:nvCxnSpPr>
        <p:spPr bwMode="auto">
          <a:xfrm>
            <a:off x="1011238" y="2859088"/>
            <a:ext cx="169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09" name="Oval 9"/>
          <p:cNvSpPr>
            <a:spLocks noChangeAspect="1" noChangeArrowheads="1"/>
          </p:cNvSpPr>
          <p:nvPr/>
        </p:nvSpPr>
        <p:spPr bwMode="auto">
          <a:xfrm>
            <a:off x="990600" y="3429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563210" name="Oval 10"/>
          <p:cNvSpPr>
            <a:spLocks noChangeAspect="1" noChangeArrowheads="1"/>
          </p:cNvSpPr>
          <p:nvPr/>
        </p:nvSpPr>
        <p:spPr bwMode="auto">
          <a:xfrm flipH="1">
            <a:off x="1524000" y="3429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11" name="AutoShape 11"/>
          <p:cNvCxnSpPr>
            <a:cxnSpLocks noChangeShapeType="1"/>
            <a:stCxn id="563206" idx="3"/>
            <a:endCxn id="563204" idx="0"/>
          </p:cNvCxnSpPr>
          <p:nvPr/>
        </p:nvCxnSpPr>
        <p:spPr bwMode="auto">
          <a:xfrm>
            <a:off x="1619250" y="2019300"/>
            <a:ext cx="45561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12" name="Oval 12"/>
          <p:cNvSpPr>
            <a:spLocks noChangeAspect="1" noChangeArrowheads="1"/>
          </p:cNvSpPr>
          <p:nvPr/>
        </p:nvSpPr>
        <p:spPr bwMode="auto">
          <a:xfrm flipH="1">
            <a:off x="630238" y="4343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13" name="AutoShape 13"/>
          <p:cNvCxnSpPr>
            <a:cxnSpLocks noChangeShapeType="1"/>
            <a:stCxn id="563209" idx="3"/>
            <a:endCxn id="563212" idx="0"/>
          </p:cNvCxnSpPr>
          <p:nvPr/>
        </p:nvCxnSpPr>
        <p:spPr bwMode="auto">
          <a:xfrm flipH="1">
            <a:off x="820738" y="3773488"/>
            <a:ext cx="22542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14" name="AutoShape 14"/>
          <p:cNvSpPr>
            <a:spLocks noChangeArrowheads="1"/>
          </p:cNvSpPr>
          <p:nvPr/>
        </p:nvSpPr>
        <p:spPr bwMode="auto">
          <a:xfrm>
            <a:off x="2535238" y="2895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63215" name="Text Box 15"/>
          <p:cNvSpPr txBox="1">
            <a:spLocks noChangeArrowheads="1"/>
          </p:cNvSpPr>
          <p:nvPr/>
        </p:nvSpPr>
        <p:spPr bwMode="auto">
          <a:xfrm>
            <a:off x="685800" y="5410200"/>
            <a:ext cx="1213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Delete(</a:t>
            </a:r>
            <a:r>
              <a:rPr lang="en-US" altLang="en-US" sz="1800">
                <a:solidFill>
                  <a:srgbClr val="FF0000"/>
                </a:solidFill>
                <a:latin typeface="+mj-lt"/>
              </a:rPr>
              <a:t>4</a:t>
            </a:r>
            <a:r>
              <a:rPr lang="en-US" altLang="en-US" sz="180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563216" name="Text Box 16"/>
          <p:cNvSpPr txBox="1">
            <a:spLocks noChangeArrowheads="1"/>
          </p:cNvSpPr>
          <p:nvPr/>
        </p:nvSpPr>
        <p:spPr bwMode="auto">
          <a:xfrm>
            <a:off x="2382838" y="2514600"/>
            <a:ext cx="9332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find(4)</a:t>
            </a:r>
          </a:p>
        </p:txBody>
      </p:sp>
      <p:cxnSp>
        <p:nvCxnSpPr>
          <p:cNvPr id="563217" name="AutoShape 17"/>
          <p:cNvCxnSpPr>
            <a:cxnSpLocks noChangeShapeType="1"/>
            <a:stCxn id="563218" idx="5"/>
            <a:endCxn id="563220" idx="0"/>
          </p:cNvCxnSpPr>
          <p:nvPr/>
        </p:nvCxnSpPr>
        <p:spPr bwMode="auto">
          <a:xfrm flipH="1">
            <a:off x="5092700" y="3086100"/>
            <a:ext cx="2254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18" name="Oval 18"/>
          <p:cNvSpPr>
            <a:spLocks noChangeAspect="1" noChangeArrowheads="1"/>
          </p:cNvSpPr>
          <p:nvPr/>
        </p:nvSpPr>
        <p:spPr bwMode="auto">
          <a:xfrm flipH="1">
            <a:off x="5262563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19" name="Oval 19"/>
          <p:cNvSpPr>
            <a:spLocks noChangeAspect="1" noChangeArrowheads="1"/>
          </p:cNvSpPr>
          <p:nvPr/>
        </p:nvSpPr>
        <p:spPr bwMode="auto">
          <a:xfrm flipH="1">
            <a:off x="49530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63220" name="Oval 20"/>
          <p:cNvSpPr>
            <a:spLocks noChangeAspect="1" noChangeArrowheads="1"/>
          </p:cNvSpPr>
          <p:nvPr/>
        </p:nvSpPr>
        <p:spPr bwMode="auto">
          <a:xfrm flipH="1">
            <a:off x="4902200" y="3657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21" name="AutoShape 21"/>
          <p:cNvCxnSpPr>
            <a:cxnSpLocks noChangeShapeType="1"/>
            <a:stCxn id="563219" idx="3"/>
            <a:endCxn id="563218" idx="0"/>
          </p:cNvCxnSpPr>
          <p:nvPr/>
        </p:nvCxnSpPr>
        <p:spPr bwMode="auto">
          <a:xfrm>
            <a:off x="5276850" y="2247900"/>
            <a:ext cx="17621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22" name="Oval 22"/>
          <p:cNvSpPr>
            <a:spLocks noChangeAspect="1" noChangeArrowheads="1"/>
          </p:cNvSpPr>
          <p:nvPr/>
        </p:nvSpPr>
        <p:spPr bwMode="auto">
          <a:xfrm>
            <a:off x="38100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63223" name="Oval 23"/>
          <p:cNvSpPr>
            <a:spLocks noChangeAspect="1" noChangeArrowheads="1"/>
          </p:cNvSpPr>
          <p:nvPr/>
        </p:nvSpPr>
        <p:spPr bwMode="auto">
          <a:xfrm flipH="1">
            <a:off x="4419600" y="1066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63224" name="AutoShape 24"/>
          <p:cNvCxnSpPr>
            <a:cxnSpLocks noChangeShapeType="1"/>
            <a:stCxn id="563223" idx="5"/>
            <a:endCxn id="563222" idx="0"/>
          </p:cNvCxnSpPr>
          <p:nvPr/>
        </p:nvCxnSpPr>
        <p:spPr bwMode="auto">
          <a:xfrm flipH="1">
            <a:off x="4000500" y="1409700"/>
            <a:ext cx="47466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25" name="AutoShape 25"/>
          <p:cNvCxnSpPr>
            <a:cxnSpLocks noChangeShapeType="1"/>
            <a:stCxn id="563222" idx="5"/>
            <a:endCxn id="563226" idx="0"/>
          </p:cNvCxnSpPr>
          <p:nvPr/>
        </p:nvCxnSpPr>
        <p:spPr bwMode="auto">
          <a:xfrm>
            <a:off x="4135438" y="2249488"/>
            <a:ext cx="169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26" name="Oval 26"/>
          <p:cNvSpPr>
            <a:spLocks noChangeAspect="1" noChangeArrowheads="1"/>
          </p:cNvSpPr>
          <p:nvPr/>
        </p:nvSpPr>
        <p:spPr bwMode="auto">
          <a:xfrm>
            <a:off x="41148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27" name="AutoShape 27"/>
          <p:cNvCxnSpPr>
            <a:cxnSpLocks noChangeShapeType="1"/>
            <a:stCxn id="563223" idx="3"/>
            <a:endCxn id="563219" idx="0"/>
          </p:cNvCxnSpPr>
          <p:nvPr/>
        </p:nvCxnSpPr>
        <p:spPr bwMode="auto">
          <a:xfrm>
            <a:off x="4743450" y="1409700"/>
            <a:ext cx="40005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28" name="AutoShape 28"/>
          <p:cNvSpPr>
            <a:spLocks noChangeArrowheads="1"/>
          </p:cNvSpPr>
          <p:nvPr/>
        </p:nvSpPr>
        <p:spPr bwMode="auto">
          <a:xfrm>
            <a:off x="5638800" y="2286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63229" name="Oval 29"/>
          <p:cNvSpPr>
            <a:spLocks noChangeAspect="1" noChangeArrowheads="1"/>
          </p:cNvSpPr>
          <p:nvPr/>
        </p:nvSpPr>
        <p:spPr bwMode="auto">
          <a:xfrm>
            <a:off x="65532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cxnSp>
        <p:nvCxnSpPr>
          <p:cNvPr id="563230" name="AutoShape 30"/>
          <p:cNvCxnSpPr>
            <a:cxnSpLocks noChangeShapeType="1"/>
            <a:stCxn id="563229" idx="5"/>
            <a:endCxn id="563231" idx="0"/>
          </p:cNvCxnSpPr>
          <p:nvPr/>
        </p:nvCxnSpPr>
        <p:spPr bwMode="auto">
          <a:xfrm>
            <a:off x="6878638" y="2249488"/>
            <a:ext cx="169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31" name="Oval 31"/>
          <p:cNvSpPr>
            <a:spLocks noChangeAspect="1" noChangeArrowheads="1"/>
          </p:cNvSpPr>
          <p:nvPr/>
        </p:nvSpPr>
        <p:spPr bwMode="auto">
          <a:xfrm>
            <a:off x="68580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32" name="AutoShape 32"/>
          <p:cNvCxnSpPr>
            <a:cxnSpLocks noChangeShapeType="1"/>
            <a:stCxn id="563233" idx="5"/>
            <a:endCxn id="563235" idx="0"/>
          </p:cNvCxnSpPr>
          <p:nvPr/>
        </p:nvCxnSpPr>
        <p:spPr bwMode="auto">
          <a:xfrm flipH="1">
            <a:off x="8212138" y="2247900"/>
            <a:ext cx="2254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33" name="Oval 33"/>
          <p:cNvSpPr>
            <a:spLocks noChangeAspect="1" noChangeArrowheads="1"/>
          </p:cNvSpPr>
          <p:nvPr/>
        </p:nvSpPr>
        <p:spPr bwMode="auto">
          <a:xfrm flipH="1">
            <a:off x="83820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34" name="Oval 34"/>
          <p:cNvSpPr>
            <a:spLocks noChangeAspect="1" noChangeArrowheads="1"/>
          </p:cNvSpPr>
          <p:nvPr/>
        </p:nvSpPr>
        <p:spPr bwMode="auto">
          <a:xfrm flipH="1">
            <a:off x="8072438" y="1066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63235" name="Oval 35"/>
          <p:cNvSpPr>
            <a:spLocks noChangeAspect="1" noChangeArrowheads="1"/>
          </p:cNvSpPr>
          <p:nvPr/>
        </p:nvSpPr>
        <p:spPr bwMode="auto">
          <a:xfrm flipH="1">
            <a:off x="8021638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36" name="AutoShape 36"/>
          <p:cNvCxnSpPr>
            <a:cxnSpLocks noChangeShapeType="1"/>
            <a:stCxn id="563234" idx="3"/>
            <a:endCxn id="563233" idx="0"/>
          </p:cNvCxnSpPr>
          <p:nvPr/>
        </p:nvCxnSpPr>
        <p:spPr bwMode="auto">
          <a:xfrm>
            <a:off x="8396288" y="1409700"/>
            <a:ext cx="176212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37" name="AutoShape 37"/>
          <p:cNvSpPr>
            <a:spLocks noChangeArrowheads="1"/>
          </p:cNvSpPr>
          <p:nvPr/>
        </p:nvSpPr>
        <p:spPr bwMode="auto">
          <a:xfrm rot="5400000">
            <a:off x="7239000" y="3581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63238" name="Text Box 38"/>
          <p:cNvSpPr txBox="1">
            <a:spLocks noChangeArrowheads="1"/>
          </p:cNvSpPr>
          <p:nvPr/>
        </p:nvSpPr>
        <p:spPr bwMode="auto">
          <a:xfrm>
            <a:off x="6200775" y="3429000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Find max</a:t>
            </a:r>
          </a:p>
        </p:txBody>
      </p:sp>
      <p:sp>
        <p:nvSpPr>
          <p:cNvPr id="563239" name="Oval 39"/>
          <p:cNvSpPr>
            <a:spLocks noChangeAspect="1" noChangeArrowheads="1"/>
          </p:cNvSpPr>
          <p:nvPr/>
        </p:nvSpPr>
        <p:spPr bwMode="auto">
          <a:xfrm flipH="1">
            <a:off x="7239000" y="4267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40" name="AutoShape 40"/>
          <p:cNvCxnSpPr>
            <a:cxnSpLocks noChangeShapeType="1"/>
            <a:stCxn id="563239" idx="5"/>
            <a:endCxn id="563241" idx="0"/>
          </p:cNvCxnSpPr>
          <p:nvPr/>
        </p:nvCxnSpPr>
        <p:spPr bwMode="auto">
          <a:xfrm flipH="1">
            <a:off x="7124700" y="4610100"/>
            <a:ext cx="169863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41" name="Oval 41"/>
          <p:cNvSpPr>
            <a:spLocks noChangeAspect="1" noChangeArrowheads="1"/>
          </p:cNvSpPr>
          <p:nvPr/>
        </p:nvSpPr>
        <p:spPr bwMode="auto">
          <a:xfrm flipH="1">
            <a:off x="6934200" y="495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cxnSp>
        <p:nvCxnSpPr>
          <p:cNvPr id="563242" name="AutoShape 42"/>
          <p:cNvCxnSpPr>
            <a:cxnSpLocks noChangeShapeType="1"/>
            <a:stCxn id="563243" idx="5"/>
            <a:endCxn id="563245" idx="0"/>
          </p:cNvCxnSpPr>
          <p:nvPr/>
        </p:nvCxnSpPr>
        <p:spPr bwMode="auto">
          <a:xfrm flipH="1">
            <a:off x="7962900" y="5930900"/>
            <a:ext cx="225425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43" name="Oval 43"/>
          <p:cNvSpPr>
            <a:spLocks noChangeAspect="1" noChangeArrowheads="1"/>
          </p:cNvSpPr>
          <p:nvPr/>
        </p:nvSpPr>
        <p:spPr bwMode="auto">
          <a:xfrm flipH="1">
            <a:off x="8132763" y="558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44" name="Oval 44"/>
          <p:cNvSpPr>
            <a:spLocks noChangeAspect="1" noChangeArrowheads="1"/>
          </p:cNvSpPr>
          <p:nvPr/>
        </p:nvSpPr>
        <p:spPr bwMode="auto">
          <a:xfrm flipH="1">
            <a:off x="7823200" y="495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63245" name="Oval 45"/>
          <p:cNvSpPr>
            <a:spLocks noChangeAspect="1" noChangeArrowheads="1"/>
          </p:cNvSpPr>
          <p:nvPr/>
        </p:nvSpPr>
        <p:spPr bwMode="auto">
          <a:xfrm flipH="1">
            <a:off x="7772400" y="6248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46" name="AutoShape 46"/>
          <p:cNvCxnSpPr>
            <a:cxnSpLocks noChangeShapeType="1"/>
            <a:stCxn id="563244" idx="3"/>
            <a:endCxn id="563243" idx="0"/>
          </p:cNvCxnSpPr>
          <p:nvPr/>
        </p:nvCxnSpPr>
        <p:spPr bwMode="auto">
          <a:xfrm>
            <a:off x="8147050" y="5295900"/>
            <a:ext cx="176213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47" name="AutoShape 47"/>
          <p:cNvCxnSpPr>
            <a:cxnSpLocks noChangeShapeType="1"/>
            <a:stCxn id="563239" idx="3"/>
            <a:endCxn id="563244" idx="0"/>
          </p:cNvCxnSpPr>
          <p:nvPr/>
        </p:nvCxnSpPr>
        <p:spPr bwMode="auto">
          <a:xfrm>
            <a:off x="7562850" y="4610100"/>
            <a:ext cx="45085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48" name="AutoShape 48"/>
          <p:cNvSpPr>
            <a:spLocks noChangeArrowheads="1"/>
          </p:cNvSpPr>
          <p:nvPr/>
        </p:nvSpPr>
        <p:spPr bwMode="auto">
          <a:xfrm flipH="1">
            <a:off x="5791200" y="5181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63249" name="Oval 49"/>
          <p:cNvSpPr>
            <a:spLocks noChangeAspect="1" noChangeArrowheads="1"/>
          </p:cNvSpPr>
          <p:nvPr/>
        </p:nvSpPr>
        <p:spPr bwMode="auto">
          <a:xfrm flipH="1">
            <a:off x="4343400" y="4267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50" name="AutoShape 50"/>
          <p:cNvCxnSpPr>
            <a:cxnSpLocks noChangeShapeType="1"/>
            <a:stCxn id="563249" idx="5"/>
            <a:endCxn id="563251" idx="0"/>
          </p:cNvCxnSpPr>
          <p:nvPr/>
        </p:nvCxnSpPr>
        <p:spPr bwMode="auto">
          <a:xfrm flipH="1">
            <a:off x="4076700" y="4610100"/>
            <a:ext cx="322263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51" name="Oval 51"/>
          <p:cNvSpPr>
            <a:spLocks noChangeAspect="1" noChangeArrowheads="1"/>
          </p:cNvSpPr>
          <p:nvPr/>
        </p:nvSpPr>
        <p:spPr bwMode="auto">
          <a:xfrm flipH="1">
            <a:off x="3886200" y="495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cxnSp>
        <p:nvCxnSpPr>
          <p:cNvPr id="563252" name="AutoShape 52"/>
          <p:cNvCxnSpPr>
            <a:cxnSpLocks noChangeShapeType="1"/>
            <a:stCxn id="563253" idx="5"/>
            <a:endCxn id="563255" idx="0"/>
          </p:cNvCxnSpPr>
          <p:nvPr/>
        </p:nvCxnSpPr>
        <p:spPr bwMode="auto">
          <a:xfrm flipH="1">
            <a:off x="4914900" y="5930900"/>
            <a:ext cx="225425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53" name="Oval 53"/>
          <p:cNvSpPr>
            <a:spLocks noChangeAspect="1" noChangeArrowheads="1"/>
          </p:cNvSpPr>
          <p:nvPr/>
        </p:nvSpPr>
        <p:spPr bwMode="auto">
          <a:xfrm flipH="1">
            <a:off x="5084763" y="558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54" name="Oval 54"/>
          <p:cNvSpPr>
            <a:spLocks noChangeAspect="1" noChangeArrowheads="1"/>
          </p:cNvSpPr>
          <p:nvPr/>
        </p:nvSpPr>
        <p:spPr bwMode="auto">
          <a:xfrm flipH="1">
            <a:off x="4775200" y="495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63255" name="Oval 55"/>
          <p:cNvSpPr>
            <a:spLocks noChangeAspect="1" noChangeArrowheads="1"/>
          </p:cNvSpPr>
          <p:nvPr/>
        </p:nvSpPr>
        <p:spPr bwMode="auto">
          <a:xfrm flipH="1">
            <a:off x="4724400" y="6248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56" name="AutoShape 56"/>
          <p:cNvCxnSpPr>
            <a:cxnSpLocks noChangeShapeType="1"/>
            <a:stCxn id="563254" idx="3"/>
            <a:endCxn id="563253" idx="0"/>
          </p:cNvCxnSpPr>
          <p:nvPr/>
        </p:nvCxnSpPr>
        <p:spPr bwMode="auto">
          <a:xfrm>
            <a:off x="5099050" y="5295900"/>
            <a:ext cx="176213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57" name="AutoShape 57"/>
          <p:cNvCxnSpPr>
            <a:cxnSpLocks noChangeShapeType="1"/>
            <a:stCxn id="563249" idx="3"/>
            <a:endCxn id="563254" idx="0"/>
          </p:cNvCxnSpPr>
          <p:nvPr/>
        </p:nvCxnSpPr>
        <p:spPr bwMode="auto">
          <a:xfrm>
            <a:off x="4667250" y="4610100"/>
            <a:ext cx="29845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2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Analysis: Potential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lang="en-US" dirty="0" smtClean="0"/>
              <a:t>Recall that, after an operation T -&gt; T’</a:t>
            </a:r>
          </a:p>
          <a:p>
            <a:pPr marL="457200" lvl="1" indent="0">
              <a:buNone/>
            </a:pPr>
            <a:r>
              <a:rPr lang="en-US" dirty="0" smtClean="0"/>
              <a:t>Amortized cost = actual cost + </a:t>
            </a:r>
            <a:r>
              <a:rPr lang="el-GR" dirty="0" smtClean="0"/>
              <a:t>Φ</a:t>
            </a:r>
            <a:r>
              <a:rPr lang="en-US" dirty="0" smtClean="0"/>
              <a:t>(T’) - </a:t>
            </a:r>
            <a:r>
              <a:rPr lang="el-GR" dirty="0" smtClean="0"/>
              <a:t>Φ</a:t>
            </a:r>
            <a:r>
              <a:rPr lang="en-US" dirty="0" smtClean="0"/>
              <a:t>(T)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 = # rotations </a:t>
            </a:r>
            <a:r>
              <a:rPr lang="en-US" dirty="0"/>
              <a:t>+ </a:t>
            </a:r>
            <a:r>
              <a:rPr lang="el-GR" dirty="0"/>
              <a:t>Φ</a:t>
            </a:r>
            <a:r>
              <a:rPr lang="en-US" dirty="0"/>
              <a:t>(T’) - </a:t>
            </a:r>
            <a:r>
              <a:rPr lang="el-GR" dirty="0"/>
              <a:t>Φ</a:t>
            </a:r>
            <a:r>
              <a:rPr lang="en-US" dirty="0" smtClean="0"/>
              <a:t>(T)</a:t>
            </a:r>
          </a:p>
          <a:p>
            <a:endParaRPr lang="en-US" dirty="0" smtClean="0"/>
          </a:p>
          <a:p>
            <a:r>
              <a:rPr lang="en-US" dirty="0" smtClean="0"/>
              <a:t>Define: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size(x): number of nodes below x (including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r(x) = log(size(x))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Potential function </a:t>
            </a:r>
            <a:r>
              <a:rPr lang="el-GR" dirty="0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(T) = ∑</a:t>
            </a:r>
            <a:r>
              <a:rPr lang="en-US" baseline="-25000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  <a:sym typeface="Symbol"/>
              </a:rPr>
              <a:t>T</a:t>
            </a:r>
            <a:r>
              <a:rPr lang="en-US" baseline="-250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r(x)</a:t>
            </a:r>
          </a:p>
          <a:p>
            <a:endParaRPr lang="en-US" dirty="0" smtClean="0">
              <a:solidFill>
                <a:schemeClr val="tx1"/>
              </a:solidFill>
              <a:sym typeface="Symbol"/>
            </a:endParaRPr>
          </a:p>
          <a:p>
            <a:endParaRPr lang="en-US" dirty="0" smtClean="0">
              <a:solidFill>
                <a:schemeClr val="tx1"/>
              </a:solidFill>
              <a:sym typeface="Symbol"/>
            </a:endParaRPr>
          </a:p>
          <a:p>
            <a:endParaRPr lang="en-US" dirty="0">
              <a:solidFill>
                <a:schemeClr val="tx1"/>
              </a:solidFill>
              <a:sym typeface="Symbol"/>
            </a:endParaRPr>
          </a:p>
          <a:p>
            <a:r>
              <a:rPr lang="en-US" dirty="0" smtClean="0">
                <a:solidFill>
                  <a:schemeClr val="tx1"/>
                </a:solidFill>
                <a:sym typeface="Symbol"/>
              </a:rPr>
              <a:t>It’s obvious that </a:t>
            </a:r>
            <a:r>
              <a:rPr lang="el-GR" dirty="0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 = 0 initially, and </a:t>
            </a:r>
            <a:r>
              <a:rPr lang="el-GR" dirty="0">
                <a:solidFill>
                  <a:schemeClr val="tx1"/>
                </a:solidFill>
              </a:rPr>
              <a:t>Φ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≥ 0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change for one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will show that, for </a:t>
            </a:r>
            <a:r>
              <a:rPr lang="en-US" dirty="0">
                <a:solidFill>
                  <a:schemeClr val="tx1"/>
                </a:solidFill>
              </a:rPr>
              <a:t>any </a:t>
            </a:r>
            <a:r>
              <a:rPr lang="en-US" dirty="0" smtClean="0">
                <a:solidFill>
                  <a:schemeClr val="tx1"/>
                </a:solidFill>
              </a:rPr>
              <a:t>double rotation on a, </a:t>
            </a:r>
          </a:p>
          <a:p>
            <a:pPr marL="457200" lvl="1" indent="0" algn="ctr">
              <a:buNone/>
            </a:pPr>
            <a:r>
              <a:rPr lang="en-US" dirty="0" smtClean="0"/>
              <a:t>Potential change ≤ c(r</a:t>
            </a:r>
            <a:r>
              <a:rPr lang="en-US" dirty="0"/>
              <a:t>’(a) – r(a</a:t>
            </a:r>
            <a:r>
              <a:rPr lang="en-US" dirty="0" smtClean="0"/>
              <a:t>)) − c’;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 for </a:t>
            </a:r>
            <a:r>
              <a:rPr lang="en-US" dirty="0">
                <a:solidFill>
                  <a:schemeClr val="tx1"/>
                </a:solidFill>
              </a:rPr>
              <a:t>any </a:t>
            </a:r>
            <a:r>
              <a:rPr lang="en-US" dirty="0" smtClean="0">
                <a:solidFill>
                  <a:schemeClr val="tx1"/>
                </a:solidFill>
              </a:rPr>
              <a:t>single rotation on a, 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 algn="r">
              <a:buNone/>
            </a:pPr>
            <a:r>
              <a:rPr lang="en-US" dirty="0" smtClean="0"/>
              <a:t>Potential </a:t>
            </a:r>
            <a:r>
              <a:rPr lang="en-US" dirty="0"/>
              <a:t>change ≤ </a:t>
            </a:r>
            <a:r>
              <a:rPr lang="en-US" dirty="0" smtClean="0"/>
              <a:t>c(r</a:t>
            </a:r>
            <a:r>
              <a:rPr lang="en-US" dirty="0"/>
              <a:t>’(a) – r(a</a:t>
            </a:r>
            <a:r>
              <a:rPr lang="en-US" dirty="0" smtClean="0"/>
              <a:t>)), for some constants c, c’.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Then consider any operation that involves a series of rotations. We add up the above inequalities over all rotations (there is at most one single rotation), we have</a:t>
            </a:r>
            <a:endParaRPr 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dirty="0" smtClean="0"/>
              <a:t>		</a:t>
            </a:r>
            <a:r>
              <a:rPr lang="el-GR" dirty="0" smtClean="0"/>
              <a:t>Φ</a:t>
            </a:r>
            <a:r>
              <a:rPr lang="en-US" dirty="0"/>
              <a:t>(T’) - </a:t>
            </a:r>
            <a:r>
              <a:rPr lang="el-GR" dirty="0"/>
              <a:t>Φ</a:t>
            </a:r>
            <a:r>
              <a:rPr lang="en-US" dirty="0"/>
              <a:t>(T) ≤ </a:t>
            </a:r>
            <a:r>
              <a:rPr lang="en-US" dirty="0" smtClean="0"/>
              <a:t>c(r</a:t>
            </a:r>
            <a:r>
              <a:rPr lang="en-US" dirty="0"/>
              <a:t>’(a) – r(a)) </a:t>
            </a:r>
            <a:r>
              <a:rPr lang="en-US" dirty="0" smtClean="0"/>
              <a:t>– c’(# rotations - 1),</a:t>
            </a:r>
          </a:p>
          <a:p>
            <a:pPr marL="0" lvl="1" indent="0">
              <a:buNone/>
            </a:pPr>
            <a:r>
              <a:rPr lang="en-US" dirty="0" smtClean="0"/>
              <a:t>so</a:t>
            </a:r>
          </a:p>
          <a:p>
            <a:pPr marL="0" lvl="1" indent="0">
              <a:buNone/>
            </a:pPr>
            <a:r>
              <a:rPr lang="en-US" dirty="0" smtClean="0"/>
              <a:t>	amortized cost = actual cost + </a:t>
            </a:r>
            <a:r>
              <a:rPr lang="el-GR" dirty="0" smtClean="0"/>
              <a:t>Φ</a:t>
            </a:r>
            <a:r>
              <a:rPr lang="en-US" dirty="0"/>
              <a:t>(T’) - </a:t>
            </a:r>
            <a:r>
              <a:rPr lang="el-GR" dirty="0"/>
              <a:t>Φ</a:t>
            </a:r>
            <a:r>
              <a:rPr lang="en-US" dirty="0" smtClean="0"/>
              <a:t>(T)</a:t>
            </a:r>
          </a:p>
          <a:p>
            <a:pPr marL="0" lvl="1" indent="0">
              <a:buNone/>
            </a:pPr>
            <a:r>
              <a:rPr lang="en-US" dirty="0" smtClean="0"/>
              <a:t>		           </a:t>
            </a:r>
            <a:r>
              <a:rPr lang="en-US" dirty="0"/>
              <a:t>≤ </a:t>
            </a:r>
            <a:r>
              <a:rPr lang="en-US" dirty="0" smtClean="0"/>
              <a:t># rotations + O(r</a:t>
            </a:r>
            <a:r>
              <a:rPr lang="en-US" dirty="0"/>
              <a:t>’(a) – r(a)) - </a:t>
            </a:r>
            <a:r>
              <a:rPr lang="el-GR" dirty="0"/>
              <a:t>Ω</a:t>
            </a:r>
            <a:r>
              <a:rPr lang="en-US" dirty="0"/>
              <a:t>(# rotations - 1</a:t>
            </a:r>
            <a:r>
              <a:rPr lang="en-US" dirty="0" smtClean="0"/>
              <a:t>) </a:t>
            </a:r>
          </a:p>
          <a:p>
            <a:pPr marL="0" lvl="1" indent="0">
              <a:buNone/>
            </a:pPr>
            <a:r>
              <a:rPr lang="en-US" dirty="0" smtClean="0"/>
              <a:t>		           ≤ O(log n)</a:t>
            </a:r>
          </a:p>
          <a:p>
            <a:pPr marL="0" lvl="1" indent="0" algn="r">
              <a:buNone/>
            </a:pPr>
            <a:r>
              <a:rPr lang="en-US" dirty="0" smtClean="0"/>
              <a:t>a</a:t>
            </a:r>
            <a:r>
              <a:rPr lang="en-US" dirty="0"/>
              <a:t>: the node being splayed to top</a:t>
            </a:r>
          </a:p>
          <a:p>
            <a:r>
              <a:rPr lang="en-US" dirty="0" smtClean="0"/>
              <a:t>A technical lemma: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positive a, b, </a:t>
            </a:r>
            <a:r>
              <a:rPr lang="en-US" dirty="0" smtClean="0">
                <a:solidFill>
                  <a:schemeClr val="tx1"/>
                </a:solidFill>
              </a:rPr>
              <a:t>c, if </a:t>
            </a:r>
            <a:r>
              <a:rPr lang="en-US" dirty="0">
                <a:solidFill>
                  <a:schemeClr val="tx1"/>
                </a:solidFill>
              </a:rPr>
              <a:t>a + b &lt;= c, then log a + log b &lt;= 2 log c – </a:t>
            </a:r>
            <a:r>
              <a:rPr lang="en-US" dirty="0" smtClean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919953"/>
            <a:ext cx="307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can be made sufficiently large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5105400" y="4216315"/>
            <a:ext cx="1524000" cy="457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6796774" y="4258507"/>
            <a:ext cx="137426" cy="415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739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for amortized analysis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Stack operations:</a:t>
            </a:r>
          </a:p>
          <a:p>
            <a:pPr lvl="1" eaLnBrk="1" hangingPunct="1"/>
            <a:r>
              <a:rPr lang="en-US" altLang="en-US" dirty="0" smtClean="0"/>
              <a:t>PUSH(S, x)</a:t>
            </a:r>
          </a:p>
          <a:p>
            <a:pPr lvl="1" eaLnBrk="1" hangingPunct="1"/>
            <a:r>
              <a:rPr lang="en-US" altLang="en-US" dirty="0" smtClean="0"/>
              <a:t>POP(S)</a:t>
            </a:r>
          </a:p>
          <a:p>
            <a:pPr lvl="1" eaLnBrk="1" hangingPunct="1"/>
            <a:r>
              <a:rPr lang="en-US" altLang="en-US" dirty="0" smtClean="0"/>
              <a:t>MULTIPOP(S, k)</a:t>
            </a:r>
          </a:p>
          <a:p>
            <a:pPr lvl="2" eaLnBrk="1" hangingPunct="1"/>
            <a:r>
              <a:rPr lang="en-US" altLang="en-US" b="1" dirty="0" smtClean="0"/>
              <a:t>while</a:t>
            </a:r>
            <a:r>
              <a:rPr lang="en-US" altLang="en-US" dirty="0" smtClean="0"/>
              <a:t> S not empty and k &gt; 0</a:t>
            </a:r>
          </a:p>
          <a:p>
            <a:pPr lvl="2" eaLnBrk="1" hangingPunct="1"/>
            <a:r>
              <a:rPr lang="en-US" altLang="en-US" dirty="0" smtClean="0"/>
              <a:t>     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 POP(S)</a:t>
            </a:r>
          </a:p>
          <a:p>
            <a:pPr lvl="2" eaLnBrk="1" hangingPunct="1"/>
            <a:r>
              <a:rPr lang="en-US" altLang="en-US" dirty="0" smtClean="0"/>
              <a:t>          k=k-1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Let us consider a sequence of n PUSH, POP, MULTIPOP.</a:t>
            </a:r>
          </a:p>
          <a:p>
            <a:pPr lvl="1" eaLnBrk="1" hangingPunct="1"/>
            <a:r>
              <a:rPr lang="en-US" altLang="en-US" dirty="0" smtClean="0"/>
              <a:t>The worst case cost for MULTIPOP in the sequence is O(n), since the stack size is at most n. </a:t>
            </a:r>
          </a:p>
          <a:p>
            <a:pPr lvl="1" eaLnBrk="1" hangingPunct="1"/>
            <a:r>
              <a:rPr lang="en-US" altLang="en-US" dirty="0" smtClean="0"/>
              <a:t>Thus the cost of the sequence is 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). Correct, but not tight.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change for single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31" y="4191000"/>
            <a:ext cx="7947582" cy="1447800"/>
          </a:xfrm>
        </p:spPr>
        <p:txBody>
          <a:bodyPr/>
          <a:lstStyle/>
          <a:p>
            <a:pPr marL="457200" lvl="1" indent="0">
              <a:buNone/>
            </a:pPr>
            <a:r>
              <a:rPr lang="el-GR" sz="1800" dirty="0" smtClean="0"/>
              <a:t>Φ</a:t>
            </a:r>
            <a:r>
              <a:rPr lang="en-US" sz="1800" dirty="0" smtClean="0"/>
              <a:t>(T’) - </a:t>
            </a:r>
            <a:r>
              <a:rPr lang="el-GR" sz="1800" dirty="0" smtClean="0"/>
              <a:t>Φ</a:t>
            </a:r>
            <a:r>
              <a:rPr lang="en-US" sz="1800" dirty="0" smtClean="0"/>
              <a:t>(T)  = r’(a) – r(a) + r’(p) – r(p)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	≤ r</a:t>
            </a:r>
            <a:r>
              <a:rPr lang="en-US" dirty="0"/>
              <a:t>’(a) – r(a) </a:t>
            </a:r>
          </a:p>
          <a:p>
            <a:pPr marL="457200" lvl="1" indent="0">
              <a:buNone/>
            </a:pPr>
            <a:r>
              <a:rPr lang="en-US" sz="1800" dirty="0" smtClean="0"/>
              <a:t>		≤ 3(r’(a) – r(a))</a:t>
            </a:r>
          </a:p>
        </p:txBody>
      </p:sp>
      <p:sp>
        <p:nvSpPr>
          <p:cNvPr id="34" name="Oval 3"/>
          <p:cNvSpPr>
            <a:spLocks noChangeAspect="1" noChangeArrowheads="1"/>
          </p:cNvSpPr>
          <p:nvPr/>
        </p:nvSpPr>
        <p:spPr bwMode="auto">
          <a:xfrm flipH="1">
            <a:off x="2178050" y="990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p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AutoShape 4"/>
          <p:cNvCxnSpPr>
            <a:cxnSpLocks noChangeShapeType="1"/>
            <a:stCxn id="34" idx="5"/>
            <a:endCxn id="38" idx="0"/>
          </p:cNvCxnSpPr>
          <p:nvPr/>
        </p:nvCxnSpPr>
        <p:spPr bwMode="auto">
          <a:xfrm flipH="1">
            <a:off x="1765300" y="1398588"/>
            <a:ext cx="47942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5"/>
          <p:cNvCxnSpPr>
            <a:cxnSpLocks noChangeShapeType="1"/>
            <a:stCxn id="34" idx="3"/>
            <a:endCxn id="42" idx="0"/>
          </p:cNvCxnSpPr>
          <p:nvPr/>
        </p:nvCxnSpPr>
        <p:spPr bwMode="auto">
          <a:xfrm>
            <a:off x="2566988" y="1398588"/>
            <a:ext cx="588962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AutoShape 6"/>
          <p:cNvSpPr>
            <a:spLocks noChangeArrowheads="1"/>
          </p:cNvSpPr>
          <p:nvPr/>
        </p:nvSpPr>
        <p:spPr bwMode="auto">
          <a:xfrm flipH="1">
            <a:off x="533400" y="3124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38" name="Oval 7"/>
          <p:cNvSpPr>
            <a:spLocks noChangeAspect="1" noChangeArrowheads="1"/>
          </p:cNvSpPr>
          <p:nvPr/>
        </p:nvSpPr>
        <p:spPr bwMode="auto">
          <a:xfrm flipH="1">
            <a:off x="1536700" y="20574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 smtClean="0">
                <a:solidFill>
                  <a:schemeClr val="tx1"/>
                </a:solidFill>
                <a:latin typeface="+mj-lt"/>
              </a:rPr>
              <a:t>a</a:t>
            </a:r>
            <a:endParaRPr lang="en-US" altLang="en-US" sz="1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AutoShape 8"/>
          <p:cNvCxnSpPr>
            <a:cxnSpLocks noChangeShapeType="1"/>
            <a:stCxn id="38" idx="5"/>
            <a:endCxn id="37" idx="0"/>
          </p:cNvCxnSpPr>
          <p:nvPr/>
        </p:nvCxnSpPr>
        <p:spPr bwMode="auto">
          <a:xfrm flipH="1">
            <a:off x="1104900" y="24749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9"/>
          <p:cNvCxnSpPr>
            <a:cxnSpLocks noChangeShapeType="1"/>
            <a:stCxn id="38" idx="3"/>
            <a:endCxn id="41" idx="0"/>
          </p:cNvCxnSpPr>
          <p:nvPr/>
        </p:nvCxnSpPr>
        <p:spPr bwMode="auto">
          <a:xfrm>
            <a:off x="1925638" y="24749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10"/>
          <p:cNvSpPr>
            <a:spLocks noChangeArrowheads="1"/>
          </p:cNvSpPr>
          <p:nvPr/>
        </p:nvSpPr>
        <p:spPr bwMode="auto">
          <a:xfrm flipH="1">
            <a:off x="1898650" y="3124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 flipH="1">
            <a:off x="2584450" y="2057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sp>
        <p:nvSpPr>
          <p:cNvPr id="43" name="AutoShape 12"/>
          <p:cNvSpPr>
            <a:spLocks noChangeAspect="1" noChangeArrowheads="1"/>
          </p:cNvSpPr>
          <p:nvPr/>
        </p:nvSpPr>
        <p:spPr bwMode="auto">
          <a:xfrm>
            <a:off x="4191000" y="12192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4" name="Oval 13"/>
          <p:cNvSpPr>
            <a:spLocks noChangeAspect="1" noChangeArrowheads="1"/>
          </p:cNvSpPr>
          <p:nvPr/>
        </p:nvSpPr>
        <p:spPr bwMode="auto">
          <a:xfrm>
            <a:off x="6508750" y="990600"/>
            <a:ext cx="457200" cy="4572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 smtClean="0">
                <a:solidFill>
                  <a:srgbClr val="0000FF"/>
                </a:solidFill>
                <a:latin typeface="+mj-lt"/>
              </a:rPr>
              <a:t>a</a:t>
            </a:r>
            <a:endParaRPr lang="en-US" altLang="en-US" sz="1800" b="1" dirty="0">
              <a:solidFill>
                <a:srgbClr val="0000FF"/>
              </a:solidFill>
              <a:latin typeface="+mj-lt"/>
            </a:endParaRPr>
          </a:p>
        </p:txBody>
      </p:sp>
      <p:cxnSp>
        <p:nvCxnSpPr>
          <p:cNvPr id="45" name="AutoShape 14"/>
          <p:cNvCxnSpPr>
            <a:cxnSpLocks noChangeShapeType="1"/>
            <a:stCxn id="44" idx="5"/>
            <a:endCxn id="48" idx="0"/>
          </p:cNvCxnSpPr>
          <p:nvPr/>
        </p:nvCxnSpPr>
        <p:spPr bwMode="auto">
          <a:xfrm>
            <a:off x="6899275" y="1409700"/>
            <a:ext cx="47942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5"/>
          <p:cNvCxnSpPr>
            <a:cxnSpLocks noChangeShapeType="1"/>
            <a:stCxn id="44" idx="3"/>
            <a:endCxn id="52" idx="0"/>
          </p:cNvCxnSpPr>
          <p:nvPr/>
        </p:nvCxnSpPr>
        <p:spPr bwMode="auto">
          <a:xfrm flipH="1">
            <a:off x="5988050" y="1409700"/>
            <a:ext cx="5873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7467600" y="3124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Z</a:t>
            </a:r>
          </a:p>
        </p:txBody>
      </p:sp>
      <p:sp>
        <p:nvSpPr>
          <p:cNvPr id="48" name="Oval 17"/>
          <p:cNvSpPr>
            <a:spLocks noChangeAspect="1" noChangeArrowheads="1"/>
          </p:cNvSpPr>
          <p:nvPr/>
        </p:nvSpPr>
        <p:spPr bwMode="auto">
          <a:xfrm>
            <a:off x="7150100" y="20574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 smtClean="0">
                <a:solidFill>
                  <a:srgbClr val="FF0000"/>
                </a:solidFill>
                <a:latin typeface="+mj-lt"/>
              </a:rPr>
              <a:t>p</a:t>
            </a:r>
            <a:endParaRPr lang="en-US" altLang="en-US" sz="18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9" name="AutoShape 18"/>
          <p:cNvCxnSpPr>
            <a:cxnSpLocks noChangeShapeType="1"/>
            <a:stCxn id="48" idx="5"/>
            <a:endCxn id="47" idx="0"/>
          </p:cNvCxnSpPr>
          <p:nvPr/>
        </p:nvCxnSpPr>
        <p:spPr bwMode="auto">
          <a:xfrm>
            <a:off x="7540625" y="24669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9"/>
          <p:cNvCxnSpPr>
            <a:cxnSpLocks noChangeShapeType="1"/>
            <a:stCxn id="48" idx="3"/>
            <a:endCxn id="51" idx="0"/>
          </p:cNvCxnSpPr>
          <p:nvPr/>
        </p:nvCxnSpPr>
        <p:spPr bwMode="auto">
          <a:xfrm flipH="1">
            <a:off x="6673850" y="2466975"/>
            <a:ext cx="54292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20"/>
          <p:cNvSpPr>
            <a:spLocks noChangeArrowheads="1"/>
          </p:cNvSpPr>
          <p:nvPr/>
        </p:nvSpPr>
        <p:spPr bwMode="auto">
          <a:xfrm>
            <a:off x="6102350" y="3124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auto">
          <a:xfrm>
            <a:off x="5416550" y="2057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X</a:t>
            </a: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2057400" y="5334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6400800" y="5334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2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change for zig-</a:t>
            </a:r>
            <a:r>
              <a:rPr lang="en-US" dirty="0" err="1" smtClean="0"/>
              <a:t>zag</a:t>
            </a:r>
            <a:r>
              <a:rPr lang="en-US" dirty="0" smtClean="0"/>
              <a:t>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31" y="4419600"/>
            <a:ext cx="7947582" cy="1447800"/>
          </a:xfrm>
        </p:spPr>
        <p:txBody>
          <a:bodyPr/>
          <a:lstStyle/>
          <a:p>
            <a:pPr marL="457200" lvl="1" indent="0">
              <a:buNone/>
            </a:pPr>
            <a:r>
              <a:rPr lang="el-GR" sz="1800" dirty="0" smtClean="0"/>
              <a:t>Φ</a:t>
            </a:r>
            <a:r>
              <a:rPr lang="en-US" sz="1800" dirty="0" smtClean="0"/>
              <a:t>(T’) - </a:t>
            </a:r>
            <a:r>
              <a:rPr lang="el-GR" sz="1800" dirty="0" smtClean="0"/>
              <a:t>Φ</a:t>
            </a:r>
            <a:r>
              <a:rPr lang="en-US" sz="1800" dirty="0" smtClean="0"/>
              <a:t>(T)  = r’(a) – r(a) + r’(p) – r(p) + r’(g) – r(g)</a:t>
            </a:r>
          </a:p>
          <a:p>
            <a:pPr marL="457200" lvl="1" indent="0">
              <a:buNone/>
            </a:pPr>
            <a:r>
              <a:rPr lang="en-US" sz="1800" dirty="0" smtClean="0"/>
              <a:t>                    = – r(a) + r’(p) – r(p) + r’(g)</a:t>
            </a:r>
          </a:p>
          <a:p>
            <a:pPr marL="457200" lvl="1" indent="0">
              <a:buNone/>
            </a:pPr>
            <a:r>
              <a:rPr lang="en-US" sz="1800" dirty="0" smtClean="0"/>
              <a:t>	 	= - r(a) – r(p) + </a:t>
            </a:r>
            <a:r>
              <a:rPr lang="en-US" sz="1800" dirty="0"/>
              <a:t>r’(p) </a:t>
            </a:r>
            <a:r>
              <a:rPr lang="en-US" sz="1800" dirty="0" smtClean="0"/>
              <a:t>+ r’(g) </a:t>
            </a:r>
          </a:p>
          <a:p>
            <a:pPr marL="457200" lvl="1" indent="0">
              <a:buNone/>
            </a:pPr>
            <a:r>
              <a:rPr lang="en-US" sz="1800" dirty="0" smtClean="0"/>
              <a:t>		≤ </a:t>
            </a:r>
            <a:r>
              <a:rPr lang="en-US" sz="1800" dirty="0"/>
              <a:t>– </a:t>
            </a:r>
            <a:r>
              <a:rPr lang="en-US" sz="1800" dirty="0" smtClean="0"/>
              <a:t>2r(a) + 2r’(a) – 2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r>
              <a:rPr lang="en-US" dirty="0"/>
              <a:t>	≤ </a:t>
            </a:r>
            <a:r>
              <a:rPr lang="en-US" dirty="0" smtClean="0"/>
              <a:t>3(r’(a</a:t>
            </a:r>
            <a:r>
              <a:rPr lang="en-US" dirty="0"/>
              <a:t>) </a:t>
            </a:r>
            <a:r>
              <a:rPr lang="en-US" dirty="0" smtClean="0"/>
              <a:t>- r</a:t>
            </a:r>
            <a:r>
              <a:rPr lang="en-US" dirty="0"/>
              <a:t>’(a</a:t>
            </a:r>
            <a:r>
              <a:rPr lang="en-US" dirty="0" smtClean="0"/>
              <a:t>)) </a:t>
            </a:r>
            <a:r>
              <a:rPr lang="en-US" dirty="0"/>
              <a:t>– </a:t>
            </a:r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6031" y="778119"/>
            <a:ext cx="7772400" cy="3429000"/>
            <a:chOff x="76200" y="2133600"/>
            <a:chExt cx="8915400" cy="3962400"/>
          </a:xfrm>
        </p:grpSpPr>
        <p:sp>
          <p:nvSpPr>
            <p:cNvPr id="95" name="AutoShape 3"/>
            <p:cNvSpPr>
              <a:spLocks noChangeAspect="1" noChangeArrowheads="1"/>
            </p:cNvSpPr>
            <p:nvPr/>
          </p:nvSpPr>
          <p:spPr bwMode="auto">
            <a:xfrm>
              <a:off x="4191000" y="2971800"/>
              <a:ext cx="854075" cy="304800"/>
            </a:xfrm>
            <a:prstGeom prst="rightArrow">
              <a:avLst>
                <a:gd name="adj1" fmla="val 50000"/>
                <a:gd name="adj2" fmla="val 700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cxnSp>
          <p:nvCxnSpPr>
            <p:cNvPr id="96" name="AutoShape 4"/>
            <p:cNvCxnSpPr>
              <a:cxnSpLocks noChangeShapeType="1"/>
              <a:stCxn id="97" idx="3"/>
              <a:endCxn id="100" idx="0"/>
            </p:cNvCxnSpPr>
            <p:nvPr/>
          </p:nvCxnSpPr>
          <p:spPr bwMode="auto">
            <a:xfrm>
              <a:off x="1684338" y="2541588"/>
              <a:ext cx="804862" cy="639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Oval 5"/>
            <p:cNvSpPr>
              <a:spLocks noChangeAspect="1" noChangeArrowheads="1"/>
            </p:cNvSpPr>
            <p:nvPr/>
          </p:nvSpPr>
          <p:spPr bwMode="auto">
            <a:xfrm flipH="1">
              <a:off x="1295400" y="2133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dirty="0">
                  <a:solidFill>
                    <a:schemeClr val="tx1"/>
                  </a:solidFill>
                  <a:latin typeface="+mj-lt"/>
                </a:rPr>
                <a:t>g</a:t>
              </a:r>
            </a:p>
          </p:txBody>
        </p:sp>
        <p:cxnSp>
          <p:nvCxnSpPr>
            <p:cNvPr id="98" name="AutoShape 6"/>
            <p:cNvCxnSpPr>
              <a:cxnSpLocks noChangeShapeType="1"/>
              <a:stCxn id="97" idx="5"/>
              <a:endCxn id="99" idx="0"/>
            </p:cNvCxnSpPr>
            <p:nvPr/>
          </p:nvCxnSpPr>
          <p:spPr bwMode="auto">
            <a:xfrm flipH="1">
              <a:off x="647700" y="2541588"/>
              <a:ext cx="7143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AutoShape 7"/>
            <p:cNvSpPr>
              <a:spLocks noChangeArrowheads="1"/>
            </p:cNvSpPr>
            <p:nvPr/>
          </p:nvSpPr>
          <p:spPr bwMode="auto">
            <a:xfrm flipH="1">
              <a:off x="762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X</a:t>
              </a:r>
            </a:p>
          </p:txBody>
        </p:sp>
        <p:sp>
          <p:nvSpPr>
            <p:cNvPr id="100" name="Oval 8"/>
            <p:cNvSpPr>
              <a:spLocks noChangeAspect="1" noChangeArrowheads="1"/>
            </p:cNvSpPr>
            <p:nvPr/>
          </p:nvSpPr>
          <p:spPr bwMode="auto">
            <a:xfrm flipH="1">
              <a:off x="2260600" y="3200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p</a:t>
              </a:r>
            </a:p>
          </p:txBody>
        </p:sp>
        <p:cxnSp>
          <p:nvCxnSpPr>
            <p:cNvPr id="101" name="AutoShape 9"/>
            <p:cNvCxnSpPr>
              <a:cxnSpLocks noChangeShapeType="1"/>
              <a:stCxn id="100" idx="5"/>
              <a:endCxn id="104" idx="0"/>
            </p:cNvCxnSpPr>
            <p:nvPr/>
          </p:nvCxnSpPr>
          <p:spPr bwMode="auto">
            <a:xfrm flipH="1">
              <a:off x="1847850" y="3608388"/>
              <a:ext cx="47942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10"/>
            <p:cNvCxnSpPr>
              <a:cxnSpLocks noChangeShapeType="1"/>
              <a:stCxn id="100" idx="3"/>
              <a:endCxn id="108" idx="0"/>
            </p:cNvCxnSpPr>
            <p:nvPr/>
          </p:nvCxnSpPr>
          <p:spPr bwMode="auto">
            <a:xfrm>
              <a:off x="2649538" y="3608388"/>
              <a:ext cx="588962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AutoShape 12"/>
            <p:cNvSpPr>
              <a:spLocks noChangeArrowheads="1"/>
            </p:cNvSpPr>
            <p:nvPr/>
          </p:nvSpPr>
          <p:spPr bwMode="auto">
            <a:xfrm flipH="1">
              <a:off x="6159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Y</a:t>
              </a:r>
            </a:p>
          </p:txBody>
        </p:sp>
        <p:sp>
          <p:nvSpPr>
            <p:cNvPr id="104" name="Oval 13"/>
            <p:cNvSpPr>
              <a:spLocks noChangeAspect="1" noChangeArrowheads="1"/>
            </p:cNvSpPr>
            <p:nvPr/>
          </p:nvSpPr>
          <p:spPr bwMode="auto">
            <a:xfrm flipH="1">
              <a:off x="1619250" y="4267200"/>
              <a:ext cx="457200" cy="457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en-US" altLang="en-US" sz="18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05" name="AutoShape 14"/>
            <p:cNvCxnSpPr>
              <a:cxnSpLocks noChangeShapeType="1"/>
              <a:stCxn id="104" idx="5"/>
              <a:endCxn id="103" idx="0"/>
            </p:cNvCxnSpPr>
            <p:nvPr/>
          </p:nvCxnSpPr>
          <p:spPr bwMode="auto">
            <a:xfrm flipH="1">
              <a:off x="1187450" y="4684713"/>
              <a:ext cx="49847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AutoShape 15"/>
            <p:cNvCxnSpPr>
              <a:cxnSpLocks noChangeShapeType="1"/>
              <a:stCxn id="104" idx="3"/>
              <a:endCxn id="107" idx="0"/>
            </p:cNvCxnSpPr>
            <p:nvPr/>
          </p:nvCxnSpPr>
          <p:spPr bwMode="auto">
            <a:xfrm>
              <a:off x="2008188" y="4684713"/>
              <a:ext cx="5445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AutoShape 16"/>
            <p:cNvSpPr>
              <a:spLocks noChangeArrowheads="1"/>
            </p:cNvSpPr>
            <p:nvPr/>
          </p:nvSpPr>
          <p:spPr bwMode="auto">
            <a:xfrm flipH="1">
              <a:off x="19812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Z</a:t>
              </a:r>
            </a:p>
          </p:txBody>
        </p:sp>
        <p:sp>
          <p:nvSpPr>
            <p:cNvPr id="108" name="AutoShape 17"/>
            <p:cNvSpPr>
              <a:spLocks noChangeArrowheads="1"/>
            </p:cNvSpPr>
            <p:nvPr/>
          </p:nvSpPr>
          <p:spPr bwMode="auto">
            <a:xfrm flipH="1">
              <a:off x="26670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W</a:t>
              </a:r>
            </a:p>
          </p:txBody>
        </p:sp>
        <p:cxnSp>
          <p:nvCxnSpPr>
            <p:cNvPr id="109" name="AutoShape 19"/>
            <p:cNvCxnSpPr>
              <a:cxnSpLocks noChangeShapeType="1"/>
              <a:stCxn id="110" idx="3"/>
              <a:endCxn id="113" idx="0"/>
            </p:cNvCxnSpPr>
            <p:nvPr/>
          </p:nvCxnSpPr>
          <p:spPr bwMode="auto">
            <a:xfrm flipH="1">
              <a:off x="5283200" y="3238500"/>
              <a:ext cx="1108075" cy="628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Oval 20"/>
            <p:cNvSpPr>
              <a:spLocks noChangeAspect="1" noChangeArrowheads="1"/>
            </p:cNvSpPr>
            <p:nvPr/>
          </p:nvSpPr>
          <p:spPr bwMode="auto">
            <a:xfrm>
              <a:off x="6324600" y="2819400"/>
              <a:ext cx="457200" cy="4572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 smtClean="0">
                  <a:solidFill>
                    <a:srgbClr val="0000FF"/>
                  </a:solidFill>
                  <a:latin typeface="+mj-lt"/>
                </a:rPr>
                <a:t>a</a:t>
              </a:r>
              <a:endParaRPr lang="en-US" altLang="en-US" sz="1800" b="1" dirty="0">
                <a:solidFill>
                  <a:srgbClr val="0000FF"/>
                </a:solidFill>
                <a:latin typeface="+mj-lt"/>
              </a:endParaRPr>
            </a:p>
          </p:txBody>
        </p:sp>
        <p:cxnSp>
          <p:nvCxnSpPr>
            <p:cNvPr id="111" name="AutoShape 21"/>
            <p:cNvCxnSpPr>
              <a:cxnSpLocks noChangeShapeType="1"/>
              <a:stCxn id="110" idx="5"/>
              <a:endCxn id="118" idx="0"/>
            </p:cNvCxnSpPr>
            <p:nvPr/>
          </p:nvCxnSpPr>
          <p:spPr bwMode="auto">
            <a:xfrm>
              <a:off x="6715125" y="3238500"/>
              <a:ext cx="1044575" cy="628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AutoShape 22"/>
            <p:cNvSpPr>
              <a:spLocks noChangeArrowheads="1"/>
            </p:cNvSpPr>
            <p:nvPr/>
          </p:nvSpPr>
          <p:spPr bwMode="auto">
            <a:xfrm>
              <a:off x="5334000" y="4953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0000FF"/>
                  </a:solidFill>
                  <a:latin typeface="+mj-lt"/>
                </a:rPr>
                <a:t>Y</a:t>
              </a:r>
            </a:p>
          </p:txBody>
        </p:sp>
        <p:sp>
          <p:nvSpPr>
            <p:cNvPr id="113" name="Oval 23"/>
            <p:cNvSpPr>
              <a:spLocks noChangeAspect="1" noChangeArrowheads="1"/>
            </p:cNvSpPr>
            <p:nvPr/>
          </p:nvSpPr>
          <p:spPr bwMode="auto">
            <a:xfrm>
              <a:off x="5054600" y="38862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dirty="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cxnSp>
          <p:nvCxnSpPr>
            <p:cNvPr id="114" name="AutoShape 24"/>
            <p:cNvCxnSpPr>
              <a:cxnSpLocks noChangeShapeType="1"/>
              <a:stCxn id="113" idx="5"/>
              <a:endCxn id="112" idx="0"/>
            </p:cNvCxnSpPr>
            <p:nvPr/>
          </p:nvCxnSpPr>
          <p:spPr bwMode="auto">
            <a:xfrm>
              <a:off x="5445125" y="4295775"/>
              <a:ext cx="4603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25"/>
            <p:cNvCxnSpPr>
              <a:cxnSpLocks noChangeShapeType="1"/>
              <a:stCxn id="113" idx="3"/>
              <a:endCxn id="122" idx="0"/>
            </p:cNvCxnSpPr>
            <p:nvPr/>
          </p:nvCxnSpPr>
          <p:spPr bwMode="auto">
            <a:xfrm flipH="1">
              <a:off x="4610100" y="4295775"/>
              <a:ext cx="5111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AutoShape 26"/>
            <p:cNvCxnSpPr>
              <a:cxnSpLocks noChangeShapeType="1"/>
              <a:endCxn id="110" idx="0"/>
            </p:cNvCxnSpPr>
            <p:nvPr/>
          </p:nvCxnSpPr>
          <p:spPr bwMode="auto">
            <a:xfrm>
              <a:off x="5410200" y="2133600"/>
              <a:ext cx="1143000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AutoShape 27"/>
            <p:cNvSpPr>
              <a:spLocks noChangeArrowheads="1"/>
            </p:cNvSpPr>
            <p:nvPr/>
          </p:nvSpPr>
          <p:spPr bwMode="auto">
            <a:xfrm>
              <a:off x="7848600" y="4953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W</a:t>
              </a:r>
            </a:p>
          </p:txBody>
        </p:sp>
        <p:sp>
          <p:nvSpPr>
            <p:cNvPr id="118" name="Oval 28"/>
            <p:cNvSpPr>
              <a:spLocks noChangeAspect="1" noChangeArrowheads="1"/>
            </p:cNvSpPr>
            <p:nvPr/>
          </p:nvSpPr>
          <p:spPr bwMode="auto">
            <a:xfrm>
              <a:off x="7531100" y="3886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p</a:t>
              </a:r>
            </a:p>
          </p:txBody>
        </p:sp>
        <p:cxnSp>
          <p:nvCxnSpPr>
            <p:cNvPr id="119" name="AutoShape 29"/>
            <p:cNvCxnSpPr>
              <a:cxnSpLocks noChangeShapeType="1"/>
              <a:stCxn id="118" idx="5"/>
              <a:endCxn id="117" idx="0"/>
            </p:cNvCxnSpPr>
            <p:nvPr/>
          </p:nvCxnSpPr>
          <p:spPr bwMode="auto">
            <a:xfrm>
              <a:off x="7921625" y="42957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30"/>
            <p:cNvCxnSpPr>
              <a:cxnSpLocks noChangeShapeType="1"/>
              <a:stCxn id="118" idx="3"/>
              <a:endCxn id="121" idx="0"/>
            </p:cNvCxnSpPr>
            <p:nvPr/>
          </p:nvCxnSpPr>
          <p:spPr bwMode="auto">
            <a:xfrm flipH="1">
              <a:off x="7124700" y="4295775"/>
              <a:ext cx="4730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" name="AutoShape 31"/>
            <p:cNvSpPr>
              <a:spLocks noChangeArrowheads="1"/>
            </p:cNvSpPr>
            <p:nvPr/>
          </p:nvSpPr>
          <p:spPr bwMode="auto">
            <a:xfrm>
              <a:off x="6553200" y="4953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0000FF"/>
                  </a:solidFill>
                  <a:latin typeface="+mj-lt"/>
                </a:rPr>
                <a:t>Z</a:t>
              </a:r>
            </a:p>
          </p:txBody>
        </p:sp>
        <p:sp>
          <p:nvSpPr>
            <p:cNvPr id="122" name="AutoShape 32"/>
            <p:cNvSpPr>
              <a:spLocks noChangeArrowheads="1"/>
            </p:cNvSpPr>
            <p:nvPr/>
          </p:nvSpPr>
          <p:spPr bwMode="auto">
            <a:xfrm>
              <a:off x="4038600" y="4953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FF0000"/>
                  </a:solidFill>
                  <a:latin typeface="+mj-lt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5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change for zig-zig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000" y="4572000"/>
            <a:ext cx="7947582" cy="1447800"/>
          </a:xfrm>
        </p:spPr>
        <p:txBody>
          <a:bodyPr/>
          <a:lstStyle/>
          <a:p>
            <a:pPr marL="457200" lvl="1" indent="0">
              <a:buNone/>
            </a:pPr>
            <a:r>
              <a:rPr lang="el-GR" sz="1800" dirty="0" smtClean="0"/>
              <a:t>Φ</a:t>
            </a:r>
            <a:r>
              <a:rPr lang="en-US" sz="1800" dirty="0" smtClean="0"/>
              <a:t>(T’) - </a:t>
            </a:r>
            <a:r>
              <a:rPr lang="el-GR" sz="1800" dirty="0" smtClean="0"/>
              <a:t>Φ</a:t>
            </a:r>
            <a:r>
              <a:rPr lang="en-US" sz="1800" dirty="0" smtClean="0"/>
              <a:t>(T) = r’(a) – r(a) + r’(p) – r(p) + r’(g) – r(g)</a:t>
            </a:r>
          </a:p>
          <a:p>
            <a:pPr marL="457200" lvl="1" indent="0">
              <a:buNone/>
            </a:pPr>
            <a:r>
              <a:rPr lang="en-US" sz="1800" dirty="0" smtClean="0"/>
              <a:t>                   = – r(a) + r’(p) – r(p) + r’(g)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	</a:t>
            </a:r>
            <a:r>
              <a:rPr lang="en-US" sz="1800" dirty="0"/>
              <a:t>≤ </a:t>
            </a:r>
            <a:r>
              <a:rPr lang="en-US" sz="1800" dirty="0" smtClean="0"/>
              <a:t>–2r(a</a:t>
            </a:r>
            <a:r>
              <a:rPr lang="en-US" sz="1800" dirty="0"/>
              <a:t>) + r</a:t>
            </a:r>
            <a:r>
              <a:rPr lang="en-US" sz="1800" dirty="0" smtClean="0"/>
              <a:t>’(a) </a:t>
            </a:r>
            <a:r>
              <a:rPr lang="en-US" sz="1800" dirty="0"/>
              <a:t>– </a:t>
            </a:r>
            <a:r>
              <a:rPr lang="en-US" sz="1800" dirty="0" smtClean="0"/>
              <a:t>r(a) </a:t>
            </a:r>
            <a:r>
              <a:rPr lang="en-US" sz="1800" dirty="0"/>
              <a:t>+ r’(g</a:t>
            </a:r>
            <a:r>
              <a:rPr lang="en-US" sz="1800" dirty="0" smtClean="0"/>
              <a:t>) + r(a) </a:t>
            </a:r>
          </a:p>
          <a:p>
            <a:pPr marL="457200" lvl="1" indent="0">
              <a:buNone/>
            </a:pPr>
            <a:r>
              <a:rPr lang="en-US" sz="1800" dirty="0" smtClean="0"/>
              <a:t>		</a:t>
            </a:r>
            <a:r>
              <a:rPr lang="en-US" sz="1800" dirty="0"/>
              <a:t>≤ </a:t>
            </a:r>
            <a:r>
              <a:rPr lang="en-US" sz="1800" dirty="0" smtClean="0"/>
              <a:t>–3r(a</a:t>
            </a:r>
            <a:r>
              <a:rPr lang="en-US" sz="1800" dirty="0"/>
              <a:t>) + r’(a</a:t>
            </a:r>
            <a:r>
              <a:rPr lang="en-US" sz="1800" dirty="0" smtClean="0"/>
              <a:t>) </a:t>
            </a:r>
            <a:r>
              <a:rPr lang="en-US" sz="1800" dirty="0"/>
              <a:t>+ </a:t>
            </a:r>
            <a:r>
              <a:rPr lang="en-US" sz="1800" dirty="0" smtClean="0"/>
              <a:t>2r’(a) – 2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= 3(r’(a</a:t>
            </a:r>
            <a:r>
              <a:rPr lang="en-US" sz="1800" dirty="0"/>
              <a:t>) </a:t>
            </a:r>
            <a:r>
              <a:rPr lang="en-US" sz="1800" dirty="0" smtClean="0"/>
              <a:t>- r(a)) – </a:t>
            </a:r>
            <a:r>
              <a:rPr lang="en-US" sz="1800" dirty="0"/>
              <a:t>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52475" y="609600"/>
            <a:ext cx="7705725" cy="3810000"/>
            <a:chOff x="76200" y="1447800"/>
            <a:chExt cx="8991600" cy="4648200"/>
          </a:xfrm>
        </p:grpSpPr>
        <p:cxnSp>
          <p:nvCxnSpPr>
            <p:cNvPr id="35" name="AutoShape 4"/>
            <p:cNvCxnSpPr>
              <a:cxnSpLocks noChangeShapeType="1"/>
              <a:stCxn id="36" idx="3"/>
              <a:endCxn id="40" idx="0"/>
            </p:cNvCxnSpPr>
            <p:nvPr/>
          </p:nvCxnSpPr>
          <p:spPr bwMode="auto">
            <a:xfrm flipH="1">
              <a:off x="6654800" y="2552700"/>
              <a:ext cx="803275" cy="628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Oval 5"/>
            <p:cNvSpPr>
              <a:spLocks noChangeAspect="1" noChangeArrowheads="1"/>
            </p:cNvSpPr>
            <p:nvPr/>
          </p:nvSpPr>
          <p:spPr bwMode="auto">
            <a:xfrm>
              <a:off x="7391400" y="2133600"/>
              <a:ext cx="457200" cy="4572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solidFill>
                    <a:srgbClr val="0000FF"/>
                  </a:solidFill>
                  <a:latin typeface="+mj-lt"/>
                </a:rPr>
                <a:t>a</a:t>
              </a:r>
            </a:p>
          </p:txBody>
        </p:sp>
        <p:cxnSp>
          <p:nvCxnSpPr>
            <p:cNvPr id="37" name="AutoShape 6"/>
            <p:cNvCxnSpPr>
              <a:cxnSpLocks noChangeShapeType="1"/>
              <a:stCxn id="36" idx="5"/>
              <a:endCxn id="38" idx="0"/>
            </p:cNvCxnSpPr>
            <p:nvPr/>
          </p:nvCxnSpPr>
          <p:spPr bwMode="auto">
            <a:xfrm>
              <a:off x="7781925" y="2552700"/>
              <a:ext cx="714375" cy="628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79248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0000FF"/>
                  </a:solidFill>
                  <a:latin typeface="+mj-lt"/>
                </a:rPr>
                <a:t>Z</a:t>
              </a:r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auto">
            <a:xfrm>
              <a:off x="67437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0000FF"/>
                  </a:solidFill>
                  <a:latin typeface="+mj-lt"/>
                </a:rPr>
                <a:t>Y</a:t>
              </a:r>
            </a:p>
          </p:txBody>
        </p:sp>
        <p:sp>
          <p:nvSpPr>
            <p:cNvPr id="40" name="Oval 9"/>
            <p:cNvSpPr>
              <a:spLocks noChangeAspect="1" noChangeArrowheads="1"/>
            </p:cNvSpPr>
            <p:nvPr/>
          </p:nvSpPr>
          <p:spPr bwMode="auto">
            <a:xfrm>
              <a:off x="6426200" y="3200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p</a:t>
              </a:r>
            </a:p>
          </p:txBody>
        </p:sp>
        <p:cxnSp>
          <p:nvCxnSpPr>
            <p:cNvPr id="41" name="AutoShape 10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>
              <a:off x="6816725" y="36099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"/>
            <p:cNvCxnSpPr>
              <a:cxnSpLocks noChangeShapeType="1"/>
              <a:stCxn id="40" idx="3"/>
              <a:endCxn id="45" idx="0"/>
            </p:cNvCxnSpPr>
            <p:nvPr/>
          </p:nvCxnSpPr>
          <p:spPr bwMode="auto">
            <a:xfrm flipH="1">
              <a:off x="5924550" y="3609975"/>
              <a:ext cx="56832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AutoShape 12"/>
            <p:cNvSpPr>
              <a:spLocks noChangeAspect="1" noChangeArrowheads="1"/>
            </p:cNvSpPr>
            <p:nvPr/>
          </p:nvSpPr>
          <p:spPr bwMode="auto">
            <a:xfrm>
              <a:off x="4191000" y="2971800"/>
              <a:ext cx="854075" cy="304800"/>
            </a:xfrm>
            <a:prstGeom prst="rightArrow">
              <a:avLst>
                <a:gd name="adj1" fmla="val 50000"/>
                <a:gd name="adj2" fmla="val 700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44" name="AutoShape 13"/>
            <p:cNvSpPr>
              <a:spLocks noChangeArrowheads="1"/>
            </p:cNvSpPr>
            <p:nvPr/>
          </p:nvSpPr>
          <p:spPr bwMode="auto">
            <a:xfrm>
              <a:off x="60134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FF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45" name="Oval 14"/>
            <p:cNvSpPr>
              <a:spLocks noChangeAspect="1" noChangeArrowheads="1"/>
            </p:cNvSpPr>
            <p:nvPr/>
          </p:nvSpPr>
          <p:spPr bwMode="auto">
            <a:xfrm>
              <a:off x="5695950" y="42672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cxnSp>
          <p:nvCxnSpPr>
            <p:cNvPr id="46" name="AutoShape 15"/>
            <p:cNvCxnSpPr>
              <a:cxnSpLocks noChangeShapeType="1"/>
              <a:stCxn id="45" idx="5"/>
              <a:endCxn id="44" idx="0"/>
            </p:cNvCxnSpPr>
            <p:nvPr/>
          </p:nvCxnSpPr>
          <p:spPr bwMode="auto">
            <a:xfrm>
              <a:off x="6086475" y="46767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6"/>
            <p:cNvCxnSpPr>
              <a:cxnSpLocks noChangeShapeType="1"/>
              <a:stCxn id="45" idx="3"/>
              <a:endCxn id="48" idx="0"/>
            </p:cNvCxnSpPr>
            <p:nvPr/>
          </p:nvCxnSpPr>
          <p:spPr bwMode="auto">
            <a:xfrm flipH="1">
              <a:off x="5219700" y="4676775"/>
              <a:ext cx="54292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46482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FF0000"/>
                  </a:solidFill>
                  <a:latin typeface="+mj-lt"/>
                </a:rPr>
                <a:t>W</a:t>
              </a:r>
            </a:p>
          </p:txBody>
        </p:sp>
        <p:cxnSp>
          <p:nvCxnSpPr>
            <p:cNvPr id="49" name="AutoShape 18"/>
            <p:cNvCxnSpPr>
              <a:cxnSpLocks noChangeShapeType="1"/>
              <a:stCxn id="50" idx="3"/>
              <a:endCxn id="54" idx="0"/>
            </p:cNvCxnSpPr>
            <p:nvPr/>
          </p:nvCxnSpPr>
          <p:spPr bwMode="auto">
            <a:xfrm>
              <a:off x="1684338" y="2541588"/>
              <a:ext cx="804862" cy="639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Oval 19"/>
            <p:cNvSpPr>
              <a:spLocks noChangeAspect="1" noChangeArrowheads="1"/>
            </p:cNvSpPr>
            <p:nvPr/>
          </p:nvSpPr>
          <p:spPr bwMode="auto">
            <a:xfrm flipH="1">
              <a:off x="1295400" y="2133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g</a:t>
              </a:r>
            </a:p>
          </p:txBody>
        </p:sp>
        <p:cxnSp>
          <p:nvCxnSpPr>
            <p:cNvPr id="51" name="AutoShape 20"/>
            <p:cNvCxnSpPr>
              <a:cxnSpLocks noChangeShapeType="1"/>
              <a:stCxn id="50" idx="5"/>
              <a:endCxn id="52" idx="0"/>
            </p:cNvCxnSpPr>
            <p:nvPr/>
          </p:nvCxnSpPr>
          <p:spPr bwMode="auto">
            <a:xfrm flipH="1">
              <a:off x="647700" y="2541588"/>
              <a:ext cx="7143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AutoShape 21"/>
            <p:cNvSpPr>
              <a:spLocks noChangeArrowheads="1"/>
            </p:cNvSpPr>
            <p:nvPr/>
          </p:nvSpPr>
          <p:spPr bwMode="auto">
            <a:xfrm flipH="1">
              <a:off x="762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W</a:t>
              </a:r>
            </a:p>
          </p:txBody>
        </p:sp>
        <p:sp>
          <p:nvSpPr>
            <p:cNvPr id="53" name="AutoShape 22"/>
            <p:cNvSpPr>
              <a:spLocks noChangeArrowheads="1"/>
            </p:cNvSpPr>
            <p:nvPr/>
          </p:nvSpPr>
          <p:spPr bwMode="auto">
            <a:xfrm flipH="1">
              <a:off x="12573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X</a:t>
              </a:r>
            </a:p>
          </p:txBody>
        </p:sp>
        <p:sp>
          <p:nvSpPr>
            <p:cNvPr id="54" name="Oval 23"/>
            <p:cNvSpPr>
              <a:spLocks noChangeAspect="1" noChangeArrowheads="1"/>
            </p:cNvSpPr>
            <p:nvPr/>
          </p:nvSpPr>
          <p:spPr bwMode="auto">
            <a:xfrm flipH="1">
              <a:off x="2260600" y="3200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p</a:t>
              </a:r>
            </a:p>
          </p:txBody>
        </p:sp>
        <p:cxnSp>
          <p:nvCxnSpPr>
            <p:cNvPr id="55" name="AutoShape 24"/>
            <p:cNvCxnSpPr>
              <a:cxnSpLocks noChangeShapeType="1"/>
              <a:stCxn id="54" idx="5"/>
              <a:endCxn id="53" idx="0"/>
            </p:cNvCxnSpPr>
            <p:nvPr/>
          </p:nvCxnSpPr>
          <p:spPr bwMode="auto">
            <a:xfrm flipH="1">
              <a:off x="1828800" y="3608388"/>
              <a:ext cx="4984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25"/>
            <p:cNvCxnSpPr>
              <a:cxnSpLocks noChangeShapeType="1"/>
              <a:stCxn id="54" idx="3"/>
              <a:endCxn id="58" idx="0"/>
            </p:cNvCxnSpPr>
            <p:nvPr/>
          </p:nvCxnSpPr>
          <p:spPr bwMode="auto">
            <a:xfrm>
              <a:off x="2649538" y="3608388"/>
              <a:ext cx="5699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AutoShape 26"/>
            <p:cNvSpPr>
              <a:spLocks noChangeArrowheads="1"/>
            </p:cNvSpPr>
            <p:nvPr/>
          </p:nvSpPr>
          <p:spPr bwMode="auto">
            <a:xfrm flipH="1">
              <a:off x="19875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Y</a:t>
              </a:r>
            </a:p>
          </p:txBody>
        </p:sp>
        <p:sp>
          <p:nvSpPr>
            <p:cNvPr id="58" name="Oval 27"/>
            <p:cNvSpPr>
              <a:spLocks noChangeAspect="1" noChangeArrowheads="1"/>
            </p:cNvSpPr>
            <p:nvPr/>
          </p:nvSpPr>
          <p:spPr bwMode="auto">
            <a:xfrm flipH="1">
              <a:off x="2990850" y="4267200"/>
              <a:ext cx="457200" cy="457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en-US" altLang="en-US" sz="18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9" name="AutoShape 28"/>
            <p:cNvCxnSpPr>
              <a:cxnSpLocks noChangeShapeType="1"/>
              <a:stCxn id="58" idx="5"/>
              <a:endCxn id="57" idx="0"/>
            </p:cNvCxnSpPr>
            <p:nvPr/>
          </p:nvCxnSpPr>
          <p:spPr bwMode="auto">
            <a:xfrm flipH="1">
              <a:off x="2559050" y="4684713"/>
              <a:ext cx="49847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29"/>
            <p:cNvCxnSpPr>
              <a:cxnSpLocks noChangeShapeType="1"/>
              <a:stCxn id="58" idx="3"/>
              <a:endCxn id="61" idx="0"/>
            </p:cNvCxnSpPr>
            <p:nvPr/>
          </p:nvCxnSpPr>
          <p:spPr bwMode="auto">
            <a:xfrm>
              <a:off x="3379788" y="4684713"/>
              <a:ext cx="5445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AutoShape 30"/>
            <p:cNvSpPr>
              <a:spLocks noChangeArrowheads="1"/>
            </p:cNvSpPr>
            <p:nvPr/>
          </p:nvSpPr>
          <p:spPr bwMode="auto">
            <a:xfrm flipH="1">
              <a:off x="33528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Z</a:t>
              </a:r>
            </a:p>
          </p:txBody>
        </p:sp>
        <p:cxnSp>
          <p:nvCxnSpPr>
            <p:cNvPr id="62" name="AutoShape 31"/>
            <p:cNvCxnSpPr>
              <a:cxnSpLocks noChangeShapeType="1"/>
              <a:endCxn id="36" idx="0"/>
            </p:cNvCxnSpPr>
            <p:nvPr/>
          </p:nvCxnSpPr>
          <p:spPr bwMode="auto">
            <a:xfrm>
              <a:off x="6477000" y="1447800"/>
              <a:ext cx="1143000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2"/>
            <p:cNvCxnSpPr>
              <a:cxnSpLocks noChangeShapeType="1"/>
              <a:endCxn id="50" idx="0"/>
            </p:cNvCxnSpPr>
            <p:nvPr/>
          </p:nvCxnSpPr>
          <p:spPr bwMode="auto">
            <a:xfrm>
              <a:off x="381000" y="1447800"/>
              <a:ext cx="11430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472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Optimality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05" y="1813223"/>
            <a:ext cx="6340390" cy="4099916"/>
          </a:xfrm>
        </p:spPr>
      </p:pic>
      <p:sp>
        <p:nvSpPr>
          <p:cNvPr id="6" name="TextBox 5"/>
          <p:cNvSpPr txBox="1"/>
          <p:nvPr/>
        </p:nvSpPr>
        <p:spPr>
          <a:xfrm>
            <a:off x="6656389" y="2602468"/>
            <a:ext cx="12554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9" y="2971800"/>
            <a:ext cx="10668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6600" y="2233136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j-lt"/>
              </a:rPr>
              <a:t>worst-case optimal</a:t>
            </a:r>
            <a:endParaRPr lang="en-US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1855" y="4278868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instance optimal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3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kumimoji="0" lang="en-US" altLang="en-US" dirty="0"/>
              <a:t>Fibonacci Heaps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220788" y="2671763"/>
            <a:ext cx="6704012" cy="3094037"/>
          </a:xfrm>
        </p:spPr>
        <p:txBody>
          <a:bodyPr/>
          <a:lstStyle/>
          <a:p>
            <a:r>
              <a:rPr lang="en-US" sz="1800" dirty="0" smtClean="0"/>
              <a:t>A classical example where different types of operations have different amortized costs.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73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BA34A-6A70-47FD-8E70-2B95C807A535}" type="slidenum">
              <a:rPr lang="en-US" altLang="en-US">
                <a:latin typeface="+mj-lt"/>
              </a:rPr>
              <a:pPr/>
              <a:t>45</a:t>
            </a:fld>
            <a:endParaRPr lang="en-US" altLang="en-US" sz="1400">
              <a:latin typeface="+mj-lt"/>
            </a:endParaRPr>
          </a:p>
        </p:txBody>
      </p:sp>
      <p:sp>
        <p:nvSpPr>
          <p:cNvPr id="6209" name="Rectangle 6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87438" y="161925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>
                <a:latin typeface="+mj-lt"/>
              </a:rPr>
              <a:t>make-heap</a:t>
            </a:r>
            <a:endParaRPr lang="en-US" altLang="en-US" sz="1400" baseline="30000" dirty="0">
              <a:latin typeface="+mj-lt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087438" y="995363"/>
            <a:ext cx="153987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Operation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087438" y="2373313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insert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087438" y="4281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find-min</a:t>
            </a:r>
            <a:endParaRPr lang="en-US" altLang="en-US" sz="14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087438" y="275590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delete-min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87438" y="3900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union</a:t>
            </a:r>
            <a:endParaRPr lang="en-US" altLang="en-US" sz="14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087438" y="3138488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decrease-key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087438" y="3521075"/>
            <a:ext cx="153987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delete</a:t>
            </a:r>
            <a:endParaRPr lang="en-US" altLang="en-US" sz="14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600450" y="161925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600450" y="995363"/>
            <a:ext cx="10255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Binary</a:t>
            </a:r>
            <a:br>
              <a:rPr lang="en-US" altLang="en-US" sz="1400" dirty="0">
                <a:solidFill>
                  <a:schemeClr val="bg1"/>
                </a:solidFill>
                <a:latin typeface="+mj-lt"/>
              </a:rPr>
            </a:b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600450" y="2373313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>
                <a:latin typeface="+mj-lt"/>
              </a:rPr>
              <a:t>log 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00450" y="4281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600450" y="275590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600450" y="3900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n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3600450" y="3138488"/>
            <a:ext cx="10255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log n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600450" y="3521075"/>
            <a:ext cx="102552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625975" y="161925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4625975" y="995363"/>
            <a:ext cx="1090613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Binomial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625975" y="2373313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625975" y="4281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625975" y="275590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4625975" y="3900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625975" y="3138488"/>
            <a:ext cx="1090613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log n</a:t>
            </a: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625975" y="3521075"/>
            <a:ext cx="1090613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5716588" y="1619250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716588" y="995363"/>
            <a:ext cx="10763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Fibonacci</a:t>
            </a:r>
            <a:br>
              <a:rPr lang="en-US" altLang="en-US" sz="1400" dirty="0">
                <a:solidFill>
                  <a:schemeClr val="bg1"/>
                </a:solidFill>
                <a:latin typeface="+mj-lt"/>
              </a:rPr>
            </a:b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Heap </a:t>
            </a:r>
            <a:r>
              <a:rPr lang="en-US" altLang="en-US" sz="1400" baseline="30000" dirty="0">
                <a:solidFill>
                  <a:schemeClr val="bg1"/>
                </a:solidFill>
                <a:latin typeface="+mj-lt"/>
                <a:cs typeface="Arial" charset="0"/>
              </a:rPr>
              <a:t>†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5716588" y="2373313"/>
            <a:ext cx="10763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5716588" y="4281488"/>
            <a:ext cx="107632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5716588" y="2755900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log n</a:t>
            </a: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5716588" y="3900488"/>
            <a:ext cx="107632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5716588" y="3138488"/>
            <a:ext cx="10763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5716588" y="3521075"/>
            <a:ext cx="1076325" cy="3794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log n</a:t>
            </a: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6792913" y="161925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6792913" y="995363"/>
            <a:ext cx="105568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Relaxed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6792913" y="2373313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6792913" y="4281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6792913" y="275590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6792913" y="3900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6792913" y="3138488"/>
            <a:ext cx="1055687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6792913" y="3521075"/>
            <a:ext cx="105568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2627313" y="161925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2627313" y="995363"/>
            <a:ext cx="97313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Linked</a:t>
            </a:r>
            <a:br>
              <a:rPr lang="en-US" altLang="en-US" sz="1400" dirty="0">
                <a:solidFill>
                  <a:schemeClr val="bg1"/>
                </a:solidFill>
                <a:latin typeface="+mj-lt"/>
              </a:rPr>
            </a:b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List</a:t>
            </a: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2627313" y="2373313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2627313" y="4281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n</a:t>
            </a: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2627313" y="275590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n</a:t>
            </a: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2627313" y="3900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2627313" y="3138488"/>
            <a:ext cx="973137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n</a:t>
            </a:r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2627313" y="3521075"/>
            <a:ext cx="97313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n</a:t>
            </a:r>
          </a:p>
        </p:txBody>
      </p: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1087438" y="1990725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is-empty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3600450" y="1990725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197" name="Rectangle 53"/>
          <p:cNvSpPr>
            <a:spLocks noChangeArrowheads="1"/>
          </p:cNvSpPr>
          <p:nvPr/>
        </p:nvSpPr>
        <p:spPr bwMode="auto">
          <a:xfrm>
            <a:off x="4625975" y="1990725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198" name="Rectangle 54"/>
          <p:cNvSpPr>
            <a:spLocks noChangeArrowheads="1"/>
          </p:cNvSpPr>
          <p:nvPr/>
        </p:nvSpPr>
        <p:spPr bwMode="auto">
          <a:xfrm>
            <a:off x="5716588" y="1990725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6792913" y="1990725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200" name="Rectangle 56"/>
          <p:cNvSpPr>
            <a:spLocks noChangeArrowheads="1"/>
          </p:cNvSpPr>
          <p:nvPr/>
        </p:nvSpPr>
        <p:spPr bwMode="auto">
          <a:xfrm>
            <a:off x="2627313" y="1990725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6208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Priority Queues Performance Cost Summary</a:t>
            </a:r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5675312" y="4754563"/>
            <a:ext cx="15636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dirty="0" smtClean="0">
                <a:solidFill>
                  <a:schemeClr val="hlink"/>
                </a:solidFill>
                <a:latin typeface="+mj-lt"/>
                <a:cs typeface="Arial" charset="0"/>
              </a:rPr>
              <a:t>† amortized</a:t>
            </a:r>
            <a:endParaRPr kumimoji="1" lang="en-US" altLang="en-US" dirty="0">
              <a:solidFill>
                <a:schemeClr val="hlink"/>
              </a:solidFill>
              <a:latin typeface="+mj-lt"/>
              <a:cs typeface="Arial" charset="0"/>
            </a:endParaRPr>
          </a:p>
        </p:txBody>
      </p:sp>
      <p:sp>
        <p:nvSpPr>
          <p:cNvPr id="6215" name="Text Box 71"/>
          <p:cNvSpPr txBox="1">
            <a:spLocks noChangeArrowheads="1"/>
          </p:cNvSpPr>
          <p:nvPr/>
        </p:nvSpPr>
        <p:spPr bwMode="auto">
          <a:xfrm>
            <a:off x="1066800" y="4754563"/>
            <a:ext cx="452367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dirty="0">
                <a:solidFill>
                  <a:schemeClr val="hlink"/>
                </a:solidFill>
                <a:latin typeface="+mj-lt"/>
                <a:cs typeface="Arial" charset="0"/>
              </a:rPr>
              <a:t>n = number of elements in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0093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1CAC-CAAC-4AF4-9B6F-467E59B1493E}" type="slidenum">
              <a:rPr lang="en-US" altLang="en-US">
                <a:latin typeface="+mj-lt"/>
              </a:rPr>
              <a:pPr/>
              <a:t>46</a:t>
            </a:fld>
            <a:endParaRPr lang="en-US" altLang="en-US" sz="1400">
              <a:latin typeface="+mj-lt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Hopeless </a:t>
            </a:r>
            <a:r>
              <a:rPr lang="en-US" altLang="en-US" dirty="0">
                <a:latin typeface="+mj-lt"/>
              </a:rPr>
              <a:t>challenge. 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O(1) 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insert and delete-min. Why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179257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Queues Performance Cost Summary</a:t>
            </a:r>
          </a:p>
        </p:txBody>
      </p:sp>
      <p:sp>
        <p:nvSpPr>
          <p:cNvPr id="179316" name="Rectangle 116"/>
          <p:cNvSpPr>
            <a:spLocks noChangeArrowheads="1"/>
          </p:cNvSpPr>
          <p:nvPr/>
        </p:nvSpPr>
        <p:spPr bwMode="auto">
          <a:xfrm>
            <a:off x="1087438" y="161925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make-heap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17" name="Rectangle 117"/>
          <p:cNvSpPr>
            <a:spLocks noChangeArrowheads="1"/>
          </p:cNvSpPr>
          <p:nvPr/>
        </p:nvSpPr>
        <p:spPr bwMode="auto">
          <a:xfrm>
            <a:off x="1087438" y="995363"/>
            <a:ext cx="153987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Operation</a:t>
            </a:r>
          </a:p>
        </p:txBody>
      </p:sp>
      <p:sp>
        <p:nvSpPr>
          <p:cNvPr id="179318" name="Rectangle 118"/>
          <p:cNvSpPr>
            <a:spLocks noChangeArrowheads="1"/>
          </p:cNvSpPr>
          <p:nvPr/>
        </p:nvSpPr>
        <p:spPr bwMode="auto">
          <a:xfrm>
            <a:off x="1087438" y="2373313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insert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19" name="Rectangle 119"/>
          <p:cNvSpPr>
            <a:spLocks noChangeArrowheads="1"/>
          </p:cNvSpPr>
          <p:nvPr/>
        </p:nvSpPr>
        <p:spPr bwMode="auto">
          <a:xfrm>
            <a:off x="1087438" y="4281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find-min</a:t>
            </a:r>
            <a:endParaRPr lang="en-US" altLang="en-US" sz="14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9320" name="Rectangle 120"/>
          <p:cNvSpPr>
            <a:spLocks noChangeArrowheads="1"/>
          </p:cNvSpPr>
          <p:nvPr/>
        </p:nvSpPr>
        <p:spPr bwMode="auto">
          <a:xfrm>
            <a:off x="1087438" y="275590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delete-min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21" name="Rectangle 121"/>
          <p:cNvSpPr>
            <a:spLocks noChangeArrowheads="1"/>
          </p:cNvSpPr>
          <p:nvPr/>
        </p:nvSpPr>
        <p:spPr bwMode="auto">
          <a:xfrm>
            <a:off x="1087438" y="3900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union</a:t>
            </a:r>
            <a:endParaRPr lang="en-US" altLang="en-US" sz="14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9322" name="Rectangle 122"/>
          <p:cNvSpPr>
            <a:spLocks noChangeArrowheads="1"/>
          </p:cNvSpPr>
          <p:nvPr/>
        </p:nvSpPr>
        <p:spPr bwMode="auto">
          <a:xfrm>
            <a:off x="1087438" y="3138488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decrease-key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23" name="Rectangle 123"/>
          <p:cNvSpPr>
            <a:spLocks noChangeArrowheads="1"/>
          </p:cNvSpPr>
          <p:nvPr/>
        </p:nvSpPr>
        <p:spPr bwMode="auto">
          <a:xfrm>
            <a:off x="1087438" y="3521075"/>
            <a:ext cx="153987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delete</a:t>
            </a:r>
            <a:endParaRPr lang="en-US" altLang="en-US" sz="14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9324" name="Rectangle 124"/>
          <p:cNvSpPr>
            <a:spLocks noChangeArrowheads="1"/>
          </p:cNvSpPr>
          <p:nvPr/>
        </p:nvSpPr>
        <p:spPr bwMode="auto">
          <a:xfrm>
            <a:off x="3600450" y="161925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25" name="Rectangle 125"/>
          <p:cNvSpPr>
            <a:spLocks noChangeArrowheads="1"/>
          </p:cNvSpPr>
          <p:nvPr/>
        </p:nvSpPr>
        <p:spPr bwMode="auto">
          <a:xfrm>
            <a:off x="3600450" y="995363"/>
            <a:ext cx="10255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Binary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179326" name="Rectangle 126"/>
          <p:cNvSpPr>
            <a:spLocks noChangeArrowheads="1"/>
          </p:cNvSpPr>
          <p:nvPr/>
        </p:nvSpPr>
        <p:spPr bwMode="auto">
          <a:xfrm>
            <a:off x="3600450" y="2373313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27" name="Rectangle 127"/>
          <p:cNvSpPr>
            <a:spLocks noChangeArrowheads="1"/>
          </p:cNvSpPr>
          <p:nvPr/>
        </p:nvSpPr>
        <p:spPr bwMode="auto">
          <a:xfrm>
            <a:off x="3600450" y="4281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179328" name="Rectangle 128"/>
          <p:cNvSpPr>
            <a:spLocks noChangeArrowheads="1"/>
          </p:cNvSpPr>
          <p:nvPr/>
        </p:nvSpPr>
        <p:spPr bwMode="auto">
          <a:xfrm>
            <a:off x="3600450" y="275590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29" name="Rectangle 129"/>
          <p:cNvSpPr>
            <a:spLocks noChangeArrowheads="1"/>
          </p:cNvSpPr>
          <p:nvPr/>
        </p:nvSpPr>
        <p:spPr bwMode="auto">
          <a:xfrm>
            <a:off x="3600450" y="3900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n</a:t>
            </a:r>
          </a:p>
        </p:txBody>
      </p:sp>
      <p:sp>
        <p:nvSpPr>
          <p:cNvPr id="179330" name="Rectangle 130"/>
          <p:cNvSpPr>
            <a:spLocks noChangeArrowheads="1"/>
          </p:cNvSpPr>
          <p:nvPr/>
        </p:nvSpPr>
        <p:spPr bwMode="auto">
          <a:xfrm>
            <a:off x="3600450" y="3138488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1" name="Rectangle 131"/>
          <p:cNvSpPr>
            <a:spLocks noChangeArrowheads="1"/>
          </p:cNvSpPr>
          <p:nvPr/>
        </p:nvSpPr>
        <p:spPr bwMode="auto">
          <a:xfrm>
            <a:off x="3600450" y="3521075"/>
            <a:ext cx="102552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179332" name="Rectangle 132"/>
          <p:cNvSpPr>
            <a:spLocks noChangeArrowheads="1"/>
          </p:cNvSpPr>
          <p:nvPr/>
        </p:nvSpPr>
        <p:spPr bwMode="auto">
          <a:xfrm>
            <a:off x="4625975" y="161925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33" name="Rectangle 133"/>
          <p:cNvSpPr>
            <a:spLocks noChangeArrowheads="1"/>
          </p:cNvSpPr>
          <p:nvPr/>
        </p:nvSpPr>
        <p:spPr bwMode="auto">
          <a:xfrm>
            <a:off x="4625975" y="995363"/>
            <a:ext cx="1090613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Binomial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179334" name="Rectangle 134"/>
          <p:cNvSpPr>
            <a:spLocks noChangeArrowheads="1"/>
          </p:cNvSpPr>
          <p:nvPr/>
        </p:nvSpPr>
        <p:spPr bwMode="auto">
          <a:xfrm>
            <a:off x="4625975" y="2373313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5" name="Rectangle 135"/>
          <p:cNvSpPr>
            <a:spLocks noChangeArrowheads="1"/>
          </p:cNvSpPr>
          <p:nvPr/>
        </p:nvSpPr>
        <p:spPr bwMode="auto">
          <a:xfrm>
            <a:off x="4625975" y="4281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179336" name="Rectangle 136"/>
          <p:cNvSpPr>
            <a:spLocks noChangeArrowheads="1"/>
          </p:cNvSpPr>
          <p:nvPr/>
        </p:nvSpPr>
        <p:spPr bwMode="auto">
          <a:xfrm>
            <a:off x="4625975" y="275590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7" name="Rectangle 137"/>
          <p:cNvSpPr>
            <a:spLocks noChangeArrowheads="1"/>
          </p:cNvSpPr>
          <p:nvPr/>
        </p:nvSpPr>
        <p:spPr bwMode="auto">
          <a:xfrm>
            <a:off x="4625975" y="3900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179338" name="Rectangle 138"/>
          <p:cNvSpPr>
            <a:spLocks noChangeArrowheads="1"/>
          </p:cNvSpPr>
          <p:nvPr/>
        </p:nvSpPr>
        <p:spPr bwMode="auto">
          <a:xfrm>
            <a:off x="4625975" y="3138488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9" name="Rectangle 139"/>
          <p:cNvSpPr>
            <a:spLocks noChangeArrowheads="1"/>
          </p:cNvSpPr>
          <p:nvPr/>
        </p:nvSpPr>
        <p:spPr bwMode="auto">
          <a:xfrm>
            <a:off x="4625975" y="3521075"/>
            <a:ext cx="1090613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179340" name="Rectangle 140"/>
          <p:cNvSpPr>
            <a:spLocks noChangeArrowheads="1"/>
          </p:cNvSpPr>
          <p:nvPr/>
        </p:nvSpPr>
        <p:spPr bwMode="auto">
          <a:xfrm>
            <a:off x="5716588" y="1619250"/>
            <a:ext cx="10763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1" name="Rectangle 141"/>
          <p:cNvSpPr>
            <a:spLocks noChangeArrowheads="1"/>
          </p:cNvSpPr>
          <p:nvPr/>
        </p:nvSpPr>
        <p:spPr bwMode="auto">
          <a:xfrm>
            <a:off x="5716588" y="995363"/>
            <a:ext cx="10763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Fibonacci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 </a:t>
            </a:r>
            <a:r>
              <a:rPr lang="en-US" altLang="en-US" sz="1400" baseline="30000">
                <a:solidFill>
                  <a:schemeClr val="bg1"/>
                </a:solidFill>
                <a:latin typeface="+mj-lt"/>
                <a:cs typeface="Arial" charset="0"/>
              </a:rPr>
              <a:t>†</a:t>
            </a:r>
          </a:p>
        </p:txBody>
      </p:sp>
      <p:sp>
        <p:nvSpPr>
          <p:cNvPr id="179342" name="Rectangle 142"/>
          <p:cNvSpPr>
            <a:spLocks noChangeArrowheads="1"/>
          </p:cNvSpPr>
          <p:nvPr/>
        </p:nvSpPr>
        <p:spPr bwMode="auto">
          <a:xfrm>
            <a:off x="5716588" y="2373313"/>
            <a:ext cx="10763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3" name="Rectangle 143"/>
          <p:cNvSpPr>
            <a:spLocks noChangeArrowheads="1"/>
          </p:cNvSpPr>
          <p:nvPr/>
        </p:nvSpPr>
        <p:spPr bwMode="auto">
          <a:xfrm>
            <a:off x="5716588" y="4281488"/>
            <a:ext cx="10763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179344" name="Rectangle 144"/>
          <p:cNvSpPr>
            <a:spLocks noChangeArrowheads="1"/>
          </p:cNvSpPr>
          <p:nvPr/>
        </p:nvSpPr>
        <p:spPr bwMode="auto">
          <a:xfrm>
            <a:off x="5716588" y="2755900"/>
            <a:ext cx="10763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45" name="Rectangle 145"/>
          <p:cNvSpPr>
            <a:spLocks noChangeArrowheads="1"/>
          </p:cNvSpPr>
          <p:nvPr/>
        </p:nvSpPr>
        <p:spPr bwMode="auto">
          <a:xfrm>
            <a:off x="5716588" y="3900488"/>
            <a:ext cx="10763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179346" name="Rectangle 146"/>
          <p:cNvSpPr>
            <a:spLocks noChangeArrowheads="1"/>
          </p:cNvSpPr>
          <p:nvPr/>
        </p:nvSpPr>
        <p:spPr bwMode="auto">
          <a:xfrm>
            <a:off x="5716588" y="3138488"/>
            <a:ext cx="10763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7" name="Rectangle 147"/>
          <p:cNvSpPr>
            <a:spLocks noChangeArrowheads="1"/>
          </p:cNvSpPr>
          <p:nvPr/>
        </p:nvSpPr>
        <p:spPr bwMode="auto">
          <a:xfrm>
            <a:off x="5716588" y="3521075"/>
            <a:ext cx="107632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179348" name="Rectangle 148"/>
          <p:cNvSpPr>
            <a:spLocks noChangeArrowheads="1"/>
          </p:cNvSpPr>
          <p:nvPr/>
        </p:nvSpPr>
        <p:spPr bwMode="auto">
          <a:xfrm>
            <a:off x="6792913" y="161925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9" name="Rectangle 149"/>
          <p:cNvSpPr>
            <a:spLocks noChangeArrowheads="1"/>
          </p:cNvSpPr>
          <p:nvPr/>
        </p:nvSpPr>
        <p:spPr bwMode="auto">
          <a:xfrm>
            <a:off x="6792913" y="995363"/>
            <a:ext cx="105568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Relaxed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179350" name="Rectangle 150"/>
          <p:cNvSpPr>
            <a:spLocks noChangeArrowheads="1"/>
          </p:cNvSpPr>
          <p:nvPr/>
        </p:nvSpPr>
        <p:spPr bwMode="auto">
          <a:xfrm>
            <a:off x="6792913" y="2373313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1" name="Rectangle 151"/>
          <p:cNvSpPr>
            <a:spLocks noChangeArrowheads="1"/>
          </p:cNvSpPr>
          <p:nvPr/>
        </p:nvSpPr>
        <p:spPr bwMode="auto">
          <a:xfrm>
            <a:off x="6792913" y="4281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179352" name="Rectangle 152"/>
          <p:cNvSpPr>
            <a:spLocks noChangeArrowheads="1"/>
          </p:cNvSpPr>
          <p:nvPr/>
        </p:nvSpPr>
        <p:spPr bwMode="auto">
          <a:xfrm>
            <a:off x="6792913" y="275590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53" name="Rectangle 153"/>
          <p:cNvSpPr>
            <a:spLocks noChangeArrowheads="1"/>
          </p:cNvSpPr>
          <p:nvPr/>
        </p:nvSpPr>
        <p:spPr bwMode="auto">
          <a:xfrm>
            <a:off x="6792913" y="3900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179354" name="Rectangle 154"/>
          <p:cNvSpPr>
            <a:spLocks noChangeArrowheads="1"/>
          </p:cNvSpPr>
          <p:nvPr/>
        </p:nvSpPr>
        <p:spPr bwMode="auto">
          <a:xfrm>
            <a:off x="6792913" y="3138488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5" name="Rectangle 155"/>
          <p:cNvSpPr>
            <a:spLocks noChangeArrowheads="1"/>
          </p:cNvSpPr>
          <p:nvPr/>
        </p:nvSpPr>
        <p:spPr bwMode="auto">
          <a:xfrm>
            <a:off x="6792913" y="3521075"/>
            <a:ext cx="105568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log n</a:t>
            </a:r>
          </a:p>
        </p:txBody>
      </p:sp>
      <p:sp>
        <p:nvSpPr>
          <p:cNvPr id="179356" name="Rectangle 156"/>
          <p:cNvSpPr>
            <a:spLocks noChangeArrowheads="1"/>
          </p:cNvSpPr>
          <p:nvPr/>
        </p:nvSpPr>
        <p:spPr bwMode="auto">
          <a:xfrm>
            <a:off x="2627313" y="161925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7" name="Rectangle 157"/>
          <p:cNvSpPr>
            <a:spLocks noChangeArrowheads="1"/>
          </p:cNvSpPr>
          <p:nvPr/>
        </p:nvSpPr>
        <p:spPr bwMode="auto">
          <a:xfrm>
            <a:off x="2627313" y="995363"/>
            <a:ext cx="97313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Linked</a:t>
            </a:r>
            <a:br>
              <a:rPr lang="en-US" altLang="en-US" sz="1400" dirty="0">
                <a:solidFill>
                  <a:schemeClr val="bg1"/>
                </a:solidFill>
                <a:latin typeface="+mj-lt"/>
              </a:rPr>
            </a:b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List</a:t>
            </a:r>
          </a:p>
        </p:txBody>
      </p:sp>
      <p:sp>
        <p:nvSpPr>
          <p:cNvPr id="179358" name="Rectangle 158"/>
          <p:cNvSpPr>
            <a:spLocks noChangeArrowheads="1"/>
          </p:cNvSpPr>
          <p:nvPr/>
        </p:nvSpPr>
        <p:spPr bwMode="auto">
          <a:xfrm>
            <a:off x="2627313" y="2373313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9" name="Rectangle 159"/>
          <p:cNvSpPr>
            <a:spLocks noChangeArrowheads="1"/>
          </p:cNvSpPr>
          <p:nvPr/>
        </p:nvSpPr>
        <p:spPr bwMode="auto">
          <a:xfrm>
            <a:off x="2627313" y="4281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n</a:t>
            </a:r>
          </a:p>
        </p:txBody>
      </p:sp>
      <p:sp>
        <p:nvSpPr>
          <p:cNvPr id="179360" name="Rectangle 160"/>
          <p:cNvSpPr>
            <a:spLocks noChangeArrowheads="1"/>
          </p:cNvSpPr>
          <p:nvPr/>
        </p:nvSpPr>
        <p:spPr bwMode="auto">
          <a:xfrm>
            <a:off x="2627313" y="275590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n</a:t>
            </a:r>
          </a:p>
        </p:txBody>
      </p:sp>
      <p:sp>
        <p:nvSpPr>
          <p:cNvPr id="179361" name="Rectangle 161"/>
          <p:cNvSpPr>
            <a:spLocks noChangeArrowheads="1"/>
          </p:cNvSpPr>
          <p:nvPr/>
        </p:nvSpPr>
        <p:spPr bwMode="auto">
          <a:xfrm>
            <a:off x="2627313" y="3900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1</a:t>
            </a:r>
          </a:p>
        </p:txBody>
      </p:sp>
      <p:sp>
        <p:nvSpPr>
          <p:cNvPr id="179362" name="Rectangle 162"/>
          <p:cNvSpPr>
            <a:spLocks noChangeArrowheads="1"/>
          </p:cNvSpPr>
          <p:nvPr/>
        </p:nvSpPr>
        <p:spPr bwMode="auto">
          <a:xfrm>
            <a:off x="2627313" y="3138488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n</a:t>
            </a:r>
          </a:p>
        </p:txBody>
      </p:sp>
      <p:sp>
        <p:nvSpPr>
          <p:cNvPr id="179363" name="Rectangle 163"/>
          <p:cNvSpPr>
            <a:spLocks noChangeArrowheads="1"/>
          </p:cNvSpPr>
          <p:nvPr/>
        </p:nvSpPr>
        <p:spPr bwMode="auto">
          <a:xfrm>
            <a:off x="2627313" y="3521075"/>
            <a:ext cx="97313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accent2"/>
                </a:solidFill>
                <a:latin typeface="+mj-lt"/>
              </a:rPr>
              <a:t>n</a:t>
            </a:r>
          </a:p>
        </p:txBody>
      </p:sp>
      <p:sp>
        <p:nvSpPr>
          <p:cNvPr id="179364" name="Rectangle 164"/>
          <p:cNvSpPr>
            <a:spLocks noChangeArrowheads="1"/>
          </p:cNvSpPr>
          <p:nvPr/>
        </p:nvSpPr>
        <p:spPr bwMode="auto">
          <a:xfrm>
            <a:off x="1087438" y="1990725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is-empty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65" name="Rectangle 165"/>
          <p:cNvSpPr>
            <a:spLocks noChangeArrowheads="1"/>
          </p:cNvSpPr>
          <p:nvPr/>
        </p:nvSpPr>
        <p:spPr bwMode="auto">
          <a:xfrm>
            <a:off x="3600450" y="1990725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66" name="Rectangle 166"/>
          <p:cNvSpPr>
            <a:spLocks noChangeArrowheads="1"/>
          </p:cNvSpPr>
          <p:nvPr/>
        </p:nvSpPr>
        <p:spPr bwMode="auto">
          <a:xfrm>
            <a:off x="4625975" y="1990725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67" name="Rectangle 167"/>
          <p:cNvSpPr>
            <a:spLocks noChangeArrowheads="1"/>
          </p:cNvSpPr>
          <p:nvPr/>
        </p:nvSpPr>
        <p:spPr bwMode="auto">
          <a:xfrm>
            <a:off x="5716588" y="1990725"/>
            <a:ext cx="10763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68" name="Rectangle 168"/>
          <p:cNvSpPr>
            <a:spLocks noChangeArrowheads="1"/>
          </p:cNvSpPr>
          <p:nvPr/>
        </p:nvSpPr>
        <p:spPr bwMode="auto">
          <a:xfrm>
            <a:off x="6792913" y="1990725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69" name="Rectangle 169"/>
          <p:cNvSpPr>
            <a:spLocks noChangeArrowheads="1"/>
          </p:cNvSpPr>
          <p:nvPr/>
        </p:nvSpPr>
        <p:spPr bwMode="auto">
          <a:xfrm>
            <a:off x="2627313" y="1990725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70" name="Text Box 170"/>
          <p:cNvSpPr txBox="1">
            <a:spLocks noChangeArrowheads="1"/>
          </p:cNvSpPr>
          <p:nvPr/>
        </p:nvSpPr>
        <p:spPr bwMode="auto">
          <a:xfrm>
            <a:off x="5675312" y="4754563"/>
            <a:ext cx="14874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dirty="0">
                <a:solidFill>
                  <a:schemeClr val="hlink"/>
                </a:solidFill>
                <a:latin typeface="+mj-lt"/>
                <a:cs typeface="Arial" charset="0"/>
              </a:rPr>
              <a:t>† </a:t>
            </a:r>
            <a:r>
              <a:rPr kumimoji="1" lang="en-US" altLang="en-US" dirty="0" smtClean="0">
                <a:solidFill>
                  <a:schemeClr val="hlink"/>
                </a:solidFill>
                <a:latin typeface="+mj-lt"/>
                <a:cs typeface="Arial" charset="0"/>
              </a:rPr>
              <a:t>amortized</a:t>
            </a:r>
            <a:endParaRPr kumimoji="1" lang="en-US" altLang="en-US" dirty="0">
              <a:solidFill>
                <a:schemeClr val="hlink"/>
              </a:solidFill>
              <a:latin typeface="+mj-lt"/>
              <a:cs typeface="Arial" charset="0"/>
            </a:endParaRPr>
          </a:p>
        </p:txBody>
      </p:sp>
      <p:sp>
        <p:nvSpPr>
          <p:cNvPr id="179372" name="Text Box 172"/>
          <p:cNvSpPr txBox="1">
            <a:spLocks noChangeArrowheads="1"/>
          </p:cNvSpPr>
          <p:nvPr/>
        </p:nvSpPr>
        <p:spPr bwMode="auto">
          <a:xfrm>
            <a:off x="1066800" y="4754563"/>
            <a:ext cx="452367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>
                <a:solidFill>
                  <a:schemeClr val="hlink"/>
                </a:solidFill>
                <a:latin typeface="+mj-lt"/>
                <a:cs typeface="Arial" charset="0"/>
              </a:rPr>
              <a:t>n = number of elements in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7353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2C731-BE1A-4002-9C26-CF872BB9B952}" type="slidenum">
              <a:rPr lang="en-US" altLang="en-US">
                <a:latin typeface="+mj-lt"/>
              </a:rPr>
              <a:pPr/>
              <a:t>47</a:t>
            </a:fld>
            <a:endParaRPr lang="en-US" altLang="en-US" sz="1400">
              <a:latin typeface="+mj-lt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2421467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History. 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[</a:t>
            </a:r>
            <a:r>
              <a:rPr kumimoji="0" lang="en-US" altLang="en-US" dirty="0" err="1">
                <a:solidFill>
                  <a:schemeClr val="hlink"/>
                </a:solidFill>
                <a:latin typeface="+mj-lt"/>
              </a:rPr>
              <a:t>Fredman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 and </a:t>
            </a:r>
            <a:r>
              <a:rPr kumimoji="0" lang="en-US" altLang="en-US" dirty="0" err="1">
                <a:solidFill>
                  <a:schemeClr val="hlink"/>
                </a:solidFill>
                <a:latin typeface="+mj-lt"/>
              </a:rPr>
              <a:t>Tarjan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, 1986]</a:t>
            </a:r>
          </a:p>
          <a:p>
            <a:pPr lvl="1"/>
            <a:r>
              <a:rPr kumimoji="0" lang="en-US" altLang="en-US" dirty="0">
                <a:latin typeface="+mj-lt"/>
              </a:rPr>
              <a:t>Ingenious data structure and analysis.</a:t>
            </a:r>
          </a:p>
          <a:p>
            <a:pPr lvl="1"/>
            <a:r>
              <a:rPr kumimoji="0" lang="en-US" altLang="en-US" dirty="0" smtClean="0">
                <a:latin typeface="+mj-lt"/>
              </a:rPr>
              <a:t>Motivation</a:t>
            </a:r>
            <a:r>
              <a:rPr kumimoji="0" lang="en-US" altLang="en-US" dirty="0">
                <a:latin typeface="+mj-lt"/>
              </a:rPr>
              <a:t>: </a:t>
            </a:r>
            <a:r>
              <a:rPr kumimoji="0" lang="en-US" altLang="en-US" dirty="0" smtClean="0">
                <a:latin typeface="+mj-lt"/>
              </a:rPr>
              <a:t>improve </a:t>
            </a:r>
            <a:r>
              <a:rPr kumimoji="0" lang="en-US" altLang="en-US" dirty="0" err="1">
                <a:latin typeface="+mj-lt"/>
              </a:rPr>
              <a:t>Dijkstra's</a:t>
            </a:r>
            <a:r>
              <a:rPr kumimoji="0" lang="en-US" altLang="en-US" dirty="0">
                <a:latin typeface="+mj-lt"/>
              </a:rPr>
              <a:t> shortest path algorithm</a:t>
            </a:r>
            <a:br>
              <a:rPr kumimoji="0" lang="en-US" altLang="en-US" dirty="0">
                <a:latin typeface="+mj-lt"/>
              </a:rPr>
            </a:br>
            <a:r>
              <a:rPr kumimoji="0" lang="en-US" altLang="en-US" dirty="0">
                <a:latin typeface="+mj-lt"/>
              </a:rPr>
              <a:t>from O(E log V</a:t>
            </a:r>
            <a:r>
              <a:rPr kumimoji="0" lang="en-US" altLang="en-US" baseline="30000" dirty="0">
                <a:latin typeface="+mj-lt"/>
              </a:rPr>
              <a:t> </a:t>
            </a:r>
            <a:r>
              <a:rPr kumimoji="0" lang="en-US" altLang="en-US" dirty="0">
                <a:latin typeface="+mj-lt"/>
              </a:rPr>
              <a:t>) to O(E + V log V</a:t>
            </a:r>
            <a:r>
              <a:rPr kumimoji="0" lang="en-US" altLang="en-US" baseline="30000" dirty="0">
                <a:latin typeface="+mj-lt"/>
              </a:rPr>
              <a:t> </a:t>
            </a:r>
            <a:r>
              <a:rPr kumimoji="0" lang="en-US" altLang="en-US" dirty="0">
                <a:latin typeface="+mj-lt"/>
              </a:rPr>
              <a:t>).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 smtClean="0">
              <a:latin typeface="+mj-lt"/>
            </a:endParaRPr>
          </a:p>
          <a:p>
            <a:pPr lvl="1"/>
            <a:r>
              <a:rPr kumimoji="0" lang="en-US" altLang="en-US" dirty="0" smtClean="0">
                <a:latin typeface="+mj-lt"/>
              </a:rPr>
              <a:t>Also for Prim’s </a:t>
            </a:r>
            <a:r>
              <a:rPr kumimoji="0" lang="en-US" altLang="en-US" smtClean="0">
                <a:latin typeface="+mj-lt"/>
              </a:rPr>
              <a:t>MST algorithm.</a:t>
            </a:r>
            <a:endParaRPr kumimoji="0" lang="en-US" altLang="en-US" dirty="0">
              <a:latin typeface="+mj-lt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19751" y="2590800"/>
            <a:ext cx="4338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V insert, V delete-min, E decrease-key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5276850" y="1965324"/>
            <a:ext cx="11747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0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3BF2-B495-48B6-B97B-7DED235D90B9}" type="slidenum">
              <a:rPr lang="en-US" altLang="en-US">
                <a:latin typeface="+mj-lt"/>
              </a:rPr>
              <a:pPr/>
              <a:t>48</a:t>
            </a:fld>
            <a:endParaRPr lang="en-US" altLang="en-US" sz="1400" dirty="0">
              <a:latin typeface="+mj-lt"/>
            </a:endParaRPr>
          </a:p>
        </p:txBody>
      </p:sp>
      <p:sp>
        <p:nvSpPr>
          <p:cNvPr id="10242" name="Oval 2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 dirty="0">
                <a:latin typeface="+mj-lt"/>
              </a:rPr>
              <a:t>7</a:t>
            </a:r>
          </a:p>
        </p:txBody>
      </p:sp>
      <p:cxnSp>
        <p:nvCxnSpPr>
          <p:cNvPr id="10243" name="AutoShape 3"/>
          <p:cNvCxnSpPr>
            <a:cxnSpLocks noChangeShapeType="1"/>
            <a:stCxn id="10265" idx="2"/>
            <a:endCxn id="1024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4" name="Oval 4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0245" name="AutoShape 5"/>
          <p:cNvCxnSpPr>
            <a:cxnSpLocks noChangeShapeType="1"/>
            <a:stCxn id="10242" idx="2"/>
            <a:endCxn id="1024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6" name="Oval 6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0247" name="Oval 7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0248" name="AutoShape 8"/>
          <p:cNvCxnSpPr>
            <a:cxnSpLocks noChangeShapeType="1"/>
            <a:stCxn id="10246" idx="0"/>
            <a:endCxn id="1024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9" name="AutoShape 9"/>
          <p:cNvCxnSpPr>
            <a:cxnSpLocks noChangeShapeType="1"/>
            <a:stCxn id="10256" idx="2"/>
            <a:endCxn id="1024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0" name="Oval 10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0251" name="Oval 11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26</a:t>
            </a:r>
          </a:p>
        </p:txBody>
      </p:sp>
      <p:cxnSp>
        <p:nvCxnSpPr>
          <p:cNvPr id="10252" name="AutoShape 12"/>
          <p:cNvCxnSpPr>
            <a:cxnSpLocks noChangeShapeType="1"/>
            <a:stCxn id="10250" idx="0"/>
            <a:endCxn id="1025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3" name="Oval 13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0254" name="AutoShape 14"/>
          <p:cNvCxnSpPr>
            <a:cxnSpLocks noChangeShapeType="1"/>
            <a:stCxn id="10253" idx="0"/>
            <a:endCxn id="1025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5" name="AutoShape 15"/>
          <p:cNvCxnSpPr>
            <a:cxnSpLocks noChangeShapeType="1"/>
            <a:stCxn id="10251" idx="7"/>
            <a:endCxn id="1025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6" name="Oval 16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0257" name="AutoShape 17"/>
          <p:cNvCxnSpPr>
            <a:cxnSpLocks noChangeShapeType="1"/>
            <a:stCxn id="10256" idx="6"/>
            <a:endCxn id="1024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0259" name="Oval 19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39</a:t>
            </a:r>
          </a:p>
        </p:txBody>
      </p:sp>
      <p:cxnSp>
        <p:nvCxnSpPr>
          <p:cNvPr id="10260" name="AutoShape 20"/>
          <p:cNvCxnSpPr>
            <a:cxnSpLocks noChangeShapeType="1"/>
            <a:stCxn id="10259" idx="0"/>
            <a:endCxn id="1026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1" name="Oval 21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0262" name="AutoShape 22"/>
          <p:cNvCxnSpPr>
            <a:cxnSpLocks noChangeShapeType="1"/>
            <a:stCxn id="10261" idx="0"/>
            <a:endCxn id="1026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3" name="Oval 23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  <p:sp>
        <p:nvSpPr>
          <p:cNvPr id="10264" name="Oval 24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 dirty="0">
                <a:latin typeface="+mj-lt"/>
              </a:rPr>
              <a:t>52</a:t>
            </a:r>
          </a:p>
        </p:txBody>
      </p:sp>
      <p:sp>
        <p:nvSpPr>
          <p:cNvPr id="10265" name="Oval 25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0266" name="AutoShape 26"/>
          <p:cNvCxnSpPr>
            <a:cxnSpLocks noChangeShapeType="1"/>
            <a:stCxn id="10264" idx="0"/>
            <a:endCxn id="1026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7" name="AutoShape 27"/>
          <p:cNvCxnSpPr>
            <a:cxnSpLocks noChangeShapeType="1"/>
            <a:stCxn id="10263" idx="7"/>
            <a:endCxn id="1026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8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0269" name="AutoShape 29"/>
          <p:cNvCxnSpPr>
            <a:cxnSpLocks noChangeShapeType="1"/>
            <a:stCxn id="10268" idx="0"/>
            <a:endCxn id="1026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7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Structure</a:t>
            </a:r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Fibonacci heap.</a:t>
            </a:r>
          </a:p>
          <a:p>
            <a:pPr lvl="1"/>
            <a:r>
              <a:rPr kumimoji="0" lang="en-US" altLang="en-US" dirty="0" smtClean="0">
                <a:latin typeface="+mj-lt"/>
              </a:rPr>
              <a:t>A forest of </a:t>
            </a:r>
            <a:r>
              <a:rPr kumimoji="0" lang="en-US" altLang="en-US" dirty="0">
                <a:solidFill>
                  <a:schemeClr val="accent1"/>
                </a:solidFill>
                <a:latin typeface="+mj-lt"/>
              </a:rPr>
              <a:t>heap-ordered</a:t>
            </a:r>
            <a:r>
              <a:rPr kumimoji="0" lang="en-US" altLang="en-US" dirty="0">
                <a:latin typeface="+mj-lt"/>
              </a:rPr>
              <a:t> </a:t>
            </a:r>
            <a:r>
              <a:rPr kumimoji="0" lang="en-US" altLang="en-US" dirty="0" smtClean="0">
                <a:latin typeface="+mj-lt"/>
              </a:rPr>
              <a:t>trees; store the roots in a list.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Maintain pointer to minimum element.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Set of marked nodes.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3160713" y="3763963"/>
            <a:ext cx="76142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roots</a:t>
            </a:r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3408363" y="4113213"/>
            <a:ext cx="506412" cy="482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H="1">
            <a:off x="2998788" y="4114800"/>
            <a:ext cx="419100" cy="5032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>
            <a:off x="1666875" y="4114800"/>
            <a:ext cx="1730375" cy="5318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78" name="Freeform 38"/>
          <p:cNvSpPr>
            <a:spLocks/>
          </p:cNvSpPr>
          <p:nvPr/>
        </p:nvSpPr>
        <p:spPr bwMode="auto">
          <a:xfrm>
            <a:off x="6069013" y="4410869"/>
            <a:ext cx="2552700" cy="2452687"/>
          </a:xfrm>
          <a:custGeom>
            <a:avLst/>
            <a:gdLst>
              <a:gd name="T0" fmla="*/ 525 w 1608"/>
              <a:gd name="T1" fmla="*/ 0 h 1545"/>
              <a:gd name="T2" fmla="*/ 841 w 1608"/>
              <a:gd name="T3" fmla="*/ 38 h 1545"/>
              <a:gd name="T4" fmla="*/ 989 w 1608"/>
              <a:gd name="T5" fmla="*/ 109 h 1545"/>
              <a:gd name="T6" fmla="*/ 1125 w 1608"/>
              <a:gd name="T7" fmla="*/ 200 h 1545"/>
              <a:gd name="T8" fmla="*/ 1267 w 1608"/>
              <a:gd name="T9" fmla="*/ 361 h 1545"/>
              <a:gd name="T10" fmla="*/ 1279 w 1608"/>
              <a:gd name="T11" fmla="*/ 380 h 1545"/>
              <a:gd name="T12" fmla="*/ 1305 w 1608"/>
              <a:gd name="T13" fmla="*/ 406 h 1545"/>
              <a:gd name="T14" fmla="*/ 1325 w 1608"/>
              <a:gd name="T15" fmla="*/ 484 h 1545"/>
              <a:gd name="T16" fmla="*/ 1363 w 1608"/>
              <a:gd name="T17" fmla="*/ 638 h 1545"/>
              <a:gd name="T18" fmla="*/ 1486 w 1608"/>
              <a:gd name="T19" fmla="*/ 806 h 1545"/>
              <a:gd name="T20" fmla="*/ 1557 w 1608"/>
              <a:gd name="T21" fmla="*/ 955 h 1545"/>
              <a:gd name="T22" fmla="*/ 1596 w 1608"/>
              <a:gd name="T23" fmla="*/ 1051 h 1545"/>
              <a:gd name="T24" fmla="*/ 1608 w 1608"/>
              <a:gd name="T25" fmla="*/ 1090 h 1545"/>
              <a:gd name="T26" fmla="*/ 1589 w 1608"/>
              <a:gd name="T27" fmla="*/ 1148 h 1545"/>
              <a:gd name="T28" fmla="*/ 1570 w 1608"/>
              <a:gd name="T29" fmla="*/ 1167 h 1545"/>
              <a:gd name="T30" fmla="*/ 1550 w 1608"/>
              <a:gd name="T31" fmla="*/ 1206 h 1545"/>
              <a:gd name="T32" fmla="*/ 1531 w 1608"/>
              <a:gd name="T33" fmla="*/ 1309 h 1545"/>
              <a:gd name="T34" fmla="*/ 1512 w 1608"/>
              <a:gd name="T35" fmla="*/ 1329 h 1545"/>
              <a:gd name="T36" fmla="*/ 1499 w 1608"/>
              <a:gd name="T37" fmla="*/ 1348 h 1545"/>
              <a:gd name="T38" fmla="*/ 1434 w 1608"/>
              <a:gd name="T39" fmla="*/ 1438 h 1545"/>
              <a:gd name="T40" fmla="*/ 1350 w 1608"/>
              <a:gd name="T41" fmla="*/ 1471 h 1545"/>
              <a:gd name="T42" fmla="*/ 1208 w 1608"/>
              <a:gd name="T43" fmla="*/ 1484 h 1545"/>
              <a:gd name="T44" fmla="*/ 808 w 1608"/>
              <a:gd name="T45" fmla="*/ 1503 h 1545"/>
              <a:gd name="T46" fmla="*/ 350 w 1608"/>
              <a:gd name="T47" fmla="*/ 1509 h 1545"/>
              <a:gd name="T48" fmla="*/ 221 w 1608"/>
              <a:gd name="T49" fmla="*/ 1484 h 1545"/>
              <a:gd name="T50" fmla="*/ 202 w 1608"/>
              <a:gd name="T51" fmla="*/ 1477 h 1545"/>
              <a:gd name="T52" fmla="*/ 163 w 1608"/>
              <a:gd name="T53" fmla="*/ 1471 h 1545"/>
              <a:gd name="T54" fmla="*/ 66 w 1608"/>
              <a:gd name="T55" fmla="*/ 1413 h 1545"/>
              <a:gd name="T56" fmla="*/ 47 w 1608"/>
              <a:gd name="T57" fmla="*/ 1355 h 1545"/>
              <a:gd name="T58" fmla="*/ 28 w 1608"/>
              <a:gd name="T59" fmla="*/ 1135 h 1545"/>
              <a:gd name="T60" fmla="*/ 73 w 1608"/>
              <a:gd name="T61" fmla="*/ 567 h 1545"/>
              <a:gd name="T62" fmla="*/ 112 w 1608"/>
              <a:gd name="T63" fmla="*/ 522 h 1545"/>
              <a:gd name="T64" fmla="*/ 215 w 1608"/>
              <a:gd name="T65" fmla="*/ 406 h 1545"/>
              <a:gd name="T66" fmla="*/ 279 w 1608"/>
              <a:gd name="T67" fmla="*/ 348 h 1545"/>
              <a:gd name="T68" fmla="*/ 318 w 1608"/>
              <a:gd name="T69" fmla="*/ 322 h 1545"/>
              <a:gd name="T70" fmla="*/ 370 w 1608"/>
              <a:gd name="T71" fmla="*/ 264 h 1545"/>
              <a:gd name="T72" fmla="*/ 415 w 1608"/>
              <a:gd name="T73" fmla="*/ 206 h 1545"/>
              <a:gd name="T74" fmla="*/ 473 w 1608"/>
              <a:gd name="T75" fmla="*/ 103 h 1545"/>
              <a:gd name="T76" fmla="*/ 499 w 1608"/>
              <a:gd name="T77" fmla="*/ 71 h 1545"/>
              <a:gd name="T78" fmla="*/ 525 w 1608"/>
              <a:gd name="T79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8" h="1545">
                <a:moveTo>
                  <a:pt x="525" y="0"/>
                </a:moveTo>
                <a:cubicBezTo>
                  <a:pt x="629" y="16"/>
                  <a:pt x="736" y="18"/>
                  <a:pt x="841" y="38"/>
                </a:cubicBezTo>
                <a:cubicBezTo>
                  <a:pt x="887" y="56"/>
                  <a:pt x="948" y="78"/>
                  <a:pt x="989" y="109"/>
                </a:cubicBezTo>
                <a:cubicBezTo>
                  <a:pt x="1033" y="141"/>
                  <a:pt x="1070" y="185"/>
                  <a:pt x="1125" y="200"/>
                </a:cubicBezTo>
                <a:cubicBezTo>
                  <a:pt x="1154" y="247"/>
                  <a:pt x="1219" y="330"/>
                  <a:pt x="1267" y="361"/>
                </a:cubicBezTo>
                <a:cubicBezTo>
                  <a:pt x="1271" y="367"/>
                  <a:pt x="1274" y="374"/>
                  <a:pt x="1279" y="380"/>
                </a:cubicBezTo>
                <a:cubicBezTo>
                  <a:pt x="1286" y="389"/>
                  <a:pt x="1297" y="396"/>
                  <a:pt x="1305" y="406"/>
                </a:cubicBezTo>
                <a:cubicBezTo>
                  <a:pt x="1320" y="427"/>
                  <a:pt x="1318" y="457"/>
                  <a:pt x="1325" y="484"/>
                </a:cubicBezTo>
                <a:cubicBezTo>
                  <a:pt x="1337" y="533"/>
                  <a:pt x="1340" y="592"/>
                  <a:pt x="1363" y="638"/>
                </a:cubicBezTo>
                <a:cubicBezTo>
                  <a:pt x="1394" y="700"/>
                  <a:pt x="1459" y="741"/>
                  <a:pt x="1486" y="806"/>
                </a:cubicBezTo>
                <a:cubicBezTo>
                  <a:pt x="1507" y="858"/>
                  <a:pt x="1522" y="909"/>
                  <a:pt x="1557" y="955"/>
                </a:cubicBezTo>
                <a:cubicBezTo>
                  <a:pt x="1568" y="991"/>
                  <a:pt x="1584" y="1016"/>
                  <a:pt x="1596" y="1051"/>
                </a:cubicBezTo>
                <a:cubicBezTo>
                  <a:pt x="1600" y="1063"/>
                  <a:pt x="1608" y="1090"/>
                  <a:pt x="1608" y="1090"/>
                </a:cubicBezTo>
                <a:cubicBezTo>
                  <a:pt x="1602" y="1109"/>
                  <a:pt x="1600" y="1131"/>
                  <a:pt x="1589" y="1148"/>
                </a:cubicBezTo>
                <a:cubicBezTo>
                  <a:pt x="1583" y="1155"/>
                  <a:pt x="1574" y="1159"/>
                  <a:pt x="1570" y="1167"/>
                </a:cubicBezTo>
                <a:cubicBezTo>
                  <a:pt x="1561" y="1179"/>
                  <a:pt x="1556" y="1193"/>
                  <a:pt x="1550" y="1206"/>
                </a:cubicBezTo>
                <a:cubicBezTo>
                  <a:pt x="1547" y="1229"/>
                  <a:pt x="1545" y="1283"/>
                  <a:pt x="1531" y="1309"/>
                </a:cubicBezTo>
                <a:cubicBezTo>
                  <a:pt x="1526" y="1317"/>
                  <a:pt x="1517" y="1321"/>
                  <a:pt x="1512" y="1329"/>
                </a:cubicBezTo>
                <a:cubicBezTo>
                  <a:pt x="1507" y="1334"/>
                  <a:pt x="1502" y="1341"/>
                  <a:pt x="1499" y="1348"/>
                </a:cubicBezTo>
                <a:cubicBezTo>
                  <a:pt x="1481" y="1380"/>
                  <a:pt x="1465" y="1417"/>
                  <a:pt x="1434" y="1438"/>
                </a:cubicBezTo>
                <a:cubicBezTo>
                  <a:pt x="1409" y="1475"/>
                  <a:pt x="1423" y="1464"/>
                  <a:pt x="1350" y="1471"/>
                </a:cubicBezTo>
                <a:cubicBezTo>
                  <a:pt x="1302" y="1475"/>
                  <a:pt x="1208" y="1484"/>
                  <a:pt x="1208" y="1484"/>
                </a:cubicBezTo>
                <a:cubicBezTo>
                  <a:pt x="1080" y="1514"/>
                  <a:pt x="926" y="1500"/>
                  <a:pt x="808" y="1503"/>
                </a:cubicBezTo>
                <a:cubicBezTo>
                  <a:pt x="630" y="1545"/>
                  <a:pt x="798" y="1516"/>
                  <a:pt x="350" y="1509"/>
                </a:cubicBezTo>
                <a:cubicBezTo>
                  <a:pt x="306" y="1499"/>
                  <a:pt x="264" y="1491"/>
                  <a:pt x="221" y="1484"/>
                </a:cubicBezTo>
                <a:cubicBezTo>
                  <a:pt x="214" y="1481"/>
                  <a:pt x="208" y="1478"/>
                  <a:pt x="202" y="1477"/>
                </a:cubicBezTo>
                <a:cubicBezTo>
                  <a:pt x="189" y="1474"/>
                  <a:pt x="175" y="1475"/>
                  <a:pt x="163" y="1471"/>
                </a:cubicBezTo>
                <a:cubicBezTo>
                  <a:pt x="127" y="1458"/>
                  <a:pt x="93" y="1438"/>
                  <a:pt x="66" y="1413"/>
                </a:cubicBezTo>
                <a:cubicBezTo>
                  <a:pt x="52" y="1367"/>
                  <a:pt x="58" y="1386"/>
                  <a:pt x="47" y="1355"/>
                </a:cubicBezTo>
                <a:cubicBezTo>
                  <a:pt x="42" y="1276"/>
                  <a:pt x="32" y="1213"/>
                  <a:pt x="28" y="1135"/>
                </a:cubicBezTo>
                <a:cubicBezTo>
                  <a:pt x="29" y="1009"/>
                  <a:pt x="0" y="730"/>
                  <a:pt x="73" y="567"/>
                </a:cubicBezTo>
                <a:cubicBezTo>
                  <a:pt x="81" y="546"/>
                  <a:pt x="98" y="538"/>
                  <a:pt x="112" y="522"/>
                </a:cubicBezTo>
                <a:cubicBezTo>
                  <a:pt x="145" y="481"/>
                  <a:pt x="176" y="440"/>
                  <a:pt x="215" y="406"/>
                </a:cubicBezTo>
                <a:cubicBezTo>
                  <a:pt x="270" y="357"/>
                  <a:pt x="234" y="379"/>
                  <a:pt x="279" y="348"/>
                </a:cubicBezTo>
                <a:cubicBezTo>
                  <a:pt x="291" y="339"/>
                  <a:pt x="318" y="322"/>
                  <a:pt x="318" y="322"/>
                </a:cubicBezTo>
                <a:cubicBezTo>
                  <a:pt x="332" y="300"/>
                  <a:pt x="358" y="287"/>
                  <a:pt x="370" y="264"/>
                </a:cubicBezTo>
                <a:cubicBezTo>
                  <a:pt x="383" y="236"/>
                  <a:pt x="389" y="222"/>
                  <a:pt x="415" y="206"/>
                </a:cubicBezTo>
                <a:cubicBezTo>
                  <a:pt x="426" y="171"/>
                  <a:pt x="442" y="123"/>
                  <a:pt x="473" y="103"/>
                </a:cubicBezTo>
                <a:cubicBezTo>
                  <a:pt x="488" y="54"/>
                  <a:pt x="465" y="114"/>
                  <a:pt x="499" y="71"/>
                </a:cubicBezTo>
                <a:cubicBezTo>
                  <a:pt x="509" y="57"/>
                  <a:pt x="521" y="15"/>
                  <a:pt x="525" y="0"/>
                </a:cubicBez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6581775" y="3810000"/>
            <a:ext cx="21945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accent1"/>
                </a:solidFill>
                <a:latin typeface="+mj-lt"/>
              </a:rPr>
              <a:t>heap-ordered tree</a:t>
            </a:r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3429000" y="4114800"/>
            <a:ext cx="1600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3417888" y="4113213"/>
            <a:ext cx="3749675" cy="5953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3909767" y="664944"/>
            <a:ext cx="4145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each </a:t>
            </a:r>
            <a:r>
              <a:rPr lang="en-US" altLang="en-US" dirty="0">
                <a:solidFill>
                  <a:schemeClr val="hlink"/>
                </a:solidFill>
                <a:latin typeface="+mj-lt"/>
              </a:rPr>
              <a:t>parent </a:t>
            </a:r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smaller than </a:t>
            </a:r>
            <a:r>
              <a:rPr lang="en-US" altLang="en-US" dirty="0">
                <a:solidFill>
                  <a:schemeClr val="hlink"/>
                </a:solidFill>
                <a:latin typeface="+mj-lt"/>
              </a:rPr>
              <a:t>its </a:t>
            </a:r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children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 flipH="1">
            <a:off x="3017838" y="1023938"/>
            <a:ext cx="850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45" name="AutoShape 27"/>
          <p:cNvCxnSpPr>
            <a:cxnSpLocks noChangeShapeType="1"/>
            <a:stCxn id="10263" idx="6"/>
            <a:endCxn id="10264" idx="2"/>
          </p:cNvCxnSpPr>
          <p:nvPr/>
        </p:nvCxnSpPr>
        <p:spPr bwMode="auto">
          <a:xfrm>
            <a:off x="6705600" y="5741194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AutoShape 27"/>
          <p:cNvCxnSpPr>
            <a:cxnSpLocks noChangeShapeType="1"/>
            <a:stCxn id="10264" idx="6"/>
            <a:endCxn id="10261" idx="2"/>
          </p:cNvCxnSpPr>
          <p:nvPr/>
        </p:nvCxnSpPr>
        <p:spPr bwMode="auto">
          <a:xfrm>
            <a:off x="7527925" y="5741194"/>
            <a:ext cx="4127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Rectangle 42"/>
          <p:cNvSpPr>
            <a:spLocks noChangeArrowheads="1"/>
          </p:cNvSpPr>
          <p:nvPr/>
        </p:nvSpPr>
        <p:spPr bwMode="auto">
          <a:xfrm>
            <a:off x="4020054" y="2406134"/>
            <a:ext cx="49952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Each node stores an up pointer to its parent,</a:t>
            </a:r>
          </a:p>
          <a:p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a “down” pointer to one of its children.</a:t>
            </a:r>
          </a:p>
          <a:p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Siblings are stored in a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4298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68BDB-8718-4C26-A1C8-5BD52B2FA466}" type="slidenum">
              <a:rPr lang="en-US" altLang="en-US">
                <a:latin typeface="+mj-lt"/>
              </a:rPr>
              <a:pPr/>
              <a:t>49</a:t>
            </a:fld>
            <a:endParaRPr lang="en-US" altLang="en-US" sz="1400">
              <a:latin typeface="+mj-lt"/>
            </a:endParaRPr>
          </a:p>
        </p:txBody>
      </p:sp>
      <p:sp>
        <p:nvSpPr>
          <p:cNvPr id="1026" name="Oval 2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027" name="AutoShape 3"/>
          <p:cNvCxnSpPr>
            <a:cxnSpLocks noChangeShapeType="1"/>
            <a:stCxn id="1049" idx="2"/>
            <a:endCxn id="1026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8" name="Oval 4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029" name="AutoShape 5"/>
          <p:cNvCxnSpPr>
            <a:cxnSpLocks noChangeShapeType="1"/>
            <a:stCxn id="1026" idx="2"/>
            <a:endCxn id="1028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0" name="Oval 6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031" name="Oval 7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032" name="AutoShape 8"/>
          <p:cNvCxnSpPr>
            <a:cxnSpLocks noChangeShapeType="1"/>
            <a:stCxn id="1030" idx="0"/>
            <a:endCxn id="1031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3" name="AutoShape 9"/>
          <p:cNvCxnSpPr>
            <a:cxnSpLocks noChangeShapeType="1"/>
            <a:stCxn id="1040" idx="2"/>
            <a:endCxn id="1031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4" name="Oval 10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035" name="Oval 11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26</a:t>
            </a:r>
          </a:p>
        </p:txBody>
      </p:sp>
      <p:cxnSp>
        <p:nvCxnSpPr>
          <p:cNvPr id="1036" name="AutoShape 12"/>
          <p:cNvCxnSpPr>
            <a:cxnSpLocks noChangeShapeType="1"/>
            <a:stCxn id="1034" idx="0"/>
            <a:endCxn id="1035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7" name="Oval 13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038" name="AutoShape 14"/>
          <p:cNvCxnSpPr>
            <a:cxnSpLocks noChangeShapeType="1"/>
            <a:stCxn id="1037" idx="0"/>
            <a:endCxn id="1040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9" name="AutoShape 15"/>
          <p:cNvCxnSpPr>
            <a:cxnSpLocks noChangeShapeType="1"/>
            <a:stCxn id="1035" idx="7"/>
            <a:endCxn id="1040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0" name="Oval 16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041" name="AutoShape 17"/>
          <p:cNvCxnSpPr>
            <a:cxnSpLocks noChangeShapeType="1"/>
            <a:stCxn id="1040" idx="6"/>
            <a:endCxn id="1028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043" name="Oval 19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39</a:t>
            </a:r>
          </a:p>
        </p:txBody>
      </p:sp>
      <p:cxnSp>
        <p:nvCxnSpPr>
          <p:cNvPr id="1044" name="AutoShape 20"/>
          <p:cNvCxnSpPr>
            <a:cxnSpLocks noChangeShapeType="1"/>
            <a:stCxn id="1043" idx="0"/>
            <a:endCxn id="1047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5" name="Oval 21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046" name="AutoShape 22"/>
          <p:cNvCxnSpPr>
            <a:cxnSpLocks noChangeShapeType="1"/>
            <a:stCxn id="1045" idx="0"/>
            <a:endCxn id="1049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7" name="Oval 23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  <p:sp>
        <p:nvSpPr>
          <p:cNvPr id="1048" name="Oval 24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049" name="Oval 25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050" name="AutoShape 26"/>
          <p:cNvCxnSpPr>
            <a:cxnSpLocks noChangeShapeType="1"/>
            <a:stCxn id="1048" idx="0"/>
            <a:endCxn id="1049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  <a:stCxn id="1047" idx="7"/>
            <a:endCxn id="1049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52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053" name="AutoShape 29"/>
          <p:cNvCxnSpPr>
            <a:cxnSpLocks noChangeShapeType="1"/>
            <a:stCxn id="1052" idx="0"/>
            <a:endCxn id="1045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Structure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Fibonacci heap.</a:t>
            </a:r>
          </a:p>
          <a:p>
            <a:pPr lvl="1"/>
            <a:r>
              <a:rPr kumimoji="0" lang="en-US" altLang="en-US" dirty="0" smtClean="0">
                <a:solidFill>
                  <a:schemeClr val="tx2"/>
                </a:solidFill>
                <a:latin typeface="+mj-lt"/>
              </a:rPr>
              <a:t>A forest of </a:t>
            </a:r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heap-ordered </a:t>
            </a:r>
            <a:r>
              <a:rPr kumimoji="0" lang="en-US" altLang="en-US" dirty="0" smtClean="0">
                <a:solidFill>
                  <a:schemeClr val="tx2"/>
                </a:solidFill>
                <a:latin typeface="+mj-lt"/>
              </a:rPr>
              <a:t>trees; </a:t>
            </a:r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store the roots in a list</a:t>
            </a:r>
            <a:r>
              <a:rPr kumimoji="0" lang="en-US" altLang="en-US" dirty="0" smtClean="0">
                <a:solidFill>
                  <a:schemeClr val="tx2"/>
                </a:solidFill>
                <a:latin typeface="+mj-lt"/>
              </a:rPr>
              <a:t>.</a:t>
            </a:r>
            <a:endParaRPr kumimoji="0" lang="en-US" altLang="en-US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Maintain pointer to minimum element.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Set of marked nodes.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min</a:t>
            </a: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3997325" y="2224088"/>
            <a:ext cx="281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find-min takes O(1) time</a:t>
            </a:r>
          </a:p>
        </p:txBody>
      </p:sp>
      <p:sp>
        <p:nvSpPr>
          <p:cNvPr id="1063" name="Line 39"/>
          <p:cNvSpPr>
            <a:spLocks noChangeShapeType="1"/>
          </p:cNvSpPr>
          <p:nvPr/>
        </p:nvSpPr>
        <p:spPr bwMode="auto">
          <a:xfrm flipH="1" flipV="1">
            <a:off x="3779838" y="1970088"/>
            <a:ext cx="244475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1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Aggregate Analysis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In fact, a sequence of n operations on an initially empty stack cost at most O(n). </a:t>
            </a:r>
          </a:p>
          <a:p>
            <a:pPr marL="631825" lvl="1" indent="-285750"/>
            <a:r>
              <a:rPr lang="en-US" altLang="en-US" dirty="0" smtClean="0">
                <a:solidFill>
                  <a:schemeClr val="tx1"/>
                </a:solidFill>
              </a:rPr>
              <a:t>An </a:t>
            </a:r>
            <a:r>
              <a:rPr lang="en-US" altLang="en-US" dirty="0">
                <a:solidFill>
                  <a:schemeClr val="tx1"/>
                </a:solidFill>
              </a:rPr>
              <a:t>object can be </a:t>
            </a:r>
            <a:r>
              <a:rPr lang="en-US" altLang="en-US" dirty="0" err="1" smtClean="0">
                <a:solidFill>
                  <a:schemeClr val="tx1"/>
                </a:solidFill>
              </a:rPr>
              <a:t>POPed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only once (including in MULTIPOP) </a:t>
            </a:r>
            <a:r>
              <a:rPr lang="en-US" altLang="en-US" dirty="0" smtClean="0">
                <a:solidFill>
                  <a:schemeClr val="tx1"/>
                </a:solidFill>
              </a:rPr>
              <a:t>after it has been </a:t>
            </a:r>
            <a:r>
              <a:rPr lang="en-US" altLang="en-US" dirty="0" err="1" smtClean="0">
                <a:solidFill>
                  <a:schemeClr val="tx1"/>
                </a:solidFill>
              </a:rPr>
              <a:t>PUSHed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631825" lvl="1" indent="-285750"/>
            <a:r>
              <a:rPr lang="en-US" altLang="en-US" dirty="0" smtClean="0">
                <a:solidFill>
                  <a:schemeClr val="tx1"/>
                </a:solidFill>
              </a:rPr>
              <a:t>#</a:t>
            </a:r>
            <a:r>
              <a:rPr lang="en-US" altLang="en-US" dirty="0">
                <a:solidFill>
                  <a:schemeClr val="tx1"/>
                </a:solidFill>
              </a:rPr>
              <a:t>POPs is at most #PUSHs, which is at most </a:t>
            </a:r>
            <a:r>
              <a:rPr lang="en-US" altLang="en-US" dirty="0" smtClean="0">
                <a:solidFill>
                  <a:schemeClr val="tx1"/>
                </a:solidFill>
              </a:rPr>
              <a:t>n.</a:t>
            </a:r>
          </a:p>
          <a:p>
            <a:pPr lvl="1" indent="0">
              <a:buNone/>
            </a:pPr>
            <a:endParaRPr lang="en-US" altLang="en-US" dirty="0" smtClean="0"/>
          </a:p>
          <a:p>
            <a:r>
              <a:rPr lang="en-US" altLang="en-US" dirty="0" smtClean="0">
                <a:solidFill>
                  <a:schemeClr val="tx1"/>
                </a:solidFill>
              </a:rPr>
              <a:t>Thus </a:t>
            </a:r>
            <a:r>
              <a:rPr lang="en-US" altLang="en-US" dirty="0">
                <a:solidFill>
                  <a:schemeClr val="tx1"/>
                </a:solidFill>
              </a:rPr>
              <a:t>the amortized cost of an operation is O(n)/n = O(1).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57B1D-FA76-41C3-B6B0-826C55929275}" type="slidenum">
              <a:rPr lang="en-US" altLang="en-US">
                <a:latin typeface="+mj-lt"/>
              </a:rPr>
              <a:pPr/>
              <a:t>50</a:t>
            </a:fld>
            <a:endParaRPr lang="en-US" altLang="en-US" sz="1400">
              <a:latin typeface="+mj-lt"/>
            </a:endParaRPr>
          </a:p>
        </p:txBody>
      </p:sp>
      <p:sp>
        <p:nvSpPr>
          <p:cNvPr id="148482" name="Oval 2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48483" name="AutoShape 3"/>
          <p:cNvCxnSpPr>
            <a:cxnSpLocks noChangeShapeType="1"/>
            <a:stCxn id="148505" idx="2"/>
            <a:endCxn id="14848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84" name="Oval 4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48485" name="AutoShape 5"/>
          <p:cNvCxnSpPr>
            <a:cxnSpLocks noChangeShapeType="1"/>
            <a:stCxn id="148482" idx="2"/>
            <a:endCxn id="14848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86" name="Oval 6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48487" name="Oval 7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48488" name="AutoShape 8"/>
          <p:cNvCxnSpPr>
            <a:cxnSpLocks noChangeShapeType="1"/>
            <a:stCxn id="148486" idx="0"/>
            <a:endCxn id="14848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489" name="AutoShape 9"/>
          <p:cNvCxnSpPr>
            <a:cxnSpLocks noChangeShapeType="1"/>
            <a:stCxn id="148496" idx="2"/>
            <a:endCxn id="14848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0" name="Oval 10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48491" name="Oval 11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48492" name="AutoShape 12"/>
          <p:cNvCxnSpPr>
            <a:cxnSpLocks noChangeShapeType="1"/>
            <a:stCxn id="148490" idx="0"/>
            <a:endCxn id="14849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3" name="Oval 13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48494" name="AutoShape 14"/>
          <p:cNvCxnSpPr>
            <a:cxnSpLocks noChangeShapeType="1"/>
            <a:stCxn id="148493" idx="0"/>
            <a:endCxn id="14849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495" name="AutoShape 15"/>
          <p:cNvCxnSpPr>
            <a:cxnSpLocks noChangeShapeType="1"/>
            <a:stCxn id="148491" idx="7"/>
            <a:endCxn id="14849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6" name="Oval 16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48497" name="AutoShape 17"/>
          <p:cNvCxnSpPr>
            <a:cxnSpLocks noChangeShapeType="1"/>
            <a:stCxn id="148496" idx="6"/>
            <a:endCxn id="14848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48499" name="Oval 19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48500" name="AutoShape 20"/>
          <p:cNvCxnSpPr>
            <a:cxnSpLocks noChangeShapeType="1"/>
            <a:stCxn id="148499" idx="0"/>
            <a:endCxn id="14850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1" name="Oval 21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48502" name="AutoShape 22"/>
          <p:cNvCxnSpPr>
            <a:cxnSpLocks noChangeShapeType="1"/>
            <a:stCxn id="148501" idx="0"/>
            <a:endCxn id="14850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3" name="Oval 23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48504" name="Oval 24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48505" name="Oval 25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48506" name="AutoShape 26"/>
          <p:cNvCxnSpPr>
            <a:cxnSpLocks noChangeShapeType="1"/>
            <a:stCxn id="148504" idx="0"/>
            <a:endCxn id="14850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507" name="AutoShape 27"/>
          <p:cNvCxnSpPr>
            <a:cxnSpLocks noChangeShapeType="1"/>
            <a:stCxn id="148503" idx="7"/>
            <a:endCxn id="14850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8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48509" name="AutoShape 29"/>
          <p:cNvCxnSpPr>
            <a:cxnSpLocks noChangeShapeType="1"/>
            <a:stCxn id="148508" idx="0"/>
            <a:endCxn id="14850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Structure</a:t>
            </a:r>
          </a:p>
        </p:txBody>
      </p:sp>
      <p:sp>
        <p:nvSpPr>
          <p:cNvPr id="148511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Fibonacci heap.</a:t>
            </a:r>
          </a:p>
          <a:p>
            <a:pPr lvl="1"/>
            <a:r>
              <a:rPr kumimoji="0" lang="en-US" altLang="en-US" dirty="0" smtClean="0">
                <a:solidFill>
                  <a:schemeClr val="tx2"/>
                </a:solidFill>
                <a:latin typeface="+mj-lt"/>
              </a:rPr>
              <a:t>A forest </a:t>
            </a:r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of heap-ordered </a:t>
            </a:r>
            <a:r>
              <a:rPr kumimoji="0" lang="en-US" altLang="en-US" dirty="0" smtClean="0">
                <a:solidFill>
                  <a:schemeClr val="tx2"/>
                </a:solidFill>
                <a:latin typeface="+mj-lt"/>
              </a:rPr>
              <a:t>trees; </a:t>
            </a:r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store the roots in a list</a:t>
            </a:r>
            <a:r>
              <a:rPr kumimoji="0" lang="en-US" altLang="en-US" dirty="0" smtClean="0">
                <a:solidFill>
                  <a:schemeClr val="tx2"/>
                </a:solidFill>
                <a:latin typeface="+mj-lt"/>
              </a:rPr>
              <a:t>.</a:t>
            </a:r>
            <a:endParaRPr kumimoji="0" lang="en-US" altLang="en-US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Maintain pointer to minimum element.</a:t>
            </a:r>
          </a:p>
          <a:p>
            <a:pPr lvl="1"/>
            <a:r>
              <a:rPr kumimoji="0" lang="en-US" altLang="en-US" dirty="0">
                <a:latin typeface="+mj-lt"/>
              </a:rPr>
              <a:t>Set of marked nodes.</a:t>
            </a: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latin typeface="+mj-lt"/>
              </a:rPr>
              <a:t>min</a:t>
            </a:r>
          </a:p>
        </p:txBody>
      </p:sp>
      <p:sp>
        <p:nvSpPr>
          <p:cNvPr id="148513" name="Line 33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2501900" y="2470150"/>
            <a:ext cx="5551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used </a:t>
            </a:r>
            <a:r>
              <a:rPr lang="en-US" altLang="en-US">
                <a:solidFill>
                  <a:schemeClr val="hlink"/>
                </a:solidFill>
                <a:latin typeface="+mj-lt"/>
              </a:rPr>
              <a:t>to </a:t>
            </a:r>
            <a:r>
              <a:rPr lang="en-US" altLang="en-US" smtClean="0">
                <a:solidFill>
                  <a:schemeClr val="hlink"/>
                </a:solidFill>
                <a:latin typeface="+mj-lt"/>
              </a:rPr>
              <a:t>bound </a:t>
            </a:r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maximum degree (will explain later)</a:t>
            </a:r>
            <a:endParaRPr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148515" name="Line 35"/>
          <p:cNvSpPr>
            <a:spLocks noChangeShapeType="1"/>
          </p:cNvSpPr>
          <p:nvPr/>
        </p:nvSpPr>
        <p:spPr bwMode="auto">
          <a:xfrm flipH="1" flipV="1">
            <a:off x="2314575" y="2287588"/>
            <a:ext cx="1920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5143500" y="6157913"/>
            <a:ext cx="98264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marked</a:t>
            </a:r>
          </a:p>
        </p:txBody>
      </p:sp>
      <p:sp>
        <p:nvSpPr>
          <p:cNvPr id="148517" name="Line 37"/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6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38F5-38D9-43DF-9588-12A52AAE6B95}" type="slidenum">
              <a:rPr lang="en-US" altLang="en-US">
                <a:latin typeface="+mj-lt"/>
              </a:rPr>
              <a:pPr/>
              <a:t>51</a:t>
            </a:fld>
            <a:endParaRPr lang="en-US" altLang="en-US" sz="1400">
              <a:latin typeface="+mj-lt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Notation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Notation.</a:t>
            </a:r>
          </a:p>
          <a:p>
            <a:pPr lvl="1"/>
            <a:r>
              <a:rPr kumimoji="0" lang="en-US" altLang="en-US" dirty="0">
                <a:latin typeface="+mj-lt"/>
              </a:rPr>
              <a:t>n             = number of nodes in heap.</a:t>
            </a:r>
          </a:p>
          <a:p>
            <a:pPr lvl="1"/>
            <a:r>
              <a:rPr kumimoji="0" lang="en-US" altLang="en-US" dirty="0" smtClean="0">
                <a:latin typeface="+mj-lt"/>
              </a:rPr>
              <a:t>d(x</a:t>
            </a:r>
            <a:r>
              <a:rPr kumimoji="0" lang="en-US" altLang="en-US" dirty="0">
                <a:latin typeface="+mj-lt"/>
              </a:rPr>
              <a:t>) </a:t>
            </a:r>
            <a:r>
              <a:rPr kumimoji="0" lang="en-US" altLang="en-US" dirty="0" smtClean="0">
                <a:latin typeface="+mj-lt"/>
              </a:rPr>
              <a:t>        = number </a:t>
            </a:r>
            <a:r>
              <a:rPr kumimoji="0" lang="en-US" altLang="en-US" dirty="0">
                <a:latin typeface="+mj-lt"/>
              </a:rPr>
              <a:t>of children of node </a:t>
            </a:r>
            <a:r>
              <a:rPr kumimoji="0" lang="en-US" altLang="en-US" dirty="0" smtClean="0">
                <a:latin typeface="+mj-lt"/>
              </a:rPr>
              <a:t>x (degree).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 smtClean="0">
                <a:latin typeface="+mj-lt"/>
              </a:rPr>
              <a:t>D(n)        = </a:t>
            </a:r>
            <a:r>
              <a:rPr kumimoji="0" lang="en-US" altLang="en-US" dirty="0">
                <a:latin typeface="+mj-lt"/>
              </a:rPr>
              <a:t>max </a:t>
            </a:r>
            <a:r>
              <a:rPr kumimoji="0" lang="en-US" altLang="en-US" dirty="0" smtClean="0">
                <a:latin typeface="+mj-lt"/>
              </a:rPr>
              <a:t>degree </a:t>
            </a:r>
            <a:r>
              <a:rPr kumimoji="0" lang="en-US" altLang="en-US" dirty="0">
                <a:latin typeface="+mj-lt"/>
              </a:rPr>
              <a:t>of </a:t>
            </a:r>
            <a:r>
              <a:rPr kumimoji="0" lang="en-US" altLang="en-US" dirty="0" smtClean="0">
                <a:latin typeface="+mj-lt"/>
              </a:rPr>
              <a:t>any node in a heap of size n.  </a:t>
            </a:r>
            <a:br>
              <a:rPr kumimoji="0" lang="en-US" altLang="en-US" dirty="0" smtClean="0">
                <a:latin typeface="+mj-lt"/>
              </a:rPr>
            </a:br>
            <a:r>
              <a:rPr kumimoji="0" lang="en-US" altLang="en-US" dirty="0" smtClean="0">
                <a:latin typeface="+mj-lt"/>
              </a:rPr>
              <a:t>Will guarantee D(n) = O(log n)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trees(H)  </a:t>
            </a:r>
            <a:r>
              <a:rPr kumimoji="0" lang="en-US" altLang="en-US" dirty="0" smtClean="0">
                <a:latin typeface="+mj-lt"/>
              </a:rPr>
              <a:t>= </a:t>
            </a:r>
            <a:r>
              <a:rPr kumimoji="0" lang="en-US" altLang="en-US" dirty="0">
                <a:latin typeface="+mj-lt"/>
              </a:rPr>
              <a:t>number of trees in heap H.</a:t>
            </a:r>
          </a:p>
          <a:p>
            <a:pPr lvl="1"/>
            <a:r>
              <a:rPr kumimoji="0" lang="en-US" altLang="en-US" dirty="0">
                <a:latin typeface="+mj-lt"/>
              </a:rPr>
              <a:t>marks(H) = number of marked nodes in heap H.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14340" name="Oval 4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4341" name="AutoShape 5"/>
          <p:cNvCxnSpPr>
            <a:cxnSpLocks noChangeShapeType="1"/>
            <a:stCxn id="14362" idx="2"/>
            <a:endCxn id="1434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2" name="Oval 6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4343" name="AutoShape 7"/>
          <p:cNvCxnSpPr>
            <a:cxnSpLocks noChangeShapeType="1"/>
            <a:stCxn id="14340" idx="2"/>
            <a:endCxn id="14342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4" name="Oval 8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4345" name="Oval 9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4346" name="AutoShape 10"/>
          <p:cNvCxnSpPr>
            <a:cxnSpLocks noChangeShapeType="1"/>
            <a:stCxn id="14344" idx="0"/>
            <a:endCxn id="14345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/>
          <p:cNvCxnSpPr>
            <a:cxnSpLocks noChangeShapeType="1"/>
            <a:stCxn id="14354" idx="2"/>
            <a:endCxn id="14345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8" name="Oval 12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4349" name="Oval 13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4350" name="AutoShape 14"/>
          <p:cNvCxnSpPr>
            <a:cxnSpLocks noChangeShapeType="1"/>
            <a:stCxn id="14348" idx="0"/>
            <a:endCxn id="14349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1" name="Oval 15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4352" name="AutoShape 16"/>
          <p:cNvCxnSpPr>
            <a:cxnSpLocks noChangeShapeType="1"/>
            <a:stCxn id="14351" idx="0"/>
            <a:endCxn id="14354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3" name="AutoShape 17"/>
          <p:cNvCxnSpPr>
            <a:cxnSpLocks noChangeShapeType="1"/>
            <a:stCxn id="14349" idx="7"/>
            <a:endCxn id="14354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4" name="Oval 18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4355" name="AutoShape 19"/>
          <p:cNvCxnSpPr>
            <a:cxnSpLocks noChangeShapeType="1"/>
            <a:stCxn id="14354" idx="6"/>
            <a:endCxn id="14342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6" name="Oval 20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4357" name="AutoShape 21"/>
          <p:cNvCxnSpPr>
            <a:cxnSpLocks noChangeShapeType="1"/>
            <a:stCxn id="14356" idx="0"/>
            <a:endCxn id="14360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8" name="Oval 22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4359" name="AutoShape 23"/>
          <p:cNvCxnSpPr>
            <a:cxnSpLocks noChangeShapeType="1"/>
            <a:stCxn id="14358" idx="0"/>
            <a:endCxn id="14362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0" name="Oval 24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4361" name="Oval 25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4362" name="Oval 26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4363" name="AutoShape 27"/>
          <p:cNvCxnSpPr>
            <a:cxnSpLocks noChangeShapeType="1"/>
            <a:stCxn id="14361" idx="0"/>
            <a:endCxn id="14362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/>
          <p:cNvCxnSpPr>
            <a:cxnSpLocks noChangeShapeType="1"/>
            <a:stCxn id="14360" idx="7"/>
            <a:endCxn id="14362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5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4366" name="AutoShape 30"/>
          <p:cNvCxnSpPr>
            <a:cxnSpLocks noChangeShapeType="1"/>
            <a:stCxn id="14365" idx="0"/>
            <a:endCxn id="1435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7" name="Oval 31"/>
          <p:cNvSpPr>
            <a:spLocks noChangeAspect="1" noChangeArrowheads="1"/>
          </p:cNvSpPr>
          <p:nvPr/>
        </p:nvSpPr>
        <p:spPr bwMode="auto">
          <a:xfrm>
            <a:off x="5876925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 dirty="0">
                <a:solidFill>
                  <a:schemeClr val="accent1"/>
                </a:solidFill>
                <a:latin typeface="+mj-lt"/>
              </a:rPr>
              <a:t>d</a:t>
            </a:r>
            <a:r>
              <a:rPr kumimoji="1" lang="en-US" altLang="en-US" sz="1400" dirty="0" smtClean="0">
                <a:solidFill>
                  <a:schemeClr val="accent1"/>
                </a:solidFill>
                <a:latin typeface="+mj-lt"/>
              </a:rPr>
              <a:t> = </a:t>
            </a:r>
            <a:r>
              <a:rPr kumimoji="1" lang="en-US" altLang="en-US" sz="1400" dirty="0">
                <a:solidFill>
                  <a:schemeClr val="accent1"/>
                </a:solidFill>
                <a:latin typeface="+mj-lt"/>
              </a:rPr>
              <a:t>3    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6176963" y="4168775"/>
            <a:ext cx="8905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4376" name="Oval 40"/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trees(H) = 5</a:t>
            </a:r>
          </a:p>
        </p:txBody>
      </p:sp>
      <p:sp>
        <p:nvSpPr>
          <p:cNvPr id="14377" name="Oval 41"/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marks(H) = 3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143500" y="6157913"/>
            <a:ext cx="98264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latin typeface="+mj-lt"/>
              </a:rPr>
              <a:t>marked</a:t>
            </a:r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4380" name="Oval 44"/>
          <p:cNvSpPr>
            <a:spLocks noChangeAspect="1" noChangeArrowheads="1"/>
          </p:cNvSpPr>
          <p:nvPr/>
        </p:nvSpPr>
        <p:spPr bwMode="auto">
          <a:xfrm>
            <a:off x="4519613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n = 14</a:t>
            </a:r>
          </a:p>
        </p:txBody>
      </p:sp>
    </p:spTree>
    <p:extLst>
      <p:ext uri="{BB962C8B-B14F-4D97-AF65-F5344CB8AC3E}">
        <p14:creationId xmlns:p14="http://schemas.microsoft.com/office/powerpoint/2010/main" val="33264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93C6A-37CA-47BD-A8EB-256AEC353E7B}" type="slidenum">
              <a:rPr lang="en-US" altLang="en-US">
                <a:latin typeface="+mj-lt"/>
              </a:rPr>
              <a:pPr/>
              <a:t>52</a:t>
            </a:fld>
            <a:endParaRPr lang="en-US" altLang="en-US" sz="1400">
              <a:latin typeface="+mj-lt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</a:t>
            </a:r>
            <a:r>
              <a:rPr kumimoji="0" lang="en-US" altLang="en-US" dirty="0" smtClean="0"/>
              <a:t>: </a:t>
            </a:r>
            <a:r>
              <a:rPr kumimoji="0" lang="en-US" altLang="en-US" dirty="0"/>
              <a:t>Potential Function</a:t>
            </a:r>
          </a:p>
        </p:txBody>
      </p:sp>
      <p:sp>
        <p:nvSpPr>
          <p:cNvPr id="16388" name="Oval 4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6389" name="AutoShape 5"/>
          <p:cNvCxnSpPr>
            <a:cxnSpLocks noChangeShapeType="1"/>
            <a:stCxn id="16411" idx="2"/>
            <a:endCxn id="16388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0" name="Oval 6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6391" name="AutoShape 7"/>
          <p:cNvCxnSpPr>
            <a:cxnSpLocks noChangeShapeType="1"/>
            <a:stCxn id="16388" idx="2"/>
            <a:endCxn id="16390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2" name="Oval 8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6393" name="Oval 9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6394" name="AutoShape 10"/>
          <p:cNvCxnSpPr>
            <a:cxnSpLocks noChangeShapeType="1"/>
            <a:stCxn id="16392" idx="0"/>
            <a:endCxn id="16393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1"/>
          <p:cNvCxnSpPr>
            <a:cxnSpLocks noChangeShapeType="1"/>
            <a:stCxn id="16402" idx="2"/>
            <a:endCxn id="16393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Oval 12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6397" name="Oval 13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398" name="AutoShape 14"/>
          <p:cNvCxnSpPr>
            <a:cxnSpLocks noChangeShapeType="1"/>
            <a:stCxn id="16396" idx="0"/>
            <a:endCxn id="16397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9" name="Oval 15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6400" name="AutoShape 16"/>
          <p:cNvCxnSpPr>
            <a:cxnSpLocks noChangeShapeType="1"/>
            <a:stCxn id="16399" idx="0"/>
            <a:endCxn id="16402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7"/>
          <p:cNvCxnSpPr>
            <a:cxnSpLocks noChangeShapeType="1"/>
            <a:stCxn id="16397" idx="7"/>
            <a:endCxn id="16402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2" name="Oval 18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6403" name="AutoShape 19"/>
          <p:cNvCxnSpPr>
            <a:cxnSpLocks noChangeShapeType="1"/>
            <a:stCxn id="16402" idx="6"/>
            <a:endCxn id="16390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554538" y="3843338"/>
            <a:ext cx="171040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  <a:sym typeface="Symbol" pitchFamily="1" charset="2"/>
              </a:rPr>
              <a:t>(</a:t>
            </a: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</a:t>
            </a:r>
            <a:r>
              <a:rPr kumimoji="1" lang="en-US" altLang="en-US" sz="1400">
                <a:solidFill>
                  <a:schemeClr val="accent1"/>
                </a:solidFill>
                <a:latin typeface="+mj-lt"/>
                <a:sym typeface="Symbol" pitchFamily="1" charset="2"/>
              </a:rPr>
              <a:t>) = 5 + 23 = 11</a:t>
            </a:r>
          </a:p>
        </p:txBody>
      </p:sp>
      <p:sp>
        <p:nvSpPr>
          <p:cNvPr id="16405" name="Oval 21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6406" name="AutoShape 22"/>
          <p:cNvCxnSpPr>
            <a:cxnSpLocks noChangeShapeType="1"/>
            <a:stCxn id="16405" idx="0"/>
            <a:endCxn id="16409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7" name="Oval 23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6408" name="AutoShape 24"/>
          <p:cNvCxnSpPr>
            <a:cxnSpLocks noChangeShapeType="1"/>
            <a:stCxn id="16407" idx="0"/>
            <a:endCxn id="16411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9" name="Oval 25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6410" name="Oval 26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6411" name="Oval 27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6412" name="AutoShape 28"/>
          <p:cNvCxnSpPr>
            <a:cxnSpLocks noChangeShapeType="1"/>
            <a:stCxn id="16410" idx="0"/>
            <a:endCxn id="16411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/>
          <p:cNvCxnSpPr>
            <a:cxnSpLocks noChangeShapeType="1"/>
            <a:stCxn id="16409" idx="7"/>
            <a:endCxn id="16411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4" name="Oval 30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6415" name="AutoShape 31"/>
          <p:cNvCxnSpPr>
            <a:cxnSpLocks noChangeShapeType="1"/>
            <a:stCxn id="16414" idx="0"/>
            <a:endCxn id="16407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341563" y="1419225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722688" y="1998663"/>
            <a:ext cx="22666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of heap H</a:t>
            </a:r>
          </a:p>
        </p:txBody>
      </p:sp>
      <p:sp>
        <p:nvSpPr>
          <p:cNvPr id="16422" name="Oval 38"/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trees(H) = 5</a:t>
            </a:r>
          </a:p>
        </p:txBody>
      </p:sp>
      <p:sp>
        <p:nvSpPr>
          <p:cNvPr id="16423" name="Oval 39"/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marks(H) = 3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143500" y="6157913"/>
            <a:ext cx="98264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latin typeface="+mj-lt"/>
              </a:rPr>
              <a:t>marked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64659" y="762000"/>
            <a:ext cx="5224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may be scaled up by some constant sufficiently large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3298388" y="1100554"/>
            <a:ext cx="934324" cy="318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96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6B4C-5018-498F-9E8D-1BE6905612F2}" type="slidenum">
              <a:rPr lang="en-US" altLang="en-US">
                <a:latin typeface="+mj-lt"/>
              </a:rPr>
              <a:pPr/>
              <a:t>53</a:t>
            </a:fld>
            <a:endParaRPr lang="en-US" altLang="en-US" sz="1400">
              <a:latin typeface="+mj-lt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Insert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Insert.</a:t>
            </a:r>
          </a:p>
          <a:p>
            <a:pPr lvl="1"/>
            <a:r>
              <a:rPr kumimoji="0" lang="en-US" altLang="en-US">
                <a:latin typeface="+mj-lt"/>
              </a:rPr>
              <a:t>Create a new singleton tree.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Add to root list; update min pointer (if necessary).</a:t>
            </a:r>
          </a:p>
        </p:txBody>
      </p:sp>
      <p:sp>
        <p:nvSpPr>
          <p:cNvPr id="24580" name="Oval 4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24581" name="AutoShape 5"/>
          <p:cNvCxnSpPr>
            <a:cxnSpLocks noChangeShapeType="1"/>
            <a:stCxn id="24602" idx="2"/>
            <a:endCxn id="2458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2" name="Oval 6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24583" name="AutoShape 7"/>
          <p:cNvCxnSpPr>
            <a:cxnSpLocks noChangeShapeType="1"/>
            <a:stCxn id="24580" idx="2"/>
            <a:endCxn id="24582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4" name="Oval 8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24585" name="Oval 9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24586" name="AutoShape 10"/>
          <p:cNvCxnSpPr>
            <a:cxnSpLocks noChangeShapeType="1"/>
            <a:stCxn id="24584" idx="0"/>
            <a:endCxn id="24585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7" name="AutoShape 11"/>
          <p:cNvCxnSpPr>
            <a:cxnSpLocks noChangeShapeType="1"/>
            <a:stCxn id="24594" idx="2"/>
            <a:endCxn id="24585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8" name="Oval 12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24589" name="Oval 13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24590" name="AutoShape 14"/>
          <p:cNvCxnSpPr>
            <a:cxnSpLocks noChangeShapeType="1"/>
            <a:stCxn id="24588" idx="0"/>
            <a:endCxn id="24589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1" name="Oval 15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24592" name="AutoShape 16"/>
          <p:cNvCxnSpPr>
            <a:cxnSpLocks noChangeShapeType="1"/>
            <a:stCxn id="24591" idx="0"/>
            <a:endCxn id="24594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3" name="AutoShape 17"/>
          <p:cNvCxnSpPr>
            <a:cxnSpLocks noChangeShapeType="1"/>
            <a:stCxn id="24589" idx="7"/>
            <a:endCxn id="24594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4" name="Oval 18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24595" name="AutoShape 19"/>
          <p:cNvCxnSpPr>
            <a:cxnSpLocks noChangeShapeType="1"/>
            <a:stCxn id="24594" idx="6"/>
            <a:endCxn id="24582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6" name="Oval 20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24597" name="AutoShape 21"/>
          <p:cNvCxnSpPr>
            <a:cxnSpLocks noChangeShapeType="1"/>
            <a:stCxn id="24596" idx="0"/>
            <a:endCxn id="24600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8" name="Oval 22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24599" name="AutoShape 23"/>
          <p:cNvCxnSpPr>
            <a:cxnSpLocks noChangeShapeType="1"/>
            <a:stCxn id="24598" idx="0"/>
            <a:endCxn id="24602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0" name="Oval 24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24601" name="Oval 25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24602" name="Oval 26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24603" name="AutoShape 27"/>
          <p:cNvCxnSpPr>
            <a:cxnSpLocks noChangeShapeType="1"/>
            <a:stCxn id="24601" idx="0"/>
            <a:endCxn id="24602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4" name="AutoShape 28"/>
          <p:cNvCxnSpPr>
            <a:cxnSpLocks noChangeShapeType="1"/>
            <a:stCxn id="24600" idx="7"/>
            <a:endCxn id="24602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5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24606" name="AutoShape 30"/>
          <p:cNvCxnSpPr>
            <a:cxnSpLocks noChangeShapeType="1"/>
            <a:stCxn id="24605" idx="0"/>
            <a:endCxn id="2459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7" name="Oval 31"/>
          <p:cNvSpPr>
            <a:spLocks noChangeAspect="1" noChangeArrowheads="1"/>
          </p:cNvSpPr>
          <p:nvPr/>
        </p:nvSpPr>
        <p:spPr bwMode="auto">
          <a:xfrm>
            <a:off x="3762375" y="36576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800">
                <a:solidFill>
                  <a:schemeClr val="accent1"/>
                </a:solidFill>
                <a:latin typeface="+mj-lt"/>
              </a:rPr>
              <a:t>insert 21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0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93732-267E-4428-A70F-4F9296AB5605}" type="slidenum">
              <a:rPr lang="en-US" altLang="en-US">
                <a:latin typeface="+mj-lt"/>
              </a:rPr>
              <a:pPr/>
              <a:t>54</a:t>
            </a:fld>
            <a:endParaRPr lang="en-US" altLang="en-US" sz="1400">
              <a:latin typeface="+mj-lt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Insert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Insert.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Create a new singleton tree.</a:t>
            </a:r>
          </a:p>
          <a:p>
            <a:pPr lvl="1"/>
            <a:r>
              <a:rPr kumimoji="0" lang="en-US" altLang="en-US">
                <a:latin typeface="+mj-lt"/>
              </a:rPr>
              <a:t>Add to root list; update min pointer (if necessary).</a:t>
            </a:r>
          </a:p>
        </p:txBody>
      </p:sp>
      <p:sp>
        <p:nvSpPr>
          <p:cNvPr id="26628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26629" name="AutoShape 5"/>
          <p:cNvCxnSpPr>
            <a:cxnSpLocks noChangeShapeType="1"/>
            <a:stCxn id="26628" idx="0"/>
            <a:endCxn id="2663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0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26631" name="AutoShape 7"/>
          <p:cNvCxnSpPr>
            <a:cxnSpLocks noChangeShapeType="1"/>
            <a:stCxn id="26630" idx="0"/>
            <a:endCxn id="26638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2" name="Oval 8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26633" name="AutoShape 9"/>
          <p:cNvCxnSpPr>
            <a:cxnSpLocks noChangeShapeType="1"/>
            <a:stCxn id="26638" idx="2"/>
            <a:endCxn id="2663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4" name="Oval 10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26635" name="AutoShape 11"/>
          <p:cNvCxnSpPr>
            <a:cxnSpLocks noChangeShapeType="1"/>
            <a:stCxn id="26632" idx="2"/>
            <a:endCxn id="2663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6" name="Oval 12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26637" name="Oval 13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26638" name="Oval 14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26639" name="Oval 15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26640" name="Oval 16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26641" name="AutoShape 17"/>
          <p:cNvCxnSpPr>
            <a:cxnSpLocks noChangeShapeType="1"/>
            <a:stCxn id="26639" idx="0"/>
            <a:endCxn id="26640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2" name="AutoShape 18"/>
          <p:cNvCxnSpPr>
            <a:cxnSpLocks noChangeShapeType="1"/>
            <a:stCxn id="26649" idx="2"/>
            <a:endCxn id="26640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3" name="Oval 19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26644" name="Oval 20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26645" name="AutoShape 21"/>
          <p:cNvCxnSpPr>
            <a:cxnSpLocks noChangeShapeType="1"/>
            <a:stCxn id="26643" idx="0"/>
            <a:endCxn id="26644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6" name="Oval 22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26647" name="AutoShape 23"/>
          <p:cNvCxnSpPr>
            <a:cxnSpLocks noChangeShapeType="1"/>
            <a:stCxn id="26646" idx="0"/>
            <a:endCxn id="26649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8" name="AutoShape 24"/>
          <p:cNvCxnSpPr>
            <a:cxnSpLocks noChangeShapeType="1"/>
            <a:stCxn id="26644" idx="7"/>
            <a:endCxn id="26649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9" name="Oval 25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26650" name="AutoShape 26"/>
          <p:cNvCxnSpPr>
            <a:cxnSpLocks noChangeShapeType="1"/>
            <a:stCxn id="26649" idx="6"/>
            <a:endCxn id="2663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1" name="AutoShape 27"/>
          <p:cNvCxnSpPr>
            <a:cxnSpLocks noChangeShapeType="1"/>
            <a:stCxn id="26637" idx="0"/>
            <a:endCxn id="26638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2" name="AutoShape 28"/>
          <p:cNvCxnSpPr>
            <a:cxnSpLocks noChangeShapeType="1"/>
            <a:stCxn id="26636" idx="7"/>
            <a:endCxn id="26638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3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26654" name="AutoShape 30"/>
          <p:cNvCxnSpPr>
            <a:cxnSpLocks noChangeShapeType="1"/>
            <a:stCxn id="26653" idx="0"/>
            <a:endCxn id="26630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5" name="Oval 31"/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21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800">
                <a:solidFill>
                  <a:schemeClr val="accent1"/>
                </a:solidFill>
                <a:latin typeface="+mj-lt"/>
              </a:rPr>
              <a:t>insert 21</a:t>
            </a:r>
          </a:p>
        </p:txBody>
      </p:sp>
    </p:spTree>
    <p:extLst>
      <p:ext uri="{BB962C8B-B14F-4D97-AF65-F5344CB8AC3E}">
        <p14:creationId xmlns:p14="http://schemas.microsoft.com/office/powerpoint/2010/main" val="1008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ABC8-0F37-481B-BFB5-4BB823CAAF59}" type="slidenum">
              <a:rPr lang="en-US" altLang="en-US">
                <a:latin typeface="+mj-lt"/>
              </a:rPr>
              <a:pPr/>
              <a:t>55</a:t>
            </a:fld>
            <a:endParaRPr lang="en-US" altLang="en-US" sz="1400">
              <a:latin typeface="+mj-lt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Insert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Actual cost.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O(1)</a:t>
            </a:r>
          </a:p>
          <a:p>
            <a:pPr lvl="1"/>
            <a:endParaRPr kumimoji="0" lang="en-US" altLang="en-US">
              <a:latin typeface="+mj-lt"/>
            </a:endParaRPr>
          </a:p>
          <a:p>
            <a:r>
              <a:rPr kumimoji="0" lang="en-US" altLang="en-US">
                <a:latin typeface="+mj-lt"/>
              </a:rPr>
              <a:t>Change in potential.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+1</a:t>
            </a:r>
          </a:p>
          <a:p>
            <a:pPr lvl="1"/>
            <a:endParaRPr kumimoji="0" lang="en-US" altLang="en-US">
              <a:latin typeface="+mj-lt"/>
            </a:endParaRPr>
          </a:p>
          <a:p>
            <a:r>
              <a:rPr kumimoji="0" lang="en-US" altLang="en-US">
                <a:latin typeface="+mj-lt"/>
              </a:rPr>
              <a:t>Amortized cost.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O(1)</a:t>
            </a:r>
          </a:p>
          <a:p>
            <a:pPr lvl="1"/>
            <a:endParaRPr kumimoji="0" lang="en-US" altLang="en-US">
              <a:latin typeface="+mj-lt"/>
            </a:endParaRPr>
          </a:p>
        </p:txBody>
      </p:sp>
      <p:sp>
        <p:nvSpPr>
          <p:cNvPr id="28676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28677" name="AutoShape 5"/>
          <p:cNvCxnSpPr>
            <a:cxnSpLocks noChangeShapeType="1"/>
            <a:stCxn id="28676" idx="0"/>
            <a:endCxn id="2868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78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28679" name="AutoShape 7"/>
          <p:cNvCxnSpPr>
            <a:cxnSpLocks noChangeShapeType="1"/>
            <a:stCxn id="28678" idx="0"/>
            <a:endCxn id="2868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0" name="Oval 8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28681" name="AutoShape 9"/>
          <p:cNvCxnSpPr>
            <a:cxnSpLocks noChangeShapeType="1"/>
            <a:stCxn id="28685" idx="2"/>
            <a:endCxn id="2868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2" name="AutoShape 10"/>
          <p:cNvCxnSpPr>
            <a:cxnSpLocks noChangeShapeType="1"/>
            <a:stCxn id="28680" idx="2"/>
            <a:endCxn id="28703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3" name="Oval 11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28684" name="Oval 12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28685" name="Oval 13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28686" name="Oval 14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28687" name="Oval 15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28688" name="AutoShape 16"/>
          <p:cNvCxnSpPr>
            <a:cxnSpLocks noChangeShapeType="1"/>
            <a:stCxn id="28686" idx="0"/>
            <a:endCxn id="2868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9" name="AutoShape 17"/>
          <p:cNvCxnSpPr>
            <a:cxnSpLocks noChangeShapeType="1"/>
            <a:stCxn id="28696" idx="2"/>
            <a:endCxn id="2868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0" name="Oval 18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28691" name="Oval 19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28692" name="AutoShape 20"/>
          <p:cNvCxnSpPr>
            <a:cxnSpLocks noChangeShapeType="1"/>
            <a:stCxn id="28690" idx="0"/>
            <a:endCxn id="2869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3" name="Oval 21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28694" name="AutoShape 22"/>
          <p:cNvCxnSpPr>
            <a:cxnSpLocks noChangeShapeType="1"/>
            <a:stCxn id="28693" idx="0"/>
            <a:endCxn id="2869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5" name="AutoShape 23"/>
          <p:cNvCxnSpPr>
            <a:cxnSpLocks noChangeShapeType="1"/>
            <a:stCxn id="28691" idx="7"/>
            <a:endCxn id="2869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6" name="Oval 24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28697" name="AutoShape 25"/>
          <p:cNvCxnSpPr>
            <a:cxnSpLocks noChangeShapeType="1"/>
            <a:stCxn id="28696" idx="6"/>
            <a:endCxn id="28703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8" name="AutoShape 26"/>
          <p:cNvCxnSpPr>
            <a:cxnSpLocks noChangeShapeType="1"/>
            <a:stCxn id="28684" idx="0"/>
            <a:endCxn id="2868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9" name="AutoShape 27"/>
          <p:cNvCxnSpPr>
            <a:cxnSpLocks noChangeShapeType="1"/>
            <a:stCxn id="28683" idx="7"/>
            <a:endCxn id="2868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0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28701" name="AutoShape 29"/>
          <p:cNvCxnSpPr>
            <a:cxnSpLocks noChangeShapeType="1"/>
            <a:stCxn id="28700" idx="0"/>
            <a:endCxn id="2867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2" name="Oval 30"/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21</a:t>
            </a:r>
          </a:p>
        </p:txBody>
      </p:sp>
      <p:sp>
        <p:nvSpPr>
          <p:cNvPr id="28703" name="Oval 31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6210300" y="1589088"/>
            <a:ext cx="22666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of heap H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5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2AF15-0C06-460F-857D-99E0C483D4F3}" type="slidenum">
              <a:rPr lang="en-US" altLang="en-US">
                <a:latin typeface="+mj-lt"/>
              </a:rPr>
              <a:pPr/>
              <a:t>56</a:t>
            </a:fld>
            <a:endParaRPr lang="en-US" altLang="en-US" sz="1400">
              <a:latin typeface="+mj-lt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Linking Operation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Linking operation.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Make larger root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child of smaller root.</a:t>
            </a:r>
          </a:p>
        </p:txBody>
      </p:sp>
      <p:sp>
        <p:nvSpPr>
          <p:cNvPr id="40964" name="Oval 4"/>
          <p:cNvSpPr>
            <a:spLocks noChangeAspect="1" noChangeArrowheads="1"/>
          </p:cNvSpPr>
          <p:nvPr/>
        </p:nvSpPr>
        <p:spPr bwMode="auto">
          <a:xfrm>
            <a:off x="2532063" y="48053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39</a:t>
            </a:r>
          </a:p>
        </p:txBody>
      </p:sp>
      <p:cxnSp>
        <p:nvCxnSpPr>
          <p:cNvPr id="40965" name="AutoShape 5"/>
          <p:cNvCxnSpPr>
            <a:cxnSpLocks noChangeShapeType="1"/>
            <a:stCxn id="40964" idx="0"/>
            <a:endCxn id="40969" idx="4"/>
          </p:cNvCxnSpPr>
          <p:nvPr/>
        </p:nvCxnSpPr>
        <p:spPr bwMode="auto">
          <a:xfrm flipV="1">
            <a:off x="2714625" y="450056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6" name="Oval 6"/>
          <p:cNvSpPr>
            <a:spLocks noChangeAspect="1" noChangeArrowheads="1"/>
          </p:cNvSpPr>
          <p:nvPr/>
        </p:nvSpPr>
        <p:spPr bwMode="auto">
          <a:xfrm>
            <a:off x="3941763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40967" name="AutoShape 7"/>
          <p:cNvCxnSpPr>
            <a:cxnSpLocks noChangeShapeType="1"/>
            <a:stCxn id="40966" idx="0"/>
            <a:endCxn id="40971" idx="5"/>
          </p:cNvCxnSpPr>
          <p:nvPr/>
        </p:nvCxnSpPr>
        <p:spPr bwMode="auto">
          <a:xfrm flipH="1" flipV="1">
            <a:off x="3570288" y="3589338"/>
            <a:ext cx="55403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9" name="Oval 9"/>
          <p:cNvSpPr>
            <a:spLocks noChangeAspect="1" noChangeArrowheads="1"/>
          </p:cNvSpPr>
          <p:nvPr/>
        </p:nvSpPr>
        <p:spPr bwMode="auto">
          <a:xfrm>
            <a:off x="2532063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  <p:sp>
        <p:nvSpPr>
          <p:cNvPr id="40970" name="Oval 10"/>
          <p:cNvSpPr>
            <a:spLocks noChangeAspect="1" noChangeArrowheads="1"/>
          </p:cNvSpPr>
          <p:nvPr/>
        </p:nvSpPr>
        <p:spPr bwMode="auto">
          <a:xfrm>
            <a:off x="3259138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0971" name="Oval 11"/>
          <p:cNvSpPr>
            <a:spLocks noChangeAspect="1" noChangeArrowheads="1"/>
          </p:cNvSpPr>
          <p:nvPr/>
        </p:nvSpPr>
        <p:spPr bwMode="auto">
          <a:xfrm>
            <a:off x="3259138" y="32702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40972" name="AutoShape 12"/>
          <p:cNvCxnSpPr>
            <a:cxnSpLocks noChangeShapeType="1"/>
            <a:stCxn id="40970" idx="0"/>
            <a:endCxn id="40971" idx="4"/>
          </p:cNvCxnSpPr>
          <p:nvPr/>
        </p:nvCxnSpPr>
        <p:spPr bwMode="auto">
          <a:xfrm flipV="1">
            <a:off x="3441700" y="3643313"/>
            <a:ext cx="0" cy="484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3" name="AutoShape 13"/>
          <p:cNvCxnSpPr>
            <a:cxnSpLocks noChangeShapeType="1"/>
            <a:stCxn id="40969" idx="7"/>
            <a:endCxn id="40971" idx="3"/>
          </p:cNvCxnSpPr>
          <p:nvPr/>
        </p:nvCxnSpPr>
        <p:spPr bwMode="auto">
          <a:xfrm flipV="1">
            <a:off x="2843213" y="3589338"/>
            <a:ext cx="469900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74" name="Oval 14"/>
          <p:cNvSpPr>
            <a:spLocks noChangeAspect="1" noChangeArrowheads="1"/>
          </p:cNvSpPr>
          <p:nvPr/>
        </p:nvSpPr>
        <p:spPr bwMode="auto">
          <a:xfrm>
            <a:off x="3941763" y="48053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0975" name="AutoShape 15"/>
          <p:cNvCxnSpPr>
            <a:cxnSpLocks noChangeShapeType="1"/>
            <a:stCxn id="40974" idx="0"/>
            <a:endCxn id="40966" idx="4"/>
          </p:cNvCxnSpPr>
          <p:nvPr/>
        </p:nvCxnSpPr>
        <p:spPr bwMode="auto">
          <a:xfrm flipV="1">
            <a:off x="4124325" y="450056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97" name="Oval 37"/>
          <p:cNvSpPr>
            <a:spLocks noChangeAspect="1" noChangeArrowheads="1"/>
          </p:cNvSpPr>
          <p:nvPr/>
        </p:nvSpPr>
        <p:spPr bwMode="auto">
          <a:xfrm>
            <a:off x="630238" y="4826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77</a:t>
            </a:r>
          </a:p>
        </p:txBody>
      </p:sp>
      <p:cxnSp>
        <p:nvCxnSpPr>
          <p:cNvPr id="40998" name="AutoShape 38"/>
          <p:cNvCxnSpPr>
            <a:cxnSpLocks noChangeShapeType="1"/>
            <a:stCxn id="40997" idx="0"/>
            <a:endCxn id="41001" idx="4"/>
          </p:cNvCxnSpPr>
          <p:nvPr/>
        </p:nvCxnSpPr>
        <p:spPr bwMode="auto">
          <a:xfrm flipV="1">
            <a:off x="81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01" name="Oval 41"/>
          <p:cNvSpPr>
            <a:spLocks noChangeAspect="1" noChangeArrowheads="1"/>
          </p:cNvSpPr>
          <p:nvPr/>
        </p:nvSpPr>
        <p:spPr bwMode="auto">
          <a:xfrm>
            <a:off x="630238" y="414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56</a:t>
            </a:r>
          </a:p>
        </p:txBody>
      </p:sp>
      <p:sp>
        <p:nvSpPr>
          <p:cNvPr id="41002" name="Oval 42"/>
          <p:cNvSpPr>
            <a:spLocks noChangeAspect="1" noChangeArrowheads="1"/>
          </p:cNvSpPr>
          <p:nvPr/>
        </p:nvSpPr>
        <p:spPr bwMode="auto">
          <a:xfrm>
            <a:off x="1357313" y="414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sp>
        <p:nvSpPr>
          <p:cNvPr id="41003" name="Oval 43"/>
          <p:cNvSpPr>
            <a:spLocks noChangeAspect="1" noChangeArrowheads="1"/>
          </p:cNvSpPr>
          <p:nvPr/>
        </p:nvSpPr>
        <p:spPr bwMode="auto">
          <a:xfrm>
            <a:off x="1357313" y="329088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15</a:t>
            </a:r>
          </a:p>
        </p:txBody>
      </p:sp>
      <p:cxnSp>
        <p:nvCxnSpPr>
          <p:cNvPr id="41004" name="AutoShape 44"/>
          <p:cNvCxnSpPr>
            <a:cxnSpLocks noChangeShapeType="1"/>
            <a:stCxn id="41002" idx="0"/>
            <a:endCxn id="41003" idx="4"/>
          </p:cNvCxnSpPr>
          <p:nvPr/>
        </p:nvCxnSpPr>
        <p:spPr bwMode="auto">
          <a:xfrm flipV="1">
            <a:off x="1539875" y="3663950"/>
            <a:ext cx="0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05" name="AutoShape 45"/>
          <p:cNvCxnSpPr>
            <a:cxnSpLocks noChangeShapeType="1"/>
            <a:stCxn id="41001" idx="7"/>
            <a:endCxn id="41003" idx="3"/>
          </p:cNvCxnSpPr>
          <p:nvPr/>
        </p:nvCxnSpPr>
        <p:spPr bwMode="auto">
          <a:xfrm flipV="1">
            <a:off x="941388" y="3609975"/>
            <a:ext cx="469900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754063" y="5395913"/>
            <a:ext cx="780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hlink"/>
                </a:solidFill>
                <a:latin typeface="+mj-lt"/>
              </a:rPr>
              <a:t>tree T</a:t>
            </a:r>
            <a:r>
              <a:rPr lang="en-US" altLang="en-US" sz="1400" baseline="-25000">
                <a:solidFill>
                  <a:schemeClr val="hlink"/>
                </a:solidFill>
                <a:latin typeface="+mj-lt"/>
              </a:rPr>
              <a:t>1</a:t>
            </a:r>
            <a:endParaRPr lang="en-US" altLang="en-US" sz="140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3175000" y="5395913"/>
            <a:ext cx="8002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hlink"/>
                </a:solidFill>
                <a:latin typeface="+mj-lt"/>
              </a:rPr>
              <a:t>tree T</a:t>
            </a:r>
            <a:r>
              <a:rPr lang="en-US" altLang="en-US" sz="1400" baseline="-25000">
                <a:solidFill>
                  <a:schemeClr val="hlink"/>
                </a:solidFill>
                <a:latin typeface="+mj-lt"/>
              </a:rPr>
              <a:t>2</a:t>
            </a:r>
            <a:endParaRPr lang="en-US" altLang="en-US" sz="140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41013" name="Oval 53"/>
          <p:cNvSpPr>
            <a:spLocks noChangeAspect="1" noChangeArrowheads="1"/>
          </p:cNvSpPr>
          <p:nvPr/>
        </p:nvSpPr>
        <p:spPr bwMode="auto">
          <a:xfrm>
            <a:off x="7026275" y="480377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39</a:t>
            </a:r>
          </a:p>
        </p:txBody>
      </p:sp>
      <p:cxnSp>
        <p:nvCxnSpPr>
          <p:cNvPr id="41014" name="AutoShape 54"/>
          <p:cNvCxnSpPr>
            <a:cxnSpLocks noChangeShapeType="1"/>
            <a:stCxn id="41013" idx="0"/>
            <a:endCxn id="41017" idx="4"/>
          </p:cNvCxnSpPr>
          <p:nvPr/>
        </p:nvCxnSpPr>
        <p:spPr bwMode="auto">
          <a:xfrm flipV="1">
            <a:off x="7208838" y="44989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15" name="Oval 55"/>
          <p:cNvSpPr>
            <a:spLocks noChangeAspect="1" noChangeArrowheads="1"/>
          </p:cNvSpPr>
          <p:nvPr/>
        </p:nvSpPr>
        <p:spPr bwMode="auto">
          <a:xfrm>
            <a:off x="8435975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41016" name="AutoShape 56"/>
          <p:cNvCxnSpPr>
            <a:cxnSpLocks noChangeShapeType="1"/>
            <a:stCxn id="41015" idx="0"/>
            <a:endCxn id="41019" idx="5"/>
          </p:cNvCxnSpPr>
          <p:nvPr/>
        </p:nvCxnSpPr>
        <p:spPr bwMode="auto">
          <a:xfrm flipH="1" flipV="1">
            <a:off x="8064500" y="3587750"/>
            <a:ext cx="55403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17" name="Oval 57"/>
          <p:cNvSpPr>
            <a:spLocks noChangeAspect="1" noChangeArrowheads="1"/>
          </p:cNvSpPr>
          <p:nvPr/>
        </p:nvSpPr>
        <p:spPr bwMode="auto">
          <a:xfrm>
            <a:off x="7026275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  <p:sp>
        <p:nvSpPr>
          <p:cNvPr id="41018" name="Oval 58"/>
          <p:cNvSpPr>
            <a:spLocks noChangeAspect="1" noChangeArrowheads="1"/>
          </p:cNvSpPr>
          <p:nvPr/>
        </p:nvSpPr>
        <p:spPr bwMode="auto">
          <a:xfrm>
            <a:off x="7753350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1019" name="Oval 59"/>
          <p:cNvSpPr>
            <a:spLocks noChangeAspect="1" noChangeArrowheads="1"/>
          </p:cNvSpPr>
          <p:nvPr/>
        </p:nvSpPr>
        <p:spPr bwMode="auto">
          <a:xfrm>
            <a:off x="7753350" y="3268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41020" name="AutoShape 60"/>
          <p:cNvCxnSpPr>
            <a:cxnSpLocks noChangeShapeType="1"/>
            <a:stCxn id="41018" idx="0"/>
            <a:endCxn id="41019" idx="4"/>
          </p:cNvCxnSpPr>
          <p:nvPr/>
        </p:nvCxnSpPr>
        <p:spPr bwMode="auto">
          <a:xfrm flipV="1">
            <a:off x="7935913" y="3641725"/>
            <a:ext cx="0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21" name="AutoShape 61"/>
          <p:cNvCxnSpPr>
            <a:cxnSpLocks noChangeShapeType="1"/>
            <a:stCxn id="41017" idx="7"/>
            <a:endCxn id="41019" idx="3"/>
          </p:cNvCxnSpPr>
          <p:nvPr/>
        </p:nvCxnSpPr>
        <p:spPr bwMode="auto">
          <a:xfrm flipV="1">
            <a:off x="7337425" y="3587750"/>
            <a:ext cx="469900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22" name="Oval 62"/>
          <p:cNvSpPr>
            <a:spLocks noChangeAspect="1" noChangeArrowheads="1"/>
          </p:cNvSpPr>
          <p:nvPr/>
        </p:nvSpPr>
        <p:spPr bwMode="auto">
          <a:xfrm>
            <a:off x="8435975" y="480377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1023" name="AutoShape 63"/>
          <p:cNvCxnSpPr>
            <a:cxnSpLocks noChangeShapeType="1"/>
            <a:stCxn id="41022" idx="0"/>
            <a:endCxn id="41015" idx="4"/>
          </p:cNvCxnSpPr>
          <p:nvPr/>
        </p:nvCxnSpPr>
        <p:spPr bwMode="auto">
          <a:xfrm flipV="1">
            <a:off x="8618538" y="44989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2" name="Oval 72"/>
          <p:cNvSpPr>
            <a:spLocks noChangeAspect="1" noChangeArrowheads="1"/>
          </p:cNvSpPr>
          <p:nvPr/>
        </p:nvSpPr>
        <p:spPr bwMode="auto">
          <a:xfrm>
            <a:off x="5541963" y="54975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77</a:t>
            </a:r>
          </a:p>
        </p:txBody>
      </p:sp>
      <p:cxnSp>
        <p:nvCxnSpPr>
          <p:cNvPr id="41033" name="AutoShape 73"/>
          <p:cNvCxnSpPr>
            <a:cxnSpLocks noChangeShapeType="1"/>
            <a:stCxn id="41032" idx="0"/>
            <a:endCxn id="41034" idx="4"/>
          </p:cNvCxnSpPr>
          <p:nvPr/>
        </p:nvCxnSpPr>
        <p:spPr bwMode="auto">
          <a:xfrm flipV="1">
            <a:off x="5724525" y="51927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4" name="Oval 74"/>
          <p:cNvSpPr>
            <a:spLocks noChangeAspect="1" noChangeArrowheads="1"/>
          </p:cNvSpPr>
          <p:nvPr/>
        </p:nvSpPr>
        <p:spPr bwMode="auto">
          <a:xfrm>
            <a:off x="5541963" y="48196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56</a:t>
            </a:r>
          </a:p>
        </p:txBody>
      </p:sp>
      <p:sp>
        <p:nvSpPr>
          <p:cNvPr id="41035" name="Oval 75"/>
          <p:cNvSpPr>
            <a:spLocks noChangeAspect="1" noChangeArrowheads="1"/>
          </p:cNvSpPr>
          <p:nvPr/>
        </p:nvSpPr>
        <p:spPr bwMode="auto">
          <a:xfrm>
            <a:off x="6269038" y="48196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sp>
        <p:nvSpPr>
          <p:cNvPr id="41036" name="Oval 76"/>
          <p:cNvSpPr>
            <a:spLocks noChangeAspect="1" noChangeArrowheads="1"/>
          </p:cNvSpPr>
          <p:nvPr/>
        </p:nvSpPr>
        <p:spPr bwMode="auto">
          <a:xfrm>
            <a:off x="6269038" y="412432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15</a:t>
            </a:r>
          </a:p>
        </p:txBody>
      </p:sp>
      <p:cxnSp>
        <p:nvCxnSpPr>
          <p:cNvPr id="41037" name="AutoShape 77"/>
          <p:cNvCxnSpPr>
            <a:cxnSpLocks noChangeShapeType="1"/>
            <a:stCxn id="41035" idx="0"/>
            <a:endCxn id="41036" idx="4"/>
          </p:cNvCxnSpPr>
          <p:nvPr/>
        </p:nvCxnSpPr>
        <p:spPr bwMode="auto">
          <a:xfrm flipV="1">
            <a:off x="6451600" y="4497388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38" name="AutoShape 78"/>
          <p:cNvCxnSpPr>
            <a:cxnSpLocks noChangeShapeType="1"/>
            <a:stCxn id="41034" idx="7"/>
            <a:endCxn id="41036" idx="3"/>
          </p:cNvCxnSpPr>
          <p:nvPr/>
        </p:nvCxnSpPr>
        <p:spPr bwMode="auto">
          <a:xfrm flipV="1">
            <a:off x="5853113" y="4443413"/>
            <a:ext cx="46990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40" name="AutoShape 80"/>
          <p:cNvCxnSpPr>
            <a:cxnSpLocks noChangeShapeType="1"/>
            <a:stCxn id="41036" idx="7"/>
            <a:endCxn id="41019" idx="2"/>
          </p:cNvCxnSpPr>
          <p:nvPr/>
        </p:nvCxnSpPr>
        <p:spPr bwMode="auto">
          <a:xfrm flipV="1">
            <a:off x="6580188" y="3455988"/>
            <a:ext cx="1173162" cy="722312"/>
          </a:xfrm>
          <a:prstGeom prst="straightConnector1">
            <a:avLst/>
          </a:prstGeom>
          <a:noFill/>
          <a:ln w="76200">
            <a:solidFill>
              <a:schemeClr val="accent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7378700" y="5854700"/>
            <a:ext cx="7954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hlink"/>
                </a:solidFill>
                <a:latin typeface="+mj-lt"/>
              </a:rPr>
              <a:t>tree T'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3432175" y="2613025"/>
            <a:ext cx="1489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smaller root</a:t>
            </a:r>
          </a:p>
        </p:txBody>
      </p:sp>
      <p:sp>
        <p:nvSpPr>
          <p:cNvPr id="41043" name="Line 83"/>
          <p:cNvSpPr>
            <a:spLocks noChangeShapeType="1"/>
          </p:cNvSpPr>
          <p:nvPr/>
        </p:nvSpPr>
        <p:spPr bwMode="auto">
          <a:xfrm flipH="1">
            <a:off x="3533775" y="2909888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1044" name="Rectangle 84"/>
          <p:cNvSpPr>
            <a:spLocks noChangeArrowheads="1"/>
          </p:cNvSpPr>
          <p:nvPr/>
        </p:nvSpPr>
        <p:spPr bwMode="auto">
          <a:xfrm>
            <a:off x="1484313" y="2603500"/>
            <a:ext cx="1367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larger root</a:t>
            </a:r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 flipH="1">
            <a:off x="1585913" y="2900363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6711049" y="2603500"/>
            <a:ext cx="213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1"/>
                </a:solidFill>
                <a:latin typeface="+mj-lt"/>
              </a:rPr>
              <a:t>still heap-ordered</a:t>
            </a:r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 flipH="1">
            <a:off x="7996238" y="2900363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9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60CA6-0B88-4FE6-92A0-2EBC3BD22DEF}" type="slidenum">
              <a:rPr lang="en-US" altLang="en-US">
                <a:latin typeface="+mj-lt"/>
              </a:rPr>
              <a:pPr/>
              <a:t>57</a:t>
            </a:fld>
            <a:endParaRPr lang="en-US" altLang="en-US" sz="1400">
              <a:latin typeface="+mj-lt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solidFill>
                  <a:schemeClr val="tx2"/>
                </a:solidFill>
                <a:latin typeface="+mj-lt"/>
              </a:rPr>
              <a:t>degree.</a:t>
            </a:r>
            <a:endParaRPr kumimoji="0" lang="en-US" alt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1252" name="Oval 4"/>
          <p:cNvSpPr>
            <a:spLocks noChangeAspect="1" noChangeArrowheads="1"/>
          </p:cNvSpPr>
          <p:nvPr/>
        </p:nvSpPr>
        <p:spPr bwMode="auto">
          <a:xfrm>
            <a:off x="5426075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81253" name="AutoShape 5"/>
          <p:cNvCxnSpPr>
            <a:cxnSpLocks noChangeShapeType="1"/>
            <a:stCxn id="181252" idx="0"/>
            <a:endCxn id="181257" idx="4"/>
          </p:cNvCxnSpPr>
          <p:nvPr/>
        </p:nvCxnSpPr>
        <p:spPr bwMode="auto">
          <a:xfrm flipV="1">
            <a:off x="56086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54" name="Oval 6"/>
          <p:cNvSpPr>
            <a:spLocks noChangeAspect="1" noChangeArrowheads="1"/>
          </p:cNvSpPr>
          <p:nvPr/>
        </p:nvSpPr>
        <p:spPr bwMode="auto">
          <a:xfrm>
            <a:off x="7026275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81255" name="AutoShape 7"/>
          <p:cNvCxnSpPr>
            <a:cxnSpLocks noChangeShapeType="1"/>
            <a:stCxn id="181254" idx="0"/>
            <a:endCxn id="181259" idx="5"/>
          </p:cNvCxnSpPr>
          <p:nvPr/>
        </p:nvCxnSpPr>
        <p:spPr bwMode="auto">
          <a:xfrm flipH="1" flipV="1">
            <a:off x="6559550" y="4365625"/>
            <a:ext cx="649288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56" name="AutoShape 8"/>
          <p:cNvCxnSpPr>
            <a:cxnSpLocks noChangeShapeType="1"/>
            <a:stCxn id="181259" idx="2"/>
            <a:endCxn id="181264" idx="6"/>
          </p:cNvCxnSpPr>
          <p:nvPr/>
        </p:nvCxnSpPr>
        <p:spPr bwMode="auto">
          <a:xfrm flipH="1">
            <a:off x="5181600" y="4233863"/>
            <a:ext cx="10668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57" name="Oval 9"/>
          <p:cNvSpPr>
            <a:spLocks noChangeAspect="1" noChangeArrowheads="1"/>
          </p:cNvSpPr>
          <p:nvPr/>
        </p:nvSpPr>
        <p:spPr bwMode="auto">
          <a:xfrm>
            <a:off x="5426075" y="5037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81258" name="Oval 10"/>
          <p:cNvSpPr>
            <a:spLocks noChangeAspect="1" noChangeArrowheads="1"/>
          </p:cNvSpPr>
          <p:nvPr/>
        </p:nvSpPr>
        <p:spPr bwMode="auto">
          <a:xfrm>
            <a:off x="6248400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81259" name="Oval 11"/>
          <p:cNvSpPr>
            <a:spLocks noChangeAspect="1" noChangeArrowheads="1"/>
          </p:cNvSpPr>
          <p:nvPr/>
        </p:nvSpPr>
        <p:spPr bwMode="auto">
          <a:xfrm>
            <a:off x="6248400" y="4046538"/>
            <a:ext cx="365125" cy="373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181260" name="AutoShape 12"/>
          <p:cNvCxnSpPr>
            <a:cxnSpLocks noChangeShapeType="1"/>
            <a:stCxn id="181258" idx="0"/>
            <a:endCxn id="181259" idx="4"/>
          </p:cNvCxnSpPr>
          <p:nvPr/>
        </p:nvCxnSpPr>
        <p:spPr bwMode="auto">
          <a:xfrm flipV="1">
            <a:off x="6430963" y="4419600"/>
            <a:ext cx="0" cy="617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61" name="AutoShape 13"/>
          <p:cNvCxnSpPr>
            <a:cxnSpLocks noChangeShapeType="1"/>
            <a:stCxn id="181257" idx="7"/>
            <a:endCxn id="181259" idx="3"/>
          </p:cNvCxnSpPr>
          <p:nvPr/>
        </p:nvCxnSpPr>
        <p:spPr bwMode="auto">
          <a:xfrm flipV="1">
            <a:off x="5737225" y="4365625"/>
            <a:ext cx="565150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2" name="Oval 14"/>
          <p:cNvSpPr>
            <a:spLocks noChangeAspect="1" noChangeArrowheads="1"/>
          </p:cNvSpPr>
          <p:nvPr/>
        </p:nvSpPr>
        <p:spPr bwMode="auto">
          <a:xfrm>
            <a:off x="7026275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81263" name="AutoShape 15"/>
          <p:cNvCxnSpPr>
            <a:cxnSpLocks noChangeShapeType="1"/>
            <a:stCxn id="181262" idx="0"/>
            <a:endCxn id="181254" idx="4"/>
          </p:cNvCxnSpPr>
          <p:nvPr/>
        </p:nvCxnSpPr>
        <p:spPr bwMode="auto">
          <a:xfrm flipV="1">
            <a:off x="72088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4" name="Oval 16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sp>
        <p:nvSpPr>
          <p:cNvPr id="181265" name="Oval 17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81266" name="AutoShape 18"/>
          <p:cNvCxnSpPr>
            <a:cxnSpLocks noChangeShapeType="1"/>
            <a:stCxn id="181264" idx="2"/>
            <a:endCxn id="181265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7" name="Oval 19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81268" name="Oval 20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81269" name="AutoShape 21"/>
          <p:cNvCxnSpPr>
            <a:cxnSpLocks noChangeShapeType="1"/>
            <a:stCxn id="181267" idx="0"/>
            <a:endCxn id="181268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70" name="AutoShape 22"/>
          <p:cNvCxnSpPr>
            <a:cxnSpLocks noChangeShapeType="1"/>
            <a:stCxn id="181277" idx="2"/>
            <a:endCxn id="181268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1" name="Oval 23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81272" name="Oval 24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81273" name="AutoShape 25"/>
          <p:cNvCxnSpPr>
            <a:cxnSpLocks noChangeShapeType="1"/>
            <a:stCxn id="181271" idx="0"/>
            <a:endCxn id="181272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4" name="Oval 26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81275" name="AutoShape 27"/>
          <p:cNvCxnSpPr>
            <a:cxnSpLocks noChangeShapeType="1"/>
            <a:stCxn id="181274" idx="0"/>
            <a:endCxn id="181277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76" name="AutoShape 28"/>
          <p:cNvCxnSpPr>
            <a:cxnSpLocks noChangeShapeType="1"/>
            <a:stCxn id="181272" idx="7"/>
            <a:endCxn id="181277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7" name="Oval 29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81278" name="AutoShape 30"/>
          <p:cNvCxnSpPr>
            <a:cxnSpLocks noChangeShapeType="1"/>
            <a:stCxn id="181277" idx="6"/>
            <a:endCxn id="181265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6196013" y="3176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1280" name="Line 32"/>
          <p:cNvSpPr>
            <a:spLocks noChangeShapeType="1"/>
          </p:cNvSpPr>
          <p:nvPr/>
        </p:nvSpPr>
        <p:spPr bwMode="auto">
          <a:xfrm>
            <a:off x="6424613" y="3543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181281" name="Group 33"/>
          <p:cNvGrpSpPr>
            <a:grpSpLocks/>
          </p:cNvGrpSpPr>
          <p:nvPr/>
        </p:nvGrpSpPr>
        <p:grpSpPr bwMode="auto">
          <a:xfrm>
            <a:off x="5232400" y="4822825"/>
            <a:ext cx="2332038" cy="1519238"/>
            <a:chOff x="3296" y="3038"/>
            <a:chExt cx="1469" cy="957"/>
          </a:xfrm>
        </p:grpSpPr>
        <p:sp>
          <p:nvSpPr>
            <p:cNvPr id="181282" name="Freeform 34"/>
            <p:cNvSpPr>
              <a:spLocks/>
            </p:cNvSpPr>
            <p:nvPr/>
          </p:nvSpPr>
          <p:spPr bwMode="auto">
            <a:xfrm>
              <a:off x="3296" y="3038"/>
              <a:ext cx="477" cy="957"/>
            </a:xfrm>
            <a:custGeom>
              <a:avLst/>
              <a:gdLst>
                <a:gd name="T0" fmla="*/ 50 w 477"/>
                <a:gd name="T1" fmla="*/ 28 h 957"/>
                <a:gd name="T2" fmla="*/ 307 w 477"/>
                <a:gd name="T3" fmla="*/ 28 h 957"/>
                <a:gd name="T4" fmla="*/ 360 w 477"/>
                <a:gd name="T5" fmla="*/ 51 h 957"/>
                <a:gd name="T6" fmla="*/ 407 w 477"/>
                <a:gd name="T7" fmla="*/ 116 h 957"/>
                <a:gd name="T8" fmla="*/ 424 w 477"/>
                <a:gd name="T9" fmla="*/ 215 h 957"/>
                <a:gd name="T10" fmla="*/ 442 w 477"/>
                <a:gd name="T11" fmla="*/ 408 h 957"/>
                <a:gd name="T12" fmla="*/ 477 w 477"/>
                <a:gd name="T13" fmla="*/ 554 h 957"/>
                <a:gd name="T14" fmla="*/ 471 w 477"/>
                <a:gd name="T15" fmla="*/ 653 h 957"/>
                <a:gd name="T16" fmla="*/ 447 w 477"/>
                <a:gd name="T17" fmla="*/ 700 h 957"/>
                <a:gd name="T18" fmla="*/ 418 w 477"/>
                <a:gd name="T19" fmla="*/ 776 h 957"/>
                <a:gd name="T20" fmla="*/ 395 w 477"/>
                <a:gd name="T21" fmla="*/ 811 h 957"/>
                <a:gd name="T22" fmla="*/ 366 w 477"/>
                <a:gd name="T23" fmla="*/ 863 h 957"/>
                <a:gd name="T24" fmla="*/ 354 w 477"/>
                <a:gd name="T25" fmla="*/ 887 h 957"/>
                <a:gd name="T26" fmla="*/ 313 w 477"/>
                <a:gd name="T27" fmla="*/ 910 h 957"/>
                <a:gd name="T28" fmla="*/ 226 w 477"/>
                <a:gd name="T29" fmla="*/ 957 h 957"/>
                <a:gd name="T30" fmla="*/ 132 w 477"/>
                <a:gd name="T31" fmla="*/ 892 h 957"/>
                <a:gd name="T32" fmla="*/ 115 w 477"/>
                <a:gd name="T33" fmla="*/ 851 h 957"/>
                <a:gd name="T34" fmla="*/ 85 w 477"/>
                <a:gd name="T35" fmla="*/ 811 h 957"/>
                <a:gd name="T36" fmla="*/ 4 w 477"/>
                <a:gd name="T37" fmla="*/ 384 h 957"/>
                <a:gd name="T38" fmla="*/ 27 w 477"/>
                <a:gd name="T39" fmla="*/ 145 h 957"/>
                <a:gd name="T40" fmla="*/ 33 w 477"/>
                <a:gd name="T41" fmla="*/ 81 h 957"/>
                <a:gd name="T42" fmla="*/ 50 w 477"/>
                <a:gd name="T43" fmla="*/ 28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7" h="957">
                  <a:moveTo>
                    <a:pt x="50" y="28"/>
                  </a:moveTo>
                  <a:cubicBezTo>
                    <a:pt x="131" y="0"/>
                    <a:pt x="228" y="23"/>
                    <a:pt x="307" y="28"/>
                  </a:cubicBezTo>
                  <a:cubicBezTo>
                    <a:pt x="326" y="34"/>
                    <a:pt x="340" y="45"/>
                    <a:pt x="360" y="51"/>
                  </a:cubicBezTo>
                  <a:cubicBezTo>
                    <a:pt x="385" y="69"/>
                    <a:pt x="390" y="91"/>
                    <a:pt x="407" y="116"/>
                  </a:cubicBezTo>
                  <a:cubicBezTo>
                    <a:pt x="416" y="148"/>
                    <a:pt x="424" y="215"/>
                    <a:pt x="424" y="215"/>
                  </a:cubicBezTo>
                  <a:cubicBezTo>
                    <a:pt x="427" y="277"/>
                    <a:pt x="426" y="345"/>
                    <a:pt x="442" y="408"/>
                  </a:cubicBezTo>
                  <a:cubicBezTo>
                    <a:pt x="453" y="456"/>
                    <a:pt x="468" y="504"/>
                    <a:pt x="477" y="554"/>
                  </a:cubicBezTo>
                  <a:cubicBezTo>
                    <a:pt x="475" y="587"/>
                    <a:pt x="477" y="620"/>
                    <a:pt x="471" y="653"/>
                  </a:cubicBezTo>
                  <a:cubicBezTo>
                    <a:pt x="467" y="670"/>
                    <a:pt x="447" y="700"/>
                    <a:pt x="447" y="700"/>
                  </a:cubicBezTo>
                  <a:cubicBezTo>
                    <a:pt x="442" y="720"/>
                    <a:pt x="429" y="759"/>
                    <a:pt x="418" y="776"/>
                  </a:cubicBezTo>
                  <a:cubicBezTo>
                    <a:pt x="410" y="787"/>
                    <a:pt x="399" y="797"/>
                    <a:pt x="395" y="811"/>
                  </a:cubicBezTo>
                  <a:cubicBezTo>
                    <a:pt x="369" y="885"/>
                    <a:pt x="398" y="816"/>
                    <a:pt x="366" y="863"/>
                  </a:cubicBezTo>
                  <a:cubicBezTo>
                    <a:pt x="360" y="870"/>
                    <a:pt x="360" y="880"/>
                    <a:pt x="354" y="887"/>
                  </a:cubicBezTo>
                  <a:cubicBezTo>
                    <a:pt x="342" y="898"/>
                    <a:pt x="324" y="899"/>
                    <a:pt x="313" y="910"/>
                  </a:cubicBezTo>
                  <a:cubicBezTo>
                    <a:pt x="284" y="933"/>
                    <a:pt x="262" y="947"/>
                    <a:pt x="226" y="957"/>
                  </a:cubicBezTo>
                  <a:cubicBezTo>
                    <a:pt x="167" y="942"/>
                    <a:pt x="189" y="906"/>
                    <a:pt x="132" y="892"/>
                  </a:cubicBezTo>
                  <a:cubicBezTo>
                    <a:pt x="127" y="879"/>
                    <a:pt x="121" y="861"/>
                    <a:pt x="115" y="851"/>
                  </a:cubicBezTo>
                  <a:cubicBezTo>
                    <a:pt x="106" y="836"/>
                    <a:pt x="85" y="811"/>
                    <a:pt x="85" y="811"/>
                  </a:cubicBezTo>
                  <a:cubicBezTo>
                    <a:pt x="64" y="667"/>
                    <a:pt x="24" y="527"/>
                    <a:pt x="4" y="384"/>
                  </a:cubicBezTo>
                  <a:cubicBezTo>
                    <a:pt x="8" y="259"/>
                    <a:pt x="0" y="235"/>
                    <a:pt x="27" y="145"/>
                  </a:cubicBezTo>
                  <a:cubicBezTo>
                    <a:pt x="29" y="123"/>
                    <a:pt x="29" y="102"/>
                    <a:pt x="33" y="81"/>
                  </a:cubicBezTo>
                  <a:cubicBezTo>
                    <a:pt x="36" y="58"/>
                    <a:pt x="50" y="51"/>
                    <a:pt x="50" y="28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1283" name="Freeform 35"/>
            <p:cNvSpPr>
              <a:spLocks/>
            </p:cNvSpPr>
            <p:nvPr/>
          </p:nvSpPr>
          <p:spPr bwMode="auto">
            <a:xfrm>
              <a:off x="3865" y="3065"/>
              <a:ext cx="353" cy="491"/>
            </a:xfrm>
            <a:custGeom>
              <a:avLst/>
              <a:gdLst>
                <a:gd name="T0" fmla="*/ 12 w 353"/>
                <a:gd name="T1" fmla="*/ 53 h 491"/>
                <a:gd name="T2" fmla="*/ 158 w 353"/>
                <a:gd name="T3" fmla="*/ 18 h 491"/>
                <a:gd name="T4" fmla="*/ 316 w 353"/>
                <a:gd name="T5" fmla="*/ 53 h 491"/>
                <a:gd name="T6" fmla="*/ 345 w 353"/>
                <a:gd name="T7" fmla="*/ 152 h 491"/>
                <a:gd name="T8" fmla="*/ 351 w 353"/>
                <a:gd name="T9" fmla="*/ 217 h 491"/>
                <a:gd name="T10" fmla="*/ 345 w 353"/>
                <a:gd name="T11" fmla="*/ 409 h 491"/>
                <a:gd name="T12" fmla="*/ 205 w 353"/>
                <a:gd name="T13" fmla="*/ 491 h 491"/>
                <a:gd name="T14" fmla="*/ 106 w 353"/>
                <a:gd name="T15" fmla="*/ 474 h 491"/>
                <a:gd name="T16" fmla="*/ 59 w 353"/>
                <a:gd name="T17" fmla="*/ 439 h 491"/>
                <a:gd name="T18" fmla="*/ 30 w 353"/>
                <a:gd name="T19" fmla="*/ 368 h 491"/>
                <a:gd name="T20" fmla="*/ 12 w 353"/>
                <a:gd name="T21" fmla="*/ 316 h 491"/>
                <a:gd name="T22" fmla="*/ 12 w 353"/>
                <a:gd name="T23" fmla="*/ 5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491">
                  <a:moveTo>
                    <a:pt x="12" y="53"/>
                  </a:moveTo>
                  <a:cubicBezTo>
                    <a:pt x="40" y="12"/>
                    <a:pt x="117" y="20"/>
                    <a:pt x="158" y="18"/>
                  </a:cubicBezTo>
                  <a:cubicBezTo>
                    <a:pt x="224" y="21"/>
                    <a:pt x="278" y="0"/>
                    <a:pt x="316" y="53"/>
                  </a:cubicBezTo>
                  <a:cubicBezTo>
                    <a:pt x="326" y="85"/>
                    <a:pt x="336" y="118"/>
                    <a:pt x="345" y="152"/>
                  </a:cubicBezTo>
                  <a:cubicBezTo>
                    <a:pt x="347" y="173"/>
                    <a:pt x="351" y="195"/>
                    <a:pt x="351" y="217"/>
                  </a:cubicBezTo>
                  <a:cubicBezTo>
                    <a:pt x="351" y="281"/>
                    <a:pt x="353" y="345"/>
                    <a:pt x="345" y="409"/>
                  </a:cubicBezTo>
                  <a:cubicBezTo>
                    <a:pt x="337" y="467"/>
                    <a:pt x="247" y="485"/>
                    <a:pt x="205" y="491"/>
                  </a:cubicBezTo>
                  <a:cubicBezTo>
                    <a:pt x="161" y="486"/>
                    <a:pt x="142" y="484"/>
                    <a:pt x="106" y="474"/>
                  </a:cubicBezTo>
                  <a:cubicBezTo>
                    <a:pt x="97" y="448"/>
                    <a:pt x="83" y="445"/>
                    <a:pt x="59" y="439"/>
                  </a:cubicBezTo>
                  <a:cubicBezTo>
                    <a:pt x="49" y="415"/>
                    <a:pt x="39" y="391"/>
                    <a:pt x="30" y="368"/>
                  </a:cubicBezTo>
                  <a:cubicBezTo>
                    <a:pt x="23" y="350"/>
                    <a:pt x="12" y="316"/>
                    <a:pt x="12" y="316"/>
                  </a:cubicBezTo>
                  <a:cubicBezTo>
                    <a:pt x="0" y="227"/>
                    <a:pt x="26" y="138"/>
                    <a:pt x="12" y="5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1284" name="Freeform 36"/>
            <p:cNvSpPr>
              <a:spLocks/>
            </p:cNvSpPr>
            <p:nvPr/>
          </p:nvSpPr>
          <p:spPr bwMode="auto">
            <a:xfrm>
              <a:off x="4338" y="3043"/>
              <a:ext cx="427" cy="908"/>
            </a:xfrm>
            <a:custGeom>
              <a:avLst/>
              <a:gdLst>
                <a:gd name="T0" fmla="*/ 6 w 427"/>
                <a:gd name="T1" fmla="*/ 105 h 908"/>
                <a:gd name="T2" fmla="*/ 30 w 427"/>
                <a:gd name="T3" fmla="*/ 81 h 908"/>
                <a:gd name="T4" fmla="*/ 76 w 427"/>
                <a:gd name="T5" fmla="*/ 46 h 908"/>
                <a:gd name="T6" fmla="*/ 164 w 427"/>
                <a:gd name="T7" fmla="*/ 29 h 908"/>
                <a:gd name="T8" fmla="*/ 240 w 427"/>
                <a:gd name="T9" fmla="*/ 5 h 908"/>
                <a:gd name="T10" fmla="*/ 327 w 427"/>
                <a:gd name="T11" fmla="*/ 11 h 908"/>
                <a:gd name="T12" fmla="*/ 374 w 427"/>
                <a:gd name="T13" fmla="*/ 87 h 908"/>
                <a:gd name="T14" fmla="*/ 397 w 427"/>
                <a:gd name="T15" fmla="*/ 151 h 908"/>
                <a:gd name="T16" fmla="*/ 427 w 427"/>
                <a:gd name="T17" fmla="*/ 327 h 908"/>
                <a:gd name="T18" fmla="*/ 403 w 427"/>
                <a:gd name="T19" fmla="*/ 718 h 908"/>
                <a:gd name="T20" fmla="*/ 380 w 427"/>
                <a:gd name="T21" fmla="*/ 817 h 908"/>
                <a:gd name="T22" fmla="*/ 234 w 427"/>
                <a:gd name="T23" fmla="*/ 893 h 908"/>
                <a:gd name="T24" fmla="*/ 30 w 427"/>
                <a:gd name="T25" fmla="*/ 852 h 908"/>
                <a:gd name="T26" fmla="*/ 0 w 427"/>
                <a:gd name="T27" fmla="*/ 770 h 908"/>
                <a:gd name="T28" fmla="*/ 18 w 427"/>
                <a:gd name="T29" fmla="*/ 438 h 908"/>
                <a:gd name="T30" fmla="*/ 0 w 427"/>
                <a:gd name="T31" fmla="*/ 134 h 908"/>
                <a:gd name="T32" fmla="*/ 6 w 427"/>
                <a:gd name="T33" fmla="*/ 1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7" h="908">
                  <a:moveTo>
                    <a:pt x="6" y="105"/>
                  </a:moveTo>
                  <a:cubicBezTo>
                    <a:pt x="17" y="69"/>
                    <a:pt x="2" y="100"/>
                    <a:pt x="30" y="81"/>
                  </a:cubicBezTo>
                  <a:cubicBezTo>
                    <a:pt x="67" y="54"/>
                    <a:pt x="36" y="61"/>
                    <a:pt x="76" y="46"/>
                  </a:cubicBezTo>
                  <a:cubicBezTo>
                    <a:pt x="104" y="35"/>
                    <a:pt x="135" y="38"/>
                    <a:pt x="164" y="29"/>
                  </a:cubicBezTo>
                  <a:cubicBezTo>
                    <a:pt x="191" y="19"/>
                    <a:pt x="211" y="10"/>
                    <a:pt x="240" y="5"/>
                  </a:cubicBezTo>
                  <a:cubicBezTo>
                    <a:pt x="269" y="7"/>
                    <a:pt x="299" y="0"/>
                    <a:pt x="327" y="11"/>
                  </a:cubicBezTo>
                  <a:cubicBezTo>
                    <a:pt x="342" y="16"/>
                    <a:pt x="364" y="73"/>
                    <a:pt x="374" y="87"/>
                  </a:cubicBezTo>
                  <a:cubicBezTo>
                    <a:pt x="380" y="110"/>
                    <a:pt x="386" y="129"/>
                    <a:pt x="397" y="151"/>
                  </a:cubicBezTo>
                  <a:cubicBezTo>
                    <a:pt x="407" y="210"/>
                    <a:pt x="415" y="268"/>
                    <a:pt x="427" y="327"/>
                  </a:cubicBezTo>
                  <a:cubicBezTo>
                    <a:pt x="423" y="463"/>
                    <a:pt x="422" y="586"/>
                    <a:pt x="403" y="718"/>
                  </a:cubicBezTo>
                  <a:cubicBezTo>
                    <a:pt x="399" y="741"/>
                    <a:pt x="401" y="795"/>
                    <a:pt x="380" y="817"/>
                  </a:cubicBezTo>
                  <a:cubicBezTo>
                    <a:pt x="357" y="838"/>
                    <a:pt x="264" y="882"/>
                    <a:pt x="234" y="893"/>
                  </a:cubicBezTo>
                  <a:cubicBezTo>
                    <a:pt x="79" y="886"/>
                    <a:pt x="110" y="908"/>
                    <a:pt x="30" y="852"/>
                  </a:cubicBezTo>
                  <a:cubicBezTo>
                    <a:pt x="16" y="825"/>
                    <a:pt x="9" y="798"/>
                    <a:pt x="0" y="770"/>
                  </a:cubicBezTo>
                  <a:cubicBezTo>
                    <a:pt x="3" y="634"/>
                    <a:pt x="7" y="557"/>
                    <a:pt x="18" y="438"/>
                  </a:cubicBezTo>
                  <a:cubicBezTo>
                    <a:pt x="20" y="370"/>
                    <a:pt x="51" y="206"/>
                    <a:pt x="0" y="134"/>
                  </a:cubicBezTo>
                  <a:cubicBezTo>
                    <a:pt x="6" y="97"/>
                    <a:pt x="6" y="87"/>
                    <a:pt x="6" y="105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3C291-ACD1-4AB8-9336-9901EEB34338}" type="slidenum">
              <a:rPr lang="en-US" altLang="en-US">
                <a:latin typeface="+mj-lt"/>
              </a:rPr>
              <a:pPr/>
              <a:t>58</a:t>
            </a:fld>
            <a:endParaRPr lang="en-US" altLang="en-US" sz="1400">
              <a:latin typeface="+mj-lt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solidFill>
                  <a:schemeClr val="tx2"/>
                </a:solidFill>
                <a:latin typeface="+mj-lt"/>
              </a:rPr>
              <a:t>degree.</a:t>
            </a:r>
            <a:endParaRPr kumimoji="0" lang="en-US" altLang="en-US" dirty="0">
              <a:solidFill>
                <a:schemeClr val="tx2"/>
              </a:solidFill>
              <a:latin typeface="+mj-lt"/>
            </a:endParaRPr>
          </a:p>
          <a:p>
            <a:pPr lvl="1"/>
            <a:endParaRPr kumimoji="0" lang="en-US" alt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012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43013" name="AutoShape 5"/>
          <p:cNvCxnSpPr>
            <a:cxnSpLocks noChangeShapeType="1"/>
            <a:stCxn id="43012" idx="0"/>
            <a:endCxn id="4301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4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43015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43016" name="AutoShape 8"/>
          <p:cNvCxnSpPr>
            <a:cxnSpLocks noChangeShapeType="1"/>
            <a:stCxn id="43019" idx="2"/>
            <a:endCxn id="4301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7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43018" name="AutoShape 10"/>
          <p:cNvCxnSpPr>
            <a:cxnSpLocks noChangeShapeType="1"/>
            <a:stCxn id="43015" idx="2"/>
            <a:endCxn id="43017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9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43020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3021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43022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43023" name="AutoShape 15"/>
          <p:cNvCxnSpPr>
            <a:cxnSpLocks noChangeShapeType="1"/>
            <a:stCxn id="43021" idx="0"/>
            <a:endCxn id="43022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4" name="AutoShape 16"/>
          <p:cNvCxnSpPr>
            <a:cxnSpLocks noChangeShapeType="1"/>
            <a:stCxn id="43031" idx="2"/>
            <a:endCxn id="43022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5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43026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43027" name="AutoShape 19"/>
          <p:cNvCxnSpPr>
            <a:cxnSpLocks noChangeShapeType="1"/>
            <a:stCxn id="43025" idx="0"/>
            <a:endCxn id="43026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8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43029" name="AutoShape 21"/>
          <p:cNvCxnSpPr>
            <a:cxnSpLocks noChangeShapeType="1"/>
            <a:stCxn id="43028" idx="0"/>
            <a:endCxn id="43031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0" name="AutoShape 22"/>
          <p:cNvCxnSpPr>
            <a:cxnSpLocks noChangeShapeType="1"/>
            <a:stCxn id="43026" idx="7"/>
            <a:endCxn id="43031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1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43032" name="AutoShape 24"/>
          <p:cNvCxnSpPr>
            <a:cxnSpLocks noChangeShapeType="1"/>
            <a:stCxn id="43031" idx="6"/>
            <a:endCxn id="43017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3" name="AutoShape 25"/>
          <p:cNvCxnSpPr>
            <a:cxnSpLocks noChangeShapeType="1"/>
            <a:stCxn id="43020" idx="6"/>
            <a:endCxn id="4301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4" name="AutoShape 26"/>
          <p:cNvCxnSpPr>
            <a:cxnSpLocks noChangeShapeType="1"/>
            <a:stCxn id="43019" idx="6"/>
            <a:endCxn id="4302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5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3036" name="AutoShape 28"/>
          <p:cNvCxnSpPr>
            <a:cxnSpLocks noChangeShapeType="1"/>
            <a:stCxn id="43035" idx="0"/>
            <a:endCxn id="4301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3039" name="Freeform 31"/>
          <p:cNvSpPr>
            <a:spLocks/>
          </p:cNvSpPr>
          <p:nvPr/>
        </p:nvSpPr>
        <p:spPr bwMode="auto">
          <a:xfrm>
            <a:off x="5848350" y="3962400"/>
            <a:ext cx="757238" cy="1519238"/>
          </a:xfrm>
          <a:custGeom>
            <a:avLst/>
            <a:gdLst>
              <a:gd name="T0" fmla="*/ 50 w 477"/>
              <a:gd name="T1" fmla="*/ 28 h 957"/>
              <a:gd name="T2" fmla="*/ 307 w 477"/>
              <a:gd name="T3" fmla="*/ 28 h 957"/>
              <a:gd name="T4" fmla="*/ 360 w 477"/>
              <a:gd name="T5" fmla="*/ 51 h 957"/>
              <a:gd name="T6" fmla="*/ 407 w 477"/>
              <a:gd name="T7" fmla="*/ 116 h 957"/>
              <a:gd name="T8" fmla="*/ 424 w 477"/>
              <a:gd name="T9" fmla="*/ 215 h 957"/>
              <a:gd name="T10" fmla="*/ 442 w 477"/>
              <a:gd name="T11" fmla="*/ 408 h 957"/>
              <a:gd name="T12" fmla="*/ 477 w 477"/>
              <a:gd name="T13" fmla="*/ 554 h 957"/>
              <a:gd name="T14" fmla="*/ 471 w 477"/>
              <a:gd name="T15" fmla="*/ 653 h 957"/>
              <a:gd name="T16" fmla="*/ 447 w 477"/>
              <a:gd name="T17" fmla="*/ 700 h 957"/>
              <a:gd name="T18" fmla="*/ 418 w 477"/>
              <a:gd name="T19" fmla="*/ 776 h 957"/>
              <a:gd name="T20" fmla="*/ 395 w 477"/>
              <a:gd name="T21" fmla="*/ 811 h 957"/>
              <a:gd name="T22" fmla="*/ 366 w 477"/>
              <a:gd name="T23" fmla="*/ 863 h 957"/>
              <a:gd name="T24" fmla="*/ 354 w 477"/>
              <a:gd name="T25" fmla="*/ 887 h 957"/>
              <a:gd name="T26" fmla="*/ 313 w 477"/>
              <a:gd name="T27" fmla="*/ 910 h 957"/>
              <a:gd name="T28" fmla="*/ 226 w 477"/>
              <a:gd name="T29" fmla="*/ 957 h 957"/>
              <a:gd name="T30" fmla="*/ 132 w 477"/>
              <a:gd name="T31" fmla="*/ 892 h 957"/>
              <a:gd name="T32" fmla="*/ 115 w 477"/>
              <a:gd name="T33" fmla="*/ 851 h 957"/>
              <a:gd name="T34" fmla="*/ 85 w 477"/>
              <a:gd name="T35" fmla="*/ 811 h 957"/>
              <a:gd name="T36" fmla="*/ 4 w 477"/>
              <a:gd name="T37" fmla="*/ 384 h 957"/>
              <a:gd name="T38" fmla="*/ 27 w 477"/>
              <a:gd name="T39" fmla="*/ 145 h 957"/>
              <a:gd name="T40" fmla="*/ 33 w 477"/>
              <a:gd name="T41" fmla="*/ 81 h 957"/>
              <a:gd name="T42" fmla="*/ 50 w 477"/>
              <a:gd name="T43" fmla="*/ 2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7" h="957">
                <a:moveTo>
                  <a:pt x="50" y="28"/>
                </a:moveTo>
                <a:cubicBezTo>
                  <a:pt x="131" y="0"/>
                  <a:pt x="228" y="23"/>
                  <a:pt x="307" y="28"/>
                </a:cubicBezTo>
                <a:cubicBezTo>
                  <a:pt x="326" y="34"/>
                  <a:pt x="340" y="45"/>
                  <a:pt x="360" y="51"/>
                </a:cubicBezTo>
                <a:cubicBezTo>
                  <a:pt x="385" y="69"/>
                  <a:pt x="390" y="91"/>
                  <a:pt x="407" y="116"/>
                </a:cubicBezTo>
                <a:cubicBezTo>
                  <a:pt x="416" y="148"/>
                  <a:pt x="424" y="215"/>
                  <a:pt x="424" y="215"/>
                </a:cubicBezTo>
                <a:cubicBezTo>
                  <a:pt x="427" y="277"/>
                  <a:pt x="426" y="345"/>
                  <a:pt x="442" y="408"/>
                </a:cubicBezTo>
                <a:cubicBezTo>
                  <a:pt x="453" y="456"/>
                  <a:pt x="468" y="504"/>
                  <a:pt x="477" y="554"/>
                </a:cubicBezTo>
                <a:cubicBezTo>
                  <a:pt x="475" y="587"/>
                  <a:pt x="477" y="620"/>
                  <a:pt x="471" y="653"/>
                </a:cubicBezTo>
                <a:cubicBezTo>
                  <a:pt x="467" y="670"/>
                  <a:pt x="447" y="700"/>
                  <a:pt x="447" y="700"/>
                </a:cubicBezTo>
                <a:cubicBezTo>
                  <a:pt x="442" y="720"/>
                  <a:pt x="429" y="759"/>
                  <a:pt x="418" y="776"/>
                </a:cubicBezTo>
                <a:cubicBezTo>
                  <a:pt x="410" y="787"/>
                  <a:pt x="399" y="797"/>
                  <a:pt x="395" y="811"/>
                </a:cubicBezTo>
                <a:cubicBezTo>
                  <a:pt x="369" y="885"/>
                  <a:pt x="398" y="816"/>
                  <a:pt x="366" y="863"/>
                </a:cubicBezTo>
                <a:cubicBezTo>
                  <a:pt x="360" y="870"/>
                  <a:pt x="360" y="880"/>
                  <a:pt x="354" y="887"/>
                </a:cubicBezTo>
                <a:cubicBezTo>
                  <a:pt x="342" y="898"/>
                  <a:pt x="324" y="899"/>
                  <a:pt x="313" y="910"/>
                </a:cubicBezTo>
                <a:cubicBezTo>
                  <a:pt x="284" y="933"/>
                  <a:pt x="262" y="947"/>
                  <a:pt x="226" y="957"/>
                </a:cubicBezTo>
                <a:cubicBezTo>
                  <a:pt x="167" y="942"/>
                  <a:pt x="189" y="906"/>
                  <a:pt x="132" y="892"/>
                </a:cubicBezTo>
                <a:cubicBezTo>
                  <a:pt x="127" y="879"/>
                  <a:pt x="121" y="861"/>
                  <a:pt x="115" y="851"/>
                </a:cubicBezTo>
                <a:cubicBezTo>
                  <a:pt x="106" y="836"/>
                  <a:pt x="85" y="811"/>
                  <a:pt x="85" y="811"/>
                </a:cubicBezTo>
                <a:cubicBezTo>
                  <a:pt x="64" y="667"/>
                  <a:pt x="24" y="527"/>
                  <a:pt x="4" y="384"/>
                </a:cubicBezTo>
                <a:cubicBezTo>
                  <a:pt x="8" y="259"/>
                  <a:pt x="0" y="235"/>
                  <a:pt x="27" y="145"/>
                </a:cubicBezTo>
                <a:cubicBezTo>
                  <a:pt x="29" y="123"/>
                  <a:pt x="29" y="102"/>
                  <a:pt x="33" y="81"/>
                </a:cubicBezTo>
                <a:cubicBezTo>
                  <a:pt x="36" y="58"/>
                  <a:pt x="50" y="51"/>
                  <a:pt x="50" y="28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3040" name="Freeform 32"/>
          <p:cNvSpPr>
            <a:spLocks/>
          </p:cNvSpPr>
          <p:nvPr/>
        </p:nvSpPr>
        <p:spPr bwMode="auto">
          <a:xfrm>
            <a:off x="6972300" y="3886200"/>
            <a:ext cx="560388" cy="779463"/>
          </a:xfrm>
          <a:custGeom>
            <a:avLst/>
            <a:gdLst>
              <a:gd name="T0" fmla="*/ 12 w 353"/>
              <a:gd name="T1" fmla="*/ 53 h 491"/>
              <a:gd name="T2" fmla="*/ 158 w 353"/>
              <a:gd name="T3" fmla="*/ 18 h 491"/>
              <a:gd name="T4" fmla="*/ 316 w 353"/>
              <a:gd name="T5" fmla="*/ 53 h 491"/>
              <a:gd name="T6" fmla="*/ 345 w 353"/>
              <a:gd name="T7" fmla="*/ 152 h 491"/>
              <a:gd name="T8" fmla="*/ 351 w 353"/>
              <a:gd name="T9" fmla="*/ 217 h 491"/>
              <a:gd name="T10" fmla="*/ 345 w 353"/>
              <a:gd name="T11" fmla="*/ 409 h 491"/>
              <a:gd name="T12" fmla="*/ 205 w 353"/>
              <a:gd name="T13" fmla="*/ 491 h 491"/>
              <a:gd name="T14" fmla="*/ 106 w 353"/>
              <a:gd name="T15" fmla="*/ 474 h 491"/>
              <a:gd name="T16" fmla="*/ 59 w 353"/>
              <a:gd name="T17" fmla="*/ 439 h 491"/>
              <a:gd name="T18" fmla="*/ 30 w 353"/>
              <a:gd name="T19" fmla="*/ 368 h 491"/>
              <a:gd name="T20" fmla="*/ 12 w 353"/>
              <a:gd name="T21" fmla="*/ 316 h 491"/>
              <a:gd name="T22" fmla="*/ 12 w 353"/>
              <a:gd name="T23" fmla="*/ 5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491">
                <a:moveTo>
                  <a:pt x="12" y="53"/>
                </a:moveTo>
                <a:cubicBezTo>
                  <a:pt x="40" y="12"/>
                  <a:pt x="117" y="20"/>
                  <a:pt x="158" y="18"/>
                </a:cubicBezTo>
                <a:cubicBezTo>
                  <a:pt x="224" y="21"/>
                  <a:pt x="278" y="0"/>
                  <a:pt x="316" y="53"/>
                </a:cubicBezTo>
                <a:cubicBezTo>
                  <a:pt x="326" y="85"/>
                  <a:pt x="336" y="118"/>
                  <a:pt x="345" y="152"/>
                </a:cubicBezTo>
                <a:cubicBezTo>
                  <a:pt x="347" y="173"/>
                  <a:pt x="351" y="195"/>
                  <a:pt x="351" y="217"/>
                </a:cubicBezTo>
                <a:cubicBezTo>
                  <a:pt x="351" y="281"/>
                  <a:pt x="353" y="345"/>
                  <a:pt x="345" y="409"/>
                </a:cubicBezTo>
                <a:cubicBezTo>
                  <a:pt x="337" y="467"/>
                  <a:pt x="247" y="485"/>
                  <a:pt x="205" y="491"/>
                </a:cubicBezTo>
                <a:cubicBezTo>
                  <a:pt x="161" y="486"/>
                  <a:pt x="142" y="484"/>
                  <a:pt x="106" y="474"/>
                </a:cubicBezTo>
                <a:cubicBezTo>
                  <a:pt x="97" y="448"/>
                  <a:pt x="83" y="445"/>
                  <a:pt x="59" y="439"/>
                </a:cubicBezTo>
                <a:cubicBezTo>
                  <a:pt x="49" y="415"/>
                  <a:pt x="39" y="391"/>
                  <a:pt x="30" y="368"/>
                </a:cubicBezTo>
                <a:cubicBezTo>
                  <a:pt x="23" y="350"/>
                  <a:pt x="12" y="316"/>
                  <a:pt x="12" y="316"/>
                </a:cubicBezTo>
                <a:cubicBezTo>
                  <a:pt x="0" y="227"/>
                  <a:pt x="26" y="138"/>
                  <a:pt x="12" y="53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3041" name="Freeform 33"/>
          <p:cNvSpPr>
            <a:spLocks/>
          </p:cNvSpPr>
          <p:nvPr/>
        </p:nvSpPr>
        <p:spPr bwMode="auto">
          <a:xfrm>
            <a:off x="7924800" y="3951288"/>
            <a:ext cx="677863" cy="1441450"/>
          </a:xfrm>
          <a:custGeom>
            <a:avLst/>
            <a:gdLst>
              <a:gd name="T0" fmla="*/ 6 w 427"/>
              <a:gd name="T1" fmla="*/ 105 h 908"/>
              <a:gd name="T2" fmla="*/ 30 w 427"/>
              <a:gd name="T3" fmla="*/ 81 h 908"/>
              <a:gd name="T4" fmla="*/ 76 w 427"/>
              <a:gd name="T5" fmla="*/ 46 h 908"/>
              <a:gd name="T6" fmla="*/ 164 w 427"/>
              <a:gd name="T7" fmla="*/ 29 h 908"/>
              <a:gd name="T8" fmla="*/ 240 w 427"/>
              <a:gd name="T9" fmla="*/ 5 h 908"/>
              <a:gd name="T10" fmla="*/ 327 w 427"/>
              <a:gd name="T11" fmla="*/ 11 h 908"/>
              <a:gd name="T12" fmla="*/ 374 w 427"/>
              <a:gd name="T13" fmla="*/ 87 h 908"/>
              <a:gd name="T14" fmla="*/ 397 w 427"/>
              <a:gd name="T15" fmla="*/ 151 h 908"/>
              <a:gd name="T16" fmla="*/ 427 w 427"/>
              <a:gd name="T17" fmla="*/ 327 h 908"/>
              <a:gd name="T18" fmla="*/ 403 w 427"/>
              <a:gd name="T19" fmla="*/ 718 h 908"/>
              <a:gd name="T20" fmla="*/ 380 w 427"/>
              <a:gd name="T21" fmla="*/ 817 h 908"/>
              <a:gd name="T22" fmla="*/ 234 w 427"/>
              <a:gd name="T23" fmla="*/ 893 h 908"/>
              <a:gd name="T24" fmla="*/ 30 w 427"/>
              <a:gd name="T25" fmla="*/ 852 h 908"/>
              <a:gd name="T26" fmla="*/ 0 w 427"/>
              <a:gd name="T27" fmla="*/ 770 h 908"/>
              <a:gd name="T28" fmla="*/ 18 w 427"/>
              <a:gd name="T29" fmla="*/ 438 h 908"/>
              <a:gd name="T30" fmla="*/ 0 w 427"/>
              <a:gd name="T31" fmla="*/ 134 h 908"/>
              <a:gd name="T32" fmla="*/ 6 w 427"/>
              <a:gd name="T33" fmla="*/ 1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7" h="908">
                <a:moveTo>
                  <a:pt x="6" y="105"/>
                </a:moveTo>
                <a:cubicBezTo>
                  <a:pt x="17" y="69"/>
                  <a:pt x="2" y="100"/>
                  <a:pt x="30" y="81"/>
                </a:cubicBezTo>
                <a:cubicBezTo>
                  <a:pt x="67" y="54"/>
                  <a:pt x="36" y="61"/>
                  <a:pt x="76" y="46"/>
                </a:cubicBezTo>
                <a:cubicBezTo>
                  <a:pt x="104" y="35"/>
                  <a:pt x="135" y="38"/>
                  <a:pt x="164" y="29"/>
                </a:cubicBezTo>
                <a:cubicBezTo>
                  <a:pt x="191" y="19"/>
                  <a:pt x="211" y="10"/>
                  <a:pt x="240" y="5"/>
                </a:cubicBezTo>
                <a:cubicBezTo>
                  <a:pt x="269" y="7"/>
                  <a:pt x="299" y="0"/>
                  <a:pt x="327" y="11"/>
                </a:cubicBezTo>
                <a:cubicBezTo>
                  <a:pt x="342" y="16"/>
                  <a:pt x="364" y="73"/>
                  <a:pt x="374" y="87"/>
                </a:cubicBezTo>
                <a:cubicBezTo>
                  <a:pt x="380" y="110"/>
                  <a:pt x="386" y="129"/>
                  <a:pt x="397" y="151"/>
                </a:cubicBezTo>
                <a:cubicBezTo>
                  <a:pt x="407" y="210"/>
                  <a:pt x="415" y="268"/>
                  <a:pt x="427" y="327"/>
                </a:cubicBezTo>
                <a:cubicBezTo>
                  <a:pt x="423" y="463"/>
                  <a:pt x="422" y="586"/>
                  <a:pt x="403" y="718"/>
                </a:cubicBezTo>
                <a:cubicBezTo>
                  <a:pt x="399" y="741"/>
                  <a:pt x="401" y="795"/>
                  <a:pt x="380" y="817"/>
                </a:cubicBezTo>
                <a:cubicBezTo>
                  <a:pt x="357" y="838"/>
                  <a:pt x="264" y="882"/>
                  <a:pt x="234" y="893"/>
                </a:cubicBezTo>
                <a:cubicBezTo>
                  <a:pt x="79" y="886"/>
                  <a:pt x="110" y="908"/>
                  <a:pt x="30" y="852"/>
                </a:cubicBezTo>
                <a:cubicBezTo>
                  <a:pt x="16" y="825"/>
                  <a:pt x="9" y="798"/>
                  <a:pt x="0" y="770"/>
                </a:cubicBezTo>
                <a:cubicBezTo>
                  <a:pt x="3" y="634"/>
                  <a:pt x="7" y="557"/>
                  <a:pt x="18" y="438"/>
                </a:cubicBezTo>
                <a:cubicBezTo>
                  <a:pt x="20" y="370"/>
                  <a:pt x="51" y="206"/>
                  <a:pt x="0" y="134"/>
                </a:cubicBezTo>
                <a:cubicBezTo>
                  <a:pt x="6" y="97"/>
                  <a:pt x="6" y="87"/>
                  <a:pt x="6" y="105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72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29CE-8C99-46BA-AEB0-3366339C94FA}" type="slidenum">
              <a:rPr lang="en-US" altLang="en-US">
                <a:latin typeface="+mj-lt"/>
              </a:rPr>
              <a:pPr/>
              <a:t>59</a:t>
            </a:fld>
            <a:endParaRPr lang="en-US" altLang="en-US" sz="1400">
              <a:latin typeface="+mj-lt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45060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45061" name="AutoShape 5"/>
          <p:cNvCxnSpPr>
            <a:cxnSpLocks noChangeShapeType="1"/>
            <a:stCxn id="45060" idx="0"/>
            <a:endCxn id="45067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2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45063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45064" name="AutoShape 8"/>
          <p:cNvCxnSpPr>
            <a:cxnSpLocks noChangeShapeType="1"/>
            <a:stCxn id="45067" idx="2"/>
            <a:endCxn id="4506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5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45066" name="AutoShape 10"/>
          <p:cNvCxnSpPr>
            <a:cxnSpLocks noChangeShapeType="1"/>
            <a:stCxn id="45063" idx="2"/>
            <a:endCxn id="45065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7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45068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5069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45070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45071" name="AutoShape 15"/>
          <p:cNvCxnSpPr>
            <a:cxnSpLocks noChangeShapeType="1"/>
            <a:stCxn id="45069" idx="0"/>
            <a:endCxn id="45070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2" name="AutoShape 16"/>
          <p:cNvCxnSpPr>
            <a:cxnSpLocks noChangeShapeType="1"/>
            <a:stCxn id="45079" idx="2"/>
            <a:endCxn id="45070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3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45074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45075" name="AutoShape 19"/>
          <p:cNvCxnSpPr>
            <a:cxnSpLocks noChangeShapeType="1"/>
            <a:stCxn id="45073" idx="0"/>
            <a:endCxn id="45074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6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45077" name="AutoShape 21"/>
          <p:cNvCxnSpPr>
            <a:cxnSpLocks noChangeShapeType="1"/>
            <a:stCxn id="45076" idx="0"/>
            <a:endCxn id="45079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2"/>
          <p:cNvCxnSpPr>
            <a:cxnSpLocks noChangeShapeType="1"/>
            <a:stCxn id="45074" idx="7"/>
            <a:endCxn id="45079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45080" name="AutoShape 24"/>
          <p:cNvCxnSpPr>
            <a:cxnSpLocks noChangeShapeType="1"/>
            <a:stCxn id="45079" idx="6"/>
            <a:endCxn id="45065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5"/>
          <p:cNvCxnSpPr>
            <a:cxnSpLocks noChangeShapeType="1"/>
            <a:stCxn id="45068" idx="6"/>
            <a:endCxn id="4506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6"/>
          <p:cNvCxnSpPr>
            <a:cxnSpLocks noChangeShapeType="1"/>
            <a:stCxn id="45067" idx="6"/>
            <a:endCxn id="4506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3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5084" name="AutoShape 28"/>
          <p:cNvCxnSpPr>
            <a:cxnSpLocks noChangeShapeType="1"/>
            <a:stCxn id="45083" idx="0"/>
            <a:endCxn id="4506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5087" name="Oval 31"/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2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Another example: incrementing a binary counter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>
                <a:solidFill>
                  <a:schemeClr val="tx1"/>
                </a:solidFill>
              </a:rPr>
              <a:t>Binary counter A, initialized to all 0.</a:t>
            </a:r>
          </a:p>
          <a:p>
            <a:pPr marL="609600" indent="-609600"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marL="609600" indent="-609600" eaLnBrk="1" hangingPunct="1"/>
            <a:r>
              <a:rPr lang="en-US" altLang="en-US" dirty="0" smtClean="0">
                <a:solidFill>
                  <a:schemeClr val="tx1"/>
                </a:solidFill>
              </a:rPr>
              <a:t>INCREMENT(A)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0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chemeClr val="tx1"/>
                </a:solidFill>
                <a:sym typeface="Wingdings" pitchFamily="2" charset="2"/>
              </a:rPr>
              <a:t>while</a:t>
            </a: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 A[</a:t>
            </a:r>
            <a:r>
              <a:rPr lang="en-US" altLang="en-US" dirty="0" err="1" smtClean="0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]=1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       </a:t>
            </a:r>
            <a:r>
              <a:rPr lang="en-US" altLang="en-US" b="1" dirty="0" smtClean="0">
                <a:solidFill>
                  <a:schemeClr val="tx1"/>
                </a:solidFill>
                <a:sym typeface="Wingdings" pitchFamily="2" charset="2"/>
              </a:rPr>
              <a:t>do</a:t>
            </a: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 A[</a:t>
            </a:r>
            <a:r>
              <a:rPr lang="en-US" altLang="en-US" dirty="0" err="1" smtClean="0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]0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             ii+1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A[</a:t>
            </a:r>
            <a:r>
              <a:rPr lang="en-US" altLang="en-US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]</a:t>
            </a:r>
            <a:r>
              <a:rPr lang="en-US" altLang="en-US" dirty="0" smtClean="0">
                <a:solidFill>
                  <a:schemeClr val="tx1"/>
                </a:solidFill>
                <a:sym typeface="Wingdings" pitchFamily="2" charset="2"/>
              </a:rPr>
              <a:t>1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dirty="0">
              <a:sym typeface="Wingdings" pitchFamily="2" charset="2"/>
            </a:endParaRPr>
          </a:p>
          <a:p>
            <a:pPr eaLnBrk="1" hangingPunct="1"/>
            <a:r>
              <a:rPr lang="en-US" altLang="en-US" dirty="0" smtClean="0">
                <a:sym typeface="Wingdings" pitchFamily="2" charset="2"/>
              </a:rPr>
              <a:t>What’s amortized cost of INCREMENT for n such operations?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First </a:t>
            </a:r>
            <a:r>
              <a:rPr lang="en-US" altLang="en-US" dirty="0"/>
              <a:t>analysis: </a:t>
            </a:r>
          </a:p>
          <a:p>
            <a:pPr lvl="1"/>
            <a:r>
              <a:rPr lang="en-US" altLang="en-US" dirty="0"/>
              <a:t>A single execution of INCREMENT takes O(log n) time in the worst case (when A contains all 1’s)</a:t>
            </a:r>
          </a:p>
          <a:p>
            <a:pPr lvl="1"/>
            <a:r>
              <a:rPr lang="en-US" altLang="en-US" dirty="0"/>
              <a:t>So a sequence of n executions takes O(n log n) in the worst case</a:t>
            </a:r>
          </a:p>
          <a:p>
            <a:pPr lvl="1"/>
            <a:r>
              <a:rPr lang="en-US" altLang="en-US" dirty="0"/>
              <a:t>This bound is correct, but not tight.</a:t>
            </a:r>
          </a:p>
          <a:p>
            <a:pPr eaLnBrk="1" hangingPunct="1"/>
            <a:endParaRPr lang="en-US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D554-FF39-4E1D-B81B-D75E53831A68}" type="slidenum">
              <a:rPr lang="en-US" altLang="en-US">
                <a:latin typeface="+mj-lt"/>
              </a:rPr>
              <a:pPr/>
              <a:t>60</a:t>
            </a:fld>
            <a:endParaRPr lang="en-US" altLang="en-US" sz="1400">
              <a:latin typeface="+mj-lt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47108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47109" name="AutoShape 5"/>
          <p:cNvCxnSpPr>
            <a:cxnSpLocks noChangeShapeType="1"/>
            <a:stCxn id="47108" idx="0"/>
            <a:endCxn id="47115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0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47111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47112" name="AutoShape 8"/>
          <p:cNvCxnSpPr>
            <a:cxnSpLocks noChangeShapeType="1"/>
            <a:stCxn id="47115" idx="2"/>
            <a:endCxn id="4711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3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47114" name="AutoShape 10"/>
          <p:cNvCxnSpPr>
            <a:cxnSpLocks noChangeShapeType="1"/>
            <a:stCxn id="47111" idx="2"/>
            <a:endCxn id="47113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5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47116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7117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47118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47119" name="AutoShape 15"/>
          <p:cNvCxnSpPr>
            <a:cxnSpLocks noChangeShapeType="1"/>
            <a:stCxn id="47117" idx="0"/>
            <a:endCxn id="47118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0" name="AutoShape 16"/>
          <p:cNvCxnSpPr>
            <a:cxnSpLocks noChangeShapeType="1"/>
            <a:stCxn id="47127" idx="2"/>
            <a:endCxn id="47118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1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47122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47123" name="AutoShape 19"/>
          <p:cNvCxnSpPr>
            <a:cxnSpLocks noChangeShapeType="1"/>
            <a:stCxn id="47121" idx="0"/>
            <a:endCxn id="47122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4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47125" name="AutoShape 21"/>
          <p:cNvCxnSpPr>
            <a:cxnSpLocks noChangeShapeType="1"/>
            <a:stCxn id="47124" idx="0"/>
            <a:endCxn id="47127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6" name="AutoShape 22"/>
          <p:cNvCxnSpPr>
            <a:cxnSpLocks noChangeShapeType="1"/>
            <a:stCxn id="47122" idx="7"/>
            <a:endCxn id="47127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7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47128" name="AutoShape 24"/>
          <p:cNvCxnSpPr>
            <a:cxnSpLocks noChangeShapeType="1"/>
            <a:stCxn id="47127" idx="6"/>
            <a:endCxn id="47113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9" name="AutoShape 25"/>
          <p:cNvCxnSpPr>
            <a:cxnSpLocks noChangeShapeType="1"/>
            <a:stCxn id="47116" idx="6"/>
            <a:endCxn id="4711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30" name="AutoShape 26"/>
          <p:cNvCxnSpPr>
            <a:cxnSpLocks noChangeShapeType="1"/>
            <a:stCxn id="47115" idx="6"/>
            <a:endCxn id="4711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1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7132" name="AutoShape 28"/>
          <p:cNvCxnSpPr>
            <a:cxnSpLocks noChangeShapeType="1"/>
            <a:stCxn id="47131" idx="0"/>
            <a:endCxn id="4711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47138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140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141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7143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144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145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146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147" name="Oval 43"/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47149" name="AutoShape 45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50" name="Rectangle 46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7154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9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208E-60F9-4E28-B547-D1AB2B67A9FF}" type="slidenum">
              <a:rPr lang="en-US" altLang="en-US">
                <a:latin typeface="+mj-lt"/>
              </a:rPr>
              <a:pPr/>
              <a:t>61</a:t>
            </a:fld>
            <a:endParaRPr lang="en-US" altLang="en-US" sz="1400">
              <a:latin typeface="+mj-lt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49156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49157" name="AutoShape 5"/>
          <p:cNvCxnSpPr>
            <a:cxnSpLocks noChangeShapeType="1"/>
            <a:stCxn id="49156" idx="0"/>
            <a:endCxn id="49163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58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49159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49160" name="AutoShape 8"/>
          <p:cNvCxnSpPr>
            <a:cxnSpLocks noChangeShapeType="1"/>
            <a:stCxn id="49163" idx="2"/>
            <a:endCxn id="49159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1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49162" name="AutoShape 10"/>
          <p:cNvCxnSpPr>
            <a:cxnSpLocks noChangeShapeType="1"/>
            <a:stCxn id="49159" idx="2"/>
            <a:endCxn id="49161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3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49164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9165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49166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49167" name="AutoShape 15"/>
          <p:cNvCxnSpPr>
            <a:cxnSpLocks noChangeShapeType="1"/>
            <a:stCxn id="49165" idx="0"/>
            <a:endCxn id="49166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6"/>
          <p:cNvCxnSpPr>
            <a:cxnSpLocks noChangeShapeType="1"/>
            <a:stCxn id="49175" idx="2"/>
            <a:endCxn id="49166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9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49170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49171" name="AutoShape 19"/>
          <p:cNvCxnSpPr>
            <a:cxnSpLocks noChangeShapeType="1"/>
            <a:stCxn id="49169" idx="0"/>
            <a:endCxn id="49170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2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49173" name="AutoShape 21"/>
          <p:cNvCxnSpPr>
            <a:cxnSpLocks noChangeShapeType="1"/>
            <a:stCxn id="49172" idx="0"/>
            <a:endCxn id="49175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4" name="AutoShape 22"/>
          <p:cNvCxnSpPr>
            <a:cxnSpLocks noChangeShapeType="1"/>
            <a:stCxn id="49170" idx="7"/>
            <a:endCxn id="49175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5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49176" name="AutoShape 24"/>
          <p:cNvCxnSpPr>
            <a:cxnSpLocks noChangeShapeType="1"/>
            <a:stCxn id="49175" idx="6"/>
            <a:endCxn id="49161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7" name="AutoShape 25"/>
          <p:cNvCxnSpPr>
            <a:cxnSpLocks noChangeShapeType="1"/>
            <a:stCxn id="49164" idx="6"/>
            <a:endCxn id="49158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26"/>
          <p:cNvCxnSpPr>
            <a:cxnSpLocks noChangeShapeType="1"/>
            <a:stCxn id="49163" idx="6"/>
            <a:endCxn id="49164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9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9180" name="AutoShape 28"/>
          <p:cNvCxnSpPr>
            <a:cxnSpLocks noChangeShapeType="1"/>
            <a:stCxn id="49179" idx="0"/>
            <a:endCxn id="49158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9181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49182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49183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49184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49185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49186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49187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188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189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190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191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192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193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194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49197" name="AutoShape 45"/>
          <p:cNvCxnSpPr>
            <a:cxnSpLocks noChangeShapeType="1"/>
            <a:stCxn id="49191" idx="4"/>
            <a:endCxn id="49175" idx="0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98" name="AutoShape 46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99" name="Oval 47"/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1898650" y="3830638"/>
            <a:ext cx="295275" cy="2349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6783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E723-52D6-4139-870B-8FC7685864A6}" type="slidenum">
              <a:rPr lang="en-US" altLang="en-US">
                <a:latin typeface="+mj-lt"/>
              </a:rPr>
              <a:pPr/>
              <a:t>62</a:t>
            </a:fld>
            <a:endParaRPr lang="en-US" altLang="en-US" sz="1400">
              <a:latin typeface="+mj-lt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51205" name="AutoShape 5"/>
          <p:cNvCxnSpPr>
            <a:cxnSpLocks noChangeShapeType="1"/>
            <a:stCxn id="51204" idx="0"/>
            <a:endCxn id="51211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6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51207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51208" name="AutoShape 8"/>
          <p:cNvCxnSpPr>
            <a:cxnSpLocks noChangeShapeType="1"/>
            <a:stCxn id="51211" idx="2"/>
            <a:endCxn id="51207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9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51210" name="AutoShape 10"/>
          <p:cNvCxnSpPr>
            <a:cxnSpLocks noChangeShapeType="1"/>
            <a:stCxn id="51207" idx="2"/>
            <a:endCxn id="51209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1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51212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51213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51215" name="AutoShape 15"/>
          <p:cNvCxnSpPr>
            <a:cxnSpLocks noChangeShapeType="1"/>
            <a:stCxn id="51213" idx="0"/>
            <a:endCxn id="51214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6" name="AutoShape 16"/>
          <p:cNvCxnSpPr>
            <a:cxnSpLocks noChangeShapeType="1"/>
            <a:stCxn id="51223" idx="2"/>
            <a:endCxn id="51214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7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51218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51219" name="AutoShape 19"/>
          <p:cNvCxnSpPr>
            <a:cxnSpLocks noChangeShapeType="1"/>
            <a:stCxn id="51217" idx="0"/>
            <a:endCxn id="51218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0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51221" name="AutoShape 21"/>
          <p:cNvCxnSpPr>
            <a:cxnSpLocks noChangeShapeType="1"/>
            <a:stCxn id="51220" idx="0"/>
            <a:endCxn id="51223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2" name="AutoShape 22"/>
          <p:cNvCxnSpPr>
            <a:cxnSpLocks noChangeShapeType="1"/>
            <a:stCxn id="51218" idx="7"/>
            <a:endCxn id="51223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3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51224" name="AutoShape 24"/>
          <p:cNvCxnSpPr>
            <a:cxnSpLocks noChangeShapeType="1"/>
            <a:stCxn id="51223" idx="6"/>
            <a:endCxn id="51209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5" name="AutoShape 25"/>
          <p:cNvCxnSpPr>
            <a:cxnSpLocks noChangeShapeType="1"/>
            <a:stCxn id="51212" idx="6"/>
            <a:endCxn id="51206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6" name="AutoShape 26"/>
          <p:cNvCxnSpPr>
            <a:cxnSpLocks noChangeShapeType="1"/>
            <a:stCxn id="51211" idx="6"/>
            <a:endCxn id="51212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7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51228" name="AutoShape 28"/>
          <p:cNvCxnSpPr>
            <a:cxnSpLocks noChangeShapeType="1"/>
            <a:stCxn id="51227" idx="0"/>
            <a:endCxn id="5120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51234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1235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236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237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238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1239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240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241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242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243" name="AutoShape 43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44" name="AutoShape 44"/>
          <p:cNvCxnSpPr>
            <a:cxnSpLocks noChangeShapeType="1"/>
            <a:stCxn id="51241" idx="4"/>
            <a:endCxn id="51209" idx="0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45" name="AutoShape 45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1248" name="Oval 48"/>
          <p:cNvSpPr>
            <a:spLocks noChangeAspect="1" noChangeArrowheads="1"/>
          </p:cNvSpPr>
          <p:nvPr/>
        </p:nvSpPr>
        <p:spPr bwMode="auto">
          <a:xfrm>
            <a:off x="3278188" y="489585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 flipV="1">
            <a:off x="3505200" y="4506913"/>
            <a:ext cx="182563" cy="3571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1251" name="Rectangle 51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4981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F5E8-B6E8-4414-AF3E-E86086F54ED4}" type="slidenum">
              <a:rPr lang="en-US" altLang="en-US">
                <a:latin typeface="+mj-lt"/>
              </a:rPr>
              <a:pPr/>
              <a:t>63</a:t>
            </a:fld>
            <a:endParaRPr lang="en-US" altLang="en-US" sz="1400">
              <a:latin typeface="+mj-lt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3252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53253" name="AutoShape 5"/>
          <p:cNvCxnSpPr>
            <a:cxnSpLocks noChangeShapeType="1"/>
            <a:stCxn id="53252" idx="0"/>
            <a:endCxn id="5325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4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53255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53256" name="AutoShape 8"/>
          <p:cNvCxnSpPr>
            <a:cxnSpLocks noChangeShapeType="1"/>
            <a:stCxn id="53259" idx="2"/>
            <a:endCxn id="5325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7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53258" name="AutoShape 10"/>
          <p:cNvCxnSpPr>
            <a:cxnSpLocks noChangeShapeType="1"/>
            <a:stCxn id="53255" idx="2"/>
            <a:endCxn id="53257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9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53260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53261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53262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53263" name="AutoShape 15"/>
          <p:cNvCxnSpPr>
            <a:cxnSpLocks noChangeShapeType="1"/>
            <a:stCxn id="53261" idx="0"/>
            <a:endCxn id="53262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4" name="AutoShape 16"/>
          <p:cNvCxnSpPr>
            <a:cxnSpLocks noChangeShapeType="1"/>
            <a:stCxn id="53271" idx="2"/>
            <a:endCxn id="53262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5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53266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53267" name="AutoShape 19"/>
          <p:cNvCxnSpPr>
            <a:cxnSpLocks noChangeShapeType="1"/>
            <a:stCxn id="53265" idx="0"/>
            <a:endCxn id="53266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8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53269" name="AutoShape 21"/>
          <p:cNvCxnSpPr>
            <a:cxnSpLocks noChangeShapeType="1"/>
            <a:stCxn id="53268" idx="0"/>
            <a:endCxn id="53271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0" name="AutoShape 22"/>
          <p:cNvCxnSpPr>
            <a:cxnSpLocks noChangeShapeType="1"/>
            <a:stCxn id="53266" idx="7"/>
            <a:endCxn id="53271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1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53272" name="AutoShape 24"/>
          <p:cNvCxnSpPr>
            <a:cxnSpLocks noChangeShapeType="1"/>
            <a:stCxn id="53271" idx="6"/>
            <a:endCxn id="53257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3" name="AutoShape 25"/>
          <p:cNvCxnSpPr>
            <a:cxnSpLocks noChangeShapeType="1"/>
            <a:stCxn id="53260" idx="6"/>
            <a:endCxn id="5325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4" name="AutoShape 26"/>
          <p:cNvCxnSpPr>
            <a:cxnSpLocks noChangeShapeType="1"/>
            <a:stCxn id="53259" idx="6"/>
            <a:endCxn id="5326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5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53276" name="AutoShape 28"/>
          <p:cNvCxnSpPr>
            <a:cxnSpLocks noChangeShapeType="1"/>
            <a:stCxn id="53275" idx="0"/>
            <a:endCxn id="5325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3278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53282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3287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288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289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291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3292" name="AutoShape 44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93" name="AutoShape 45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94" name="AutoShape 46"/>
          <p:cNvCxnSpPr>
            <a:cxnSpLocks noChangeShapeType="1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3297" name="Oval 49"/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4208463" y="2255838"/>
            <a:ext cx="934551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  <a:p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6484938" y="6118225"/>
            <a:ext cx="15359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link 23 into 17</a:t>
            </a:r>
          </a:p>
        </p:txBody>
      </p:sp>
    </p:spTree>
    <p:extLst>
      <p:ext uri="{BB962C8B-B14F-4D97-AF65-F5344CB8AC3E}">
        <p14:creationId xmlns:p14="http://schemas.microsoft.com/office/powerpoint/2010/main" val="262620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F80B-6669-4486-B580-B714BE840F36}" type="slidenum">
              <a:rPr lang="en-US" altLang="en-US">
                <a:latin typeface="+mj-lt"/>
              </a:rPr>
              <a:pPr/>
              <a:t>64</a:t>
            </a:fld>
            <a:endParaRPr lang="en-US" altLang="en-US" sz="1400">
              <a:latin typeface="+mj-lt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5300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55301" name="AutoShape 5"/>
          <p:cNvCxnSpPr>
            <a:cxnSpLocks noChangeShapeType="1"/>
            <a:stCxn id="55300" idx="0"/>
            <a:endCxn id="55307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2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55303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55304" name="AutoShape 8"/>
          <p:cNvCxnSpPr>
            <a:cxnSpLocks noChangeShapeType="1"/>
            <a:stCxn id="55307" idx="2"/>
            <a:endCxn id="5530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5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55306" name="AutoShape 10"/>
          <p:cNvCxnSpPr>
            <a:cxnSpLocks noChangeShapeType="1"/>
            <a:stCxn id="55303" idx="4"/>
            <a:endCxn id="5530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7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55308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55309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55310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55311" name="AutoShape 15"/>
          <p:cNvCxnSpPr>
            <a:cxnSpLocks noChangeShapeType="1"/>
            <a:stCxn id="55309" idx="0"/>
            <a:endCxn id="55310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2" name="AutoShape 16"/>
          <p:cNvCxnSpPr>
            <a:cxnSpLocks noChangeShapeType="1"/>
            <a:stCxn id="55319" idx="2"/>
            <a:endCxn id="55310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3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55314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55315" name="AutoShape 19"/>
          <p:cNvCxnSpPr>
            <a:cxnSpLocks noChangeShapeType="1"/>
            <a:stCxn id="55313" idx="0"/>
            <a:endCxn id="55314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6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55317" name="AutoShape 21"/>
          <p:cNvCxnSpPr>
            <a:cxnSpLocks noChangeShapeType="1"/>
            <a:stCxn id="55316" idx="0"/>
            <a:endCxn id="55319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8" name="AutoShape 22"/>
          <p:cNvCxnSpPr>
            <a:cxnSpLocks noChangeShapeType="1"/>
            <a:stCxn id="55314" idx="7"/>
            <a:endCxn id="55319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9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55320" name="AutoShape 24"/>
          <p:cNvCxnSpPr>
            <a:cxnSpLocks noChangeShapeType="1"/>
            <a:stCxn id="55319" idx="6"/>
            <a:endCxn id="55303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21" name="AutoShape 25"/>
          <p:cNvCxnSpPr>
            <a:cxnSpLocks noChangeShapeType="1"/>
            <a:stCxn id="55308" idx="6"/>
            <a:endCxn id="5530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22" name="AutoShape 26"/>
          <p:cNvCxnSpPr>
            <a:cxnSpLocks noChangeShapeType="1"/>
            <a:stCxn id="55307" idx="6"/>
            <a:endCxn id="5530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3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55324" name="AutoShape 28"/>
          <p:cNvCxnSpPr>
            <a:cxnSpLocks noChangeShapeType="1"/>
            <a:stCxn id="55323" idx="0"/>
            <a:endCxn id="5530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5325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55327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55330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5331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333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5335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336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337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338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5339" name="AutoShape 43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40" name="AutoShape 44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5343" name="Oval 47"/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6484938" y="6118225"/>
            <a:ext cx="1410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link 17 into 7</a:t>
            </a:r>
          </a:p>
        </p:txBody>
      </p:sp>
    </p:spTree>
    <p:extLst>
      <p:ext uri="{BB962C8B-B14F-4D97-AF65-F5344CB8AC3E}">
        <p14:creationId xmlns:p14="http://schemas.microsoft.com/office/powerpoint/2010/main" val="162384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5EED5-BA9A-443C-93D8-6B568C39DA48}" type="slidenum">
              <a:rPr lang="en-US" altLang="en-US">
                <a:latin typeface="+mj-lt"/>
              </a:rPr>
              <a:pPr/>
              <a:t>65</a:t>
            </a:fld>
            <a:endParaRPr lang="en-US" altLang="en-US" sz="1400">
              <a:latin typeface="+mj-lt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7348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57349" name="AutoShape 5"/>
          <p:cNvCxnSpPr>
            <a:cxnSpLocks noChangeShapeType="1"/>
            <a:stCxn id="57348" idx="0"/>
            <a:endCxn id="57355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57352" name="AutoShape 8"/>
          <p:cNvCxnSpPr>
            <a:cxnSpLocks noChangeShapeType="1"/>
            <a:stCxn id="57355" idx="2"/>
            <a:endCxn id="5735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3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57354" name="AutoShape 10"/>
          <p:cNvCxnSpPr>
            <a:cxnSpLocks noChangeShapeType="1"/>
            <a:stCxn id="57351" idx="4"/>
            <a:endCxn id="57353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5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57356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57357" name="Oval 13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57358" name="AutoShape 14"/>
          <p:cNvCxnSpPr>
            <a:cxnSpLocks noChangeShapeType="1"/>
            <a:stCxn id="57385" idx="0"/>
            <a:endCxn id="57357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9" name="Oval 15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57360" name="Oval 16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57361" name="AutoShape 17"/>
          <p:cNvCxnSpPr>
            <a:cxnSpLocks noChangeShapeType="1"/>
            <a:stCxn id="57359" idx="0"/>
            <a:endCxn id="57360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2" name="Oval 18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57363" name="AutoShape 19"/>
          <p:cNvCxnSpPr>
            <a:cxnSpLocks noChangeShapeType="1"/>
            <a:stCxn id="57362" idx="0"/>
            <a:endCxn id="57365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4" name="AutoShape 20"/>
          <p:cNvCxnSpPr>
            <a:cxnSpLocks noChangeShapeType="1"/>
            <a:stCxn id="57360" idx="7"/>
            <a:endCxn id="57365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5" name="Oval 21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57366" name="AutoShape 22"/>
          <p:cNvCxnSpPr>
            <a:cxnSpLocks noChangeShapeType="1"/>
            <a:stCxn id="57365" idx="6"/>
            <a:endCxn id="57351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7" name="AutoShape 23"/>
          <p:cNvCxnSpPr>
            <a:cxnSpLocks noChangeShapeType="1"/>
            <a:stCxn id="57356" idx="6"/>
            <a:endCxn id="5735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8" name="AutoShape 24"/>
          <p:cNvCxnSpPr>
            <a:cxnSpLocks noChangeShapeType="1"/>
            <a:stCxn id="57355" idx="6"/>
            <a:endCxn id="5735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9" name="Oval 25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57370" name="AutoShape 26"/>
          <p:cNvCxnSpPr>
            <a:cxnSpLocks noChangeShapeType="1"/>
            <a:stCxn id="57369" idx="0"/>
            <a:endCxn id="5735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7371" name="Group 27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7377" name="Rectangle 33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379" name="Rectangle 35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7381" name="Oval 37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382" name="Oval 38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383" name="Oval 39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384" name="AutoShape 40"/>
          <p:cNvCxnSpPr>
            <a:cxnSpLocks noChangeShapeType="1"/>
            <a:stCxn id="57357" idx="7"/>
            <a:endCxn id="57351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85" name="Oval 41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57386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387" name="Oval 43"/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57389" name="AutoShape 45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7394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57395" name="Rectangle 51"/>
          <p:cNvSpPr>
            <a:spLocks noChangeArrowheads="1"/>
          </p:cNvSpPr>
          <p:nvPr/>
        </p:nvSpPr>
        <p:spPr bwMode="auto">
          <a:xfrm>
            <a:off x="6484938" y="6118225"/>
            <a:ext cx="150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link 24 into 7</a:t>
            </a:r>
          </a:p>
        </p:txBody>
      </p:sp>
    </p:spTree>
    <p:extLst>
      <p:ext uri="{BB962C8B-B14F-4D97-AF65-F5344CB8AC3E}">
        <p14:creationId xmlns:p14="http://schemas.microsoft.com/office/powerpoint/2010/main" val="257794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9F1E-2535-4A78-864A-654B461397C3}" type="slidenum">
              <a:rPr lang="en-US" altLang="en-US">
                <a:latin typeface="+mj-lt"/>
              </a:rPr>
              <a:pPr/>
              <a:t>66</a:t>
            </a:fld>
            <a:endParaRPr lang="en-US" altLang="en-US" sz="1400">
              <a:latin typeface="+mj-lt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61444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1445" name="AutoShape 5"/>
          <p:cNvCxnSpPr>
            <a:cxnSpLocks noChangeShapeType="1"/>
            <a:stCxn id="61444" idx="0"/>
            <a:endCxn id="61451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46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1447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1448" name="AutoShape 8"/>
          <p:cNvCxnSpPr>
            <a:cxnSpLocks noChangeShapeType="1"/>
            <a:stCxn id="61451" idx="2"/>
            <a:endCxn id="61447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49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1450" name="AutoShape 10"/>
          <p:cNvCxnSpPr>
            <a:cxnSpLocks noChangeShapeType="1"/>
            <a:stCxn id="61447" idx="4"/>
            <a:endCxn id="61449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1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61452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1453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1454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1455" name="AutoShape 15"/>
          <p:cNvCxnSpPr>
            <a:cxnSpLocks noChangeShapeType="1"/>
            <a:stCxn id="61453" idx="0"/>
            <a:endCxn id="61454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6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1457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1458" name="AutoShape 18"/>
          <p:cNvCxnSpPr>
            <a:cxnSpLocks noChangeShapeType="1"/>
            <a:stCxn id="61456" idx="0"/>
            <a:endCxn id="61457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9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1460" name="AutoShape 20"/>
          <p:cNvCxnSpPr>
            <a:cxnSpLocks noChangeShapeType="1"/>
            <a:stCxn id="61459" idx="0"/>
            <a:endCxn id="61462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1" name="AutoShape 21"/>
          <p:cNvCxnSpPr>
            <a:cxnSpLocks noChangeShapeType="1"/>
            <a:stCxn id="61457" idx="7"/>
            <a:endCxn id="61462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2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61463" name="AutoShape 23"/>
          <p:cNvCxnSpPr>
            <a:cxnSpLocks noChangeShapeType="1"/>
            <a:stCxn id="61462" idx="7"/>
            <a:endCxn id="61447" idx="2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4" name="AutoShape 24"/>
          <p:cNvCxnSpPr>
            <a:cxnSpLocks noChangeShapeType="1"/>
            <a:stCxn id="61452" idx="6"/>
            <a:endCxn id="61446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5" name="AutoShape 25"/>
          <p:cNvCxnSpPr>
            <a:cxnSpLocks noChangeShapeType="1"/>
            <a:stCxn id="61451" idx="6"/>
            <a:endCxn id="61452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6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1467" name="AutoShape 27"/>
          <p:cNvCxnSpPr>
            <a:cxnSpLocks noChangeShapeType="1"/>
            <a:stCxn id="61466" idx="0"/>
            <a:endCxn id="6144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1468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1470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1473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1478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479" name="Oval 39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480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481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482" name="AutoShape 42"/>
          <p:cNvCxnSpPr>
            <a:cxnSpLocks noChangeShapeType="1"/>
            <a:stCxn id="61454" idx="7"/>
            <a:endCxn id="61447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83" name="AutoShape 43"/>
          <p:cNvCxnSpPr>
            <a:cxnSpLocks noChangeShapeType="1"/>
            <a:stCxn id="61479" idx="4"/>
            <a:endCxn id="61447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1486" name="Oval 46"/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1490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8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392F-2610-4E3B-A1EB-6029352AC229}" type="slidenum">
              <a:rPr lang="en-US" altLang="en-US">
                <a:latin typeface="+mj-lt"/>
              </a:rPr>
              <a:pPr/>
              <a:t>67</a:t>
            </a:fld>
            <a:endParaRPr lang="en-US" altLang="en-US" sz="1400">
              <a:latin typeface="+mj-lt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63492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3493" name="AutoShape 5"/>
          <p:cNvCxnSpPr>
            <a:cxnSpLocks noChangeShapeType="1"/>
            <a:stCxn id="63492" idx="0"/>
            <a:endCxn id="6349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4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3495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3496" name="AutoShape 8"/>
          <p:cNvCxnSpPr>
            <a:cxnSpLocks noChangeShapeType="1"/>
            <a:stCxn id="63499" idx="2"/>
            <a:endCxn id="6349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7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3498" name="AutoShape 10"/>
          <p:cNvCxnSpPr>
            <a:cxnSpLocks noChangeShapeType="1"/>
            <a:stCxn id="63495" idx="4"/>
            <a:endCxn id="63497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9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63500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3501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3502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3503" name="AutoShape 15"/>
          <p:cNvCxnSpPr>
            <a:cxnSpLocks noChangeShapeType="1"/>
            <a:stCxn id="63501" idx="0"/>
            <a:endCxn id="63502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4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3505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3506" name="AutoShape 18"/>
          <p:cNvCxnSpPr>
            <a:cxnSpLocks noChangeShapeType="1"/>
            <a:stCxn id="63504" idx="0"/>
            <a:endCxn id="63505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7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3508" name="AutoShape 20"/>
          <p:cNvCxnSpPr>
            <a:cxnSpLocks noChangeShapeType="1"/>
            <a:stCxn id="63507" idx="0"/>
            <a:endCxn id="63510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9" name="AutoShape 21"/>
          <p:cNvCxnSpPr>
            <a:cxnSpLocks noChangeShapeType="1"/>
            <a:stCxn id="63505" idx="7"/>
            <a:endCxn id="63510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0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63512" name="AutoShape 24"/>
          <p:cNvCxnSpPr>
            <a:cxnSpLocks noChangeShapeType="1"/>
            <a:stCxn id="63500" idx="6"/>
            <a:endCxn id="6349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13" name="AutoShape 25"/>
          <p:cNvCxnSpPr>
            <a:cxnSpLocks noChangeShapeType="1"/>
            <a:stCxn id="63499" idx="6"/>
            <a:endCxn id="6350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4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3515" name="AutoShape 27"/>
          <p:cNvCxnSpPr>
            <a:cxnSpLocks noChangeShapeType="1"/>
            <a:stCxn id="63514" idx="0"/>
            <a:endCxn id="6349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3516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3520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3521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523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3526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527" name="Oval 39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528" name="Oval 40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3529" name="AutoShape 41"/>
          <p:cNvCxnSpPr>
            <a:cxnSpLocks noChangeShapeType="1"/>
            <a:stCxn id="63502" idx="7"/>
            <a:endCxn id="63495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30" name="AutoShape 42"/>
          <p:cNvCxnSpPr>
            <a:cxnSpLocks noChangeShapeType="1"/>
            <a:stCxn id="63531" idx="4"/>
            <a:endCxn id="63495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31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3532" name="AutoShape 44"/>
          <p:cNvCxnSpPr>
            <a:cxnSpLocks noChangeShapeType="1"/>
            <a:stCxn id="63527" idx="4"/>
            <a:endCxn id="63499" idx="0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3535" name="Oval 47"/>
          <p:cNvSpPr>
            <a:spLocks noChangeAspect="1" noChangeArrowheads="1"/>
          </p:cNvSpPr>
          <p:nvPr/>
        </p:nvSpPr>
        <p:spPr bwMode="auto">
          <a:xfrm>
            <a:off x="6648450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 flipH="1">
            <a:off x="6453188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  <p:cxnSp>
        <p:nvCxnSpPr>
          <p:cNvPr id="63539" name="AutoShape 5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62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1CA6F-45EF-439A-88D0-3EC8254856FA}" type="slidenum">
              <a:rPr lang="en-US" altLang="en-US">
                <a:latin typeface="+mj-lt"/>
              </a:rPr>
              <a:pPr/>
              <a:t>68</a:t>
            </a:fld>
            <a:endParaRPr lang="en-US" altLang="en-US" sz="1400">
              <a:latin typeface="+mj-lt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65540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5541" name="AutoShape 5"/>
          <p:cNvCxnSpPr>
            <a:cxnSpLocks noChangeShapeType="1"/>
            <a:stCxn id="65540" idx="0"/>
            <a:endCxn id="65547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2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5543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5544" name="AutoShape 8"/>
          <p:cNvCxnSpPr>
            <a:cxnSpLocks noChangeShapeType="1"/>
            <a:stCxn id="65547" idx="2"/>
            <a:endCxn id="6554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5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5546" name="AutoShape 10"/>
          <p:cNvCxnSpPr>
            <a:cxnSpLocks noChangeShapeType="1"/>
            <a:stCxn id="65543" idx="4"/>
            <a:endCxn id="6554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7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65548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5549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5550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5551" name="AutoShape 15"/>
          <p:cNvCxnSpPr>
            <a:cxnSpLocks noChangeShapeType="1"/>
            <a:stCxn id="65549" idx="0"/>
            <a:endCxn id="65550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2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5553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5554" name="AutoShape 18"/>
          <p:cNvCxnSpPr>
            <a:cxnSpLocks noChangeShapeType="1"/>
            <a:stCxn id="65552" idx="0"/>
            <a:endCxn id="65553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5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5556" name="AutoShape 20"/>
          <p:cNvCxnSpPr>
            <a:cxnSpLocks noChangeShapeType="1"/>
            <a:stCxn id="65555" idx="0"/>
            <a:endCxn id="65558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7" name="AutoShape 21"/>
          <p:cNvCxnSpPr>
            <a:cxnSpLocks noChangeShapeType="1"/>
            <a:stCxn id="65553" idx="7"/>
            <a:endCxn id="65558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8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65560" name="AutoShape 24"/>
          <p:cNvCxnSpPr>
            <a:cxnSpLocks noChangeShapeType="1"/>
            <a:stCxn id="65548" idx="6"/>
            <a:endCxn id="6554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61" name="AutoShape 25"/>
          <p:cNvCxnSpPr>
            <a:cxnSpLocks noChangeShapeType="1"/>
            <a:stCxn id="65547" idx="6"/>
            <a:endCxn id="6554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2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5563" name="AutoShape 27"/>
          <p:cNvCxnSpPr>
            <a:cxnSpLocks noChangeShapeType="1"/>
            <a:stCxn id="65562" idx="0"/>
            <a:endCxn id="6554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5569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571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572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573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5574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575" name="Oval 39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576" name="Oval 40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5577" name="AutoShape 41"/>
          <p:cNvCxnSpPr>
            <a:cxnSpLocks noChangeShapeType="1"/>
            <a:stCxn id="65550" idx="7"/>
            <a:endCxn id="65543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78" name="AutoShape 42"/>
          <p:cNvCxnSpPr>
            <a:cxnSpLocks noChangeShapeType="1"/>
            <a:stCxn id="65579" idx="4"/>
            <a:endCxn id="65543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79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5580" name="AutoShape 44"/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81" name="AutoShape 45"/>
          <p:cNvCxnSpPr>
            <a:cxnSpLocks noChangeShapeType="1"/>
            <a:stCxn id="65576" idx="4"/>
            <a:endCxn id="65548" idx="0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5584" name="Oval 48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5585" name="Line 49"/>
          <p:cNvSpPr>
            <a:spLocks noChangeShapeType="1"/>
          </p:cNvSpPr>
          <p:nvPr/>
        </p:nvSpPr>
        <p:spPr bwMode="auto">
          <a:xfrm flipH="1">
            <a:off x="7497763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  <p:cxnSp>
        <p:nvCxnSpPr>
          <p:cNvPr id="65588" name="AutoShape 52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76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9A43-D35A-4D83-BCF0-E5AC7A20100D}" type="slidenum">
              <a:rPr lang="en-US" altLang="en-US">
                <a:latin typeface="+mj-lt"/>
              </a:rPr>
              <a:pPr/>
              <a:t>69</a:t>
            </a:fld>
            <a:endParaRPr lang="en-US" altLang="en-US" sz="1400">
              <a:latin typeface="+mj-lt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67588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7589" name="AutoShape 5"/>
          <p:cNvCxnSpPr>
            <a:cxnSpLocks noChangeShapeType="1"/>
            <a:stCxn id="67588" idx="0"/>
            <a:endCxn id="67595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0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7592" name="AutoShape 8"/>
          <p:cNvCxnSpPr>
            <a:cxnSpLocks noChangeShapeType="1"/>
            <a:stCxn id="67595" idx="2"/>
            <a:endCxn id="6759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3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7594" name="AutoShape 10"/>
          <p:cNvCxnSpPr>
            <a:cxnSpLocks noChangeShapeType="1"/>
            <a:stCxn id="67591" idx="4"/>
            <a:endCxn id="67593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5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67596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7597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7598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7599" name="AutoShape 15"/>
          <p:cNvCxnSpPr>
            <a:cxnSpLocks noChangeShapeType="1"/>
            <a:stCxn id="67597" idx="0"/>
            <a:endCxn id="67598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0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7601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7602" name="AutoShape 18"/>
          <p:cNvCxnSpPr>
            <a:cxnSpLocks noChangeShapeType="1"/>
            <a:stCxn id="67600" idx="0"/>
            <a:endCxn id="67601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3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7604" name="AutoShape 20"/>
          <p:cNvCxnSpPr>
            <a:cxnSpLocks noChangeShapeType="1"/>
            <a:stCxn id="67603" idx="0"/>
            <a:endCxn id="67606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5" name="AutoShape 21"/>
          <p:cNvCxnSpPr>
            <a:cxnSpLocks noChangeShapeType="1"/>
            <a:stCxn id="67601" idx="7"/>
            <a:endCxn id="67606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6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67608" name="AutoShape 24"/>
          <p:cNvCxnSpPr>
            <a:cxnSpLocks noChangeShapeType="1"/>
            <a:stCxn id="67596" idx="6"/>
            <a:endCxn id="6759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9" name="AutoShape 25"/>
          <p:cNvCxnSpPr>
            <a:cxnSpLocks noChangeShapeType="1"/>
            <a:stCxn id="67595" idx="6"/>
            <a:endCxn id="6759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10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7611" name="AutoShape 27"/>
          <p:cNvCxnSpPr>
            <a:cxnSpLocks noChangeShapeType="1"/>
            <a:stCxn id="67610" idx="0"/>
            <a:endCxn id="6759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7612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7613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7614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7615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7616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7617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7618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619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620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621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7622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623" name="Oval 39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624" name="Oval 40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625" name="AutoShape 41"/>
          <p:cNvCxnSpPr>
            <a:cxnSpLocks noChangeShapeType="1"/>
            <a:stCxn id="67598" idx="7"/>
            <a:endCxn id="67591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26" name="AutoShape 42"/>
          <p:cNvCxnSpPr>
            <a:cxnSpLocks noChangeShapeType="1"/>
            <a:stCxn id="67627" idx="4"/>
            <a:endCxn id="67591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27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628" name="AutoShape 44"/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29" name="AutoShape 45"/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7631" name="Line 4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7632" name="Oval 48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7633" name="Line 49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6484938" y="6118225"/>
            <a:ext cx="1503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link 41 into 18</a:t>
            </a:r>
          </a:p>
        </p:txBody>
      </p:sp>
      <p:cxnSp>
        <p:nvCxnSpPr>
          <p:cNvPr id="67638" name="AutoShape 54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428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Amortized Analysis of INCREMENT(A)</a:t>
            </a:r>
          </a:p>
        </p:txBody>
      </p:sp>
      <p:pic>
        <p:nvPicPr>
          <p:cNvPr id="8196" name="Picture 4" descr="fig17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6096000" cy="4396740"/>
          </a:xfr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838200"/>
            <a:ext cx="80010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Observation: </a:t>
            </a:r>
            <a:r>
              <a:rPr lang="en-US" altLang="en-US" dirty="0" smtClean="0">
                <a:solidFill>
                  <a:schemeClr val="tx1"/>
                </a:solidFill>
              </a:rPr>
              <a:t>The running time determined by #flips, but not all bits flip each time INCREMENT is called.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733800" y="2057400"/>
            <a:ext cx="49530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en-US" dirty="0">
                <a:latin typeface="+mn-lt"/>
              </a:rPr>
              <a:t>A[0] flips every time, total n times.</a:t>
            </a:r>
          </a:p>
          <a:p>
            <a:pPr eaLnBrk="1" hangingPunct="1">
              <a:lnSpc>
                <a:spcPts val="2600"/>
              </a:lnSpc>
            </a:pPr>
            <a:r>
              <a:rPr lang="en-US" altLang="en-US" dirty="0">
                <a:latin typeface="+mn-lt"/>
              </a:rPr>
              <a:t>A[1] flips every other time, </a:t>
            </a:r>
            <a:r>
              <a:rPr lang="en-US" altLang="en-US" dirty="0">
                <a:latin typeface="+mn-lt"/>
                <a:sym typeface="Symbol" pitchFamily="18" charset="2"/>
              </a:rPr>
              <a:t></a:t>
            </a:r>
            <a:r>
              <a:rPr lang="en-US" altLang="en-US" dirty="0">
                <a:latin typeface="+mn-lt"/>
              </a:rPr>
              <a:t>n/2</a:t>
            </a:r>
            <a:r>
              <a:rPr lang="en-US" altLang="en-US" dirty="0">
                <a:latin typeface="+mn-lt"/>
                <a:sym typeface="Symbol" pitchFamily="18" charset="2"/>
              </a:rPr>
              <a:t></a:t>
            </a:r>
            <a:r>
              <a:rPr lang="en-US" altLang="en-US" dirty="0">
                <a:latin typeface="+mn-lt"/>
              </a:rPr>
              <a:t> times.</a:t>
            </a:r>
          </a:p>
          <a:p>
            <a:pPr eaLnBrk="1" hangingPunct="1">
              <a:lnSpc>
                <a:spcPts val="2600"/>
              </a:lnSpc>
            </a:pPr>
            <a:r>
              <a:rPr lang="en-US" altLang="en-US" dirty="0">
                <a:latin typeface="+mn-lt"/>
              </a:rPr>
              <a:t>A[2] flips every forth time, </a:t>
            </a:r>
            <a:r>
              <a:rPr lang="en-US" altLang="en-US" dirty="0">
                <a:latin typeface="+mn-lt"/>
                <a:sym typeface="Symbol" pitchFamily="18" charset="2"/>
              </a:rPr>
              <a:t></a:t>
            </a:r>
            <a:r>
              <a:rPr lang="en-US" altLang="en-US" dirty="0">
                <a:latin typeface="+mn-lt"/>
              </a:rPr>
              <a:t>n/4</a:t>
            </a:r>
            <a:r>
              <a:rPr lang="en-US" altLang="en-US" dirty="0">
                <a:latin typeface="+mn-lt"/>
                <a:sym typeface="Symbol" pitchFamily="18" charset="2"/>
              </a:rPr>
              <a:t></a:t>
            </a:r>
            <a:r>
              <a:rPr lang="en-US" altLang="en-US" dirty="0">
                <a:latin typeface="+mn-lt"/>
              </a:rPr>
              <a:t> times.</a:t>
            </a:r>
          </a:p>
          <a:p>
            <a:pPr eaLnBrk="1" hangingPunct="1">
              <a:lnSpc>
                <a:spcPts val="2600"/>
              </a:lnSpc>
            </a:pPr>
            <a:r>
              <a:rPr lang="en-US" altLang="en-US" dirty="0" smtClean="0">
                <a:latin typeface="+mn-lt"/>
              </a:rPr>
              <a:t>…</a:t>
            </a:r>
            <a:endParaRPr lang="en-US" altLang="en-US" dirty="0">
              <a:latin typeface="+mn-lt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en-US" dirty="0" smtClean="0">
                <a:latin typeface="+mn-lt"/>
              </a:rPr>
              <a:t>A[</a:t>
            </a:r>
            <a:r>
              <a:rPr lang="en-US" altLang="en-US" dirty="0" err="1" smtClean="0"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] flips </a:t>
            </a:r>
            <a:r>
              <a:rPr lang="en-US" altLang="en-US" dirty="0" smtClean="0">
                <a:latin typeface="+mn-lt"/>
                <a:sym typeface="Symbol" pitchFamily="18" charset="2"/>
              </a:rPr>
              <a:t></a:t>
            </a:r>
            <a:r>
              <a:rPr lang="en-US" altLang="en-US" dirty="0">
                <a:latin typeface="+mn-lt"/>
              </a:rPr>
              <a:t>n/2</a:t>
            </a:r>
            <a:r>
              <a:rPr lang="en-US" altLang="en-US" baseline="30000" dirty="0">
                <a:latin typeface="+mn-lt"/>
              </a:rPr>
              <a:t>i</a:t>
            </a:r>
            <a:r>
              <a:rPr lang="en-US" altLang="en-US" dirty="0">
                <a:latin typeface="+mn-lt"/>
                <a:sym typeface="Symbol" pitchFamily="18" charset="2"/>
              </a:rPr>
              <a:t></a:t>
            </a:r>
            <a:r>
              <a:rPr lang="en-US" altLang="en-US" dirty="0">
                <a:latin typeface="+mn-lt"/>
              </a:rPr>
              <a:t> times</a:t>
            </a:r>
            <a:r>
              <a:rPr lang="en-US" altLang="en-US" dirty="0" smtClean="0">
                <a:latin typeface="+mn-lt"/>
              </a:rPr>
              <a:t>.</a:t>
            </a:r>
          </a:p>
          <a:p>
            <a:pPr eaLnBrk="1" hangingPunct="1">
              <a:lnSpc>
                <a:spcPts val="2600"/>
              </a:lnSpc>
            </a:pPr>
            <a:endParaRPr lang="en-US" altLang="en-US" dirty="0">
              <a:latin typeface="+mn-lt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en-US" dirty="0">
                <a:latin typeface="+mn-lt"/>
              </a:rPr>
              <a:t>Thus total #flips is </a:t>
            </a:r>
            <a:r>
              <a:rPr lang="en-US" altLang="en-US" dirty="0">
                <a:latin typeface="+mn-lt"/>
                <a:sym typeface="Symbol" pitchFamily="18" charset="2"/>
              </a:rPr>
              <a:t></a:t>
            </a:r>
            <a:r>
              <a:rPr lang="en-US" altLang="en-US" baseline="-25000" dirty="0" err="1" smtClean="0">
                <a:latin typeface="+mn-lt"/>
                <a:sym typeface="Symbol" pitchFamily="18" charset="2"/>
              </a:rPr>
              <a:t>i</a:t>
            </a:r>
            <a:r>
              <a:rPr lang="en-US" altLang="en-US" baseline="-25000" dirty="0" smtClean="0">
                <a:latin typeface="+mn-lt"/>
                <a:sym typeface="Symbol" pitchFamily="18" charset="2"/>
              </a:rPr>
              <a:t>=0</a:t>
            </a:r>
            <a:r>
              <a:rPr lang="en-US" altLang="en-US" baseline="30000" dirty="0" smtClean="0">
                <a:latin typeface="+mn-lt"/>
                <a:sym typeface="Symbol" pitchFamily="18" charset="2"/>
              </a:rPr>
              <a:t>log n -</a:t>
            </a:r>
            <a:r>
              <a:rPr lang="en-US" altLang="en-US" dirty="0" smtClean="0">
                <a:latin typeface="+mn-lt"/>
                <a:sym typeface="Symbol" pitchFamily="18" charset="2"/>
              </a:rPr>
              <a:t> 1</a:t>
            </a:r>
            <a:r>
              <a:rPr lang="en-US" altLang="en-US" baseline="30000" dirty="0" smtClean="0">
                <a:latin typeface="+mn-lt"/>
                <a:sym typeface="Symbol" pitchFamily="18" charset="2"/>
              </a:rPr>
              <a:t> </a:t>
            </a:r>
            <a:r>
              <a:rPr lang="en-US" altLang="en-US" dirty="0">
                <a:latin typeface="+mn-lt"/>
                <a:sym typeface="Symbol" pitchFamily="18" charset="2"/>
              </a:rPr>
              <a:t></a:t>
            </a:r>
            <a:r>
              <a:rPr lang="en-US" altLang="en-US" dirty="0">
                <a:latin typeface="+mn-lt"/>
              </a:rPr>
              <a:t>n/2</a:t>
            </a:r>
            <a:r>
              <a:rPr lang="en-US" altLang="en-US" baseline="30000" dirty="0">
                <a:latin typeface="+mn-lt"/>
              </a:rPr>
              <a:t>i</a:t>
            </a:r>
            <a:r>
              <a:rPr lang="en-US" altLang="en-US" dirty="0" smtClean="0">
                <a:latin typeface="+mn-lt"/>
                <a:sym typeface="Symbol" pitchFamily="18" charset="2"/>
              </a:rPr>
              <a:t> = O(n).</a:t>
            </a:r>
          </a:p>
          <a:p>
            <a:pPr eaLnBrk="1" hangingPunct="1">
              <a:lnSpc>
                <a:spcPts val="2600"/>
              </a:lnSpc>
            </a:pPr>
            <a:endParaRPr lang="en-US" altLang="en-US" baseline="30000" dirty="0">
              <a:latin typeface="+mn-lt"/>
              <a:sym typeface="Symbol" pitchFamily="18" charset="2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en-US" dirty="0" smtClean="0">
                <a:latin typeface="+mn-lt"/>
                <a:sym typeface="Symbol" pitchFamily="18" charset="2"/>
              </a:rPr>
              <a:t>Amortized cost = O(1).</a:t>
            </a:r>
            <a:endParaRPr lang="en-US" altLang="en-US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9F1F3E39-AEFF-4905-848C-19C31518FAD7}" type="slidenum">
              <a:rPr lang="en-US" altLang="en-US">
                <a:latin typeface="+mj-lt"/>
              </a:rPr>
              <a:pPr/>
              <a:t>70</a:t>
            </a:fld>
            <a:endParaRPr lang="en-US" altLang="en-US" sz="1400">
              <a:latin typeface="+mj-lt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 smtClean="0">
                <a:latin typeface="+mj-lt"/>
              </a:rPr>
              <a:t>Consolidate trees so that no two roots have same 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69636" name="Oval 4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9637" name="AutoShape 5"/>
          <p:cNvCxnSpPr>
            <a:cxnSpLocks noChangeShapeType="1"/>
            <a:stCxn id="69636" idx="0"/>
            <a:endCxn id="69643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8" name="Oval 6"/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9639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9640" name="AutoShape 8"/>
          <p:cNvCxnSpPr>
            <a:cxnSpLocks noChangeShapeType="1"/>
            <a:stCxn id="69643" idx="2"/>
            <a:endCxn id="69644" idx="6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1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9642" name="AutoShape 10"/>
          <p:cNvCxnSpPr>
            <a:cxnSpLocks noChangeShapeType="1"/>
            <a:stCxn id="69639" idx="4"/>
            <a:endCxn id="69641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3" name="Oval 11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69644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9645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9646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9647" name="AutoShape 15"/>
          <p:cNvCxnSpPr>
            <a:cxnSpLocks noChangeShapeType="1"/>
            <a:stCxn id="69645" idx="0"/>
            <a:endCxn id="69646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8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9649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9650" name="AutoShape 18"/>
          <p:cNvCxnSpPr>
            <a:cxnSpLocks noChangeShapeType="1"/>
            <a:stCxn id="69648" idx="0"/>
            <a:endCxn id="69649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1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9652" name="AutoShape 20"/>
          <p:cNvCxnSpPr>
            <a:cxnSpLocks noChangeShapeType="1"/>
            <a:stCxn id="69651" idx="0"/>
            <a:endCxn id="69654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3" name="AutoShape 21"/>
          <p:cNvCxnSpPr>
            <a:cxnSpLocks noChangeShapeType="1"/>
            <a:stCxn id="69649" idx="7"/>
            <a:endCxn id="69654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4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sp>
        <p:nvSpPr>
          <p:cNvPr id="69656" name="Oval 24"/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9657" name="AutoShape 25"/>
          <p:cNvCxnSpPr>
            <a:cxnSpLocks noChangeShapeType="1"/>
            <a:stCxn id="69656" idx="0"/>
            <a:endCxn id="69638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9658" name="Group 26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667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9668" name="Oval 36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669" name="Oval 37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670" name="Oval 38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9671" name="AutoShape 39"/>
          <p:cNvCxnSpPr>
            <a:cxnSpLocks noChangeShapeType="1"/>
            <a:stCxn id="69646" idx="7"/>
            <a:endCxn id="69639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2" name="AutoShape 40"/>
          <p:cNvCxnSpPr>
            <a:cxnSpLocks noChangeShapeType="1"/>
            <a:stCxn id="69675" idx="4"/>
            <a:endCxn id="69639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3" name="AutoShape 41"/>
          <p:cNvCxnSpPr>
            <a:cxnSpLocks noChangeShapeType="1"/>
            <a:stCxn id="69638" idx="7"/>
            <a:endCxn id="69643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4" name="AutoShape 42"/>
          <p:cNvCxnSpPr>
            <a:cxnSpLocks noChangeShapeType="1"/>
            <a:stCxn id="69639" idx="6"/>
            <a:endCxn id="69644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75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9676" name="AutoShape 44"/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9679" name="Oval 47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9680" name="Line 48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  <p:cxnSp>
        <p:nvCxnSpPr>
          <p:cNvPr id="69683" name="AutoShape 5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76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CA46F-0663-4AE8-95DF-4F92D8EA9155}" type="slidenum">
              <a:rPr lang="en-US" altLang="en-US">
                <a:latin typeface="+mj-lt"/>
              </a:rPr>
              <a:pPr/>
              <a:t>71</a:t>
            </a:fld>
            <a:endParaRPr lang="en-US" altLang="en-US" sz="1400">
              <a:latin typeface="+mj-lt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</a:t>
            </a:r>
            <a:r>
              <a:rPr kumimoji="0" lang="en-US" altLang="en-US" dirty="0" smtClean="0">
                <a:latin typeface="+mj-lt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71684" name="Oval 4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sp>
        <p:nvSpPr>
          <p:cNvPr id="71685" name="Oval 5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71686" name="AutoShape 6"/>
          <p:cNvCxnSpPr>
            <a:cxnSpLocks noChangeShapeType="1"/>
            <a:stCxn id="71684" idx="4"/>
            <a:endCxn id="7168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87" name="Oval 7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71688" name="Oval 8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71689" name="Oval 9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71690" name="AutoShape 10"/>
          <p:cNvCxnSpPr>
            <a:cxnSpLocks noChangeShapeType="1"/>
            <a:stCxn id="71688" idx="0"/>
            <a:endCxn id="71689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1" name="Oval 11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71692" name="Oval 12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71693" name="AutoShape 13"/>
          <p:cNvCxnSpPr>
            <a:cxnSpLocks noChangeShapeType="1"/>
            <a:stCxn id="71691" idx="0"/>
            <a:endCxn id="71692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4" name="Oval 14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71695" name="AutoShape 15"/>
          <p:cNvCxnSpPr>
            <a:cxnSpLocks noChangeShapeType="1"/>
            <a:stCxn id="71694" idx="0"/>
            <a:endCxn id="71697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6" name="AutoShape 16"/>
          <p:cNvCxnSpPr>
            <a:cxnSpLocks noChangeShapeType="1"/>
            <a:stCxn id="71692" idx="7"/>
            <a:endCxn id="71697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7" name="Oval 17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71705" name="Rectangle 2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707" name="Rectangle 2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1709" name="Oval 2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710" name="Oval 3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711" name="Oval 3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1712" name="AutoShape 32"/>
          <p:cNvCxnSpPr>
            <a:cxnSpLocks noChangeShapeType="1"/>
            <a:stCxn id="71689" idx="7"/>
            <a:endCxn id="71684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3" name="AutoShape 33"/>
          <p:cNvCxnSpPr>
            <a:cxnSpLocks noChangeShapeType="1"/>
            <a:stCxn id="71715" idx="4"/>
            <a:endCxn id="71684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4" name="AutoShape 34"/>
          <p:cNvCxnSpPr>
            <a:cxnSpLocks noChangeShapeType="1"/>
            <a:stCxn id="71684" idx="6"/>
            <a:endCxn id="71687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5" name="Oval 35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1716" name="AutoShape 36"/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7" name="AutoShape 37"/>
          <p:cNvCxnSpPr>
            <a:cxnSpLocks noChangeShapeType="1"/>
            <a:stCxn id="71709" idx="4"/>
            <a:endCxn id="71725" idx="0"/>
          </p:cNvCxnSpPr>
          <p:nvPr/>
        </p:nvCxnSpPr>
        <p:spPr bwMode="auto">
          <a:xfrm rot="16200000" flipH="1">
            <a:off x="5939632" y="1710531"/>
            <a:ext cx="1055688" cy="3616325"/>
          </a:xfrm>
          <a:prstGeom prst="bentConnector3">
            <a:avLst>
              <a:gd name="adj1" fmla="val 26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71720" name="Rectangle 4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1721" name="Oval 41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71722" name="AutoShape 42"/>
          <p:cNvCxnSpPr>
            <a:cxnSpLocks noChangeShapeType="1"/>
            <a:stCxn id="71721" idx="0"/>
            <a:endCxn id="71725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3" name="Oval 43"/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71724" name="AutoShape 44"/>
          <p:cNvCxnSpPr>
            <a:cxnSpLocks noChangeShapeType="1"/>
            <a:stCxn id="71725" idx="2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5" name="Oval 45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71726" name="Oval 46"/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71727" name="AutoShape 47"/>
          <p:cNvCxnSpPr>
            <a:cxnSpLocks noChangeShapeType="1"/>
            <a:stCxn id="71726" idx="0"/>
            <a:endCxn id="71723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28" name="AutoShape 48"/>
          <p:cNvCxnSpPr>
            <a:cxnSpLocks noChangeShapeType="1"/>
            <a:stCxn id="71723" idx="7"/>
            <a:endCxn id="71725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9" name="Oval 49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71730" name="Line 50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1731" name="AutoShape 5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9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A58-AA6D-4196-939B-14A513971757}" type="slidenum">
              <a:rPr lang="en-US" altLang="en-US">
                <a:latin typeface="+mj-lt"/>
              </a:rPr>
              <a:pPr/>
              <a:t>72</a:t>
            </a:fld>
            <a:endParaRPr lang="en-US" altLang="en-US" sz="1400">
              <a:latin typeface="+mj-lt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 update min.</a:t>
            </a:r>
          </a:p>
          <a:p>
            <a:pPr lvl="1"/>
            <a:r>
              <a:rPr kumimoji="0" lang="en-US" altLang="en-US" dirty="0" smtClean="0">
                <a:latin typeface="+mj-lt"/>
              </a:rPr>
              <a:t>Consolidate trees so that no two roots have same degree.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73732" name="Oval 4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73733" name="AutoShape 5"/>
          <p:cNvCxnSpPr>
            <a:cxnSpLocks noChangeShapeType="1"/>
            <a:endCxn id="73736" idx="6"/>
          </p:cNvCxnSpPr>
          <p:nvPr/>
        </p:nvCxnSpPr>
        <p:spPr bwMode="auto">
          <a:xfrm flipH="1">
            <a:off x="7451725" y="4233863"/>
            <a:ext cx="7937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34" name="Oval 6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73735" name="AutoShape 7"/>
          <p:cNvCxnSpPr>
            <a:cxnSpLocks noChangeShapeType="1"/>
            <a:stCxn id="73732" idx="4"/>
            <a:endCxn id="73734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36" name="Oval 8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73737" name="Oval 9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73738" name="Oval 10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73739" name="AutoShape 11"/>
          <p:cNvCxnSpPr>
            <a:cxnSpLocks noChangeShapeType="1"/>
            <a:stCxn id="73737" idx="0"/>
            <a:endCxn id="73738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0" name="Oval 12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73741" name="Oval 13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73742" name="AutoShape 14"/>
          <p:cNvCxnSpPr>
            <a:cxnSpLocks noChangeShapeType="1"/>
            <a:stCxn id="73740" idx="0"/>
            <a:endCxn id="73741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3" name="Oval 15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73744" name="AutoShape 16"/>
          <p:cNvCxnSpPr>
            <a:cxnSpLocks noChangeShapeType="1"/>
            <a:stCxn id="73743" idx="0"/>
            <a:endCxn id="73746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5" name="AutoShape 17"/>
          <p:cNvCxnSpPr>
            <a:cxnSpLocks noChangeShapeType="1"/>
            <a:stCxn id="73741" idx="7"/>
            <a:endCxn id="73746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6" name="Oval 18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73748" name="AutoShape 20"/>
          <p:cNvCxnSpPr>
            <a:cxnSpLocks noChangeShapeType="1"/>
            <a:stCxn id="73738" idx="7"/>
            <a:endCxn id="73732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9" name="AutoShape 21"/>
          <p:cNvCxnSpPr>
            <a:cxnSpLocks noChangeShapeType="1"/>
            <a:stCxn id="73732" idx="6"/>
            <a:endCxn id="73736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73752" name="Oval 24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73753" name="AutoShape 25"/>
          <p:cNvCxnSpPr>
            <a:cxnSpLocks noChangeShapeType="1"/>
            <a:stCxn id="73752" idx="0"/>
            <a:endCxn id="7375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4" name="Oval 26"/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73755" name="AutoShape 27"/>
          <p:cNvCxnSpPr>
            <a:cxnSpLocks noChangeShapeType="1"/>
            <a:stCxn id="73756" idx="2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6" name="Oval 28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73757" name="Oval 29"/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73758" name="AutoShape 30"/>
          <p:cNvCxnSpPr>
            <a:cxnSpLocks noChangeShapeType="1"/>
            <a:stCxn id="73757" idx="0"/>
            <a:endCxn id="73754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59" name="AutoShape 31"/>
          <p:cNvCxnSpPr>
            <a:cxnSpLocks noChangeShapeType="1"/>
            <a:stCxn id="73754" idx="7"/>
            <a:endCxn id="73756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075363" y="61182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stop</a:t>
            </a:r>
          </a:p>
        </p:txBody>
      </p:sp>
      <p:cxnSp>
        <p:nvCxnSpPr>
          <p:cNvPr id="73762" name="AutoShape 34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22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88F6-5FC5-48F8-8681-E0590841B61E}" type="slidenum">
              <a:rPr lang="en-US" altLang="en-US">
                <a:latin typeface="+mj-lt"/>
              </a:rPr>
              <a:pPr/>
              <a:t>73</a:t>
            </a:fld>
            <a:endParaRPr lang="en-US" altLang="en-US" sz="1400">
              <a:latin typeface="+mj-lt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Delete Min Analysis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endParaRPr kumimoji="0" lang="en-US" altLang="en-US" dirty="0">
              <a:latin typeface="+mj-lt"/>
            </a:endParaRPr>
          </a:p>
          <a:p>
            <a:endParaRPr kumimoji="0" lang="en-US" altLang="en-US" dirty="0">
              <a:latin typeface="+mj-lt"/>
            </a:endParaRPr>
          </a:p>
          <a:p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Actual cost.   </a:t>
            </a:r>
            <a:r>
              <a:rPr kumimoji="0" lang="en-US" altLang="en-US" dirty="0" smtClean="0">
                <a:solidFill>
                  <a:schemeClr val="hlink"/>
                </a:solidFill>
                <a:latin typeface="+mj-lt"/>
              </a:rPr>
              <a:t>O(D(n))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+ O(trees(H</a:t>
            </a:r>
            <a:r>
              <a:rPr kumimoji="0" lang="en-US" altLang="en-US" dirty="0" smtClean="0">
                <a:solidFill>
                  <a:schemeClr val="hlink"/>
                </a:solidFill>
                <a:latin typeface="+mj-lt"/>
              </a:rPr>
              <a:t>)) = O(log n) + O(trees(H))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 smtClean="0">
                <a:latin typeface="+mj-lt"/>
              </a:rPr>
              <a:t>O(D(n)) </a:t>
            </a:r>
            <a:r>
              <a:rPr kumimoji="0" lang="en-US" altLang="en-US" dirty="0">
                <a:latin typeface="+mj-lt"/>
              </a:rPr>
              <a:t>to meld min's children into root list.</a:t>
            </a:r>
          </a:p>
          <a:p>
            <a:pPr lvl="1"/>
            <a:r>
              <a:rPr kumimoji="0" lang="en-US" altLang="en-US" dirty="0" smtClean="0">
                <a:latin typeface="+mj-lt"/>
              </a:rPr>
              <a:t>O(D(n)) </a:t>
            </a:r>
            <a:r>
              <a:rPr kumimoji="0" lang="en-US" altLang="en-US" dirty="0">
                <a:latin typeface="+mj-lt"/>
              </a:rPr>
              <a:t>+ O(trees(H)) to update min.</a:t>
            </a:r>
          </a:p>
          <a:p>
            <a:pPr lvl="1"/>
            <a:r>
              <a:rPr kumimoji="0" lang="en-US" altLang="en-US" dirty="0" smtClean="0">
                <a:latin typeface="+mj-lt"/>
              </a:rPr>
              <a:t>O(D(n)) </a:t>
            </a:r>
            <a:r>
              <a:rPr kumimoji="0" lang="en-US" altLang="en-US" dirty="0">
                <a:latin typeface="+mj-lt"/>
              </a:rPr>
              <a:t>+ O(trees(H)) to consolidate trees.</a:t>
            </a:r>
          </a:p>
          <a:p>
            <a:pPr lvl="2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Change in potential.  </a:t>
            </a:r>
            <a:r>
              <a:rPr kumimoji="0" lang="en-US" altLang="en-US" dirty="0" smtClean="0">
                <a:solidFill>
                  <a:schemeClr val="hlink"/>
                </a:solidFill>
                <a:latin typeface="+mj-lt"/>
              </a:rPr>
              <a:t>D(n) + 1 -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trees(H</a:t>
            </a:r>
            <a:r>
              <a:rPr kumimoji="0" lang="en-US" altLang="en-US" dirty="0" smtClean="0">
                <a:solidFill>
                  <a:schemeClr val="hlink"/>
                </a:solidFill>
                <a:latin typeface="+mj-lt"/>
              </a:rPr>
              <a:t>) = O(log n) – trees(H)</a:t>
            </a:r>
            <a:endParaRPr kumimoji="0" lang="en-US" altLang="en-US" dirty="0">
              <a:solidFill>
                <a:schemeClr val="hlink"/>
              </a:solidFill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trees(H</a:t>
            </a:r>
            <a:r>
              <a:rPr kumimoji="0" lang="en-US" altLang="en-US" dirty="0" smtClean="0">
                <a:latin typeface="+mj-lt"/>
              </a:rPr>
              <a:t>') </a:t>
            </a:r>
            <a:r>
              <a:rPr kumimoji="0" lang="en-US" altLang="en-US" dirty="0" smtClean="0">
                <a:latin typeface="+mj-lt"/>
                <a:sym typeface="Symbol" pitchFamily="1" charset="2"/>
              </a:rPr>
              <a:t> D(n)</a:t>
            </a:r>
            <a:r>
              <a:rPr kumimoji="0" lang="en-US" altLang="en-US" dirty="0" smtClean="0">
                <a:latin typeface="+mj-lt"/>
              </a:rPr>
              <a:t> </a:t>
            </a:r>
            <a:r>
              <a:rPr kumimoji="0" lang="en-US" altLang="en-US" dirty="0">
                <a:latin typeface="+mj-lt"/>
                <a:sym typeface="Symbol" pitchFamily="1" charset="2"/>
              </a:rPr>
              <a:t>+ 1 since no two trees have same </a:t>
            </a:r>
            <a:r>
              <a:rPr kumimoji="0" lang="en-US" altLang="en-US" dirty="0" smtClean="0">
                <a:latin typeface="+mj-lt"/>
                <a:sym typeface="Symbol" pitchFamily="1" charset="2"/>
              </a:rPr>
              <a:t>degree.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  <a:sym typeface="Symbol" pitchFamily="1" charset="2"/>
              </a:rPr>
              <a:t>(</a:t>
            </a:r>
            <a:r>
              <a:rPr kumimoji="0" lang="en-US" altLang="en-US" dirty="0">
                <a:latin typeface="+mj-lt"/>
              </a:rPr>
              <a:t>H</a:t>
            </a:r>
            <a:r>
              <a:rPr kumimoji="0" lang="en-US" altLang="en-US" dirty="0">
                <a:latin typeface="+mj-lt"/>
                <a:sym typeface="Symbol" pitchFamily="1" charset="2"/>
              </a:rPr>
              <a:t>)  </a:t>
            </a:r>
            <a:r>
              <a:rPr kumimoji="0" lang="en-US" altLang="en-US" dirty="0" smtClean="0">
                <a:latin typeface="+mj-lt"/>
                <a:sym typeface="Symbol" pitchFamily="1" charset="2"/>
              </a:rPr>
              <a:t>D(n)</a:t>
            </a:r>
            <a:r>
              <a:rPr kumimoji="0" lang="en-US" altLang="en-US" dirty="0" smtClean="0">
                <a:latin typeface="+mj-lt"/>
              </a:rPr>
              <a:t> </a:t>
            </a:r>
            <a:r>
              <a:rPr kumimoji="0" lang="en-US" altLang="en-US" dirty="0">
                <a:latin typeface="+mj-lt"/>
              </a:rPr>
              <a:t>+ 1 - trees(H).</a:t>
            </a:r>
          </a:p>
          <a:p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Amortized cost.  </a:t>
            </a:r>
            <a:r>
              <a:rPr kumimoji="0" lang="en-US" altLang="en-US" dirty="0" smtClean="0">
                <a:solidFill>
                  <a:schemeClr val="hlink"/>
                </a:solidFill>
                <a:latin typeface="+mj-lt"/>
              </a:rPr>
              <a:t>O(log n)</a:t>
            </a:r>
            <a:endParaRPr kumimoji="0"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6210300" y="1589088"/>
            <a:ext cx="2101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25697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90A8-01D4-4CFD-8F10-3DC3676332E1}" type="slidenum">
              <a:rPr lang="en-US" altLang="en-US">
                <a:latin typeface="+mj-lt"/>
              </a:rPr>
              <a:pPr/>
              <a:t>74</a:t>
            </a:fld>
            <a:endParaRPr lang="en-US" altLang="en-US" sz="1400">
              <a:latin typeface="+mj-lt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 smtClean="0">
                <a:latin typeface="+mj-lt"/>
              </a:rPr>
              <a:t>Q.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How to show D(n) = O(log n)?</a:t>
            </a:r>
          </a:p>
          <a:p>
            <a:pPr lvl="1"/>
            <a:endParaRPr kumimoji="0" lang="en-US" altLang="en-US" dirty="0" smtClean="0">
              <a:latin typeface="+mj-lt"/>
            </a:endParaRPr>
          </a:p>
          <a:p>
            <a:r>
              <a:rPr kumimoji="0" lang="en-US" altLang="en-US" dirty="0" smtClean="0">
                <a:latin typeface="+mj-lt"/>
              </a:rPr>
              <a:t>A</a:t>
            </a:r>
            <a:r>
              <a:rPr kumimoji="0" lang="en-US" altLang="en-US" dirty="0">
                <a:latin typeface="+mj-lt"/>
              </a:rPr>
              <a:t>.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only insert and delete-min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operations…</a:t>
            </a:r>
            <a:endParaRPr kumimoji="0" lang="en-US" alt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In this case, all trees are binomial trees.</a:t>
            </a:r>
          </a:p>
          <a:p>
            <a:pPr lvl="1"/>
            <a:r>
              <a:rPr kumimoji="0" lang="en-US" altLang="en-US" dirty="0">
                <a:latin typeface="+mj-lt"/>
              </a:rPr>
              <a:t>This implies </a:t>
            </a:r>
            <a:r>
              <a:rPr kumimoji="0" lang="en-US" altLang="en-US" dirty="0" smtClean="0">
                <a:latin typeface="+mj-lt"/>
              </a:rPr>
              <a:t>D(n))  </a:t>
            </a:r>
            <a:r>
              <a:rPr kumimoji="0" lang="en-US" altLang="en-US" dirty="0" smtClean="0">
                <a:latin typeface="+mj-lt"/>
                <a:sym typeface="Symbol" pitchFamily="1" charset="2"/>
              </a:rPr>
              <a:t>= O(log </a:t>
            </a:r>
            <a:r>
              <a:rPr kumimoji="0" lang="en-US" altLang="en-US" dirty="0" smtClean="0">
                <a:latin typeface="+mj-lt"/>
              </a:rPr>
              <a:t>n)</a:t>
            </a:r>
            <a:r>
              <a:rPr kumimoji="0" lang="en-US" altLang="en-US" dirty="0" smtClean="0">
                <a:latin typeface="+mj-lt"/>
                <a:sym typeface="Symbol" pitchFamily="1" charset="2"/>
              </a:rPr>
              <a:t>.</a:t>
            </a:r>
            <a:endParaRPr kumimoji="0" lang="en-US" altLang="en-US" dirty="0">
              <a:latin typeface="+mj-lt"/>
              <a:sym typeface="Symbol" pitchFamily="1" charset="2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Yes, we'll implement decrease-key so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that D(n)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= O(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log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n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  <a:sym typeface="Symbol" pitchFamily="1" charset="2"/>
              </a:rPr>
              <a:t>) still.</a:t>
            </a:r>
            <a:endParaRPr kumimoji="0" lang="en-US" altLang="en-US" dirty="0">
              <a:latin typeface="+mj-lt"/>
              <a:sym typeface="Symbol" pitchFamily="1" charset="2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 Analysis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2528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3290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3290888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831" name="AutoShape 7"/>
          <p:cNvCxnSpPr>
            <a:cxnSpLocks noChangeShapeType="1"/>
            <a:stCxn id="77829" idx="4"/>
            <a:endCxn id="77830" idx="0"/>
          </p:cNvCxnSpPr>
          <p:nvPr/>
        </p:nvCxnSpPr>
        <p:spPr bwMode="auto">
          <a:xfrm>
            <a:off x="3328988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4343400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853" name="Oval 29"/>
          <p:cNvSpPr>
            <a:spLocks noChangeArrowheads="1"/>
          </p:cNvSpPr>
          <p:nvPr/>
        </p:nvSpPr>
        <p:spPr bwMode="auto">
          <a:xfrm>
            <a:off x="462915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854" name="AutoShape 30"/>
          <p:cNvCxnSpPr>
            <a:cxnSpLocks noChangeShapeType="1"/>
            <a:stCxn id="77852" idx="4"/>
            <a:endCxn id="77853" idx="0"/>
          </p:cNvCxnSpPr>
          <p:nvPr/>
        </p:nvCxnSpPr>
        <p:spPr bwMode="auto">
          <a:xfrm>
            <a:off x="4381500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5" name="Oval 31"/>
          <p:cNvSpPr>
            <a:spLocks noChangeArrowheads="1"/>
          </p:cNvSpPr>
          <p:nvPr/>
        </p:nvSpPr>
        <p:spPr bwMode="auto">
          <a:xfrm>
            <a:off x="434340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856" name="AutoShape 32"/>
          <p:cNvCxnSpPr>
            <a:cxnSpLocks noChangeShapeType="1"/>
            <a:stCxn id="77852" idx="4"/>
            <a:endCxn id="77855" idx="0"/>
          </p:cNvCxnSpPr>
          <p:nvPr/>
        </p:nvCxnSpPr>
        <p:spPr bwMode="auto">
          <a:xfrm>
            <a:off x="4381500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2376488" y="3046413"/>
            <a:ext cx="425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B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0</a:t>
            </a:r>
            <a:endParaRPr lang="en-US" altLang="en-US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3151188" y="3046413"/>
            <a:ext cx="399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B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1</a:t>
            </a:r>
            <a:endParaRPr lang="en-US" altLang="en-US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4203700" y="3046413"/>
            <a:ext cx="425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B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2</a:t>
            </a:r>
            <a:endParaRPr lang="en-US" altLang="en-US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7892" name="Oval 68"/>
          <p:cNvSpPr>
            <a:spLocks noChangeArrowheads="1"/>
          </p:cNvSpPr>
          <p:nvPr/>
        </p:nvSpPr>
        <p:spPr bwMode="auto">
          <a:xfrm>
            <a:off x="4629150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893" name="AutoShape 69"/>
          <p:cNvCxnSpPr>
            <a:cxnSpLocks noChangeShapeType="1"/>
            <a:stCxn id="77853" idx="4"/>
            <a:endCxn id="77892" idx="0"/>
          </p:cNvCxnSpPr>
          <p:nvPr/>
        </p:nvCxnSpPr>
        <p:spPr bwMode="auto">
          <a:xfrm>
            <a:off x="4667250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4" name="Oval 80"/>
          <p:cNvSpPr>
            <a:spLocks noChangeArrowheads="1"/>
          </p:cNvSpPr>
          <p:nvPr/>
        </p:nvSpPr>
        <p:spPr bwMode="auto">
          <a:xfrm>
            <a:off x="5381625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905" name="Oval 81"/>
          <p:cNvSpPr>
            <a:spLocks noChangeArrowheads="1"/>
          </p:cNvSpPr>
          <p:nvPr/>
        </p:nvSpPr>
        <p:spPr bwMode="auto">
          <a:xfrm>
            <a:off x="566737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06" name="AutoShape 82"/>
          <p:cNvCxnSpPr>
            <a:cxnSpLocks noChangeShapeType="1"/>
            <a:stCxn id="77904" idx="4"/>
            <a:endCxn id="77905" idx="0"/>
          </p:cNvCxnSpPr>
          <p:nvPr/>
        </p:nvCxnSpPr>
        <p:spPr bwMode="auto">
          <a:xfrm>
            <a:off x="5419725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7" name="Oval 83"/>
          <p:cNvSpPr>
            <a:spLocks noChangeArrowheads="1"/>
          </p:cNvSpPr>
          <p:nvPr/>
        </p:nvSpPr>
        <p:spPr bwMode="auto">
          <a:xfrm>
            <a:off x="538162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08" name="AutoShape 84"/>
          <p:cNvCxnSpPr>
            <a:cxnSpLocks noChangeShapeType="1"/>
            <a:stCxn id="77904" idx="4"/>
            <a:endCxn id="77907" idx="0"/>
          </p:cNvCxnSpPr>
          <p:nvPr/>
        </p:nvCxnSpPr>
        <p:spPr bwMode="auto">
          <a:xfrm>
            <a:off x="5419725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9" name="Rectangle 85"/>
          <p:cNvSpPr>
            <a:spLocks noChangeArrowheads="1"/>
          </p:cNvSpPr>
          <p:nvPr/>
        </p:nvSpPr>
        <p:spPr bwMode="auto">
          <a:xfrm>
            <a:off x="5241925" y="3046413"/>
            <a:ext cx="425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B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3</a:t>
            </a:r>
            <a:endParaRPr lang="en-US" altLang="en-US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7910" name="Oval 86"/>
          <p:cNvSpPr>
            <a:spLocks noChangeArrowheads="1"/>
          </p:cNvSpPr>
          <p:nvPr/>
        </p:nvSpPr>
        <p:spPr bwMode="auto">
          <a:xfrm>
            <a:off x="5667375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11" name="AutoShape 87"/>
          <p:cNvCxnSpPr>
            <a:cxnSpLocks noChangeShapeType="1"/>
            <a:stCxn id="77905" idx="4"/>
            <a:endCxn id="77910" idx="0"/>
          </p:cNvCxnSpPr>
          <p:nvPr/>
        </p:nvCxnSpPr>
        <p:spPr bwMode="auto">
          <a:xfrm>
            <a:off x="5705475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2" name="Oval 88"/>
          <p:cNvSpPr>
            <a:spLocks noChangeArrowheads="1"/>
          </p:cNvSpPr>
          <p:nvPr/>
        </p:nvSpPr>
        <p:spPr bwMode="auto">
          <a:xfrm>
            <a:off x="6073775" y="3800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913" name="Oval 89"/>
          <p:cNvSpPr>
            <a:spLocks noChangeArrowheads="1"/>
          </p:cNvSpPr>
          <p:nvPr/>
        </p:nvSpPr>
        <p:spPr bwMode="auto">
          <a:xfrm>
            <a:off x="635952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14" name="AutoShape 90"/>
          <p:cNvCxnSpPr>
            <a:cxnSpLocks noChangeShapeType="1"/>
            <a:stCxn id="77912" idx="4"/>
            <a:endCxn id="77913" idx="0"/>
          </p:cNvCxnSpPr>
          <p:nvPr/>
        </p:nvCxnSpPr>
        <p:spPr bwMode="auto">
          <a:xfrm>
            <a:off x="6111875" y="3876675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5" name="Oval 91"/>
          <p:cNvSpPr>
            <a:spLocks noChangeArrowheads="1"/>
          </p:cNvSpPr>
          <p:nvPr/>
        </p:nvSpPr>
        <p:spPr bwMode="auto">
          <a:xfrm>
            <a:off x="607377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16" name="AutoShape 92"/>
          <p:cNvCxnSpPr>
            <a:cxnSpLocks noChangeShapeType="1"/>
            <a:stCxn id="77912" idx="4"/>
            <a:endCxn id="77915" idx="0"/>
          </p:cNvCxnSpPr>
          <p:nvPr/>
        </p:nvCxnSpPr>
        <p:spPr bwMode="auto">
          <a:xfrm>
            <a:off x="6111875" y="38766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8" name="Oval 94"/>
          <p:cNvSpPr>
            <a:spLocks noChangeArrowheads="1"/>
          </p:cNvSpPr>
          <p:nvPr/>
        </p:nvSpPr>
        <p:spPr bwMode="auto">
          <a:xfrm>
            <a:off x="6359525" y="45751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19" name="AutoShape 95"/>
          <p:cNvCxnSpPr>
            <a:cxnSpLocks noChangeShapeType="1"/>
            <a:stCxn id="77913" idx="4"/>
            <a:endCxn id="77918" idx="0"/>
          </p:cNvCxnSpPr>
          <p:nvPr/>
        </p:nvCxnSpPr>
        <p:spPr bwMode="auto">
          <a:xfrm>
            <a:off x="6397625" y="4257675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20" name="AutoShape 96"/>
          <p:cNvCxnSpPr>
            <a:cxnSpLocks noChangeShapeType="1"/>
            <a:stCxn id="77904" idx="4"/>
            <a:endCxn id="77912" idx="1"/>
          </p:cNvCxnSpPr>
          <p:nvPr/>
        </p:nvCxnSpPr>
        <p:spPr bwMode="auto">
          <a:xfrm>
            <a:off x="5419725" y="3503613"/>
            <a:ext cx="6651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21" name="Rectangle 97"/>
          <p:cNvSpPr>
            <a:spLocks noChangeArrowheads="1"/>
          </p:cNvSpPr>
          <p:nvPr/>
        </p:nvSpPr>
        <p:spPr bwMode="auto">
          <a:xfrm>
            <a:off x="5342959" y="2459038"/>
            <a:ext cx="3801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we only link trees of equal </a:t>
            </a:r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7922" name="Line 98"/>
          <p:cNvSpPr>
            <a:spLocks noChangeShapeType="1"/>
          </p:cNvSpPr>
          <p:nvPr/>
        </p:nvSpPr>
        <p:spPr bwMode="auto">
          <a:xfrm flipH="1" flipV="1">
            <a:off x="5284788" y="2324100"/>
            <a:ext cx="2460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48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C1CA5-E30E-4A7E-902E-02CB22874364}" type="slidenum">
              <a:rPr lang="en-US" altLang="en-US">
                <a:latin typeface="+mj-lt"/>
              </a:rPr>
              <a:pPr/>
              <a:t>75</a:t>
            </a:fld>
            <a:endParaRPr lang="en-US" altLang="en-US" sz="1400">
              <a:latin typeface="+mj-lt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Intuition for deceasing the key of node x.</a:t>
            </a:r>
            <a:endParaRPr kumimoji="0" lang="en-US" altLang="en-US" dirty="0">
              <a:solidFill>
                <a:schemeClr val="hlink"/>
              </a:solidFill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If heap-order is not violated, just decrease the key of x.</a:t>
            </a:r>
          </a:p>
          <a:p>
            <a:pPr lvl="1"/>
            <a:r>
              <a:rPr kumimoji="0" lang="en-US" altLang="en-US" dirty="0">
                <a:latin typeface="+mj-lt"/>
              </a:rPr>
              <a:t>Otherwise, cut tree rooted at </a:t>
            </a:r>
            <a:r>
              <a:rPr kumimoji="0" lang="en-US" altLang="en-US" dirty="0" smtClean="0">
                <a:latin typeface="+mj-lt"/>
              </a:rPr>
              <a:t>x, </a:t>
            </a:r>
            <a:r>
              <a:rPr kumimoji="0" lang="en-US" altLang="en-US" dirty="0">
                <a:latin typeface="+mj-lt"/>
              </a:rPr>
              <a:t>meld into root </a:t>
            </a:r>
            <a:r>
              <a:rPr kumimoji="0" lang="en-US" altLang="en-US" dirty="0" smtClean="0">
                <a:latin typeface="+mj-lt"/>
              </a:rPr>
              <a:t>list, and unmark it.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 smtClean="0">
                <a:latin typeface="+mj-lt"/>
              </a:rPr>
              <a:t>Look at p, the parent of x</a:t>
            </a:r>
          </a:p>
          <a:p>
            <a:pPr lvl="2"/>
            <a:r>
              <a:rPr kumimoji="0" lang="en-US" altLang="en-US" dirty="0" smtClean="0">
                <a:latin typeface="+mj-lt"/>
              </a:rPr>
              <a:t>If it’s unmarked, mark it</a:t>
            </a:r>
          </a:p>
          <a:p>
            <a:pPr lvl="2"/>
            <a:r>
              <a:rPr kumimoji="0" lang="en-US" altLang="en-US" dirty="0" smtClean="0">
                <a:latin typeface="+mj-lt"/>
              </a:rPr>
              <a:t>If it’s marked, cut </a:t>
            </a:r>
            <a:r>
              <a:rPr kumimoji="0" lang="en-US" altLang="en-US" dirty="0">
                <a:latin typeface="+mj-lt"/>
              </a:rPr>
              <a:t>it </a:t>
            </a:r>
            <a:r>
              <a:rPr kumimoji="0" lang="en-US" altLang="en-US" dirty="0" smtClean="0">
                <a:latin typeface="+mj-lt"/>
              </a:rPr>
              <a:t>off, meld </a:t>
            </a:r>
            <a:r>
              <a:rPr kumimoji="0" lang="en-US" altLang="en-US" dirty="0">
                <a:latin typeface="+mj-lt"/>
              </a:rPr>
              <a:t>into root </a:t>
            </a:r>
            <a:r>
              <a:rPr kumimoji="0" lang="en-US" altLang="en-US" dirty="0" smtClean="0">
                <a:latin typeface="+mj-lt"/>
              </a:rPr>
              <a:t>list, and </a:t>
            </a:r>
            <a:r>
              <a:rPr kumimoji="0" lang="en-US" altLang="en-US" dirty="0">
                <a:latin typeface="+mj-lt"/>
              </a:rPr>
              <a:t>unmark </a:t>
            </a:r>
            <a:r>
              <a:rPr kumimoji="0" lang="en-US" altLang="en-US" dirty="0" smtClean="0">
                <a:latin typeface="+mj-lt"/>
              </a:rPr>
              <a:t>it, and check the parent of p recursively.</a:t>
            </a:r>
            <a:endParaRPr kumimoji="0" lang="en-US" altLang="en-US" dirty="0">
              <a:latin typeface="+mj-lt"/>
            </a:endParaRPr>
          </a:p>
        </p:txBody>
      </p:sp>
      <p:sp>
        <p:nvSpPr>
          <p:cNvPr id="168963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46</a:t>
            </a:r>
          </a:p>
        </p:txBody>
      </p:sp>
      <p:cxnSp>
        <p:nvCxnSpPr>
          <p:cNvPr id="168965" name="AutoShape 5"/>
          <p:cNvCxnSpPr>
            <a:cxnSpLocks noChangeShapeType="1"/>
            <a:stCxn id="168963" idx="4"/>
            <a:endCxn id="168964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66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68967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68968" name="AutoShape 8"/>
          <p:cNvCxnSpPr>
            <a:cxnSpLocks noChangeShapeType="1"/>
            <a:stCxn id="168966" idx="4"/>
            <a:endCxn id="168967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69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68970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68971" name="AutoShape 11"/>
          <p:cNvCxnSpPr>
            <a:cxnSpLocks noChangeShapeType="1"/>
            <a:stCxn id="168970" idx="4"/>
            <a:endCxn id="168966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2" name="AutoShape 12"/>
          <p:cNvCxnSpPr>
            <a:cxnSpLocks noChangeShapeType="1"/>
            <a:stCxn id="168970" idx="5"/>
            <a:endCxn id="168969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3" name="AutoShape 13"/>
          <p:cNvCxnSpPr>
            <a:cxnSpLocks noChangeShapeType="1"/>
            <a:stCxn id="168970" idx="3"/>
            <a:endCxn id="168963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74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168975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8976" name="AutoShape 16"/>
          <p:cNvCxnSpPr>
            <a:cxnSpLocks noChangeShapeType="1"/>
            <a:stCxn id="168975" idx="4"/>
            <a:endCxn id="168974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7" name="AutoShape 17"/>
          <p:cNvCxnSpPr>
            <a:cxnSpLocks noChangeShapeType="1"/>
            <a:stCxn id="168963" idx="3"/>
            <a:endCxn id="168975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78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68980" name="AutoShape 20"/>
          <p:cNvCxnSpPr>
            <a:cxnSpLocks noChangeShapeType="1"/>
            <a:stCxn id="168978" idx="4"/>
            <a:endCxn id="168979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81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168982" name="Oval 22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168983" name="AutoShape 23"/>
          <p:cNvCxnSpPr>
            <a:cxnSpLocks noChangeShapeType="1"/>
            <a:stCxn id="168982" idx="4"/>
            <a:endCxn id="168981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4" name="AutoShape 24"/>
          <p:cNvCxnSpPr>
            <a:cxnSpLocks noChangeShapeType="1"/>
            <a:stCxn id="168982" idx="6"/>
            <a:endCxn id="168988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5" name="AutoShape 25"/>
          <p:cNvCxnSpPr>
            <a:cxnSpLocks noChangeShapeType="1"/>
            <a:stCxn id="168982" idx="3"/>
            <a:endCxn id="168978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6" name="AutoShape 26"/>
          <p:cNvCxnSpPr>
            <a:cxnSpLocks noChangeShapeType="1"/>
            <a:stCxn id="168982" idx="2"/>
            <a:endCxn id="168970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87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68988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68989" name="AutoShape 29"/>
          <p:cNvCxnSpPr>
            <a:cxnSpLocks noChangeShapeType="1"/>
            <a:stCxn id="168988" idx="4"/>
            <a:endCxn id="168987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0" name="Oval 30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68991" name="AutoShape 31"/>
          <p:cNvCxnSpPr>
            <a:cxnSpLocks noChangeShapeType="1"/>
            <a:stCxn id="168964" idx="4"/>
            <a:endCxn id="168990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68994" name="AutoShape 34"/>
          <p:cNvCxnSpPr>
            <a:cxnSpLocks noChangeShapeType="1"/>
            <a:stCxn id="168975" idx="3"/>
            <a:endCxn id="168995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5" name="Oval 35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168996" name="Rectangle 36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8997" name="Line 37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9001" name="Rectangle 41"/>
          <p:cNvSpPr>
            <a:spLocks noChangeArrowheads="1"/>
          </p:cNvSpPr>
          <p:nvPr/>
        </p:nvSpPr>
        <p:spPr bwMode="auto">
          <a:xfrm>
            <a:off x="1176338" y="4227842"/>
            <a:ext cx="24160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1"/>
                </a:solidFill>
                <a:latin typeface="+mj-lt"/>
              </a:rPr>
              <a:t>marked node:</a:t>
            </a:r>
            <a:br>
              <a:rPr lang="en-US" altLang="en-US" dirty="0">
                <a:solidFill>
                  <a:schemeClr val="accent1"/>
                </a:solidFill>
                <a:latin typeface="+mj-lt"/>
              </a:rPr>
            </a:br>
            <a:r>
              <a:rPr lang="en-US" altLang="en-US" dirty="0">
                <a:solidFill>
                  <a:schemeClr val="accent1"/>
                </a:solidFill>
                <a:latin typeface="+mj-lt"/>
              </a:rPr>
              <a:t>one child already cut</a:t>
            </a:r>
          </a:p>
        </p:txBody>
      </p:sp>
      <p:sp>
        <p:nvSpPr>
          <p:cNvPr id="169002" name="Line 42"/>
          <p:cNvSpPr>
            <a:spLocks noChangeShapeType="1"/>
          </p:cNvSpPr>
          <p:nvPr/>
        </p:nvSpPr>
        <p:spPr bwMode="auto">
          <a:xfrm>
            <a:off x="2287588" y="4875213"/>
            <a:ext cx="674687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34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A96E-1E7A-45A5-A90A-793310093749}" type="slidenum">
              <a:rPr lang="en-US" altLang="en-US">
                <a:latin typeface="+mj-lt"/>
              </a:rPr>
              <a:pPr/>
              <a:t>76</a:t>
            </a:fld>
            <a:endParaRPr lang="en-US" altLang="en-US" sz="1400">
              <a:latin typeface="+mj-lt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Case 1.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[heap order not violated]</a:t>
            </a:r>
          </a:p>
          <a:p>
            <a:pPr lvl="1"/>
            <a:r>
              <a:rPr kumimoji="0" lang="en-US" altLang="en-US" dirty="0">
                <a:latin typeface="+mj-lt"/>
              </a:rPr>
              <a:t>Decrease key of x.</a:t>
            </a:r>
          </a:p>
          <a:p>
            <a:pPr lvl="1"/>
            <a:r>
              <a:rPr kumimoji="0" lang="en-US" altLang="en-US" dirty="0">
                <a:latin typeface="+mj-lt"/>
              </a:rPr>
              <a:t>Change heap min pointer (if necessary).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46</a:t>
            </a:r>
          </a:p>
        </p:txBody>
      </p:sp>
      <p:cxnSp>
        <p:nvCxnSpPr>
          <p:cNvPr id="81925" name="AutoShape 5"/>
          <p:cNvCxnSpPr>
            <a:cxnSpLocks noChangeShapeType="1"/>
            <a:stCxn id="81923" idx="4"/>
            <a:endCxn id="81924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81928" name="AutoShape 8"/>
          <p:cNvCxnSpPr>
            <a:cxnSpLocks noChangeShapeType="1"/>
            <a:stCxn id="81926" idx="4"/>
            <a:endCxn id="81927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81931" name="AutoShape 11"/>
          <p:cNvCxnSpPr>
            <a:cxnSpLocks noChangeShapeType="1"/>
            <a:stCxn id="81930" idx="4"/>
            <a:endCxn id="81926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2" name="AutoShape 12"/>
          <p:cNvCxnSpPr>
            <a:cxnSpLocks noChangeShapeType="1"/>
            <a:stCxn id="81930" idx="5"/>
            <a:endCxn id="81929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3" name="AutoShape 13"/>
          <p:cNvCxnSpPr>
            <a:cxnSpLocks noChangeShapeType="1"/>
            <a:stCxn id="81930" idx="3"/>
            <a:endCxn id="81923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81936" name="AutoShape 16"/>
          <p:cNvCxnSpPr>
            <a:cxnSpLocks noChangeShapeType="1"/>
            <a:stCxn id="81935" idx="4"/>
            <a:endCxn id="81934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7" name="AutoShape 17"/>
          <p:cNvCxnSpPr>
            <a:cxnSpLocks noChangeShapeType="1"/>
            <a:stCxn id="81923" idx="3"/>
            <a:endCxn id="81935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81939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81940" name="AutoShape 20"/>
          <p:cNvCxnSpPr>
            <a:cxnSpLocks noChangeShapeType="1"/>
            <a:stCxn id="81938" idx="4"/>
            <a:endCxn id="81939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81942" name="Oval 22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81943" name="AutoShape 23"/>
          <p:cNvCxnSpPr>
            <a:cxnSpLocks noChangeShapeType="1"/>
            <a:stCxn id="81942" idx="4"/>
            <a:endCxn id="81941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4" name="AutoShape 24"/>
          <p:cNvCxnSpPr>
            <a:cxnSpLocks noChangeShapeType="1"/>
            <a:stCxn id="81942" idx="6"/>
            <a:endCxn id="81948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5" name="AutoShape 25"/>
          <p:cNvCxnSpPr>
            <a:cxnSpLocks noChangeShapeType="1"/>
            <a:stCxn id="81942" idx="3"/>
            <a:endCxn id="81938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6" name="AutoShape 26"/>
          <p:cNvCxnSpPr>
            <a:cxnSpLocks noChangeShapeType="1"/>
            <a:stCxn id="81942" idx="2"/>
            <a:endCxn id="81930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81948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81949" name="AutoShape 29"/>
          <p:cNvCxnSpPr>
            <a:cxnSpLocks noChangeShapeType="1"/>
            <a:stCxn id="81948" idx="4"/>
            <a:endCxn id="81947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1" name="Oval 31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81952" name="AutoShape 32"/>
          <p:cNvCxnSpPr>
            <a:cxnSpLocks noChangeShapeType="1"/>
            <a:stCxn id="81924" idx="4"/>
            <a:endCxn id="81951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29</a:t>
            </a:r>
          </a:p>
        </p:txBody>
      </p:sp>
      <p:cxnSp>
        <p:nvCxnSpPr>
          <p:cNvPr id="81955" name="AutoShape 35"/>
          <p:cNvCxnSpPr>
            <a:cxnSpLocks noChangeShapeType="1"/>
            <a:stCxn id="81935" idx="3"/>
            <a:endCxn id="81956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81957" name="Rectangle 37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1959" name="Freeform 39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4073525" y="5878513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46 to 29</a:t>
            </a:r>
          </a:p>
        </p:txBody>
      </p:sp>
    </p:spTree>
    <p:extLst>
      <p:ext uri="{BB962C8B-B14F-4D97-AF65-F5344CB8AC3E}">
        <p14:creationId xmlns:p14="http://schemas.microsoft.com/office/powerpoint/2010/main" val="23363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4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8EA72-05EB-46A0-9165-400E5EC4FBD3}" type="slidenum">
              <a:rPr lang="en-US" altLang="en-US">
                <a:latin typeface="+mj-lt"/>
              </a:rPr>
              <a:pPr/>
              <a:t>77</a:t>
            </a:fld>
            <a:endParaRPr lang="en-US" altLang="en-US" sz="1400">
              <a:latin typeface="+mj-lt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2a.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29</a:t>
            </a:r>
          </a:p>
        </p:txBody>
      </p:sp>
      <p:cxnSp>
        <p:nvCxnSpPr>
          <p:cNvPr id="86021" name="AutoShape 5"/>
          <p:cNvCxnSpPr>
            <a:cxnSpLocks noChangeShapeType="1"/>
            <a:stCxn id="86019" idx="4"/>
            <a:endCxn id="86020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86024" name="AutoShape 8"/>
          <p:cNvCxnSpPr>
            <a:cxnSpLocks noChangeShapeType="1"/>
            <a:stCxn id="86022" idx="4"/>
            <a:endCxn id="86023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86027" name="AutoShape 11"/>
          <p:cNvCxnSpPr>
            <a:cxnSpLocks noChangeShapeType="1"/>
            <a:stCxn id="86026" idx="4"/>
            <a:endCxn id="86022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8" name="AutoShape 12"/>
          <p:cNvCxnSpPr>
            <a:cxnSpLocks noChangeShapeType="1"/>
            <a:stCxn id="86026" idx="5"/>
            <a:endCxn id="86025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9" name="AutoShape 13"/>
          <p:cNvCxnSpPr>
            <a:cxnSpLocks noChangeShapeType="1"/>
            <a:stCxn id="86026" idx="3"/>
            <a:endCxn id="86019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0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86032" name="AutoShape 16"/>
          <p:cNvCxnSpPr>
            <a:cxnSpLocks noChangeShapeType="1"/>
            <a:stCxn id="86031" idx="4"/>
            <a:endCxn id="86030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3" name="AutoShape 17"/>
          <p:cNvCxnSpPr>
            <a:cxnSpLocks noChangeShapeType="1"/>
            <a:stCxn id="86019" idx="3"/>
            <a:endCxn id="86031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86035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86036" name="AutoShape 20"/>
          <p:cNvCxnSpPr>
            <a:cxnSpLocks noChangeShapeType="1"/>
            <a:stCxn id="86034" idx="4"/>
            <a:endCxn id="86035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86039" name="AutoShape 23"/>
          <p:cNvCxnSpPr>
            <a:cxnSpLocks noChangeShapeType="1"/>
            <a:stCxn id="86038" idx="4"/>
            <a:endCxn id="86037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0" name="AutoShape 24"/>
          <p:cNvCxnSpPr>
            <a:cxnSpLocks noChangeShapeType="1"/>
            <a:stCxn id="86038" idx="6"/>
            <a:endCxn id="86044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1" name="AutoShape 25"/>
          <p:cNvCxnSpPr>
            <a:cxnSpLocks noChangeShapeType="1"/>
            <a:stCxn id="86038" idx="3"/>
            <a:endCxn id="86034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2" name="AutoShape 26"/>
          <p:cNvCxnSpPr>
            <a:cxnSpLocks noChangeShapeType="1"/>
            <a:stCxn id="86038" idx="2"/>
            <a:endCxn id="86026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86044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86045" name="AutoShape 29"/>
          <p:cNvCxnSpPr>
            <a:cxnSpLocks noChangeShapeType="1"/>
            <a:stCxn id="86044" idx="4"/>
            <a:endCxn id="86043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7" name="Oval 31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86048" name="AutoShape 32"/>
          <p:cNvCxnSpPr>
            <a:cxnSpLocks noChangeShapeType="1"/>
            <a:stCxn id="86020" idx="4"/>
            <a:endCxn id="86047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86050" name="Oval 34"/>
          <p:cNvSpPr>
            <a:spLocks noChangeArrowheads="1"/>
          </p:cNvSpPr>
          <p:nvPr/>
        </p:nvSpPr>
        <p:spPr bwMode="auto">
          <a:xfrm>
            <a:off x="3733800" y="5487988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cxnSp>
        <p:nvCxnSpPr>
          <p:cNvPr id="86051" name="AutoShape 35"/>
          <p:cNvCxnSpPr>
            <a:cxnSpLocks noChangeShapeType="1"/>
            <a:stCxn id="86031" idx="3"/>
            <a:endCxn id="86052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52" name="Oval 36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6056" name="Rectangle 40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29 to 15</a:t>
            </a:r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4086225" y="4938713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4073525" y="5878513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86059" name="Freeform 43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66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0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7E6F6-46D7-4FA0-9AEF-AE983AE4EFDD}" type="slidenum">
              <a:rPr lang="en-US" altLang="en-US">
                <a:latin typeface="+mj-lt"/>
              </a:rPr>
              <a:pPr/>
              <a:t>78</a:t>
            </a:fld>
            <a:endParaRPr lang="en-US" altLang="en-US" sz="1400">
              <a:latin typeface="+mj-lt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2a.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7395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87396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cxnSp>
        <p:nvCxnSpPr>
          <p:cNvPr id="187397" name="AutoShape 5"/>
          <p:cNvCxnSpPr>
            <a:cxnSpLocks noChangeShapeType="1"/>
            <a:stCxn id="187395" idx="4"/>
            <a:endCxn id="187396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398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87400" name="AutoShape 8"/>
          <p:cNvCxnSpPr>
            <a:cxnSpLocks noChangeShapeType="1"/>
            <a:stCxn id="187398" idx="4"/>
            <a:endCxn id="187399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01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87402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87403" name="AutoShape 11"/>
          <p:cNvCxnSpPr>
            <a:cxnSpLocks noChangeShapeType="1"/>
            <a:stCxn id="187402" idx="4"/>
            <a:endCxn id="187398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4" name="AutoShape 12"/>
          <p:cNvCxnSpPr>
            <a:cxnSpLocks noChangeShapeType="1"/>
            <a:stCxn id="187402" idx="5"/>
            <a:endCxn id="187401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5" name="AutoShape 13"/>
          <p:cNvCxnSpPr>
            <a:cxnSpLocks noChangeShapeType="1"/>
            <a:stCxn id="187402" idx="3"/>
            <a:endCxn id="187395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87408" name="AutoShape 16"/>
          <p:cNvCxnSpPr>
            <a:cxnSpLocks noChangeShapeType="1"/>
            <a:stCxn id="187407" idx="4"/>
            <a:endCxn id="187406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9" name="AutoShape 17"/>
          <p:cNvCxnSpPr>
            <a:cxnSpLocks noChangeShapeType="1"/>
            <a:stCxn id="187395" idx="3"/>
            <a:endCxn id="187407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87412" name="AutoShape 20"/>
          <p:cNvCxnSpPr>
            <a:cxnSpLocks noChangeShapeType="1"/>
            <a:stCxn id="187410" idx="4"/>
            <a:endCxn id="187411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3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187414" name="Oval 22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187415" name="AutoShape 23"/>
          <p:cNvCxnSpPr>
            <a:cxnSpLocks noChangeShapeType="1"/>
            <a:stCxn id="187414" idx="4"/>
            <a:endCxn id="187413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6" name="AutoShape 24"/>
          <p:cNvCxnSpPr>
            <a:cxnSpLocks noChangeShapeType="1"/>
            <a:stCxn id="187414" idx="6"/>
            <a:endCxn id="187420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7" name="AutoShape 25"/>
          <p:cNvCxnSpPr>
            <a:cxnSpLocks noChangeShapeType="1"/>
            <a:stCxn id="187414" idx="3"/>
            <a:endCxn id="187410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8" name="AutoShape 26"/>
          <p:cNvCxnSpPr>
            <a:cxnSpLocks noChangeShapeType="1"/>
            <a:stCxn id="187414" idx="2"/>
            <a:endCxn id="187402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9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87420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87421" name="AutoShape 29"/>
          <p:cNvCxnSpPr>
            <a:cxnSpLocks noChangeShapeType="1"/>
            <a:stCxn id="187420" idx="4"/>
            <a:endCxn id="187419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2" name="Oval 30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87423" name="AutoShape 31"/>
          <p:cNvCxnSpPr>
            <a:cxnSpLocks noChangeShapeType="1"/>
            <a:stCxn id="187396" idx="4"/>
            <a:endCxn id="187422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87426" name="AutoShape 34"/>
          <p:cNvCxnSpPr>
            <a:cxnSpLocks noChangeShapeType="1"/>
            <a:stCxn id="187407" idx="3"/>
            <a:endCxn id="187427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7" name="Oval 35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187428" name="Rectangle 36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7429" name="Line 37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7430" name="Rectangle 38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29 to 15</a:t>
            </a:r>
          </a:p>
        </p:txBody>
      </p:sp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4086225" y="4938713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87432" name="Rectangle 40"/>
          <p:cNvSpPr>
            <a:spLocks noChangeArrowheads="1"/>
          </p:cNvSpPr>
          <p:nvPr/>
        </p:nvSpPr>
        <p:spPr bwMode="auto">
          <a:xfrm>
            <a:off x="4073525" y="5878513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87434" name="Freeform 42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4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F3C1-EBE2-438B-98CB-2D0A966DC20C}" type="slidenum">
              <a:rPr lang="en-US" altLang="en-US">
                <a:latin typeface="+mj-lt"/>
              </a:rPr>
              <a:pPr/>
              <a:t>79</a:t>
            </a:fld>
            <a:endParaRPr lang="en-US" altLang="en-US" sz="1400">
              <a:latin typeface="+mj-lt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2a.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88071" name="AutoShape 7"/>
          <p:cNvCxnSpPr>
            <a:cxnSpLocks noChangeShapeType="1"/>
            <a:stCxn id="88069" idx="4"/>
            <a:endCxn id="88070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88074" name="AutoShape 10"/>
          <p:cNvCxnSpPr>
            <a:cxnSpLocks noChangeShapeType="1"/>
            <a:stCxn id="88073" idx="4"/>
            <a:endCxn id="88069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5" name="AutoShape 11"/>
          <p:cNvCxnSpPr>
            <a:cxnSpLocks noChangeShapeType="1"/>
            <a:stCxn id="88073" idx="5"/>
            <a:endCxn id="88072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6" name="AutoShape 12"/>
          <p:cNvCxnSpPr>
            <a:cxnSpLocks noChangeShapeType="1"/>
            <a:stCxn id="88073" idx="3"/>
            <a:endCxn id="88067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88079" name="AutoShape 15"/>
          <p:cNvCxnSpPr>
            <a:cxnSpLocks noChangeShapeType="1"/>
            <a:stCxn id="88078" idx="4"/>
            <a:endCxn id="88077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0" name="AutoShape 16"/>
          <p:cNvCxnSpPr>
            <a:cxnSpLocks noChangeShapeType="1"/>
            <a:stCxn id="88067" idx="3"/>
            <a:endCxn id="88078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1" name="Oval 17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88083" name="AutoShape 19"/>
          <p:cNvCxnSpPr>
            <a:cxnSpLocks noChangeShapeType="1"/>
            <a:stCxn id="88081" idx="4"/>
            <a:endCxn id="88082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88086" name="AutoShape 22"/>
          <p:cNvCxnSpPr>
            <a:cxnSpLocks noChangeShapeType="1"/>
            <a:stCxn id="88085" idx="4"/>
            <a:endCxn id="88084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7" name="AutoShape 23"/>
          <p:cNvCxnSpPr>
            <a:cxnSpLocks noChangeShapeType="1"/>
            <a:stCxn id="88085" idx="6"/>
            <a:endCxn id="88091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8" name="AutoShape 24"/>
          <p:cNvCxnSpPr>
            <a:cxnSpLocks noChangeShapeType="1"/>
            <a:stCxn id="88085" idx="3"/>
            <a:endCxn id="88081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9" name="AutoShape 25"/>
          <p:cNvCxnSpPr>
            <a:cxnSpLocks noChangeShapeType="1"/>
            <a:stCxn id="88085" idx="2"/>
            <a:endCxn id="88073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0" name="Oval 26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88091" name="Oval 27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88092" name="AutoShape 28"/>
          <p:cNvCxnSpPr>
            <a:cxnSpLocks noChangeShapeType="1"/>
            <a:stCxn id="88091" idx="4"/>
            <a:endCxn id="88090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88097" name="AutoShape 33"/>
          <p:cNvCxnSpPr>
            <a:cxnSpLocks noChangeShapeType="1"/>
            <a:stCxn id="88078" idx="3"/>
            <a:endCxn id="88098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8" name="Oval 34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88100" name="Line 36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29 to 15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4086225" y="4938713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88112" name="Oval 48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88113" name="Oval 49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88114" name="AutoShape 50"/>
          <p:cNvCxnSpPr>
            <a:cxnSpLocks noChangeShapeType="1"/>
            <a:endCxn id="88113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115" name="AutoShape 51"/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116" name="Freeform 52"/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8119" name="Rectangle 55"/>
          <p:cNvSpPr>
            <a:spLocks noChangeArrowheads="1"/>
          </p:cNvSpPr>
          <p:nvPr/>
        </p:nvSpPr>
        <p:spPr bwMode="auto">
          <a:xfrm>
            <a:off x="887413" y="3292475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913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Amortized Analysis: Accounting Method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Idea:</a:t>
            </a:r>
          </a:p>
          <a:p>
            <a:pPr lvl="1" eaLnBrk="1" hangingPunct="1"/>
            <a:r>
              <a:rPr lang="en-US" altLang="en-US" dirty="0" smtClean="0"/>
              <a:t>Assign an amortized cost to each type of operation.</a:t>
            </a:r>
          </a:p>
          <a:p>
            <a:pPr lvl="1" eaLnBrk="1" hangingPunct="1"/>
            <a:r>
              <a:rPr lang="en-US" altLang="en-US" dirty="0" smtClean="0"/>
              <a:t>The amortized cost may be more or less than the actual cost.</a:t>
            </a:r>
          </a:p>
          <a:p>
            <a:pPr lvl="1" eaLnBrk="1" hangingPunct="1"/>
            <a:r>
              <a:rPr lang="en-US" altLang="en-US" dirty="0" smtClean="0"/>
              <a:t>When amortized cost </a:t>
            </a:r>
            <a:r>
              <a:rPr lang="en-US" altLang="en-US" b="1" dirty="0" smtClean="0"/>
              <a:t>&gt;</a:t>
            </a:r>
            <a:r>
              <a:rPr lang="en-US" altLang="en-US" dirty="0" smtClean="0"/>
              <a:t> actual cost, the difference is saved in specific objects in the data structure as credits.</a:t>
            </a:r>
          </a:p>
          <a:p>
            <a:pPr lvl="1" eaLnBrk="1" hangingPunct="1"/>
            <a:r>
              <a:rPr lang="en-US" altLang="en-US" dirty="0" smtClean="0"/>
              <a:t>The credits can be used by later operations whose amortized cost </a:t>
            </a:r>
            <a:r>
              <a:rPr lang="en-US" altLang="en-US" b="1" dirty="0" smtClean="0"/>
              <a:t>&lt;</a:t>
            </a:r>
            <a:r>
              <a:rPr lang="en-US" altLang="en-US" dirty="0" smtClean="0"/>
              <a:t> actual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55F84-06B6-4900-A42A-ACCEBD9C3E46}" type="slidenum">
              <a:rPr lang="en-US" altLang="en-US">
                <a:latin typeface="+mj-lt"/>
              </a:rPr>
              <a:pPr/>
              <a:t>80</a:t>
            </a:fld>
            <a:endParaRPr lang="en-US" altLang="en-US" sz="1400">
              <a:latin typeface="+mj-lt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2a.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3299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83300" name="Oval 4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83301" name="Oval 5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83302" name="AutoShape 6"/>
          <p:cNvCxnSpPr>
            <a:cxnSpLocks noChangeShapeType="1"/>
            <a:stCxn id="183300" idx="4"/>
            <a:endCxn id="183301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83305" name="AutoShape 9"/>
          <p:cNvCxnSpPr>
            <a:cxnSpLocks noChangeShapeType="1"/>
            <a:stCxn id="183304" idx="4"/>
            <a:endCxn id="183300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6" name="AutoShape 10"/>
          <p:cNvCxnSpPr>
            <a:cxnSpLocks noChangeShapeType="1"/>
            <a:stCxn id="183304" idx="5"/>
            <a:endCxn id="183303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7" name="AutoShape 11"/>
          <p:cNvCxnSpPr>
            <a:cxnSpLocks noChangeShapeType="1"/>
            <a:stCxn id="183304" idx="3"/>
            <a:endCxn id="183299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83310" name="AutoShape 14"/>
          <p:cNvCxnSpPr>
            <a:cxnSpLocks noChangeShapeType="1"/>
            <a:stCxn id="183309" idx="4"/>
            <a:endCxn id="183308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1" name="AutoShape 15"/>
          <p:cNvCxnSpPr>
            <a:cxnSpLocks noChangeShapeType="1"/>
            <a:stCxn id="183299" idx="3"/>
            <a:endCxn id="183309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12" name="Oval 16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83313" name="Oval 17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83314" name="AutoShape 18"/>
          <p:cNvCxnSpPr>
            <a:cxnSpLocks noChangeShapeType="1"/>
            <a:stCxn id="183312" idx="4"/>
            <a:endCxn id="183313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15" name="Oval 19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183316" name="Oval 20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183317" name="AutoShape 21"/>
          <p:cNvCxnSpPr>
            <a:cxnSpLocks noChangeShapeType="1"/>
            <a:stCxn id="183316" idx="4"/>
            <a:endCxn id="183315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8" name="AutoShape 22"/>
          <p:cNvCxnSpPr>
            <a:cxnSpLocks noChangeShapeType="1"/>
            <a:stCxn id="183316" idx="6"/>
            <a:endCxn id="183322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9" name="AutoShape 23"/>
          <p:cNvCxnSpPr>
            <a:cxnSpLocks noChangeShapeType="1"/>
            <a:stCxn id="183316" idx="3"/>
            <a:endCxn id="183312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20" name="AutoShape 24"/>
          <p:cNvCxnSpPr>
            <a:cxnSpLocks noChangeShapeType="1"/>
            <a:stCxn id="183316" idx="2"/>
            <a:endCxn id="183304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1" name="Oval 25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83322" name="Oval 26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83323" name="AutoShape 27"/>
          <p:cNvCxnSpPr>
            <a:cxnSpLocks noChangeShapeType="1"/>
            <a:stCxn id="183322" idx="4"/>
            <a:endCxn id="183321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83325" name="AutoShape 29"/>
          <p:cNvCxnSpPr>
            <a:cxnSpLocks noChangeShapeType="1"/>
            <a:stCxn id="183309" idx="3"/>
            <a:endCxn id="183326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6" name="Oval 30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29 to 15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4086225" y="4938713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83331" name="Oval 35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183332" name="Oval 36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83333" name="AutoShape 37"/>
          <p:cNvCxnSpPr>
            <a:cxnSpLocks noChangeShapeType="1"/>
            <a:endCxn id="183332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34" name="AutoShape 38"/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35" name="Freeform 39"/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887413" y="3292475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83337" name="Rectangle 41"/>
          <p:cNvSpPr>
            <a:spLocks noChangeArrowheads="1"/>
          </p:cNvSpPr>
          <p:nvPr/>
        </p:nvSpPr>
        <p:spPr bwMode="auto">
          <a:xfrm>
            <a:off x="1824038" y="5051425"/>
            <a:ext cx="149720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mark parent</a:t>
            </a:r>
          </a:p>
        </p:txBody>
      </p:sp>
      <p:sp>
        <p:nvSpPr>
          <p:cNvPr id="183338" name="Line 42"/>
          <p:cNvSpPr>
            <a:spLocks noChangeShapeType="1"/>
          </p:cNvSpPr>
          <p:nvPr/>
        </p:nvSpPr>
        <p:spPr bwMode="auto">
          <a:xfrm flipV="1">
            <a:off x="2965450" y="4827588"/>
            <a:ext cx="614363" cy="2460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3339" name="Oval 43"/>
          <p:cNvSpPr>
            <a:spLocks noChangeArrowheads="1"/>
          </p:cNvSpPr>
          <p:nvPr/>
        </p:nvSpPr>
        <p:spPr bwMode="auto">
          <a:xfrm>
            <a:off x="37290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6394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42234-47FE-4A75-AF62-5AA992B56072}" type="slidenum">
              <a:rPr lang="en-US" altLang="en-US">
                <a:latin typeface="+mj-lt"/>
              </a:rPr>
              <a:pPr/>
              <a:t>81</a:t>
            </a:fld>
            <a:endParaRPr lang="en-US" altLang="en-US" sz="1400">
              <a:latin typeface="+mj-lt"/>
            </a:endParaRPr>
          </a:p>
        </p:txBody>
      </p:sp>
      <p:sp>
        <p:nvSpPr>
          <p:cNvPr id="94210" name="Oval 2"/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94216" name="AutoShape 8"/>
          <p:cNvCxnSpPr>
            <a:cxnSpLocks noChangeShapeType="1"/>
            <a:stCxn id="94214" idx="4"/>
            <a:endCxn id="94215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94219" name="AutoShape 11"/>
          <p:cNvCxnSpPr>
            <a:cxnSpLocks noChangeShapeType="1"/>
            <a:stCxn id="94218" idx="4"/>
            <a:endCxn id="94214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0" name="AutoShape 12"/>
          <p:cNvCxnSpPr>
            <a:cxnSpLocks noChangeShapeType="1"/>
            <a:stCxn id="94218" idx="5"/>
            <a:endCxn id="94217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1" name="AutoShape 13"/>
          <p:cNvCxnSpPr>
            <a:cxnSpLocks noChangeShapeType="1"/>
            <a:stCxn id="94218" idx="3"/>
            <a:endCxn id="94212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94224" name="AutoShape 16"/>
          <p:cNvCxnSpPr>
            <a:cxnSpLocks noChangeShapeType="1"/>
            <a:stCxn id="94223" idx="4"/>
            <a:endCxn id="94222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5" name="AutoShape 17"/>
          <p:cNvCxnSpPr>
            <a:cxnSpLocks noChangeShapeType="1"/>
            <a:stCxn id="94212" idx="3"/>
            <a:endCxn id="94223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94228" name="AutoShape 20"/>
          <p:cNvCxnSpPr>
            <a:cxnSpLocks noChangeShapeType="1"/>
            <a:stCxn id="94226" idx="4"/>
            <a:endCxn id="94227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9" name="Oval 21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94230" name="Oval 22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94231" name="AutoShape 23"/>
          <p:cNvCxnSpPr>
            <a:cxnSpLocks noChangeShapeType="1"/>
            <a:stCxn id="94230" idx="4"/>
            <a:endCxn id="94229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2" name="AutoShape 24"/>
          <p:cNvCxnSpPr>
            <a:cxnSpLocks noChangeShapeType="1"/>
            <a:stCxn id="94230" idx="6"/>
            <a:endCxn id="94236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3" name="AutoShape 25"/>
          <p:cNvCxnSpPr>
            <a:cxnSpLocks noChangeShapeType="1"/>
            <a:stCxn id="94230" idx="3"/>
            <a:endCxn id="94226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4" name="AutoShape 26"/>
          <p:cNvCxnSpPr>
            <a:cxnSpLocks noChangeShapeType="1"/>
            <a:stCxn id="94230" idx="2"/>
            <a:endCxn id="94218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5" name="Oval 27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94236" name="Oval 28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94237" name="AutoShape 29"/>
          <p:cNvCxnSpPr>
            <a:cxnSpLocks noChangeShapeType="1"/>
            <a:stCxn id="94236" idx="4"/>
            <a:endCxn id="94235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9" name="Oval 31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94240" name="AutoShape 32"/>
          <p:cNvCxnSpPr>
            <a:cxnSpLocks noChangeShapeType="1"/>
            <a:stCxn id="94213" idx="4"/>
            <a:endCxn id="94239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1" name="Oval 3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94242" name="AutoShape 34"/>
          <p:cNvCxnSpPr>
            <a:cxnSpLocks noChangeShapeType="1"/>
            <a:stCxn id="94213" idx="6"/>
            <a:endCxn id="94218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94244" name="Oval 36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cxnSp>
        <p:nvCxnSpPr>
          <p:cNvPr id="94245" name="AutoShape 37"/>
          <p:cNvCxnSpPr>
            <a:cxnSpLocks noChangeShapeType="1"/>
            <a:stCxn id="94223" idx="3"/>
            <a:endCxn id="94210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94248" name="Freeform 40"/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94249" name="Rectangle 41"/>
          <p:cNvSpPr>
            <a:spLocks noChangeArrowheads="1"/>
          </p:cNvSpPr>
          <p:nvPr/>
        </p:nvSpPr>
        <p:spPr bwMode="auto">
          <a:xfrm>
            <a:off x="1709738" y="63706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2482850" y="5508625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94253" name="Rectangle 45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</p:spTree>
    <p:extLst>
      <p:ext uri="{BB962C8B-B14F-4D97-AF65-F5344CB8AC3E}">
        <p14:creationId xmlns:p14="http://schemas.microsoft.com/office/powerpoint/2010/main" val="270256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240CF-0AA8-48FF-8727-408A7F6DBFC5}" type="slidenum">
              <a:rPr lang="en-US" altLang="en-US">
                <a:latin typeface="+mj-lt"/>
              </a:rPr>
              <a:pPr/>
              <a:t>82</a:t>
            </a:fld>
            <a:endParaRPr lang="en-US" altLang="en-US" sz="1400">
              <a:latin typeface="+mj-lt"/>
            </a:endParaRPr>
          </a:p>
        </p:txBody>
      </p:sp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89447" name="Oval 7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89448" name="AutoShape 8"/>
          <p:cNvCxnSpPr>
            <a:cxnSpLocks noChangeShapeType="1"/>
            <a:stCxn id="189446" idx="4"/>
            <a:endCxn id="189447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49" name="Oval 9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89451" name="AutoShape 11"/>
          <p:cNvCxnSpPr>
            <a:cxnSpLocks noChangeShapeType="1"/>
            <a:stCxn id="189450" idx="4"/>
            <a:endCxn id="189446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2" name="AutoShape 12"/>
          <p:cNvCxnSpPr>
            <a:cxnSpLocks noChangeShapeType="1"/>
            <a:stCxn id="189450" idx="5"/>
            <a:endCxn id="189449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3" name="AutoShape 13"/>
          <p:cNvCxnSpPr>
            <a:cxnSpLocks noChangeShapeType="1"/>
            <a:stCxn id="189450" idx="3"/>
            <a:endCxn id="189444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54" name="Oval 14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89456" name="AutoShape 16"/>
          <p:cNvCxnSpPr>
            <a:cxnSpLocks noChangeShapeType="1"/>
            <a:stCxn id="189455" idx="4"/>
            <a:endCxn id="189454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44" idx="3"/>
            <a:endCxn id="189455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89459" name="Oval 19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89460" name="AutoShape 20"/>
          <p:cNvCxnSpPr>
            <a:cxnSpLocks noChangeShapeType="1"/>
            <a:stCxn id="189458" idx="4"/>
            <a:endCxn id="189459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61" name="Oval 21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189462" name="Oval 22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189463" name="AutoShape 23"/>
          <p:cNvCxnSpPr>
            <a:cxnSpLocks noChangeShapeType="1"/>
            <a:stCxn id="189462" idx="4"/>
            <a:endCxn id="189461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4" name="AutoShape 24"/>
          <p:cNvCxnSpPr>
            <a:cxnSpLocks noChangeShapeType="1"/>
            <a:stCxn id="189462" idx="6"/>
            <a:endCxn id="189468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5" name="AutoShape 25"/>
          <p:cNvCxnSpPr>
            <a:cxnSpLocks noChangeShapeType="1"/>
            <a:stCxn id="189462" idx="3"/>
            <a:endCxn id="189458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6" name="AutoShape 26"/>
          <p:cNvCxnSpPr>
            <a:cxnSpLocks noChangeShapeType="1"/>
            <a:stCxn id="189462" idx="2"/>
            <a:endCxn id="189450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67" name="Oval 27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89468" name="Oval 28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89469" name="AutoShape 29"/>
          <p:cNvCxnSpPr>
            <a:cxnSpLocks noChangeShapeType="1"/>
            <a:stCxn id="189468" idx="4"/>
            <a:endCxn id="189467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0" name="Oval 30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89471" name="AutoShape 31"/>
          <p:cNvCxnSpPr>
            <a:cxnSpLocks noChangeShapeType="1"/>
            <a:stCxn id="189445" idx="4"/>
            <a:endCxn id="189470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2" name="Oval 32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189473" name="AutoShape 33"/>
          <p:cNvCxnSpPr>
            <a:cxnSpLocks noChangeShapeType="1"/>
            <a:stCxn id="189445" idx="6"/>
            <a:endCxn id="189450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89476" name="AutoShape 36"/>
          <p:cNvCxnSpPr>
            <a:cxnSpLocks noChangeShapeType="1"/>
            <a:stCxn id="189455" idx="3"/>
            <a:endCxn id="189442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9478" name="Line 38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9480" name="Rectangle 40"/>
          <p:cNvSpPr>
            <a:spLocks noChangeArrowheads="1"/>
          </p:cNvSpPr>
          <p:nvPr/>
        </p:nvSpPr>
        <p:spPr bwMode="auto">
          <a:xfrm>
            <a:off x="1709738" y="63706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2482850" y="5508625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189485" name="Freeform 45"/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FF5BB-1BEC-4932-BE67-945B254B4347}" type="slidenum">
              <a:rPr lang="en-US" altLang="en-US">
                <a:latin typeface="+mj-lt"/>
              </a:rPr>
              <a:pPr/>
              <a:t>83</a:t>
            </a:fld>
            <a:endParaRPr lang="en-US" altLang="en-US" sz="1400">
              <a:latin typeface="+mj-lt"/>
            </a:endParaRPr>
          </a:p>
        </p:txBody>
      </p:sp>
      <p:sp>
        <p:nvSpPr>
          <p:cNvPr id="17513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175150" name="Oval 46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75151" name="Oval 47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75152" name="Oval 48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75153" name="AutoShape 49"/>
          <p:cNvCxnSpPr>
            <a:cxnSpLocks noChangeShapeType="1"/>
            <a:stCxn id="175151" idx="4"/>
            <a:endCxn id="175152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54" name="Oval 50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75155" name="Oval 51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75156" name="AutoShape 52"/>
          <p:cNvCxnSpPr>
            <a:cxnSpLocks noChangeShapeType="1"/>
            <a:stCxn id="175155" idx="4"/>
            <a:endCxn id="175151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57" name="AutoShape 53"/>
          <p:cNvCxnSpPr>
            <a:cxnSpLocks noChangeShapeType="1"/>
            <a:stCxn id="175155" idx="5"/>
            <a:endCxn id="175154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58" name="AutoShape 54"/>
          <p:cNvCxnSpPr>
            <a:cxnSpLocks noChangeShapeType="1"/>
            <a:stCxn id="175155" idx="3"/>
            <a:endCxn id="175150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59" name="Oval 55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75160" name="AutoShape 56"/>
          <p:cNvCxnSpPr>
            <a:cxnSpLocks noChangeShapeType="1"/>
            <a:stCxn id="175150" idx="3"/>
            <a:endCxn id="175159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61" name="Oval 57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75162" name="Oval 58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75163" name="AutoShape 59"/>
          <p:cNvCxnSpPr>
            <a:cxnSpLocks noChangeShapeType="1"/>
            <a:stCxn id="175161" idx="4"/>
            <a:endCxn id="175162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64" name="Oval 60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175165" name="Oval 61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175166" name="AutoShape 62"/>
          <p:cNvCxnSpPr>
            <a:cxnSpLocks noChangeShapeType="1"/>
            <a:stCxn id="175165" idx="4"/>
            <a:endCxn id="175164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7" name="AutoShape 63"/>
          <p:cNvCxnSpPr>
            <a:cxnSpLocks noChangeShapeType="1"/>
            <a:stCxn id="175165" idx="6"/>
            <a:endCxn id="175171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8" name="AutoShape 64"/>
          <p:cNvCxnSpPr>
            <a:cxnSpLocks noChangeShapeType="1"/>
            <a:stCxn id="175165" idx="3"/>
            <a:endCxn id="175161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9" name="AutoShape 65"/>
          <p:cNvCxnSpPr>
            <a:cxnSpLocks noChangeShapeType="1"/>
            <a:stCxn id="175165" idx="2"/>
            <a:endCxn id="175155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0" name="Oval 66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75171" name="Oval 67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75172" name="AutoShape 68"/>
          <p:cNvCxnSpPr>
            <a:cxnSpLocks noChangeShapeType="1"/>
            <a:stCxn id="175171" idx="4"/>
            <a:endCxn id="175170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3" name="Oval 69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175174" name="AutoShape 70"/>
          <p:cNvCxnSpPr>
            <a:cxnSpLocks noChangeShapeType="1"/>
            <a:stCxn id="175175" idx="6"/>
            <a:endCxn id="175155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5" name="Oval 71"/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sp>
        <p:nvSpPr>
          <p:cNvPr id="175176" name="Oval 72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175177" name="AutoShape 73"/>
          <p:cNvCxnSpPr>
            <a:cxnSpLocks noChangeShapeType="1"/>
            <a:endCxn id="175176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8" name="Oval 74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175179" name="Oval 75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75180" name="AutoShape 76"/>
          <p:cNvCxnSpPr>
            <a:cxnSpLocks noChangeShapeType="1"/>
            <a:stCxn id="175178" idx="4"/>
            <a:endCxn id="175179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81" name="AutoShape 77"/>
          <p:cNvCxnSpPr>
            <a:cxnSpLocks noChangeShapeType="1"/>
            <a:stCxn id="175175" idx="2"/>
            <a:endCxn id="175178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84" name="Rectangle 80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175185" name="Rectangle 81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75186" name="Rectangle 82"/>
          <p:cNvSpPr>
            <a:spLocks noChangeArrowheads="1"/>
          </p:cNvSpPr>
          <p:nvPr/>
        </p:nvSpPr>
        <p:spPr bwMode="auto">
          <a:xfrm>
            <a:off x="2482850" y="5508625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75189" name="Rectangle 85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75190" name="Line 86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75191" name="Rectangle 8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  <a:p>
            <a:endParaRPr lang="en-US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7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BB7A4-9928-448A-BD54-289D0D829D4F}" type="slidenum">
              <a:rPr lang="en-US" altLang="en-US">
                <a:latin typeface="+mj-lt"/>
              </a:rPr>
              <a:pPr/>
              <a:t>84</a:t>
            </a:fld>
            <a:endParaRPr lang="en-US" altLang="en-US" sz="1400">
              <a:latin typeface="+mj-lt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93075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latin typeface="+mj-lt"/>
              </a:rPr>
              <a:t>Otherwise, cut p, meld into root list, and unmark</a:t>
            </a:r>
            <a:br>
              <a:rPr kumimoji="0" lang="en-US" altLang="en-US"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</p:txBody>
      </p:sp>
      <p:sp>
        <p:nvSpPr>
          <p:cNvPr id="96259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96262" name="AutoShape 6"/>
          <p:cNvCxnSpPr>
            <a:cxnSpLocks noChangeShapeType="1"/>
            <a:stCxn id="96260" idx="4"/>
            <a:endCxn id="96261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96265" name="AutoShape 9"/>
          <p:cNvCxnSpPr>
            <a:cxnSpLocks noChangeShapeType="1"/>
            <a:stCxn id="96264" idx="4"/>
            <a:endCxn id="96260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6" name="AutoShape 10"/>
          <p:cNvCxnSpPr>
            <a:cxnSpLocks noChangeShapeType="1"/>
            <a:stCxn id="96264" idx="5"/>
            <a:endCxn id="96263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7" name="AutoShape 11"/>
          <p:cNvCxnSpPr>
            <a:cxnSpLocks noChangeShapeType="1"/>
            <a:stCxn id="96264" idx="3"/>
            <a:endCxn id="96259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68" name="Oval 12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96269" name="AutoShape 13"/>
          <p:cNvCxnSpPr>
            <a:cxnSpLocks noChangeShapeType="1"/>
            <a:stCxn id="96259" idx="3"/>
            <a:endCxn id="96268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96272" name="AutoShape 16"/>
          <p:cNvCxnSpPr>
            <a:cxnSpLocks noChangeShapeType="1"/>
            <a:stCxn id="96270" idx="4"/>
            <a:endCxn id="96271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96274" name="Oval 18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96275" name="AutoShape 19"/>
          <p:cNvCxnSpPr>
            <a:cxnSpLocks noChangeShapeType="1"/>
            <a:stCxn id="96274" idx="4"/>
            <a:endCxn id="96273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6" name="AutoShape 20"/>
          <p:cNvCxnSpPr>
            <a:cxnSpLocks noChangeShapeType="1"/>
            <a:stCxn id="96274" idx="6"/>
            <a:endCxn id="96280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7" name="AutoShape 21"/>
          <p:cNvCxnSpPr>
            <a:cxnSpLocks noChangeShapeType="1"/>
            <a:stCxn id="96274" idx="3"/>
            <a:endCxn id="96270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8" name="AutoShape 22"/>
          <p:cNvCxnSpPr>
            <a:cxnSpLocks noChangeShapeType="1"/>
            <a:stCxn id="96274" idx="2"/>
            <a:endCxn id="96264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9" name="Oval 23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96281" name="AutoShape 25"/>
          <p:cNvCxnSpPr>
            <a:cxnSpLocks noChangeShapeType="1"/>
            <a:stCxn id="96280" idx="4"/>
            <a:endCxn id="96279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3" name="Oval 27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96284" name="AutoShape 28"/>
          <p:cNvCxnSpPr>
            <a:cxnSpLocks noChangeShapeType="1"/>
            <a:stCxn id="96285" idx="6"/>
            <a:endCxn id="96264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5" name="Oval 29"/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96287" name="Oval 31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96288" name="AutoShape 32"/>
          <p:cNvCxnSpPr>
            <a:cxnSpLocks noChangeShapeType="1"/>
            <a:endCxn id="96287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9" name="Oval 33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96290" name="Oval 34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96291" name="AutoShape 35"/>
          <p:cNvCxnSpPr>
            <a:cxnSpLocks noChangeShapeType="1"/>
            <a:stCxn id="96289" idx="4"/>
            <a:endCxn id="96290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92" name="AutoShape 36"/>
          <p:cNvCxnSpPr>
            <a:cxnSpLocks noChangeShapeType="1"/>
            <a:stCxn id="96285" idx="2"/>
            <a:endCxn id="96289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98" name="Rectangle 42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96299" name="Rectangle 43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96300" name="Rectangle 44"/>
          <p:cNvSpPr>
            <a:spLocks noChangeArrowheads="1"/>
          </p:cNvSpPr>
          <p:nvPr/>
        </p:nvSpPr>
        <p:spPr bwMode="auto">
          <a:xfrm>
            <a:off x="2482850" y="5508625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96308" name="Rectangle 52"/>
          <p:cNvSpPr>
            <a:spLocks noChangeArrowheads="1"/>
          </p:cNvSpPr>
          <p:nvPr/>
        </p:nvSpPr>
        <p:spPr bwMode="auto">
          <a:xfrm>
            <a:off x="1701800" y="4814888"/>
            <a:ext cx="192200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second child cut</a:t>
            </a:r>
          </a:p>
        </p:txBody>
      </p:sp>
      <p:sp>
        <p:nvSpPr>
          <p:cNvPr id="96309" name="Line 53"/>
          <p:cNvSpPr>
            <a:spLocks noChangeShapeType="1"/>
          </p:cNvSpPr>
          <p:nvPr/>
        </p:nvSpPr>
        <p:spPr bwMode="auto">
          <a:xfrm>
            <a:off x="2546350" y="5113338"/>
            <a:ext cx="390525" cy="3587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96312" name="Rectangle 56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96313" name="Line 57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8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4D229-84FA-4509-A393-4B019BA1BCFF}" type="slidenum">
              <a:rPr lang="en-US" altLang="en-US">
                <a:latin typeface="+mj-lt"/>
              </a:rPr>
              <a:pPr/>
              <a:t>85</a:t>
            </a:fld>
            <a:endParaRPr lang="en-US" altLang="en-US" sz="1400">
              <a:latin typeface="+mj-lt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latin typeface="+mj-lt"/>
              </a:rPr>
              <a:t>Otherwise, cut p, meld into root list, and unmark</a:t>
            </a:r>
            <a:br>
              <a:rPr kumimoji="0" lang="en-US" altLang="en-US"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latin typeface="+mj-lt"/>
            </a:endParaRPr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26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98311" name="AutoShape 7"/>
          <p:cNvCxnSpPr>
            <a:cxnSpLocks noChangeShapeType="1"/>
            <a:stCxn id="98309" idx="4"/>
            <a:endCxn id="9831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12" name="Oval 8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98313" name="Oval 9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98314" name="AutoShape 10"/>
          <p:cNvCxnSpPr>
            <a:cxnSpLocks noChangeShapeType="1"/>
            <a:stCxn id="98313" idx="4"/>
            <a:endCxn id="9830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5" name="AutoShape 11"/>
          <p:cNvCxnSpPr>
            <a:cxnSpLocks noChangeShapeType="1"/>
            <a:stCxn id="98313" idx="5"/>
            <a:endCxn id="9831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6" name="AutoShape 12"/>
          <p:cNvCxnSpPr>
            <a:cxnSpLocks noChangeShapeType="1"/>
            <a:stCxn id="98313" idx="3"/>
            <a:endCxn id="98307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98318" name="Oval 14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98319" name="AutoShape 15"/>
          <p:cNvCxnSpPr>
            <a:cxnSpLocks noChangeShapeType="1"/>
            <a:stCxn id="98317" idx="4"/>
            <a:endCxn id="98318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98322" name="AutoShape 18"/>
          <p:cNvCxnSpPr>
            <a:cxnSpLocks noChangeShapeType="1"/>
            <a:stCxn id="98321" idx="4"/>
            <a:endCxn id="98320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3" name="AutoShape 19"/>
          <p:cNvCxnSpPr>
            <a:cxnSpLocks noChangeShapeType="1"/>
            <a:stCxn id="98321" idx="6"/>
            <a:endCxn id="98327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4" name="AutoShape 20"/>
          <p:cNvCxnSpPr>
            <a:cxnSpLocks noChangeShapeType="1"/>
            <a:stCxn id="98321" idx="3"/>
            <a:endCxn id="98317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5" name="AutoShape 21"/>
          <p:cNvCxnSpPr>
            <a:cxnSpLocks noChangeShapeType="1"/>
            <a:stCxn id="98321" idx="2"/>
            <a:endCxn id="9831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6" name="Oval 22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98327" name="Oval 23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98328" name="AutoShape 24"/>
          <p:cNvCxnSpPr>
            <a:cxnSpLocks noChangeShapeType="1"/>
            <a:stCxn id="98327" idx="4"/>
            <a:endCxn id="98326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0" name="Oval 26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98331" name="AutoShape 27"/>
          <p:cNvCxnSpPr>
            <a:cxnSpLocks noChangeShapeType="1"/>
            <a:stCxn id="98308" idx="4"/>
            <a:endCxn id="98330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2" name="Oval 28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98333" name="AutoShape 29"/>
          <p:cNvCxnSpPr>
            <a:cxnSpLocks noChangeShapeType="1"/>
            <a:stCxn id="98308" idx="6"/>
            <a:endCxn id="98313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4" name="Oval 30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sp>
        <p:nvSpPr>
          <p:cNvPr id="983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98336" name="AutoShape 32"/>
          <p:cNvCxnSpPr>
            <a:cxnSpLocks noChangeShapeType="1"/>
            <a:stCxn id="98334" idx="6"/>
            <a:endCxn id="98308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98338" name="Oval 34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98339" name="AutoShape 35"/>
          <p:cNvCxnSpPr>
            <a:cxnSpLocks noChangeShapeType="1"/>
            <a:endCxn id="98338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40" name="AutoShape 36"/>
          <p:cNvCxnSpPr>
            <a:cxnSpLocks noChangeShapeType="1"/>
            <a:stCxn id="98337" idx="6"/>
            <a:endCxn id="98334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48" name="Rectangle 44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98350" name="Rectangle 46"/>
          <p:cNvSpPr>
            <a:spLocks noChangeArrowheads="1"/>
          </p:cNvSpPr>
          <p:nvPr/>
        </p:nvSpPr>
        <p:spPr bwMode="auto">
          <a:xfrm>
            <a:off x="2725738" y="3436938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98358" name="Rectangle 54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98359" name="Line 55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17BE9-7873-4C46-BE29-661FFE3CC214}" type="slidenum">
              <a:rPr lang="en-US" altLang="en-US">
                <a:latin typeface="+mj-lt"/>
              </a:rPr>
              <a:pPr/>
              <a:t>86</a:t>
            </a:fld>
            <a:endParaRPr lang="en-US" altLang="en-US" sz="1400">
              <a:latin typeface="+mj-lt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26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85351" name="AutoShape 7"/>
          <p:cNvCxnSpPr>
            <a:cxnSpLocks noChangeShapeType="1"/>
            <a:stCxn id="185349" idx="4"/>
            <a:endCxn id="18535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85354" name="AutoShape 10"/>
          <p:cNvCxnSpPr>
            <a:cxnSpLocks noChangeShapeType="1"/>
            <a:stCxn id="185353" idx="4"/>
            <a:endCxn id="18534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55" name="AutoShape 11"/>
          <p:cNvCxnSpPr>
            <a:cxnSpLocks noChangeShapeType="1"/>
            <a:stCxn id="185353" idx="5"/>
            <a:endCxn id="18535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56" name="AutoShape 12"/>
          <p:cNvCxnSpPr>
            <a:cxnSpLocks noChangeShapeType="1"/>
            <a:stCxn id="185353" idx="3"/>
            <a:endCxn id="185347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85358" name="Oval 14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85359" name="AutoShape 15"/>
          <p:cNvCxnSpPr>
            <a:cxnSpLocks noChangeShapeType="1"/>
            <a:stCxn id="185357" idx="4"/>
            <a:endCxn id="185358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0" name="Oval 16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185361" name="Oval 17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185362" name="AutoShape 18"/>
          <p:cNvCxnSpPr>
            <a:cxnSpLocks noChangeShapeType="1"/>
            <a:stCxn id="185361" idx="4"/>
            <a:endCxn id="185360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61" idx="6"/>
            <a:endCxn id="185367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61" idx="3"/>
            <a:endCxn id="185357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61" idx="2"/>
            <a:endCxn id="18535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6" name="Oval 22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85367" name="Oval 23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85368" name="AutoShape 24"/>
          <p:cNvCxnSpPr>
            <a:cxnSpLocks noChangeShapeType="1"/>
            <a:stCxn id="185367" idx="4"/>
            <a:endCxn id="185366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9" name="Oval 25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185370" name="AutoShape 26"/>
          <p:cNvCxnSpPr>
            <a:cxnSpLocks noChangeShapeType="1"/>
            <a:stCxn id="185348" idx="4"/>
            <a:endCxn id="185369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1" name="Oval 27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185372" name="AutoShape 28"/>
          <p:cNvCxnSpPr>
            <a:cxnSpLocks noChangeShapeType="1"/>
            <a:stCxn id="185348" idx="6"/>
            <a:endCxn id="185353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3" name="Oval 29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sp>
        <p:nvSpPr>
          <p:cNvPr id="18537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85375" name="AutoShape 31"/>
          <p:cNvCxnSpPr>
            <a:cxnSpLocks noChangeShapeType="1"/>
            <a:stCxn id="185373" idx="6"/>
            <a:endCxn id="185348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185377" name="Oval 33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85378" name="AutoShape 34"/>
          <p:cNvCxnSpPr>
            <a:cxnSpLocks noChangeShapeType="1"/>
            <a:endCxn id="185377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9" name="AutoShape 35"/>
          <p:cNvCxnSpPr>
            <a:cxnSpLocks noChangeShapeType="1"/>
            <a:stCxn id="185376" idx="6"/>
            <a:endCxn id="185373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2725738" y="3436938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3297238" y="4679950"/>
            <a:ext cx="3991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p'</a:t>
            </a:r>
          </a:p>
        </p:txBody>
      </p:sp>
      <p:sp>
        <p:nvSpPr>
          <p:cNvPr id="185387" name="Rectangle 43"/>
          <p:cNvSpPr>
            <a:spLocks noChangeArrowheads="1"/>
          </p:cNvSpPr>
          <p:nvPr/>
        </p:nvSpPr>
        <p:spPr bwMode="auto">
          <a:xfrm>
            <a:off x="2408238" y="5643563"/>
            <a:ext cx="192200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second child cut</a:t>
            </a:r>
          </a:p>
        </p:txBody>
      </p:sp>
      <p:sp>
        <p:nvSpPr>
          <p:cNvPr id="185388" name="Line 44"/>
          <p:cNvSpPr>
            <a:spLocks noChangeShapeType="1"/>
          </p:cNvSpPr>
          <p:nvPr/>
        </p:nvSpPr>
        <p:spPr bwMode="auto">
          <a:xfrm flipV="1">
            <a:off x="3406775" y="5081588"/>
            <a:ext cx="358775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5389" name="Rectangle 45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90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66BC7-6AC0-4D40-A73C-351D9C8DDE71}" type="slidenum">
              <a:rPr lang="en-US" altLang="en-US">
                <a:latin typeface="+mj-lt"/>
              </a:rPr>
              <a:pPr/>
              <a:t>87</a:t>
            </a:fld>
            <a:endParaRPr lang="en-US" altLang="en-US" sz="1400">
              <a:latin typeface="+mj-lt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4025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latin typeface="+mj-lt"/>
              </a:rPr>
              <a:t>(and do so recursively for all ancestors that lose a second child).</a:t>
            </a:r>
          </a:p>
        </p:txBody>
      </p:sp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26</a:t>
            </a: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00358" name="AutoShape 6"/>
          <p:cNvCxnSpPr>
            <a:cxnSpLocks noChangeShapeType="1"/>
            <a:stCxn id="100356" idx="4"/>
            <a:endCxn id="100357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00361" name="AutoShape 9"/>
          <p:cNvCxnSpPr>
            <a:cxnSpLocks noChangeShapeType="1"/>
            <a:stCxn id="100360" idx="4"/>
            <a:endCxn id="100356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2" name="AutoShape 10"/>
          <p:cNvCxnSpPr>
            <a:cxnSpLocks noChangeShapeType="1"/>
            <a:stCxn id="100360" idx="5"/>
            <a:endCxn id="100359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00364" name="Oval 12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00365" name="AutoShape 13"/>
          <p:cNvCxnSpPr>
            <a:cxnSpLocks noChangeShapeType="1"/>
            <a:stCxn id="100363" idx="4"/>
            <a:endCxn id="100364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cxnSp>
        <p:nvCxnSpPr>
          <p:cNvPr id="100368" name="AutoShape 16"/>
          <p:cNvCxnSpPr>
            <a:cxnSpLocks noChangeShapeType="1"/>
            <a:stCxn id="100367" idx="4"/>
            <a:endCxn id="100366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9" name="AutoShape 17"/>
          <p:cNvCxnSpPr>
            <a:cxnSpLocks noChangeShapeType="1"/>
            <a:stCxn id="100367" idx="6"/>
            <a:endCxn id="100373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0" name="AutoShape 18"/>
          <p:cNvCxnSpPr>
            <a:cxnSpLocks noChangeShapeType="1"/>
            <a:stCxn id="100367" idx="3"/>
            <a:endCxn id="100363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1" name="AutoShape 19"/>
          <p:cNvCxnSpPr>
            <a:cxnSpLocks noChangeShapeType="1"/>
            <a:stCxn id="100367" idx="2"/>
            <a:endCxn id="100360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2" name="Oval 20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00373" name="Oval 21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00374" name="AutoShape 22"/>
          <p:cNvCxnSpPr>
            <a:cxnSpLocks noChangeShapeType="1"/>
            <a:stCxn id="100373" idx="4"/>
            <a:endCxn id="100372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100377" name="AutoShape 25"/>
          <p:cNvCxnSpPr>
            <a:cxnSpLocks noChangeShapeType="1"/>
            <a:stCxn id="100355" idx="4"/>
            <a:endCxn id="100376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8" name="AutoShape 26"/>
          <p:cNvCxnSpPr>
            <a:cxnSpLocks noChangeShapeType="1"/>
            <a:stCxn id="100355" idx="6"/>
            <a:endCxn id="100360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9" name="Oval 27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sp>
        <p:nvSpPr>
          <p:cNvPr id="10038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00381" name="AutoShape 29"/>
          <p:cNvCxnSpPr>
            <a:cxnSpLocks noChangeShapeType="1"/>
            <a:stCxn id="100379" idx="6"/>
            <a:endCxn id="100355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82" name="Oval 30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cxnSp>
        <p:nvCxnSpPr>
          <p:cNvPr id="100383" name="AutoShape 31"/>
          <p:cNvCxnSpPr>
            <a:cxnSpLocks noChangeShapeType="1"/>
            <a:stCxn id="100382" idx="6"/>
            <a:endCxn id="100379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84" name="Oval 32"/>
          <p:cNvSpPr>
            <a:spLocks noChangeArrowheads="1"/>
          </p:cNvSpPr>
          <p:nvPr/>
        </p:nvSpPr>
        <p:spPr bwMode="auto">
          <a:xfrm>
            <a:off x="35814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00385" name="Oval 33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00386" name="AutoShape 34"/>
          <p:cNvCxnSpPr>
            <a:cxnSpLocks noChangeShapeType="1"/>
            <a:stCxn id="100382" idx="4"/>
            <a:endCxn id="100385" idx="0"/>
          </p:cNvCxnSpPr>
          <p:nvPr/>
        </p:nvCxnSpPr>
        <p:spPr bwMode="auto">
          <a:xfrm>
            <a:off x="1030288" y="4191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100394" name="Rectangle 42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00395" name="Rectangle 43"/>
          <p:cNvSpPr>
            <a:spLocks noChangeArrowheads="1"/>
          </p:cNvSpPr>
          <p:nvPr/>
        </p:nvSpPr>
        <p:spPr bwMode="auto">
          <a:xfrm>
            <a:off x="2725738" y="3436938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00396" name="Rectangle 44"/>
          <p:cNvSpPr>
            <a:spLocks noChangeArrowheads="1"/>
          </p:cNvSpPr>
          <p:nvPr/>
        </p:nvSpPr>
        <p:spPr bwMode="auto">
          <a:xfrm>
            <a:off x="3640138" y="3436938"/>
            <a:ext cx="3991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p'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00402" name="Line 50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3224213" y="4676775"/>
            <a:ext cx="1365758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don't mark</a:t>
            </a:r>
            <a:br>
              <a:rPr kumimoji="1" lang="en-US" altLang="en-US">
                <a:solidFill>
                  <a:schemeClr val="accent1"/>
                </a:solidFill>
                <a:latin typeface="+mj-lt"/>
              </a:rPr>
            </a:br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parent if</a:t>
            </a:r>
            <a:br>
              <a:rPr kumimoji="1" lang="en-US" altLang="en-US">
                <a:solidFill>
                  <a:schemeClr val="accent1"/>
                </a:solidFill>
                <a:latin typeface="+mj-lt"/>
              </a:rPr>
            </a:br>
            <a:r>
              <a:rPr kumimoji="1" lang="en-US" altLang="en-US">
                <a:solidFill>
                  <a:schemeClr val="accent1"/>
                </a:solidFill>
                <a:latin typeface="+mj-lt"/>
              </a:rPr>
              <a:t>it's a root</a:t>
            </a:r>
          </a:p>
        </p:txBody>
      </p:sp>
      <p:sp>
        <p:nvSpPr>
          <p:cNvPr id="100404" name="Line 52"/>
          <p:cNvSpPr>
            <a:spLocks noChangeShapeType="1"/>
          </p:cNvSpPr>
          <p:nvPr/>
        </p:nvSpPr>
        <p:spPr bwMode="auto">
          <a:xfrm flipV="1">
            <a:off x="3959225" y="4140200"/>
            <a:ext cx="525463" cy="5413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4535488" y="3436938"/>
            <a:ext cx="48891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p''</a:t>
            </a:r>
          </a:p>
        </p:txBody>
      </p:sp>
    </p:spTree>
    <p:extLst>
      <p:ext uri="{BB962C8B-B14F-4D97-AF65-F5344CB8AC3E}">
        <p14:creationId xmlns:p14="http://schemas.microsoft.com/office/powerpoint/2010/main" val="27518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63F3D-C2BB-4DFF-A712-ED869A708EE3}" type="slidenum">
              <a:rPr lang="en-US" altLang="en-US">
                <a:latin typeface="+mj-lt"/>
              </a:rPr>
              <a:pPr/>
              <a:t>88</a:t>
            </a:fld>
            <a:endParaRPr lang="en-US" altLang="en-US" sz="1400">
              <a:latin typeface="+mj-lt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12813"/>
            <a:ext cx="8015287" cy="5411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kumimoji="0" lang="en-US" altLang="en-US" dirty="0">
                <a:latin typeface="+mj-lt"/>
              </a:rPr>
              <a:t>Decrease-key.</a:t>
            </a:r>
          </a:p>
          <a:p>
            <a:endParaRPr kumimoji="0" lang="en-US" altLang="en-US" dirty="0">
              <a:latin typeface="+mj-lt"/>
            </a:endParaRPr>
          </a:p>
          <a:p>
            <a:endParaRPr kumimoji="0" lang="en-US" altLang="en-US" dirty="0">
              <a:latin typeface="+mj-lt"/>
            </a:endParaRPr>
          </a:p>
          <a:p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Actual cost.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O(c)</a:t>
            </a:r>
          </a:p>
          <a:p>
            <a:pPr lvl="1"/>
            <a:r>
              <a:rPr kumimoji="0" lang="en-US" altLang="en-US" dirty="0">
                <a:latin typeface="+mj-lt"/>
              </a:rPr>
              <a:t>O(1) time for changing the key.</a:t>
            </a:r>
          </a:p>
          <a:p>
            <a:pPr lvl="1"/>
            <a:r>
              <a:rPr kumimoji="0" lang="en-US" altLang="en-US" dirty="0">
                <a:latin typeface="+mj-lt"/>
              </a:rPr>
              <a:t>O(1) time for each of c cuts, plus melding into root list.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Change in potential.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 - c</a:t>
            </a:r>
          </a:p>
          <a:p>
            <a:pPr lvl="1"/>
            <a:r>
              <a:rPr kumimoji="0" lang="en-US" altLang="en-US" dirty="0">
                <a:latin typeface="+mj-lt"/>
              </a:rPr>
              <a:t>trees(H')   = trees(H) + c.</a:t>
            </a:r>
          </a:p>
          <a:p>
            <a:pPr lvl="1"/>
            <a:r>
              <a:rPr kumimoji="0" lang="en-US" altLang="en-US" dirty="0">
                <a:latin typeface="+mj-lt"/>
              </a:rPr>
              <a:t>marks(H') </a:t>
            </a:r>
            <a:r>
              <a:rPr kumimoji="0" lang="en-US" altLang="en-US" dirty="0">
                <a:latin typeface="+mj-lt"/>
                <a:sym typeface="Symbol" pitchFamily="1" charset="2"/>
              </a:rPr>
              <a:t></a:t>
            </a:r>
            <a:r>
              <a:rPr kumimoji="0" lang="en-US" altLang="en-US" dirty="0">
                <a:latin typeface="+mj-lt"/>
              </a:rPr>
              <a:t>  marks(H) - c + 2.</a:t>
            </a:r>
          </a:p>
          <a:p>
            <a:pPr lvl="1"/>
            <a:r>
              <a:rPr kumimoji="0" lang="en-US" altLang="en-US" dirty="0">
                <a:latin typeface="+mj-lt"/>
                <a:sym typeface="Symbol" pitchFamily="1" charset="2"/>
              </a:rPr>
              <a:t>   </a:t>
            </a:r>
            <a:r>
              <a:rPr kumimoji="0" lang="en-US" altLang="en-US" dirty="0">
                <a:latin typeface="+mj-lt"/>
              </a:rPr>
              <a:t>c</a:t>
            </a:r>
            <a:r>
              <a:rPr kumimoji="0" lang="en-US" altLang="en-US" dirty="0">
                <a:latin typeface="+mj-lt"/>
                <a:sym typeface="Symbol" pitchFamily="1" charset="2"/>
              </a:rPr>
              <a:t>  +  2  (-</a:t>
            </a:r>
            <a:r>
              <a:rPr kumimoji="0" lang="en-US" altLang="en-US" dirty="0">
                <a:latin typeface="+mj-lt"/>
              </a:rPr>
              <a:t>c</a:t>
            </a:r>
            <a:r>
              <a:rPr kumimoji="0" lang="en-US" altLang="en-US" dirty="0">
                <a:latin typeface="+mj-lt"/>
                <a:sym typeface="Symbol" pitchFamily="1" charset="2"/>
              </a:rPr>
              <a:t> + 2)  =  4 - </a:t>
            </a:r>
            <a:r>
              <a:rPr kumimoji="0" lang="en-US" altLang="en-US" dirty="0">
                <a:latin typeface="+mj-lt"/>
              </a:rPr>
              <a:t>c</a:t>
            </a:r>
            <a:r>
              <a:rPr kumimoji="0" lang="en-US" altLang="en-US" dirty="0">
                <a:latin typeface="+mj-lt"/>
                <a:sym typeface="Symbol" pitchFamily="1" charset="2"/>
              </a:rPr>
              <a:t>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Amortized cost.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 Analysis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6210300" y="1589088"/>
            <a:ext cx="2101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10670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E502-E78E-4D44-8241-FE6A1C3191C3}" type="slidenum">
              <a:rPr lang="en-US" altLang="en-US">
                <a:latin typeface="+mj-lt"/>
              </a:rPr>
              <a:pPr/>
              <a:t>89</a:t>
            </a:fld>
            <a:endParaRPr lang="en-US" altLang="en-US" sz="1400">
              <a:latin typeface="+mj-lt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Analysis Summary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Insert.		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</a:t>
            </a: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Delete-min.	</a:t>
            </a:r>
            <a:r>
              <a:rPr kumimoji="0" lang="en-US" altLang="en-US" dirty="0" smtClean="0">
                <a:solidFill>
                  <a:schemeClr val="hlink"/>
                </a:solidFill>
                <a:latin typeface="+mj-lt"/>
              </a:rPr>
              <a:t>O(D(n))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  </a:t>
            </a:r>
            <a:endParaRPr kumimoji="0" lang="en-US" altLang="en-US" dirty="0">
              <a:solidFill>
                <a:schemeClr val="tx1"/>
              </a:solidFill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Decrease-key.	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kumimoji="0" lang="en-US" altLang="en-US" dirty="0">
              <a:solidFill>
                <a:schemeClr val="tx1"/>
              </a:solidFill>
              <a:latin typeface="+mj-lt"/>
            </a:endParaRPr>
          </a:p>
          <a:p>
            <a:endParaRPr kumimoji="0" lang="en-US" altLang="en-US" dirty="0">
              <a:solidFill>
                <a:schemeClr val="folHlink"/>
              </a:solidFill>
              <a:latin typeface="+mj-lt"/>
            </a:endParaRPr>
          </a:p>
          <a:p>
            <a:endParaRPr kumimoji="0" lang="en-US" altLang="en-US" dirty="0">
              <a:solidFill>
                <a:schemeClr val="folHlink"/>
              </a:solidFill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Key lemma.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D(n)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= O(log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  <a:sym typeface="Symbol" pitchFamily="1" charset="2"/>
              </a:rPr>
              <a:t>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n).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463925" y="3546475"/>
            <a:ext cx="4586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number of nodes is exponential in </a:t>
            </a:r>
            <a:r>
              <a:rPr lang="en-US" altLang="en-US" dirty="0" smtClean="0">
                <a:solidFill>
                  <a:schemeClr val="hlink"/>
                </a:solidFill>
                <a:latin typeface="+mj-lt"/>
              </a:rPr>
              <a:t>degree</a:t>
            </a:r>
            <a:endParaRPr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H="1" flipV="1">
            <a:off x="3228975" y="3317875"/>
            <a:ext cx="2016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54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Accounting Method: Stack Operations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Actual costs:</a:t>
            </a:r>
          </a:p>
          <a:p>
            <a:pPr lvl="1" eaLnBrk="1" hangingPunct="1"/>
            <a:r>
              <a:rPr lang="en-US" altLang="en-US" dirty="0" smtClean="0"/>
              <a:t>PUSH :1, POP :1, MULTIPOP: </a:t>
            </a:r>
            <a:r>
              <a:rPr lang="en-US" altLang="en-US" dirty="0"/>
              <a:t>k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Let assign the following amortized costs:</a:t>
            </a:r>
          </a:p>
          <a:p>
            <a:pPr lvl="1" eaLnBrk="1" hangingPunct="1"/>
            <a:r>
              <a:rPr lang="en-US" altLang="en-US" dirty="0" smtClean="0"/>
              <a:t>PUSH:2, POP: 0, MULTIPOP: 0.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Similar to a stack of plates in a cafeteria.</a:t>
            </a:r>
          </a:p>
          <a:p>
            <a:pPr lvl="1" eaLnBrk="1" hangingPunct="1"/>
            <a:r>
              <a:rPr lang="en-US" altLang="en-US" dirty="0" smtClean="0"/>
              <a:t>Suppose $1 represents a unit cost.</a:t>
            </a:r>
          </a:p>
          <a:p>
            <a:pPr lvl="1" eaLnBrk="1" hangingPunct="1"/>
            <a:r>
              <a:rPr lang="en-US" altLang="en-US" dirty="0" smtClean="0"/>
              <a:t>When pushing a plate, use one dollar to pay the actual cost of the PUSH and leave one dollar on the plate as credit.</a:t>
            </a:r>
          </a:p>
          <a:p>
            <a:pPr lvl="1" eaLnBrk="1" hangingPunct="1"/>
            <a:r>
              <a:rPr lang="en-US" altLang="en-US" dirty="0" smtClean="0"/>
              <a:t>When </a:t>
            </a:r>
            <a:r>
              <a:rPr lang="en-US" altLang="en-US" dirty="0" err="1" smtClean="0"/>
              <a:t>POPing</a:t>
            </a:r>
            <a:r>
              <a:rPr lang="en-US" altLang="en-US" dirty="0" smtClean="0"/>
              <a:t> a plate, the one dollar on the plate is used to pay the actual cost of the POP. (Same for MULTIPOP).</a:t>
            </a:r>
          </a:p>
          <a:p>
            <a:pPr lvl="1" eaLnBrk="1" hangingPunct="1"/>
            <a:r>
              <a:rPr lang="en-US" altLang="en-US" dirty="0" smtClean="0"/>
              <a:t>By charging PUSH a little more, do not charge POP or MULTIPOP.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So the amortized cost is 2 for PUSH, and 0 for POP and MULTIPOP,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95630-AAE1-4BDE-AB66-F1B3168C1BE8}" type="slidenum">
              <a:rPr lang="en-US" altLang="en-US">
                <a:latin typeface="+mj-lt"/>
              </a:rPr>
              <a:pPr/>
              <a:t>90</a:t>
            </a:fld>
            <a:endParaRPr lang="en-US" altLang="en-US" sz="1400">
              <a:latin typeface="+mj-lt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Bounding the </a:t>
            </a:r>
            <a:r>
              <a:rPr kumimoji="0" lang="en-US" altLang="en-US" dirty="0" smtClean="0"/>
              <a:t>Degree</a:t>
            </a:r>
            <a:endParaRPr kumimoji="0" lang="en-US" alt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Lemma.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Fix a point in time. Let x be a node, and let y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y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denote</a:t>
            </a:r>
            <a:br>
              <a:rPr kumimoji="0" lang="en-US" altLang="en-US" dirty="0">
                <a:solidFill>
                  <a:schemeClr val="tx1"/>
                </a:solidFill>
                <a:latin typeface="+mj-lt"/>
              </a:rPr>
            </a:b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its children in the order in which they were linked to x.  Then: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endParaRPr kumimoji="0" lang="en-US" altLang="en-US" dirty="0">
              <a:solidFill>
                <a:schemeClr val="folHlink"/>
              </a:solidFill>
              <a:latin typeface="+mj-lt"/>
            </a:endParaRPr>
          </a:p>
          <a:p>
            <a:endParaRPr kumimoji="0" lang="en-US" altLang="en-US" dirty="0">
              <a:solidFill>
                <a:schemeClr val="folHlink"/>
              </a:solidFill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Pf.</a:t>
            </a:r>
            <a:r>
              <a:rPr kumimoji="0" lang="en-US" altLang="en-US" dirty="0">
                <a:latin typeface="+mj-lt"/>
              </a:rPr>
              <a:t>  </a:t>
            </a:r>
            <a:endParaRPr kumimoji="0" lang="en-US" alt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When </a:t>
            </a:r>
            <a:r>
              <a:rPr kumimoji="0" lang="en-US" altLang="en-US" dirty="0" err="1">
                <a:latin typeface="+mj-lt"/>
              </a:rPr>
              <a:t>y</a:t>
            </a:r>
            <a:r>
              <a:rPr kumimoji="0" lang="en-US" altLang="en-US" baseline="-25000" dirty="0" err="1">
                <a:latin typeface="+mj-lt"/>
              </a:rPr>
              <a:t>i</a:t>
            </a:r>
            <a:r>
              <a:rPr kumimoji="0" lang="en-US" altLang="en-US" dirty="0">
                <a:latin typeface="+mj-lt"/>
              </a:rPr>
              <a:t> was linked into x, x had at least </a:t>
            </a:r>
            <a:r>
              <a:rPr kumimoji="0" lang="en-US" altLang="en-US" dirty="0" err="1">
                <a:latin typeface="+mj-lt"/>
              </a:rPr>
              <a:t>i</a:t>
            </a:r>
            <a:r>
              <a:rPr kumimoji="0" lang="en-US" altLang="en-US" baseline="30000" dirty="0">
                <a:latin typeface="+mj-lt"/>
              </a:rPr>
              <a:t> </a:t>
            </a:r>
            <a:r>
              <a:rPr kumimoji="0" lang="en-US" altLang="en-US" dirty="0">
                <a:latin typeface="+mj-lt"/>
              </a:rPr>
              <a:t>-1 children y</a:t>
            </a:r>
            <a:r>
              <a:rPr kumimoji="0" lang="en-US" altLang="en-US" baseline="-25000" dirty="0">
                <a:latin typeface="+mj-lt"/>
              </a:rPr>
              <a:t>1</a:t>
            </a:r>
            <a:r>
              <a:rPr kumimoji="0" lang="en-US" altLang="en-US" dirty="0">
                <a:latin typeface="+mj-lt"/>
              </a:rPr>
              <a:t>, …, y</a:t>
            </a:r>
            <a:r>
              <a:rPr kumimoji="0" lang="en-US" altLang="en-US" baseline="-25000" dirty="0">
                <a:latin typeface="+mj-lt"/>
              </a:rPr>
              <a:t>i-1</a:t>
            </a:r>
            <a:r>
              <a:rPr kumimoji="0" lang="en-US" altLang="en-US" dirty="0">
                <a:latin typeface="+mj-lt"/>
              </a:rPr>
              <a:t>.</a:t>
            </a:r>
          </a:p>
          <a:p>
            <a:pPr lvl="1"/>
            <a:r>
              <a:rPr kumimoji="0" lang="en-US" altLang="en-US" dirty="0">
                <a:latin typeface="+mj-lt"/>
                <a:sym typeface="Symbol" pitchFamily="1" charset="2"/>
              </a:rPr>
              <a:t>Since only trees of equal </a:t>
            </a:r>
            <a:r>
              <a:rPr kumimoji="0" lang="en-US" altLang="en-US" dirty="0" smtClean="0">
                <a:latin typeface="+mj-lt"/>
                <a:sym typeface="Symbol" pitchFamily="1" charset="2"/>
              </a:rPr>
              <a:t>degree are </a:t>
            </a:r>
            <a:r>
              <a:rPr kumimoji="0" lang="en-US" altLang="en-US" dirty="0">
                <a:latin typeface="+mj-lt"/>
                <a:sym typeface="Symbol" pitchFamily="1" charset="2"/>
              </a:rPr>
              <a:t>linked, at that time</a:t>
            </a:r>
            <a:br>
              <a:rPr kumimoji="0" lang="en-US" altLang="en-US" dirty="0">
                <a:latin typeface="+mj-lt"/>
                <a:sym typeface="Symbol" pitchFamily="1" charset="2"/>
              </a:rPr>
            </a:br>
            <a:r>
              <a:rPr kumimoji="0" lang="en-US" altLang="en-US" dirty="0">
                <a:latin typeface="+mj-lt"/>
                <a:sym typeface="Symbol" pitchFamily="1" charset="2"/>
              </a:rPr>
              <a:t>d</a:t>
            </a:r>
            <a:r>
              <a:rPr kumimoji="0" lang="en-US" altLang="en-US" dirty="0" smtClean="0">
                <a:latin typeface="+mj-lt"/>
                <a:sym typeface="Symbol" pitchFamily="1" charset="2"/>
              </a:rPr>
              <a:t>(</a:t>
            </a:r>
            <a:r>
              <a:rPr kumimoji="0" lang="en-US" altLang="en-US" dirty="0" err="1" smtClean="0">
                <a:latin typeface="+mj-lt"/>
              </a:rPr>
              <a:t>y</a:t>
            </a:r>
            <a:r>
              <a:rPr kumimoji="0" lang="en-US" altLang="en-US" baseline="-25000" dirty="0" err="1" smtClean="0">
                <a:latin typeface="+mj-lt"/>
              </a:rPr>
              <a:t>i</a:t>
            </a:r>
            <a:r>
              <a:rPr kumimoji="0" lang="en-US" altLang="en-US" dirty="0" smtClean="0">
                <a:latin typeface="+mj-lt"/>
              </a:rPr>
              <a:t>)</a:t>
            </a:r>
            <a:r>
              <a:rPr kumimoji="0" lang="en-US" altLang="en-US" dirty="0">
                <a:latin typeface="+mj-lt"/>
              </a:rPr>
              <a:t> = d</a:t>
            </a:r>
            <a:r>
              <a:rPr kumimoji="0" lang="en-US" altLang="en-US" dirty="0" smtClean="0">
                <a:latin typeface="+mj-lt"/>
                <a:sym typeface="Symbol" pitchFamily="1" charset="2"/>
              </a:rPr>
              <a:t>(x</a:t>
            </a:r>
            <a:r>
              <a:rPr kumimoji="0" lang="en-US" altLang="en-US" dirty="0" smtClean="0">
                <a:latin typeface="+mj-lt"/>
              </a:rPr>
              <a:t>) </a:t>
            </a:r>
            <a:r>
              <a:rPr kumimoji="0" lang="en-US" altLang="en-US" dirty="0">
                <a:latin typeface="+mj-lt"/>
                <a:sym typeface="Symbol" pitchFamily="1" charset="2"/>
              </a:rPr>
              <a:t> </a:t>
            </a:r>
            <a:r>
              <a:rPr kumimoji="0" lang="en-US" altLang="en-US" dirty="0" err="1">
                <a:latin typeface="+mj-lt"/>
              </a:rPr>
              <a:t>i</a:t>
            </a:r>
            <a:r>
              <a:rPr kumimoji="0" lang="en-US" altLang="en-US" dirty="0">
                <a:latin typeface="+mj-lt"/>
              </a:rPr>
              <a:t> - 1.</a:t>
            </a:r>
          </a:p>
          <a:p>
            <a:pPr lvl="1"/>
            <a:r>
              <a:rPr kumimoji="0" lang="en-US" altLang="en-US" dirty="0">
                <a:latin typeface="+mj-lt"/>
              </a:rPr>
              <a:t>Since then, </a:t>
            </a:r>
            <a:r>
              <a:rPr kumimoji="0" lang="en-US" altLang="en-US" dirty="0" err="1">
                <a:latin typeface="+mj-lt"/>
              </a:rPr>
              <a:t>y</a:t>
            </a:r>
            <a:r>
              <a:rPr kumimoji="0" lang="en-US" altLang="en-US" baseline="-25000" dirty="0" err="1">
                <a:latin typeface="+mj-lt"/>
              </a:rPr>
              <a:t>i</a:t>
            </a:r>
            <a:r>
              <a:rPr kumimoji="0" lang="en-US" altLang="en-US" baseline="-25000" dirty="0">
                <a:latin typeface="+mj-lt"/>
              </a:rPr>
              <a:t>  </a:t>
            </a:r>
            <a:r>
              <a:rPr kumimoji="0" lang="en-US" altLang="en-US" dirty="0">
                <a:latin typeface="+mj-lt"/>
              </a:rPr>
              <a:t>has lost at most one child.</a:t>
            </a:r>
          </a:p>
          <a:p>
            <a:pPr lvl="1"/>
            <a:r>
              <a:rPr kumimoji="0" lang="en-US" altLang="en-US" dirty="0">
                <a:latin typeface="+mj-lt"/>
              </a:rPr>
              <a:t>Thus, right now </a:t>
            </a:r>
            <a:r>
              <a:rPr kumimoji="0" lang="en-US" altLang="en-US" dirty="0" smtClean="0">
                <a:latin typeface="+mj-lt"/>
              </a:rPr>
              <a:t>d</a:t>
            </a:r>
            <a:r>
              <a:rPr kumimoji="0" lang="en-US" altLang="en-US" dirty="0" smtClean="0">
                <a:latin typeface="+mj-lt"/>
                <a:sym typeface="Symbol" pitchFamily="1" charset="2"/>
              </a:rPr>
              <a:t>(</a:t>
            </a:r>
            <a:r>
              <a:rPr kumimoji="0" lang="en-US" altLang="en-US" dirty="0" err="1" smtClean="0">
                <a:latin typeface="+mj-lt"/>
              </a:rPr>
              <a:t>y</a:t>
            </a:r>
            <a:r>
              <a:rPr kumimoji="0" lang="en-US" altLang="en-US" baseline="-25000" dirty="0" err="1" smtClean="0">
                <a:latin typeface="+mj-lt"/>
              </a:rPr>
              <a:t>i</a:t>
            </a:r>
            <a:r>
              <a:rPr kumimoji="0" lang="en-US" altLang="en-US" dirty="0">
                <a:latin typeface="+mj-lt"/>
              </a:rPr>
              <a:t>) </a:t>
            </a:r>
            <a:r>
              <a:rPr kumimoji="0" lang="en-US" altLang="en-US" dirty="0">
                <a:latin typeface="+mj-lt"/>
                <a:sym typeface="Symbol" pitchFamily="1" charset="2"/>
              </a:rPr>
              <a:t></a:t>
            </a:r>
            <a:r>
              <a:rPr kumimoji="0" lang="en-US" altLang="en-US" dirty="0">
                <a:latin typeface="+mj-lt"/>
              </a:rPr>
              <a:t>  </a:t>
            </a:r>
            <a:r>
              <a:rPr kumimoji="0" lang="en-US" altLang="en-US" dirty="0" err="1">
                <a:latin typeface="+mj-lt"/>
              </a:rPr>
              <a:t>i</a:t>
            </a:r>
            <a:r>
              <a:rPr kumimoji="0" lang="en-US" altLang="en-US" dirty="0">
                <a:latin typeface="+mj-lt"/>
              </a:rPr>
              <a:t> - 2.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2169"/>
              </p:ext>
            </p:extLst>
          </p:nvPr>
        </p:nvGraphicFramePr>
        <p:xfrm>
          <a:off x="1652588" y="1828800"/>
          <a:ext cx="27749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409400" imgH="533160" progId="Equation.3">
                  <p:embed/>
                </p:oleObj>
              </mc:Choice>
              <mc:Fallback>
                <p:oleObj name="Equation" r:id="rId4" imgW="14094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652588" y="1828800"/>
                        <a:ext cx="2774950" cy="11747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724400" y="5416550"/>
            <a:ext cx="76200" cy="76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5429250" y="5448300"/>
            <a:ext cx="28729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or y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i</a:t>
            </a:r>
            <a:r>
              <a:rPr lang="en-US" altLang="en-US">
                <a:solidFill>
                  <a:schemeClr val="hlink"/>
                </a:solidFill>
                <a:latin typeface="+mj-lt"/>
              </a:rPr>
              <a:t> would have been cut</a:t>
            </a: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 flipV="1">
            <a:off x="5300663" y="5270500"/>
            <a:ext cx="157162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x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2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k</a:t>
            </a:r>
            <a:endParaRPr lang="en-US" altLang="en-US">
              <a:latin typeface="+mj-lt"/>
            </a:endParaRPr>
          </a:p>
        </p:txBody>
      </p:sp>
      <p:cxnSp>
        <p:nvCxnSpPr>
          <p:cNvPr id="112653" name="AutoShape 13"/>
          <p:cNvCxnSpPr>
            <a:cxnSpLocks noChangeShapeType="1"/>
            <a:stCxn id="112649" idx="4"/>
            <a:endCxn id="112650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4" name="AutoShape 14"/>
          <p:cNvCxnSpPr>
            <a:cxnSpLocks noChangeShapeType="1"/>
            <a:stCxn id="112649" idx="4"/>
            <a:endCxn id="112651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5" name="AutoShape 15"/>
          <p:cNvCxnSpPr>
            <a:cxnSpLocks noChangeShapeType="1"/>
            <a:stCxn id="112649" idx="4"/>
            <a:endCxn id="112652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7229475" y="2633663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75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F664C-22E6-48C9-A649-A243BEDBA65A}" type="slidenum">
              <a:rPr lang="en-US" altLang="en-US">
                <a:latin typeface="+mj-lt"/>
              </a:rPr>
              <a:pPr/>
              <a:t>91</a:t>
            </a:fld>
            <a:endParaRPr lang="en-US" altLang="en-US" sz="1400">
              <a:latin typeface="+mj-lt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Bounding the </a:t>
            </a:r>
            <a:r>
              <a:rPr kumimoji="0" lang="en-US" altLang="en-US" dirty="0" smtClean="0"/>
              <a:t>Degree</a:t>
            </a:r>
            <a:endParaRPr kumimoji="0" lang="en-US" alt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Lemma.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Fix a point in time. Let x be a node, and let y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y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denote</a:t>
            </a:r>
            <a:br>
              <a:rPr kumimoji="0" lang="en-US" altLang="en-US" dirty="0">
                <a:solidFill>
                  <a:schemeClr val="tx1"/>
                </a:solidFill>
                <a:latin typeface="+mj-lt"/>
              </a:rPr>
            </a:b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its children in the order in which they were linked to x.  Then: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Def.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Let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F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be smallest possible tree of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degree k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satisfying property.  </a:t>
            </a:r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16764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24384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82" name="Oval 6"/>
          <p:cNvSpPr>
            <a:spLocks noChangeArrowheads="1"/>
          </p:cNvSpPr>
          <p:nvPr/>
        </p:nvSpPr>
        <p:spPr bwMode="auto">
          <a:xfrm>
            <a:off x="24384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83" name="AutoShape 7"/>
          <p:cNvCxnSpPr>
            <a:cxnSpLocks noChangeShapeType="1"/>
            <a:stCxn id="152581" idx="4"/>
            <a:endCxn id="152582" idx="0"/>
          </p:cNvCxnSpPr>
          <p:nvPr/>
        </p:nvCxnSpPr>
        <p:spPr bwMode="auto">
          <a:xfrm>
            <a:off x="24765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4" name="Oval 8"/>
          <p:cNvSpPr>
            <a:spLocks noChangeArrowheads="1"/>
          </p:cNvSpPr>
          <p:nvPr/>
        </p:nvSpPr>
        <p:spPr bwMode="auto">
          <a:xfrm>
            <a:off x="4125913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85" name="Oval 9"/>
          <p:cNvSpPr>
            <a:spLocks noChangeArrowheads="1"/>
          </p:cNvSpPr>
          <p:nvPr/>
        </p:nvSpPr>
        <p:spPr bwMode="auto">
          <a:xfrm>
            <a:off x="41259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86" name="AutoShape 10"/>
          <p:cNvCxnSpPr>
            <a:cxnSpLocks noChangeShapeType="1"/>
            <a:stCxn id="152584" idx="4"/>
            <a:endCxn id="152585" idx="0"/>
          </p:cNvCxnSpPr>
          <p:nvPr/>
        </p:nvCxnSpPr>
        <p:spPr bwMode="auto">
          <a:xfrm>
            <a:off x="4164013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43545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43545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89" name="AutoShape 13"/>
          <p:cNvCxnSpPr>
            <a:cxnSpLocks noChangeShapeType="1"/>
            <a:stCxn id="152587" idx="4"/>
            <a:endCxn id="152588" idx="0"/>
          </p:cNvCxnSpPr>
          <p:nvPr/>
        </p:nvCxnSpPr>
        <p:spPr bwMode="auto">
          <a:xfrm>
            <a:off x="43926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0" name="Oval 14"/>
          <p:cNvSpPr>
            <a:spLocks noChangeArrowheads="1"/>
          </p:cNvSpPr>
          <p:nvPr/>
        </p:nvSpPr>
        <p:spPr bwMode="auto">
          <a:xfrm>
            <a:off x="38973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91" name="AutoShape 15"/>
          <p:cNvCxnSpPr>
            <a:cxnSpLocks noChangeShapeType="1"/>
            <a:stCxn id="152584" idx="4"/>
            <a:endCxn id="152590" idx="7"/>
          </p:cNvCxnSpPr>
          <p:nvPr/>
        </p:nvCxnSpPr>
        <p:spPr bwMode="auto">
          <a:xfrm flipH="1">
            <a:off x="3962400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92" name="AutoShape 16"/>
          <p:cNvCxnSpPr>
            <a:cxnSpLocks noChangeShapeType="1"/>
            <a:stCxn id="152584" idx="4"/>
            <a:endCxn id="152587" idx="0"/>
          </p:cNvCxnSpPr>
          <p:nvPr/>
        </p:nvCxnSpPr>
        <p:spPr bwMode="auto">
          <a:xfrm>
            <a:off x="4164013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3" name="Oval 17"/>
          <p:cNvSpPr>
            <a:spLocks noChangeArrowheads="1"/>
          </p:cNvSpPr>
          <p:nvPr/>
        </p:nvSpPr>
        <p:spPr bwMode="auto">
          <a:xfrm>
            <a:off x="5192713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94" name="Oval 18"/>
          <p:cNvSpPr>
            <a:spLocks noChangeArrowheads="1"/>
          </p:cNvSpPr>
          <p:nvPr/>
        </p:nvSpPr>
        <p:spPr bwMode="auto">
          <a:xfrm>
            <a:off x="51927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95" name="AutoShape 19"/>
          <p:cNvCxnSpPr>
            <a:cxnSpLocks noChangeShapeType="1"/>
            <a:stCxn id="152593" idx="4"/>
            <a:endCxn id="152594" idx="0"/>
          </p:cNvCxnSpPr>
          <p:nvPr/>
        </p:nvCxnSpPr>
        <p:spPr bwMode="auto">
          <a:xfrm>
            <a:off x="5230813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6" name="Oval 20"/>
          <p:cNvSpPr>
            <a:spLocks noChangeArrowheads="1"/>
          </p:cNvSpPr>
          <p:nvPr/>
        </p:nvSpPr>
        <p:spPr bwMode="auto">
          <a:xfrm>
            <a:off x="54213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97" name="Oval 21"/>
          <p:cNvSpPr>
            <a:spLocks noChangeArrowheads="1"/>
          </p:cNvSpPr>
          <p:nvPr/>
        </p:nvSpPr>
        <p:spPr bwMode="auto">
          <a:xfrm>
            <a:off x="54213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98" name="AutoShape 22"/>
          <p:cNvCxnSpPr>
            <a:cxnSpLocks noChangeShapeType="1"/>
            <a:stCxn id="152596" idx="4"/>
            <a:endCxn id="152597" idx="0"/>
          </p:cNvCxnSpPr>
          <p:nvPr/>
        </p:nvCxnSpPr>
        <p:spPr bwMode="auto">
          <a:xfrm>
            <a:off x="54594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9" name="Oval 23"/>
          <p:cNvSpPr>
            <a:spLocks noChangeArrowheads="1"/>
          </p:cNvSpPr>
          <p:nvPr/>
        </p:nvSpPr>
        <p:spPr bwMode="auto">
          <a:xfrm>
            <a:off x="49641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00" name="AutoShape 24"/>
          <p:cNvCxnSpPr>
            <a:cxnSpLocks noChangeShapeType="1"/>
            <a:stCxn id="152593" idx="4"/>
            <a:endCxn id="152599" idx="7"/>
          </p:cNvCxnSpPr>
          <p:nvPr/>
        </p:nvCxnSpPr>
        <p:spPr bwMode="auto">
          <a:xfrm flipH="1">
            <a:off x="5029200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01" name="AutoShape 25"/>
          <p:cNvCxnSpPr>
            <a:cxnSpLocks noChangeShapeType="1"/>
            <a:stCxn id="152593" idx="4"/>
            <a:endCxn id="152596" idx="0"/>
          </p:cNvCxnSpPr>
          <p:nvPr/>
        </p:nvCxnSpPr>
        <p:spPr bwMode="auto">
          <a:xfrm>
            <a:off x="5230813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57261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03" name="AutoShape 27"/>
          <p:cNvCxnSpPr>
            <a:cxnSpLocks noChangeShapeType="1"/>
            <a:stCxn id="152593" idx="4"/>
            <a:endCxn id="152602" idx="0"/>
          </p:cNvCxnSpPr>
          <p:nvPr/>
        </p:nvCxnSpPr>
        <p:spPr bwMode="auto">
          <a:xfrm>
            <a:off x="5230813" y="4724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4" name="Oval 28"/>
          <p:cNvSpPr>
            <a:spLocks noChangeArrowheads="1"/>
          </p:cNvSpPr>
          <p:nvPr/>
        </p:nvSpPr>
        <p:spPr bwMode="auto">
          <a:xfrm>
            <a:off x="32766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05" name="Oval 29"/>
          <p:cNvSpPr>
            <a:spLocks noChangeArrowheads="1"/>
          </p:cNvSpPr>
          <p:nvPr/>
        </p:nvSpPr>
        <p:spPr bwMode="auto">
          <a:xfrm>
            <a:off x="33909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06" name="AutoShape 30"/>
          <p:cNvCxnSpPr>
            <a:cxnSpLocks noChangeShapeType="1"/>
            <a:stCxn id="152604" idx="4"/>
            <a:endCxn id="152605" idx="0"/>
          </p:cNvCxnSpPr>
          <p:nvPr/>
        </p:nvCxnSpPr>
        <p:spPr bwMode="auto">
          <a:xfrm>
            <a:off x="3314700" y="47244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7" name="Oval 31"/>
          <p:cNvSpPr>
            <a:spLocks noChangeArrowheads="1"/>
          </p:cNvSpPr>
          <p:nvPr/>
        </p:nvSpPr>
        <p:spPr bwMode="auto">
          <a:xfrm>
            <a:off x="31623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08" name="AutoShape 32"/>
          <p:cNvCxnSpPr>
            <a:cxnSpLocks noChangeShapeType="1"/>
            <a:stCxn id="152604" idx="4"/>
            <a:endCxn id="152607" idx="0"/>
          </p:cNvCxnSpPr>
          <p:nvPr/>
        </p:nvCxnSpPr>
        <p:spPr bwMode="auto">
          <a:xfrm flipH="1">
            <a:off x="3200400" y="47244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9" name="Oval 33"/>
          <p:cNvSpPr>
            <a:spLocks noChangeArrowheads="1"/>
          </p:cNvSpPr>
          <p:nvPr/>
        </p:nvSpPr>
        <p:spPr bwMode="auto">
          <a:xfrm>
            <a:off x="59547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10" name="AutoShape 34"/>
          <p:cNvCxnSpPr>
            <a:cxnSpLocks noChangeShapeType="1"/>
            <a:stCxn id="152602" idx="4"/>
            <a:endCxn id="152609" idx="0"/>
          </p:cNvCxnSpPr>
          <p:nvPr/>
        </p:nvCxnSpPr>
        <p:spPr bwMode="auto">
          <a:xfrm>
            <a:off x="5764213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1" name="Oval 35"/>
          <p:cNvSpPr>
            <a:spLocks noChangeArrowheads="1"/>
          </p:cNvSpPr>
          <p:nvPr/>
        </p:nvSpPr>
        <p:spPr bwMode="auto">
          <a:xfrm>
            <a:off x="57261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12" name="AutoShape 36"/>
          <p:cNvCxnSpPr>
            <a:cxnSpLocks noChangeShapeType="1"/>
            <a:stCxn id="152602" idx="4"/>
            <a:endCxn id="152611" idx="0"/>
          </p:cNvCxnSpPr>
          <p:nvPr/>
        </p:nvCxnSpPr>
        <p:spPr bwMode="auto">
          <a:xfrm>
            <a:off x="57642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3" name="Oval 37"/>
          <p:cNvSpPr>
            <a:spLocks noChangeArrowheads="1"/>
          </p:cNvSpPr>
          <p:nvPr/>
        </p:nvSpPr>
        <p:spPr bwMode="auto">
          <a:xfrm>
            <a:off x="6618288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14" name="Oval 38"/>
          <p:cNvSpPr>
            <a:spLocks noChangeArrowheads="1"/>
          </p:cNvSpPr>
          <p:nvPr/>
        </p:nvSpPr>
        <p:spPr bwMode="auto">
          <a:xfrm>
            <a:off x="66182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15" name="AutoShape 39"/>
          <p:cNvCxnSpPr>
            <a:cxnSpLocks noChangeShapeType="1"/>
            <a:stCxn id="152613" idx="4"/>
            <a:endCxn id="152614" idx="0"/>
          </p:cNvCxnSpPr>
          <p:nvPr/>
        </p:nvCxnSpPr>
        <p:spPr bwMode="auto">
          <a:xfrm>
            <a:off x="6656388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6" name="Oval 40"/>
          <p:cNvSpPr>
            <a:spLocks noChangeArrowheads="1"/>
          </p:cNvSpPr>
          <p:nvPr/>
        </p:nvSpPr>
        <p:spPr bwMode="auto">
          <a:xfrm>
            <a:off x="68468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17" name="Oval 41"/>
          <p:cNvSpPr>
            <a:spLocks noChangeArrowheads="1"/>
          </p:cNvSpPr>
          <p:nvPr/>
        </p:nvSpPr>
        <p:spPr bwMode="auto">
          <a:xfrm>
            <a:off x="68468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18" name="AutoShape 42"/>
          <p:cNvCxnSpPr>
            <a:cxnSpLocks noChangeShapeType="1"/>
            <a:stCxn id="152616" idx="4"/>
            <a:endCxn id="152617" idx="0"/>
          </p:cNvCxnSpPr>
          <p:nvPr/>
        </p:nvCxnSpPr>
        <p:spPr bwMode="auto">
          <a:xfrm>
            <a:off x="6884988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9" name="Oval 43"/>
          <p:cNvSpPr>
            <a:spLocks noChangeArrowheads="1"/>
          </p:cNvSpPr>
          <p:nvPr/>
        </p:nvSpPr>
        <p:spPr bwMode="auto">
          <a:xfrm>
            <a:off x="63896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20" name="AutoShape 44"/>
          <p:cNvCxnSpPr>
            <a:cxnSpLocks noChangeShapeType="1"/>
            <a:stCxn id="152613" idx="4"/>
            <a:endCxn id="152619" idx="7"/>
          </p:cNvCxnSpPr>
          <p:nvPr/>
        </p:nvCxnSpPr>
        <p:spPr bwMode="auto">
          <a:xfrm flipH="1">
            <a:off x="6454775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21" name="AutoShape 45"/>
          <p:cNvCxnSpPr>
            <a:cxnSpLocks noChangeShapeType="1"/>
            <a:stCxn id="152613" idx="4"/>
            <a:endCxn id="152616" idx="0"/>
          </p:cNvCxnSpPr>
          <p:nvPr/>
        </p:nvCxnSpPr>
        <p:spPr bwMode="auto">
          <a:xfrm>
            <a:off x="6656388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2" name="Oval 46"/>
          <p:cNvSpPr>
            <a:spLocks noChangeArrowheads="1"/>
          </p:cNvSpPr>
          <p:nvPr/>
        </p:nvSpPr>
        <p:spPr bwMode="auto">
          <a:xfrm>
            <a:off x="71516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23" name="AutoShape 47"/>
          <p:cNvCxnSpPr>
            <a:cxnSpLocks noChangeShapeType="1"/>
            <a:stCxn id="152613" idx="4"/>
            <a:endCxn id="152622" idx="0"/>
          </p:cNvCxnSpPr>
          <p:nvPr/>
        </p:nvCxnSpPr>
        <p:spPr bwMode="auto">
          <a:xfrm>
            <a:off x="6656388" y="4724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4" name="Oval 48"/>
          <p:cNvSpPr>
            <a:spLocks noChangeArrowheads="1"/>
          </p:cNvSpPr>
          <p:nvPr/>
        </p:nvSpPr>
        <p:spPr bwMode="auto">
          <a:xfrm>
            <a:off x="73802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25" name="AutoShape 49"/>
          <p:cNvCxnSpPr>
            <a:cxnSpLocks noChangeShapeType="1"/>
            <a:stCxn id="152622" idx="4"/>
            <a:endCxn id="152624" idx="0"/>
          </p:cNvCxnSpPr>
          <p:nvPr/>
        </p:nvCxnSpPr>
        <p:spPr bwMode="auto">
          <a:xfrm>
            <a:off x="7189788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6" name="Oval 50"/>
          <p:cNvSpPr>
            <a:spLocks noChangeArrowheads="1"/>
          </p:cNvSpPr>
          <p:nvPr/>
        </p:nvSpPr>
        <p:spPr bwMode="auto">
          <a:xfrm>
            <a:off x="71516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27" name="AutoShape 51"/>
          <p:cNvCxnSpPr>
            <a:cxnSpLocks noChangeShapeType="1"/>
            <a:stCxn id="152622" idx="4"/>
            <a:endCxn id="152626" idx="0"/>
          </p:cNvCxnSpPr>
          <p:nvPr/>
        </p:nvCxnSpPr>
        <p:spPr bwMode="auto">
          <a:xfrm>
            <a:off x="7189788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8" name="Oval 52"/>
          <p:cNvSpPr>
            <a:spLocks noChangeArrowheads="1"/>
          </p:cNvSpPr>
          <p:nvPr/>
        </p:nvSpPr>
        <p:spPr bwMode="auto">
          <a:xfrm>
            <a:off x="79248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29" name="Oval 53"/>
          <p:cNvSpPr>
            <a:spLocks noChangeArrowheads="1"/>
          </p:cNvSpPr>
          <p:nvPr/>
        </p:nvSpPr>
        <p:spPr bwMode="auto">
          <a:xfrm>
            <a:off x="79248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30" name="AutoShape 54"/>
          <p:cNvCxnSpPr>
            <a:cxnSpLocks noChangeShapeType="1"/>
            <a:stCxn id="152628" idx="4"/>
            <a:endCxn id="152629" idx="0"/>
          </p:cNvCxnSpPr>
          <p:nvPr/>
        </p:nvCxnSpPr>
        <p:spPr bwMode="auto">
          <a:xfrm>
            <a:off x="7962900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1" name="Oval 55"/>
          <p:cNvSpPr>
            <a:spLocks noChangeArrowheads="1"/>
          </p:cNvSpPr>
          <p:nvPr/>
        </p:nvSpPr>
        <p:spPr bwMode="auto">
          <a:xfrm>
            <a:off x="81534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32" name="Oval 56"/>
          <p:cNvSpPr>
            <a:spLocks noChangeArrowheads="1"/>
          </p:cNvSpPr>
          <p:nvPr/>
        </p:nvSpPr>
        <p:spPr bwMode="auto">
          <a:xfrm>
            <a:off x="8153400" y="5791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33" name="AutoShape 57"/>
          <p:cNvCxnSpPr>
            <a:cxnSpLocks noChangeShapeType="1"/>
            <a:stCxn id="152631" idx="4"/>
            <a:endCxn id="152632" idx="0"/>
          </p:cNvCxnSpPr>
          <p:nvPr/>
        </p:nvCxnSpPr>
        <p:spPr bwMode="auto">
          <a:xfrm>
            <a:off x="8191500" y="5486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4" name="Oval 58"/>
          <p:cNvSpPr>
            <a:spLocks noChangeArrowheads="1"/>
          </p:cNvSpPr>
          <p:nvPr/>
        </p:nvSpPr>
        <p:spPr bwMode="auto">
          <a:xfrm>
            <a:off x="76962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35" name="AutoShape 59"/>
          <p:cNvCxnSpPr>
            <a:cxnSpLocks noChangeShapeType="1"/>
            <a:stCxn id="152628" idx="4"/>
            <a:endCxn id="152634" idx="7"/>
          </p:cNvCxnSpPr>
          <p:nvPr/>
        </p:nvCxnSpPr>
        <p:spPr bwMode="auto">
          <a:xfrm flipH="1">
            <a:off x="7761288" y="5105400"/>
            <a:ext cx="201612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36" name="AutoShape 60"/>
          <p:cNvCxnSpPr>
            <a:cxnSpLocks noChangeShapeType="1"/>
            <a:stCxn id="152628" idx="4"/>
            <a:endCxn id="152631" idx="0"/>
          </p:cNvCxnSpPr>
          <p:nvPr/>
        </p:nvCxnSpPr>
        <p:spPr bwMode="auto">
          <a:xfrm>
            <a:off x="7962900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37" name="AutoShape 61"/>
          <p:cNvCxnSpPr>
            <a:cxnSpLocks noChangeShapeType="1"/>
            <a:stCxn id="152613" idx="4"/>
            <a:endCxn id="152628" idx="0"/>
          </p:cNvCxnSpPr>
          <p:nvPr/>
        </p:nvCxnSpPr>
        <p:spPr bwMode="auto">
          <a:xfrm>
            <a:off x="6656388" y="4724400"/>
            <a:ext cx="1306512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8" name="Rectangle 62"/>
          <p:cNvSpPr>
            <a:spLocks noChangeArrowheads="1"/>
          </p:cNvSpPr>
          <p:nvPr/>
        </p:nvSpPr>
        <p:spPr bwMode="auto">
          <a:xfrm>
            <a:off x="1524000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0</a:t>
            </a:r>
            <a:endParaRPr lang="en-US" altLang="en-US">
              <a:latin typeface="+mj-lt"/>
            </a:endParaRPr>
          </a:p>
        </p:txBody>
      </p:sp>
      <p:sp>
        <p:nvSpPr>
          <p:cNvPr id="152639" name="Rectangle 63"/>
          <p:cNvSpPr>
            <a:spLocks noChangeArrowheads="1"/>
          </p:cNvSpPr>
          <p:nvPr/>
        </p:nvSpPr>
        <p:spPr bwMode="auto">
          <a:xfrm>
            <a:off x="2298700" y="4267200"/>
            <a:ext cx="393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52640" name="Rectangle 64"/>
          <p:cNvSpPr>
            <a:spLocks noChangeArrowheads="1"/>
          </p:cNvSpPr>
          <p:nvPr/>
        </p:nvSpPr>
        <p:spPr bwMode="auto">
          <a:xfrm>
            <a:off x="3136900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2</a:t>
            </a:r>
            <a:endParaRPr lang="en-US" altLang="en-US">
              <a:latin typeface="+mj-lt"/>
            </a:endParaRPr>
          </a:p>
        </p:txBody>
      </p:sp>
      <p:sp>
        <p:nvSpPr>
          <p:cNvPr id="152641" name="Rectangle 65"/>
          <p:cNvSpPr>
            <a:spLocks noChangeArrowheads="1"/>
          </p:cNvSpPr>
          <p:nvPr/>
        </p:nvSpPr>
        <p:spPr bwMode="auto">
          <a:xfrm>
            <a:off x="3995738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3</a:t>
            </a:r>
            <a:endParaRPr lang="en-US" altLang="en-US">
              <a:latin typeface="+mj-lt"/>
            </a:endParaRPr>
          </a:p>
        </p:txBody>
      </p:sp>
      <p:sp>
        <p:nvSpPr>
          <p:cNvPr id="152642" name="Rectangle 66"/>
          <p:cNvSpPr>
            <a:spLocks noChangeArrowheads="1"/>
          </p:cNvSpPr>
          <p:nvPr/>
        </p:nvSpPr>
        <p:spPr bwMode="auto">
          <a:xfrm>
            <a:off x="5068888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4</a:t>
            </a:r>
            <a:endParaRPr lang="en-US" altLang="en-US">
              <a:latin typeface="+mj-lt"/>
            </a:endParaRPr>
          </a:p>
        </p:txBody>
      </p:sp>
      <p:sp>
        <p:nvSpPr>
          <p:cNvPr id="152643" name="Rectangle 67"/>
          <p:cNvSpPr>
            <a:spLocks noChangeArrowheads="1"/>
          </p:cNvSpPr>
          <p:nvPr/>
        </p:nvSpPr>
        <p:spPr bwMode="auto">
          <a:xfrm>
            <a:off x="6478588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5</a:t>
            </a:r>
            <a:endParaRPr lang="en-US" altLang="en-US">
              <a:latin typeface="+mj-lt"/>
            </a:endParaRPr>
          </a:p>
        </p:txBody>
      </p:sp>
      <p:sp>
        <p:nvSpPr>
          <p:cNvPr id="152644" name="Rectangle 68"/>
          <p:cNvSpPr>
            <a:spLocks noChangeArrowheads="1"/>
          </p:cNvSpPr>
          <p:nvPr/>
        </p:nvSpPr>
        <p:spPr bwMode="auto">
          <a:xfrm>
            <a:off x="1533525" y="5949950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152645" name="Rectangle 69"/>
          <p:cNvSpPr>
            <a:spLocks noChangeArrowheads="1"/>
          </p:cNvSpPr>
          <p:nvPr/>
        </p:nvSpPr>
        <p:spPr bwMode="auto">
          <a:xfrm>
            <a:off x="23082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  <p:sp>
        <p:nvSpPr>
          <p:cNvPr id="152646" name="Rectangle 70"/>
          <p:cNvSpPr>
            <a:spLocks noChangeArrowheads="1"/>
          </p:cNvSpPr>
          <p:nvPr/>
        </p:nvSpPr>
        <p:spPr bwMode="auto">
          <a:xfrm>
            <a:off x="31464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152647" name="Rectangle 71"/>
          <p:cNvSpPr>
            <a:spLocks noChangeArrowheads="1"/>
          </p:cNvSpPr>
          <p:nvPr/>
        </p:nvSpPr>
        <p:spPr bwMode="auto">
          <a:xfrm>
            <a:off x="4005263" y="59499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52648" name="Rectangle 72"/>
          <p:cNvSpPr>
            <a:spLocks noChangeArrowheads="1"/>
          </p:cNvSpPr>
          <p:nvPr/>
        </p:nvSpPr>
        <p:spPr bwMode="auto">
          <a:xfrm>
            <a:off x="5078413" y="59499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sp>
        <p:nvSpPr>
          <p:cNvPr id="152649" name="Rectangle 73"/>
          <p:cNvSpPr>
            <a:spLocks noChangeArrowheads="1"/>
          </p:cNvSpPr>
          <p:nvPr/>
        </p:nvSpPr>
        <p:spPr bwMode="auto">
          <a:xfrm>
            <a:off x="6488113" y="5949950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13</a:t>
            </a:r>
          </a:p>
        </p:txBody>
      </p:sp>
      <p:graphicFrame>
        <p:nvGraphicFramePr>
          <p:cNvPr id="152660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662254"/>
              </p:ext>
            </p:extLst>
          </p:nvPr>
        </p:nvGraphicFramePr>
        <p:xfrm>
          <a:off x="1811338" y="1881188"/>
          <a:ext cx="267493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1422360" imgH="533160" progId="Equation.3">
                  <p:embed/>
                </p:oleObj>
              </mc:Choice>
              <mc:Fallback>
                <p:oleObj name="Equation" r:id="rId4" imgW="142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811338" y="1881188"/>
                        <a:ext cx="2674937" cy="11223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61" name="Oval 85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x</a:t>
            </a:r>
          </a:p>
        </p:txBody>
      </p:sp>
      <p:sp>
        <p:nvSpPr>
          <p:cNvPr id="152662" name="Oval 86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52663" name="Oval 87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2</a:t>
            </a:r>
          </a:p>
        </p:txBody>
      </p:sp>
      <p:sp>
        <p:nvSpPr>
          <p:cNvPr id="152664" name="Oval 88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k</a:t>
            </a:r>
            <a:endParaRPr lang="en-US" altLang="en-US">
              <a:latin typeface="+mj-lt"/>
            </a:endParaRPr>
          </a:p>
        </p:txBody>
      </p:sp>
      <p:cxnSp>
        <p:nvCxnSpPr>
          <p:cNvPr id="152665" name="AutoShape 89"/>
          <p:cNvCxnSpPr>
            <a:cxnSpLocks noChangeShapeType="1"/>
            <a:stCxn id="152661" idx="4"/>
            <a:endCxn id="152662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66" name="AutoShape 90"/>
          <p:cNvCxnSpPr>
            <a:cxnSpLocks noChangeShapeType="1"/>
            <a:stCxn id="152661" idx="4"/>
            <a:endCxn id="152663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67" name="AutoShape 91"/>
          <p:cNvCxnSpPr>
            <a:cxnSpLocks noChangeShapeType="1"/>
            <a:stCxn id="152661" idx="4"/>
            <a:endCxn id="152664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68" name="Rectangle 92"/>
          <p:cNvSpPr>
            <a:spLocks noChangeArrowheads="1"/>
          </p:cNvSpPr>
          <p:nvPr/>
        </p:nvSpPr>
        <p:spPr bwMode="auto">
          <a:xfrm>
            <a:off x="7229475" y="2633663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53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4" grpId="0"/>
      <p:bldP spid="152645" grpId="0"/>
      <p:bldP spid="152646" grpId="0"/>
      <p:bldP spid="152647" grpId="0"/>
      <p:bldP spid="152648" grpId="0"/>
      <p:bldP spid="15264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E5D4-792B-4AF4-B340-D53841950F9E}" type="slidenum">
              <a:rPr lang="en-US" altLang="en-US">
                <a:latin typeface="+mj-lt"/>
              </a:rPr>
              <a:pPr/>
              <a:t>92</a:t>
            </a:fld>
            <a:endParaRPr lang="en-US" altLang="en-US" sz="1400">
              <a:latin typeface="+mj-lt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Bounding the </a:t>
            </a:r>
            <a:r>
              <a:rPr kumimoji="0" lang="en-US" altLang="en-US" dirty="0" smtClean="0"/>
              <a:t>Degree</a:t>
            </a:r>
            <a:endParaRPr kumimoji="0" lang="en-US" alt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Lemma.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Fix a point in time. Let x be a node, and let y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y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denote</a:t>
            </a:r>
            <a:br>
              <a:rPr kumimoji="0" lang="en-US" altLang="en-US" dirty="0">
                <a:solidFill>
                  <a:schemeClr val="tx1"/>
                </a:solidFill>
                <a:latin typeface="+mj-lt"/>
              </a:rPr>
            </a:b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its children in the order in which they were linked to x.  Then: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 smtClean="0">
                <a:solidFill>
                  <a:schemeClr val="folHlink"/>
                </a:solidFill>
                <a:latin typeface="+mj-lt"/>
              </a:rPr>
              <a:t>Def. 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Let </a:t>
            </a:r>
            <a:r>
              <a:rPr kumimoji="0" lang="en-US" altLang="en-US" dirty="0" err="1" smtClean="0">
                <a:solidFill>
                  <a:schemeClr val="tx1"/>
                </a:solidFill>
                <a:latin typeface="+mj-lt"/>
              </a:rPr>
              <a:t>F</a:t>
            </a:r>
            <a:r>
              <a:rPr kumimoji="0" lang="en-US" altLang="en-US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 be smallest possible tree of degree k satisfying property.  </a:t>
            </a:r>
            <a:endParaRPr kumimoji="0" lang="en-US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163" name="Oval 19"/>
          <p:cNvSpPr>
            <a:spLocks noChangeArrowheads="1"/>
          </p:cNvSpPr>
          <p:nvPr/>
        </p:nvSpPr>
        <p:spPr bwMode="auto">
          <a:xfrm>
            <a:off x="1609725" y="466090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160972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65" name="AutoShape 21"/>
          <p:cNvCxnSpPr>
            <a:cxnSpLocks noChangeShapeType="1"/>
            <a:stCxn id="134163" idx="4"/>
            <a:endCxn id="134164" idx="0"/>
          </p:cNvCxnSpPr>
          <p:nvPr/>
        </p:nvCxnSpPr>
        <p:spPr bwMode="auto">
          <a:xfrm>
            <a:off x="1649413" y="474186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66" name="Oval 22"/>
          <p:cNvSpPr>
            <a:spLocks noChangeArrowheads="1"/>
          </p:cNvSpPr>
          <p:nvPr/>
        </p:nvSpPr>
        <p:spPr bwMode="auto">
          <a:xfrm>
            <a:off x="1852613" y="50641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167" name="Oval 23"/>
          <p:cNvSpPr>
            <a:spLocks noChangeArrowheads="1"/>
          </p:cNvSpPr>
          <p:nvPr/>
        </p:nvSpPr>
        <p:spPr bwMode="auto">
          <a:xfrm>
            <a:off x="185261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68" name="AutoShape 24"/>
          <p:cNvCxnSpPr>
            <a:cxnSpLocks noChangeShapeType="1"/>
            <a:stCxn id="134166" idx="4"/>
            <a:endCxn id="134167" idx="0"/>
          </p:cNvCxnSpPr>
          <p:nvPr/>
        </p:nvCxnSpPr>
        <p:spPr bwMode="auto">
          <a:xfrm>
            <a:off x="1892300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69" name="Oval 25"/>
          <p:cNvSpPr>
            <a:spLocks noChangeArrowheads="1"/>
          </p:cNvSpPr>
          <p:nvPr/>
        </p:nvSpPr>
        <p:spPr bwMode="auto">
          <a:xfrm>
            <a:off x="136842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70" name="AutoShape 26"/>
          <p:cNvCxnSpPr>
            <a:cxnSpLocks noChangeShapeType="1"/>
            <a:stCxn id="134163" idx="4"/>
            <a:endCxn id="134169" idx="7"/>
          </p:cNvCxnSpPr>
          <p:nvPr/>
        </p:nvCxnSpPr>
        <p:spPr bwMode="auto">
          <a:xfrm flipH="1">
            <a:off x="1438275" y="4741863"/>
            <a:ext cx="21113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7"/>
          <p:cNvCxnSpPr>
            <a:cxnSpLocks noChangeShapeType="1"/>
            <a:stCxn id="134163" idx="4"/>
            <a:endCxn id="134166" idx="0"/>
          </p:cNvCxnSpPr>
          <p:nvPr/>
        </p:nvCxnSpPr>
        <p:spPr bwMode="auto">
          <a:xfrm>
            <a:off x="1649413" y="4741863"/>
            <a:ext cx="24288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2" name="Oval 28"/>
          <p:cNvSpPr>
            <a:spLocks noChangeArrowheads="1"/>
          </p:cNvSpPr>
          <p:nvPr/>
        </p:nvSpPr>
        <p:spPr bwMode="auto">
          <a:xfrm>
            <a:off x="217487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75" name="AutoShape 31"/>
          <p:cNvCxnSpPr>
            <a:cxnSpLocks noChangeShapeType="1"/>
            <a:stCxn id="134163" idx="4"/>
            <a:endCxn id="134172" idx="0"/>
          </p:cNvCxnSpPr>
          <p:nvPr/>
        </p:nvCxnSpPr>
        <p:spPr bwMode="auto">
          <a:xfrm>
            <a:off x="1649413" y="4741863"/>
            <a:ext cx="56515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2" name="Oval 38"/>
          <p:cNvSpPr>
            <a:spLocks noChangeArrowheads="1"/>
          </p:cNvSpPr>
          <p:nvPr/>
        </p:nvSpPr>
        <p:spPr bwMode="auto">
          <a:xfrm>
            <a:off x="241776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83" name="AutoShape 39"/>
          <p:cNvCxnSpPr>
            <a:cxnSpLocks noChangeShapeType="1"/>
            <a:stCxn id="134172" idx="4"/>
            <a:endCxn id="134182" idx="0"/>
          </p:cNvCxnSpPr>
          <p:nvPr/>
        </p:nvCxnSpPr>
        <p:spPr bwMode="auto">
          <a:xfrm>
            <a:off x="2214563" y="5145088"/>
            <a:ext cx="242887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4" name="Oval 40"/>
          <p:cNvSpPr>
            <a:spLocks noChangeArrowheads="1"/>
          </p:cNvSpPr>
          <p:nvPr/>
        </p:nvSpPr>
        <p:spPr bwMode="auto">
          <a:xfrm>
            <a:off x="217487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85" name="AutoShape 41"/>
          <p:cNvCxnSpPr>
            <a:cxnSpLocks noChangeShapeType="1"/>
            <a:stCxn id="134172" idx="4"/>
            <a:endCxn id="134184" idx="0"/>
          </p:cNvCxnSpPr>
          <p:nvPr/>
        </p:nvCxnSpPr>
        <p:spPr bwMode="auto">
          <a:xfrm>
            <a:off x="2214563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6" name="Oval 42"/>
          <p:cNvSpPr>
            <a:spLocks noChangeArrowheads="1"/>
          </p:cNvSpPr>
          <p:nvPr/>
        </p:nvSpPr>
        <p:spPr bwMode="auto">
          <a:xfrm>
            <a:off x="2971800" y="466090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187" name="Oval 43"/>
          <p:cNvSpPr>
            <a:spLocks noChangeArrowheads="1"/>
          </p:cNvSpPr>
          <p:nvPr/>
        </p:nvSpPr>
        <p:spPr bwMode="auto">
          <a:xfrm>
            <a:off x="2971800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88" name="AutoShape 44"/>
          <p:cNvCxnSpPr>
            <a:cxnSpLocks noChangeShapeType="1"/>
            <a:stCxn id="134186" idx="4"/>
            <a:endCxn id="134187" idx="0"/>
          </p:cNvCxnSpPr>
          <p:nvPr/>
        </p:nvCxnSpPr>
        <p:spPr bwMode="auto">
          <a:xfrm>
            <a:off x="3011488" y="474186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9" name="Oval 45"/>
          <p:cNvSpPr>
            <a:spLocks noChangeArrowheads="1"/>
          </p:cNvSpPr>
          <p:nvPr/>
        </p:nvSpPr>
        <p:spPr bwMode="auto">
          <a:xfrm>
            <a:off x="3213100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190" name="Oval 46"/>
          <p:cNvSpPr>
            <a:spLocks noChangeArrowheads="1"/>
          </p:cNvSpPr>
          <p:nvPr/>
        </p:nvSpPr>
        <p:spPr bwMode="auto">
          <a:xfrm>
            <a:off x="3213100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91" name="AutoShape 47"/>
          <p:cNvCxnSpPr>
            <a:cxnSpLocks noChangeShapeType="1"/>
            <a:stCxn id="134189" idx="4"/>
            <a:endCxn id="134190" idx="0"/>
          </p:cNvCxnSpPr>
          <p:nvPr/>
        </p:nvCxnSpPr>
        <p:spPr bwMode="auto">
          <a:xfrm>
            <a:off x="3252788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2" name="Oval 48"/>
          <p:cNvSpPr>
            <a:spLocks noChangeArrowheads="1"/>
          </p:cNvSpPr>
          <p:nvPr/>
        </p:nvSpPr>
        <p:spPr bwMode="auto">
          <a:xfrm>
            <a:off x="2728913" y="50641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93" name="AutoShape 49"/>
          <p:cNvCxnSpPr>
            <a:cxnSpLocks noChangeShapeType="1"/>
            <a:stCxn id="134186" idx="4"/>
            <a:endCxn id="134192" idx="7"/>
          </p:cNvCxnSpPr>
          <p:nvPr/>
        </p:nvCxnSpPr>
        <p:spPr bwMode="auto">
          <a:xfrm flipH="1">
            <a:off x="2797175" y="4741863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94" name="AutoShape 50"/>
          <p:cNvCxnSpPr>
            <a:cxnSpLocks noChangeShapeType="1"/>
            <a:stCxn id="134186" idx="4"/>
            <a:endCxn id="134189" idx="0"/>
          </p:cNvCxnSpPr>
          <p:nvPr/>
        </p:nvCxnSpPr>
        <p:spPr bwMode="auto">
          <a:xfrm>
            <a:off x="3011488" y="474186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5" name="Oval 51"/>
          <p:cNvSpPr>
            <a:spLocks noChangeArrowheads="1"/>
          </p:cNvSpPr>
          <p:nvPr/>
        </p:nvSpPr>
        <p:spPr bwMode="auto">
          <a:xfrm>
            <a:off x="353377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96" name="AutoShape 52"/>
          <p:cNvCxnSpPr>
            <a:cxnSpLocks noChangeShapeType="1"/>
            <a:stCxn id="134186" idx="4"/>
            <a:endCxn id="134195" idx="0"/>
          </p:cNvCxnSpPr>
          <p:nvPr/>
        </p:nvCxnSpPr>
        <p:spPr bwMode="auto">
          <a:xfrm>
            <a:off x="3011488" y="4741863"/>
            <a:ext cx="5635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7" name="Oval 53"/>
          <p:cNvSpPr>
            <a:spLocks noChangeArrowheads="1"/>
          </p:cNvSpPr>
          <p:nvPr/>
        </p:nvSpPr>
        <p:spPr bwMode="auto">
          <a:xfrm>
            <a:off x="377666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98" name="AutoShape 54"/>
          <p:cNvCxnSpPr>
            <a:cxnSpLocks noChangeShapeType="1"/>
            <a:stCxn id="134195" idx="4"/>
            <a:endCxn id="134197" idx="0"/>
          </p:cNvCxnSpPr>
          <p:nvPr/>
        </p:nvCxnSpPr>
        <p:spPr bwMode="auto">
          <a:xfrm>
            <a:off x="3575050" y="5145088"/>
            <a:ext cx="242888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9" name="Oval 55"/>
          <p:cNvSpPr>
            <a:spLocks noChangeArrowheads="1"/>
          </p:cNvSpPr>
          <p:nvPr/>
        </p:nvSpPr>
        <p:spPr bwMode="auto">
          <a:xfrm>
            <a:off x="353377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00" name="AutoShape 56"/>
          <p:cNvCxnSpPr>
            <a:cxnSpLocks noChangeShapeType="1"/>
            <a:stCxn id="134195" idx="4"/>
            <a:endCxn id="134199" idx="0"/>
          </p:cNvCxnSpPr>
          <p:nvPr/>
        </p:nvCxnSpPr>
        <p:spPr bwMode="auto">
          <a:xfrm>
            <a:off x="3575050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1" name="Oval 57"/>
          <p:cNvSpPr>
            <a:spLocks noChangeArrowheads="1"/>
          </p:cNvSpPr>
          <p:nvPr/>
        </p:nvSpPr>
        <p:spPr bwMode="auto">
          <a:xfrm>
            <a:off x="4354513" y="5064125"/>
            <a:ext cx="79375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02" name="Oval 58"/>
          <p:cNvSpPr>
            <a:spLocks noChangeArrowheads="1"/>
          </p:cNvSpPr>
          <p:nvPr/>
        </p:nvSpPr>
        <p:spPr bwMode="auto">
          <a:xfrm>
            <a:off x="4354513" y="5465763"/>
            <a:ext cx="79375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03" name="AutoShape 59"/>
          <p:cNvCxnSpPr>
            <a:cxnSpLocks noChangeShapeType="1"/>
            <a:stCxn id="134201" idx="4"/>
            <a:endCxn id="134202" idx="0"/>
          </p:cNvCxnSpPr>
          <p:nvPr/>
        </p:nvCxnSpPr>
        <p:spPr bwMode="auto">
          <a:xfrm>
            <a:off x="4392613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4" name="Oval 60"/>
          <p:cNvSpPr>
            <a:spLocks noChangeArrowheads="1"/>
          </p:cNvSpPr>
          <p:nvPr/>
        </p:nvSpPr>
        <p:spPr bwMode="auto">
          <a:xfrm>
            <a:off x="459581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05" name="Oval 61"/>
          <p:cNvSpPr>
            <a:spLocks noChangeArrowheads="1"/>
          </p:cNvSpPr>
          <p:nvPr/>
        </p:nvSpPr>
        <p:spPr bwMode="auto">
          <a:xfrm>
            <a:off x="4595813" y="5870575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06" name="AutoShape 62"/>
          <p:cNvCxnSpPr>
            <a:cxnSpLocks noChangeShapeType="1"/>
            <a:stCxn id="134204" idx="4"/>
            <a:endCxn id="134205" idx="0"/>
          </p:cNvCxnSpPr>
          <p:nvPr/>
        </p:nvCxnSpPr>
        <p:spPr bwMode="auto">
          <a:xfrm>
            <a:off x="4635500" y="5546725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7" name="Oval 63"/>
          <p:cNvSpPr>
            <a:spLocks noChangeArrowheads="1"/>
          </p:cNvSpPr>
          <p:nvPr/>
        </p:nvSpPr>
        <p:spPr bwMode="auto">
          <a:xfrm>
            <a:off x="411162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08" name="AutoShape 64"/>
          <p:cNvCxnSpPr>
            <a:cxnSpLocks noChangeShapeType="1"/>
            <a:stCxn id="134201" idx="4"/>
            <a:endCxn id="134207" idx="7"/>
          </p:cNvCxnSpPr>
          <p:nvPr/>
        </p:nvCxnSpPr>
        <p:spPr bwMode="auto">
          <a:xfrm flipH="1">
            <a:off x="4179888" y="5145088"/>
            <a:ext cx="2127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09" name="AutoShape 65"/>
          <p:cNvCxnSpPr>
            <a:cxnSpLocks noChangeShapeType="1"/>
            <a:stCxn id="134201" idx="4"/>
            <a:endCxn id="134204" idx="0"/>
          </p:cNvCxnSpPr>
          <p:nvPr/>
        </p:nvCxnSpPr>
        <p:spPr bwMode="auto">
          <a:xfrm>
            <a:off x="4392613" y="5145088"/>
            <a:ext cx="242887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10" name="AutoShape 66"/>
          <p:cNvCxnSpPr>
            <a:cxnSpLocks noChangeShapeType="1"/>
            <a:stCxn id="134186" idx="4"/>
            <a:endCxn id="134201" idx="0"/>
          </p:cNvCxnSpPr>
          <p:nvPr/>
        </p:nvCxnSpPr>
        <p:spPr bwMode="auto">
          <a:xfrm>
            <a:off x="3011488" y="4741863"/>
            <a:ext cx="1381125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15" name="Rectangle 71"/>
          <p:cNvSpPr>
            <a:spLocks noChangeArrowheads="1"/>
          </p:cNvSpPr>
          <p:nvPr/>
        </p:nvSpPr>
        <p:spPr bwMode="auto">
          <a:xfrm>
            <a:off x="1479550" y="4257675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4</a:t>
            </a:r>
            <a:endParaRPr lang="en-US" altLang="en-US">
              <a:latin typeface="+mj-lt"/>
            </a:endParaRPr>
          </a:p>
        </p:txBody>
      </p:sp>
      <p:sp>
        <p:nvSpPr>
          <p:cNvPr id="134216" name="Rectangle 72"/>
          <p:cNvSpPr>
            <a:spLocks noChangeArrowheads="1"/>
          </p:cNvSpPr>
          <p:nvPr/>
        </p:nvSpPr>
        <p:spPr bwMode="auto">
          <a:xfrm>
            <a:off x="2822575" y="4257675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5</a:t>
            </a:r>
            <a:endParaRPr lang="en-US" altLang="en-US">
              <a:latin typeface="+mj-lt"/>
            </a:endParaRPr>
          </a:p>
        </p:txBody>
      </p:sp>
      <p:sp>
        <p:nvSpPr>
          <p:cNvPr id="134221" name="Rectangle 77"/>
          <p:cNvSpPr>
            <a:spLocks noChangeArrowheads="1"/>
          </p:cNvSpPr>
          <p:nvPr/>
        </p:nvSpPr>
        <p:spPr bwMode="auto">
          <a:xfrm>
            <a:off x="1871663" y="63166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sp>
        <p:nvSpPr>
          <p:cNvPr id="134222" name="Rectangle 78"/>
          <p:cNvSpPr>
            <a:spLocks noChangeArrowheads="1"/>
          </p:cNvSpPr>
          <p:nvPr/>
        </p:nvSpPr>
        <p:spPr bwMode="auto">
          <a:xfrm>
            <a:off x="3443288" y="6316663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13</a:t>
            </a:r>
          </a:p>
        </p:txBody>
      </p:sp>
      <p:sp>
        <p:nvSpPr>
          <p:cNvPr id="134251" name="Oval 107"/>
          <p:cNvSpPr>
            <a:spLocks noChangeArrowheads="1"/>
          </p:cNvSpPr>
          <p:nvPr/>
        </p:nvSpPr>
        <p:spPr bwMode="auto">
          <a:xfrm>
            <a:off x="5068888" y="46577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52" name="Oval 108"/>
          <p:cNvSpPr>
            <a:spLocks noChangeArrowheads="1"/>
          </p:cNvSpPr>
          <p:nvPr/>
        </p:nvSpPr>
        <p:spPr bwMode="auto">
          <a:xfrm>
            <a:off x="5068888" y="5060950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53" name="AutoShape 109"/>
          <p:cNvCxnSpPr>
            <a:cxnSpLocks noChangeShapeType="1"/>
            <a:stCxn id="134251" idx="4"/>
            <a:endCxn id="134252" idx="0"/>
          </p:cNvCxnSpPr>
          <p:nvPr/>
        </p:nvCxnSpPr>
        <p:spPr bwMode="auto">
          <a:xfrm>
            <a:off x="5108575" y="4738688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54" name="Oval 110"/>
          <p:cNvSpPr>
            <a:spLocks noChangeArrowheads="1"/>
          </p:cNvSpPr>
          <p:nvPr/>
        </p:nvSpPr>
        <p:spPr bwMode="auto">
          <a:xfrm>
            <a:off x="5311775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55" name="Oval 111"/>
          <p:cNvSpPr>
            <a:spLocks noChangeArrowheads="1"/>
          </p:cNvSpPr>
          <p:nvPr/>
        </p:nvSpPr>
        <p:spPr bwMode="auto">
          <a:xfrm>
            <a:off x="5311775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56" name="AutoShape 112"/>
          <p:cNvCxnSpPr>
            <a:cxnSpLocks noChangeShapeType="1"/>
            <a:stCxn id="134254" idx="4"/>
            <a:endCxn id="134255" idx="0"/>
          </p:cNvCxnSpPr>
          <p:nvPr/>
        </p:nvCxnSpPr>
        <p:spPr bwMode="auto">
          <a:xfrm>
            <a:off x="5351463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57" name="Oval 113"/>
          <p:cNvSpPr>
            <a:spLocks noChangeArrowheads="1"/>
          </p:cNvSpPr>
          <p:nvPr/>
        </p:nvSpPr>
        <p:spPr bwMode="auto">
          <a:xfrm>
            <a:off x="4827588" y="5060950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58" name="AutoShape 114"/>
          <p:cNvCxnSpPr>
            <a:cxnSpLocks noChangeShapeType="1"/>
            <a:stCxn id="134251" idx="4"/>
            <a:endCxn id="134257" idx="7"/>
          </p:cNvCxnSpPr>
          <p:nvPr/>
        </p:nvCxnSpPr>
        <p:spPr bwMode="auto">
          <a:xfrm flipH="1">
            <a:off x="4895850" y="4738688"/>
            <a:ext cx="2127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59" name="AutoShape 115"/>
          <p:cNvCxnSpPr>
            <a:cxnSpLocks noChangeShapeType="1"/>
            <a:stCxn id="134251" idx="4"/>
            <a:endCxn id="134254" idx="0"/>
          </p:cNvCxnSpPr>
          <p:nvPr/>
        </p:nvCxnSpPr>
        <p:spPr bwMode="auto">
          <a:xfrm>
            <a:off x="5108575" y="4738688"/>
            <a:ext cx="24288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0" name="Oval 116"/>
          <p:cNvSpPr>
            <a:spLocks noChangeArrowheads="1"/>
          </p:cNvSpPr>
          <p:nvPr/>
        </p:nvSpPr>
        <p:spPr bwMode="auto">
          <a:xfrm>
            <a:off x="5632450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61" name="AutoShape 117"/>
          <p:cNvCxnSpPr>
            <a:cxnSpLocks noChangeShapeType="1"/>
            <a:stCxn id="134251" idx="4"/>
            <a:endCxn id="134260" idx="0"/>
          </p:cNvCxnSpPr>
          <p:nvPr/>
        </p:nvCxnSpPr>
        <p:spPr bwMode="auto">
          <a:xfrm>
            <a:off x="5108575" y="4738688"/>
            <a:ext cx="56515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2" name="Oval 118"/>
          <p:cNvSpPr>
            <a:spLocks noChangeArrowheads="1"/>
          </p:cNvSpPr>
          <p:nvPr/>
        </p:nvSpPr>
        <p:spPr bwMode="auto">
          <a:xfrm>
            <a:off x="587375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63" name="AutoShape 119"/>
          <p:cNvCxnSpPr>
            <a:cxnSpLocks noChangeShapeType="1"/>
            <a:stCxn id="134260" idx="4"/>
            <a:endCxn id="134262" idx="0"/>
          </p:cNvCxnSpPr>
          <p:nvPr/>
        </p:nvCxnSpPr>
        <p:spPr bwMode="auto">
          <a:xfrm>
            <a:off x="5673725" y="514191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4" name="Oval 120"/>
          <p:cNvSpPr>
            <a:spLocks noChangeArrowheads="1"/>
          </p:cNvSpPr>
          <p:nvPr/>
        </p:nvSpPr>
        <p:spPr bwMode="auto">
          <a:xfrm>
            <a:off x="563245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65" name="AutoShape 121"/>
          <p:cNvCxnSpPr>
            <a:cxnSpLocks noChangeShapeType="1"/>
            <a:stCxn id="134260" idx="4"/>
            <a:endCxn id="134264" idx="0"/>
          </p:cNvCxnSpPr>
          <p:nvPr/>
        </p:nvCxnSpPr>
        <p:spPr bwMode="auto">
          <a:xfrm>
            <a:off x="5673725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6" name="Oval 122"/>
          <p:cNvSpPr>
            <a:spLocks noChangeArrowheads="1"/>
          </p:cNvSpPr>
          <p:nvPr/>
        </p:nvSpPr>
        <p:spPr bwMode="auto">
          <a:xfrm>
            <a:off x="6451600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67" name="Oval 123"/>
          <p:cNvSpPr>
            <a:spLocks noChangeArrowheads="1"/>
          </p:cNvSpPr>
          <p:nvPr/>
        </p:nvSpPr>
        <p:spPr bwMode="auto">
          <a:xfrm>
            <a:off x="645160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68" name="AutoShape 124"/>
          <p:cNvCxnSpPr>
            <a:cxnSpLocks noChangeShapeType="1"/>
            <a:stCxn id="134266" idx="4"/>
            <a:endCxn id="134267" idx="0"/>
          </p:cNvCxnSpPr>
          <p:nvPr/>
        </p:nvCxnSpPr>
        <p:spPr bwMode="auto">
          <a:xfrm>
            <a:off x="6491288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9" name="Oval 125"/>
          <p:cNvSpPr>
            <a:spLocks noChangeArrowheads="1"/>
          </p:cNvSpPr>
          <p:nvPr/>
        </p:nvSpPr>
        <p:spPr bwMode="auto">
          <a:xfrm>
            <a:off x="6694488" y="5464175"/>
            <a:ext cx="77787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70" name="Oval 126"/>
          <p:cNvSpPr>
            <a:spLocks noChangeArrowheads="1"/>
          </p:cNvSpPr>
          <p:nvPr/>
        </p:nvSpPr>
        <p:spPr bwMode="auto">
          <a:xfrm>
            <a:off x="6694488" y="5865813"/>
            <a:ext cx="77787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71" name="AutoShape 127"/>
          <p:cNvCxnSpPr>
            <a:cxnSpLocks noChangeShapeType="1"/>
            <a:stCxn id="134269" idx="4"/>
            <a:endCxn id="134270" idx="0"/>
          </p:cNvCxnSpPr>
          <p:nvPr/>
        </p:nvCxnSpPr>
        <p:spPr bwMode="auto">
          <a:xfrm>
            <a:off x="6732588" y="554513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72" name="Oval 128"/>
          <p:cNvSpPr>
            <a:spLocks noChangeArrowheads="1"/>
          </p:cNvSpPr>
          <p:nvPr/>
        </p:nvSpPr>
        <p:spPr bwMode="auto">
          <a:xfrm>
            <a:off x="6210300" y="5464175"/>
            <a:ext cx="79375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73" name="AutoShape 129"/>
          <p:cNvCxnSpPr>
            <a:cxnSpLocks noChangeShapeType="1"/>
            <a:stCxn id="134266" idx="4"/>
            <a:endCxn id="134272" idx="7"/>
          </p:cNvCxnSpPr>
          <p:nvPr/>
        </p:nvCxnSpPr>
        <p:spPr bwMode="auto">
          <a:xfrm flipH="1">
            <a:off x="6276975" y="5141913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74" name="AutoShape 130"/>
          <p:cNvCxnSpPr>
            <a:cxnSpLocks noChangeShapeType="1"/>
            <a:stCxn id="134266" idx="4"/>
            <a:endCxn id="134269" idx="0"/>
          </p:cNvCxnSpPr>
          <p:nvPr/>
        </p:nvCxnSpPr>
        <p:spPr bwMode="auto">
          <a:xfrm>
            <a:off x="6491288" y="514191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75" name="AutoShape 131"/>
          <p:cNvCxnSpPr>
            <a:cxnSpLocks noChangeShapeType="1"/>
            <a:stCxn id="134251" idx="4"/>
            <a:endCxn id="134266" idx="0"/>
          </p:cNvCxnSpPr>
          <p:nvPr/>
        </p:nvCxnSpPr>
        <p:spPr bwMode="auto">
          <a:xfrm>
            <a:off x="5108575" y="4738688"/>
            <a:ext cx="138271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76" name="Rectangle 132"/>
          <p:cNvSpPr>
            <a:spLocks noChangeArrowheads="1"/>
          </p:cNvSpPr>
          <p:nvPr/>
        </p:nvSpPr>
        <p:spPr bwMode="auto">
          <a:xfrm>
            <a:off x="4919663" y="42545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6</a:t>
            </a:r>
            <a:endParaRPr lang="en-US" altLang="en-US">
              <a:latin typeface="+mj-lt"/>
            </a:endParaRPr>
          </a:p>
        </p:txBody>
      </p:sp>
      <p:sp>
        <p:nvSpPr>
          <p:cNvPr id="134277" name="Rectangle 133"/>
          <p:cNvSpPr>
            <a:spLocks noChangeArrowheads="1"/>
          </p:cNvSpPr>
          <p:nvPr/>
        </p:nvSpPr>
        <p:spPr bwMode="auto">
          <a:xfrm>
            <a:off x="6086475" y="6313488"/>
            <a:ext cx="10615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8 + 13 = 21</a:t>
            </a:r>
          </a:p>
        </p:txBody>
      </p:sp>
      <p:sp>
        <p:nvSpPr>
          <p:cNvPr id="134278" name="Oval 134"/>
          <p:cNvSpPr>
            <a:spLocks noChangeArrowheads="1"/>
          </p:cNvSpPr>
          <p:nvPr/>
        </p:nvSpPr>
        <p:spPr bwMode="auto">
          <a:xfrm>
            <a:off x="7608888" y="50768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79" name="Oval 135"/>
          <p:cNvSpPr>
            <a:spLocks noChangeArrowheads="1"/>
          </p:cNvSpPr>
          <p:nvPr/>
        </p:nvSpPr>
        <p:spPr bwMode="auto">
          <a:xfrm>
            <a:off x="760888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80" name="AutoShape 136"/>
          <p:cNvCxnSpPr>
            <a:cxnSpLocks noChangeShapeType="1"/>
            <a:stCxn id="134278" idx="4"/>
            <a:endCxn id="134279" idx="0"/>
          </p:cNvCxnSpPr>
          <p:nvPr/>
        </p:nvCxnSpPr>
        <p:spPr bwMode="auto">
          <a:xfrm>
            <a:off x="7650163" y="5157788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1" name="Oval 137"/>
          <p:cNvSpPr>
            <a:spLocks noChangeArrowheads="1"/>
          </p:cNvSpPr>
          <p:nvPr/>
        </p:nvSpPr>
        <p:spPr bwMode="auto">
          <a:xfrm>
            <a:off x="785018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82" name="Oval 138"/>
          <p:cNvSpPr>
            <a:spLocks noChangeArrowheads="1"/>
          </p:cNvSpPr>
          <p:nvPr/>
        </p:nvSpPr>
        <p:spPr bwMode="auto">
          <a:xfrm>
            <a:off x="785018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83" name="AutoShape 139"/>
          <p:cNvCxnSpPr>
            <a:cxnSpLocks noChangeShapeType="1"/>
            <a:stCxn id="134281" idx="4"/>
            <a:endCxn id="134282" idx="0"/>
          </p:cNvCxnSpPr>
          <p:nvPr/>
        </p:nvCxnSpPr>
        <p:spPr bwMode="auto">
          <a:xfrm>
            <a:off x="7891463" y="5561013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4" name="Oval 140"/>
          <p:cNvSpPr>
            <a:spLocks noChangeArrowheads="1"/>
          </p:cNvSpPr>
          <p:nvPr/>
        </p:nvSpPr>
        <p:spPr bwMode="auto">
          <a:xfrm>
            <a:off x="7369175" y="5481638"/>
            <a:ext cx="77788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85" name="AutoShape 141"/>
          <p:cNvCxnSpPr>
            <a:cxnSpLocks noChangeShapeType="1"/>
            <a:stCxn id="134278" idx="4"/>
            <a:endCxn id="134284" idx="7"/>
          </p:cNvCxnSpPr>
          <p:nvPr/>
        </p:nvCxnSpPr>
        <p:spPr bwMode="auto">
          <a:xfrm flipH="1">
            <a:off x="7435850" y="5157788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86" name="AutoShape 142"/>
          <p:cNvCxnSpPr>
            <a:cxnSpLocks noChangeShapeType="1"/>
            <a:stCxn id="134278" idx="4"/>
            <a:endCxn id="134281" idx="0"/>
          </p:cNvCxnSpPr>
          <p:nvPr/>
        </p:nvCxnSpPr>
        <p:spPr bwMode="auto">
          <a:xfrm>
            <a:off x="7650163" y="5157788"/>
            <a:ext cx="2413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7" name="Oval 143"/>
          <p:cNvSpPr>
            <a:spLocks noChangeArrowheads="1"/>
          </p:cNvSpPr>
          <p:nvPr/>
        </p:nvSpPr>
        <p:spPr bwMode="auto">
          <a:xfrm>
            <a:off x="817403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88" name="AutoShape 144"/>
          <p:cNvCxnSpPr>
            <a:cxnSpLocks noChangeShapeType="1"/>
            <a:stCxn id="134278" idx="4"/>
            <a:endCxn id="134287" idx="0"/>
          </p:cNvCxnSpPr>
          <p:nvPr/>
        </p:nvCxnSpPr>
        <p:spPr bwMode="auto">
          <a:xfrm>
            <a:off x="7650163" y="5157788"/>
            <a:ext cx="56515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9" name="Oval 145"/>
          <p:cNvSpPr>
            <a:spLocks noChangeArrowheads="1"/>
          </p:cNvSpPr>
          <p:nvPr/>
        </p:nvSpPr>
        <p:spPr bwMode="auto">
          <a:xfrm>
            <a:off x="841533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90" name="AutoShape 146"/>
          <p:cNvCxnSpPr>
            <a:cxnSpLocks noChangeShapeType="1"/>
            <a:stCxn id="134287" idx="4"/>
            <a:endCxn id="134289" idx="0"/>
          </p:cNvCxnSpPr>
          <p:nvPr/>
        </p:nvCxnSpPr>
        <p:spPr bwMode="auto">
          <a:xfrm>
            <a:off x="8215313" y="5561013"/>
            <a:ext cx="2413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91" name="Oval 147"/>
          <p:cNvSpPr>
            <a:spLocks noChangeArrowheads="1"/>
          </p:cNvSpPr>
          <p:nvPr/>
        </p:nvSpPr>
        <p:spPr bwMode="auto">
          <a:xfrm>
            <a:off x="817403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92" name="AutoShape 148"/>
          <p:cNvCxnSpPr>
            <a:cxnSpLocks noChangeShapeType="1"/>
            <a:stCxn id="134287" idx="4"/>
            <a:endCxn id="134291" idx="0"/>
          </p:cNvCxnSpPr>
          <p:nvPr/>
        </p:nvCxnSpPr>
        <p:spPr bwMode="auto">
          <a:xfrm>
            <a:off x="8215313" y="5561013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93" name="AutoShape 149"/>
          <p:cNvCxnSpPr>
            <a:cxnSpLocks noChangeShapeType="1"/>
            <a:stCxn id="134251" idx="4"/>
            <a:endCxn id="134278" idx="0"/>
          </p:cNvCxnSpPr>
          <p:nvPr/>
        </p:nvCxnSpPr>
        <p:spPr bwMode="auto">
          <a:xfrm>
            <a:off x="5110163" y="4738688"/>
            <a:ext cx="254000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96" name="Freeform 152"/>
          <p:cNvSpPr>
            <a:spLocks/>
          </p:cNvSpPr>
          <p:nvPr/>
        </p:nvSpPr>
        <p:spPr bwMode="auto">
          <a:xfrm>
            <a:off x="4737100" y="4503738"/>
            <a:ext cx="2159000" cy="1620837"/>
          </a:xfrm>
          <a:custGeom>
            <a:avLst/>
            <a:gdLst>
              <a:gd name="T0" fmla="*/ 88 w 1360"/>
              <a:gd name="T1" fmla="*/ 53 h 1021"/>
              <a:gd name="T2" fmla="*/ 728 w 1360"/>
              <a:gd name="T3" fmla="*/ 93 h 1021"/>
              <a:gd name="T4" fmla="*/ 824 w 1360"/>
              <a:gd name="T5" fmla="*/ 109 h 1021"/>
              <a:gd name="T6" fmla="*/ 920 w 1360"/>
              <a:gd name="T7" fmla="*/ 149 h 1021"/>
              <a:gd name="T8" fmla="*/ 976 w 1360"/>
              <a:gd name="T9" fmla="*/ 165 h 1021"/>
              <a:gd name="T10" fmla="*/ 1024 w 1360"/>
              <a:gd name="T11" fmla="*/ 181 h 1021"/>
              <a:gd name="T12" fmla="*/ 1064 w 1360"/>
              <a:gd name="T13" fmla="*/ 213 h 1021"/>
              <a:gd name="T14" fmla="*/ 1112 w 1360"/>
              <a:gd name="T15" fmla="*/ 245 h 1021"/>
              <a:gd name="T16" fmla="*/ 1128 w 1360"/>
              <a:gd name="T17" fmla="*/ 269 h 1021"/>
              <a:gd name="T18" fmla="*/ 1152 w 1360"/>
              <a:gd name="T19" fmla="*/ 277 h 1021"/>
              <a:gd name="T20" fmla="*/ 1208 w 1360"/>
              <a:gd name="T21" fmla="*/ 341 h 1021"/>
              <a:gd name="T22" fmla="*/ 1288 w 1360"/>
              <a:gd name="T23" fmla="*/ 461 h 1021"/>
              <a:gd name="T24" fmla="*/ 1360 w 1360"/>
              <a:gd name="T25" fmla="*/ 661 h 1021"/>
              <a:gd name="T26" fmla="*/ 1336 w 1360"/>
              <a:gd name="T27" fmla="*/ 917 h 1021"/>
              <a:gd name="T28" fmla="*/ 1320 w 1360"/>
              <a:gd name="T29" fmla="*/ 989 h 1021"/>
              <a:gd name="T30" fmla="*/ 1272 w 1360"/>
              <a:gd name="T31" fmla="*/ 1021 h 1021"/>
              <a:gd name="T32" fmla="*/ 1032 w 1360"/>
              <a:gd name="T33" fmla="*/ 1005 h 1021"/>
              <a:gd name="T34" fmla="*/ 544 w 1360"/>
              <a:gd name="T35" fmla="*/ 901 h 1021"/>
              <a:gd name="T36" fmla="*/ 408 w 1360"/>
              <a:gd name="T37" fmla="*/ 829 h 1021"/>
              <a:gd name="T38" fmla="*/ 384 w 1360"/>
              <a:gd name="T39" fmla="*/ 813 h 1021"/>
              <a:gd name="T40" fmla="*/ 352 w 1360"/>
              <a:gd name="T41" fmla="*/ 765 h 1021"/>
              <a:gd name="T42" fmla="*/ 296 w 1360"/>
              <a:gd name="T43" fmla="*/ 709 h 1021"/>
              <a:gd name="T44" fmla="*/ 232 w 1360"/>
              <a:gd name="T45" fmla="*/ 637 h 1021"/>
              <a:gd name="T46" fmla="*/ 152 w 1360"/>
              <a:gd name="T47" fmla="*/ 549 h 1021"/>
              <a:gd name="T48" fmla="*/ 104 w 1360"/>
              <a:gd name="T49" fmla="*/ 533 h 1021"/>
              <a:gd name="T50" fmla="*/ 48 w 1360"/>
              <a:gd name="T51" fmla="*/ 477 h 1021"/>
              <a:gd name="T52" fmla="*/ 8 w 1360"/>
              <a:gd name="T53" fmla="*/ 405 h 1021"/>
              <a:gd name="T54" fmla="*/ 0 w 1360"/>
              <a:gd name="T55" fmla="*/ 381 h 1021"/>
              <a:gd name="T56" fmla="*/ 32 w 1360"/>
              <a:gd name="T57" fmla="*/ 197 h 1021"/>
              <a:gd name="T58" fmla="*/ 48 w 1360"/>
              <a:gd name="T59" fmla="*/ 173 h 1021"/>
              <a:gd name="T60" fmla="*/ 64 w 1360"/>
              <a:gd name="T61" fmla="*/ 125 h 1021"/>
              <a:gd name="T62" fmla="*/ 88 w 1360"/>
              <a:gd name="T63" fmla="*/ 53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0" h="1021">
                <a:moveTo>
                  <a:pt x="88" y="53"/>
                </a:moveTo>
                <a:cubicBezTo>
                  <a:pt x="299" y="0"/>
                  <a:pt x="518" y="66"/>
                  <a:pt x="728" y="93"/>
                </a:cubicBezTo>
                <a:cubicBezTo>
                  <a:pt x="793" y="114"/>
                  <a:pt x="690" y="82"/>
                  <a:pt x="824" y="109"/>
                </a:cubicBezTo>
                <a:cubicBezTo>
                  <a:pt x="864" y="117"/>
                  <a:pt x="886" y="132"/>
                  <a:pt x="920" y="149"/>
                </a:cubicBezTo>
                <a:cubicBezTo>
                  <a:pt x="933" y="155"/>
                  <a:pt x="963" y="161"/>
                  <a:pt x="976" y="165"/>
                </a:cubicBezTo>
                <a:cubicBezTo>
                  <a:pt x="992" y="169"/>
                  <a:pt x="1024" y="181"/>
                  <a:pt x="1024" y="181"/>
                </a:cubicBezTo>
                <a:cubicBezTo>
                  <a:pt x="1053" y="225"/>
                  <a:pt x="1023" y="190"/>
                  <a:pt x="1064" y="213"/>
                </a:cubicBezTo>
                <a:cubicBezTo>
                  <a:pt x="1080" y="222"/>
                  <a:pt x="1112" y="245"/>
                  <a:pt x="1112" y="245"/>
                </a:cubicBezTo>
                <a:cubicBezTo>
                  <a:pt x="1117" y="253"/>
                  <a:pt x="1120" y="262"/>
                  <a:pt x="1128" y="269"/>
                </a:cubicBezTo>
                <a:cubicBezTo>
                  <a:pt x="1134" y="274"/>
                  <a:pt x="1146" y="271"/>
                  <a:pt x="1152" y="277"/>
                </a:cubicBezTo>
                <a:cubicBezTo>
                  <a:pt x="1245" y="370"/>
                  <a:pt x="1139" y="295"/>
                  <a:pt x="1208" y="341"/>
                </a:cubicBezTo>
                <a:cubicBezTo>
                  <a:pt x="1230" y="385"/>
                  <a:pt x="1271" y="410"/>
                  <a:pt x="1288" y="461"/>
                </a:cubicBezTo>
                <a:cubicBezTo>
                  <a:pt x="1310" y="528"/>
                  <a:pt x="1340" y="591"/>
                  <a:pt x="1360" y="661"/>
                </a:cubicBezTo>
                <a:cubicBezTo>
                  <a:pt x="1355" y="763"/>
                  <a:pt x="1351" y="825"/>
                  <a:pt x="1336" y="917"/>
                </a:cubicBezTo>
                <a:cubicBezTo>
                  <a:pt x="1331" y="941"/>
                  <a:pt x="1336" y="970"/>
                  <a:pt x="1320" y="989"/>
                </a:cubicBezTo>
                <a:cubicBezTo>
                  <a:pt x="1307" y="1003"/>
                  <a:pt x="1272" y="1021"/>
                  <a:pt x="1272" y="1021"/>
                </a:cubicBezTo>
                <a:cubicBezTo>
                  <a:pt x="1192" y="1015"/>
                  <a:pt x="1111" y="1011"/>
                  <a:pt x="1032" y="1005"/>
                </a:cubicBezTo>
                <a:cubicBezTo>
                  <a:pt x="867" y="991"/>
                  <a:pt x="705" y="933"/>
                  <a:pt x="544" y="901"/>
                </a:cubicBezTo>
                <a:cubicBezTo>
                  <a:pt x="496" y="877"/>
                  <a:pt x="459" y="841"/>
                  <a:pt x="408" y="829"/>
                </a:cubicBezTo>
                <a:cubicBezTo>
                  <a:pt x="400" y="823"/>
                  <a:pt x="390" y="820"/>
                  <a:pt x="384" y="813"/>
                </a:cubicBezTo>
                <a:cubicBezTo>
                  <a:pt x="371" y="798"/>
                  <a:pt x="365" y="778"/>
                  <a:pt x="352" y="765"/>
                </a:cubicBezTo>
                <a:cubicBezTo>
                  <a:pt x="333" y="746"/>
                  <a:pt x="310" y="730"/>
                  <a:pt x="296" y="709"/>
                </a:cubicBezTo>
                <a:cubicBezTo>
                  <a:pt x="273" y="674"/>
                  <a:pt x="270" y="656"/>
                  <a:pt x="232" y="637"/>
                </a:cubicBezTo>
                <a:cubicBezTo>
                  <a:pt x="221" y="596"/>
                  <a:pt x="195" y="563"/>
                  <a:pt x="152" y="549"/>
                </a:cubicBezTo>
                <a:cubicBezTo>
                  <a:pt x="136" y="543"/>
                  <a:pt x="104" y="533"/>
                  <a:pt x="104" y="533"/>
                </a:cubicBezTo>
                <a:cubicBezTo>
                  <a:pt x="91" y="495"/>
                  <a:pt x="87" y="486"/>
                  <a:pt x="48" y="477"/>
                </a:cubicBezTo>
                <a:cubicBezTo>
                  <a:pt x="12" y="441"/>
                  <a:pt x="27" y="463"/>
                  <a:pt x="8" y="405"/>
                </a:cubicBezTo>
                <a:cubicBezTo>
                  <a:pt x="5" y="397"/>
                  <a:pt x="0" y="381"/>
                  <a:pt x="0" y="381"/>
                </a:cubicBezTo>
                <a:cubicBezTo>
                  <a:pt x="5" y="327"/>
                  <a:pt x="9" y="248"/>
                  <a:pt x="32" y="197"/>
                </a:cubicBezTo>
                <a:cubicBezTo>
                  <a:pt x="35" y="188"/>
                  <a:pt x="44" y="181"/>
                  <a:pt x="48" y="173"/>
                </a:cubicBezTo>
                <a:cubicBezTo>
                  <a:pt x="54" y="157"/>
                  <a:pt x="64" y="125"/>
                  <a:pt x="64" y="125"/>
                </a:cubicBezTo>
                <a:lnTo>
                  <a:pt x="88" y="53"/>
                </a:ln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97" name="Freeform 153"/>
          <p:cNvSpPr>
            <a:spLocks/>
          </p:cNvSpPr>
          <p:nvPr/>
        </p:nvSpPr>
        <p:spPr bwMode="auto">
          <a:xfrm>
            <a:off x="7277100" y="4941888"/>
            <a:ext cx="1330325" cy="1230312"/>
          </a:xfrm>
          <a:custGeom>
            <a:avLst/>
            <a:gdLst>
              <a:gd name="T0" fmla="*/ 80 w 838"/>
              <a:gd name="T1" fmla="*/ 113 h 775"/>
              <a:gd name="T2" fmla="*/ 152 w 838"/>
              <a:gd name="T3" fmla="*/ 73 h 775"/>
              <a:gd name="T4" fmla="*/ 176 w 838"/>
              <a:gd name="T5" fmla="*/ 57 h 775"/>
              <a:gd name="T6" fmla="*/ 200 w 838"/>
              <a:gd name="T7" fmla="*/ 41 h 775"/>
              <a:gd name="T8" fmla="*/ 288 w 838"/>
              <a:gd name="T9" fmla="*/ 17 h 775"/>
              <a:gd name="T10" fmla="*/ 392 w 838"/>
              <a:gd name="T11" fmla="*/ 49 h 775"/>
              <a:gd name="T12" fmla="*/ 464 w 838"/>
              <a:gd name="T13" fmla="*/ 81 h 775"/>
              <a:gd name="T14" fmla="*/ 512 w 838"/>
              <a:gd name="T15" fmla="*/ 121 h 775"/>
              <a:gd name="T16" fmla="*/ 560 w 838"/>
              <a:gd name="T17" fmla="*/ 137 h 775"/>
              <a:gd name="T18" fmla="*/ 632 w 838"/>
              <a:gd name="T19" fmla="*/ 193 h 775"/>
              <a:gd name="T20" fmla="*/ 656 w 838"/>
              <a:gd name="T21" fmla="*/ 209 h 775"/>
              <a:gd name="T22" fmla="*/ 744 w 838"/>
              <a:gd name="T23" fmla="*/ 305 h 775"/>
              <a:gd name="T24" fmla="*/ 792 w 838"/>
              <a:gd name="T25" fmla="*/ 401 h 775"/>
              <a:gd name="T26" fmla="*/ 832 w 838"/>
              <a:gd name="T27" fmla="*/ 545 h 775"/>
              <a:gd name="T28" fmla="*/ 768 w 838"/>
              <a:gd name="T29" fmla="*/ 761 h 775"/>
              <a:gd name="T30" fmla="*/ 448 w 838"/>
              <a:gd name="T31" fmla="*/ 745 h 775"/>
              <a:gd name="T32" fmla="*/ 344 w 838"/>
              <a:gd name="T33" fmla="*/ 705 h 775"/>
              <a:gd name="T34" fmla="*/ 248 w 838"/>
              <a:gd name="T35" fmla="*/ 633 h 775"/>
              <a:gd name="T36" fmla="*/ 200 w 838"/>
              <a:gd name="T37" fmla="*/ 593 h 775"/>
              <a:gd name="T38" fmla="*/ 72 w 838"/>
              <a:gd name="T39" fmla="*/ 513 h 775"/>
              <a:gd name="T40" fmla="*/ 40 w 838"/>
              <a:gd name="T41" fmla="*/ 433 h 775"/>
              <a:gd name="T42" fmla="*/ 0 w 838"/>
              <a:gd name="T43" fmla="*/ 361 h 775"/>
              <a:gd name="T44" fmla="*/ 80 w 838"/>
              <a:gd name="T45" fmla="*/ 113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8" h="775">
                <a:moveTo>
                  <a:pt x="80" y="113"/>
                </a:moveTo>
                <a:cubicBezTo>
                  <a:pt x="122" y="98"/>
                  <a:pt x="96" y="109"/>
                  <a:pt x="152" y="73"/>
                </a:cubicBezTo>
                <a:cubicBezTo>
                  <a:pt x="160" y="67"/>
                  <a:pt x="168" y="62"/>
                  <a:pt x="176" y="57"/>
                </a:cubicBezTo>
                <a:cubicBezTo>
                  <a:pt x="184" y="51"/>
                  <a:pt x="200" y="41"/>
                  <a:pt x="200" y="41"/>
                </a:cubicBezTo>
                <a:cubicBezTo>
                  <a:pt x="226" y="0"/>
                  <a:pt x="239" y="8"/>
                  <a:pt x="288" y="17"/>
                </a:cubicBezTo>
                <a:cubicBezTo>
                  <a:pt x="322" y="34"/>
                  <a:pt x="355" y="38"/>
                  <a:pt x="392" y="49"/>
                </a:cubicBezTo>
                <a:cubicBezTo>
                  <a:pt x="418" y="56"/>
                  <a:pt x="437" y="72"/>
                  <a:pt x="464" y="81"/>
                </a:cubicBezTo>
                <a:cubicBezTo>
                  <a:pt x="479" y="96"/>
                  <a:pt x="491" y="112"/>
                  <a:pt x="512" y="121"/>
                </a:cubicBezTo>
                <a:cubicBezTo>
                  <a:pt x="527" y="127"/>
                  <a:pt x="560" y="137"/>
                  <a:pt x="560" y="137"/>
                </a:cubicBezTo>
                <a:cubicBezTo>
                  <a:pt x="597" y="174"/>
                  <a:pt x="574" y="154"/>
                  <a:pt x="632" y="193"/>
                </a:cubicBezTo>
                <a:cubicBezTo>
                  <a:pt x="640" y="198"/>
                  <a:pt x="656" y="209"/>
                  <a:pt x="656" y="209"/>
                </a:cubicBezTo>
                <a:cubicBezTo>
                  <a:pt x="681" y="247"/>
                  <a:pt x="705" y="279"/>
                  <a:pt x="744" y="305"/>
                </a:cubicBezTo>
                <a:cubicBezTo>
                  <a:pt x="762" y="332"/>
                  <a:pt x="783" y="368"/>
                  <a:pt x="792" y="401"/>
                </a:cubicBezTo>
                <a:cubicBezTo>
                  <a:pt x="804" y="451"/>
                  <a:pt x="802" y="501"/>
                  <a:pt x="832" y="545"/>
                </a:cubicBezTo>
                <a:cubicBezTo>
                  <a:pt x="826" y="621"/>
                  <a:pt x="838" y="713"/>
                  <a:pt x="768" y="761"/>
                </a:cubicBezTo>
                <a:cubicBezTo>
                  <a:pt x="661" y="757"/>
                  <a:pt x="550" y="775"/>
                  <a:pt x="448" y="745"/>
                </a:cubicBezTo>
                <a:cubicBezTo>
                  <a:pt x="205" y="673"/>
                  <a:pt x="502" y="736"/>
                  <a:pt x="344" y="705"/>
                </a:cubicBezTo>
                <a:cubicBezTo>
                  <a:pt x="312" y="683"/>
                  <a:pt x="275" y="660"/>
                  <a:pt x="248" y="633"/>
                </a:cubicBezTo>
                <a:cubicBezTo>
                  <a:pt x="204" y="589"/>
                  <a:pt x="245" y="608"/>
                  <a:pt x="200" y="593"/>
                </a:cubicBezTo>
                <a:cubicBezTo>
                  <a:pt x="172" y="552"/>
                  <a:pt x="118" y="528"/>
                  <a:pt x="72" y="513"/>
                </a:cubicBezTo>
                <a:cubicBezTo>
                  <a:pt x="59" y="487"/>
                  <a:pt x="55" y="456"/>
                  <a:pt x="40" y="433"/>
                </a:cubicBezTo>
                <a:cubicBezTo>
                  <a:pt x="3" y="377"/>
                  <a:pt x="14" y="403"/>
                  <a:pt x="0" y="361"/>
                </a:cubicBezTo>
                <a:cubicBezTo>
                  <a:pt x="9" y="269"/>
                  <a:pt x="24" y="187"/>
                  <a:pt x="80" y="113"/>
                </a:cubicBez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aphicFrame>
        <p:nvGraphicFramePr>
          <p:cNvPr id="134298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591004"/>
              </p:ext>
            </p:extLst>
          </p:nvPr>
        </p:nvGraphicFramePr>
        <p:xfrm>
          <a:off x="1773238" y="1879600"/>
          <a:ext cx="25463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4" imgW="1422360" imgH="533160" progId="Equation.3">
                  <p:embed/>
                </p:oleObj>
              </mc:Choice>
              <mc:Fallback>
                <p:oleObj name="Equation" r:id="rId4" imgW="142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73238" y="1879600"/>
                        <a:ext cx="2546350" cy="10683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99" name="Oval 155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x</a:t>
            </a:r>
          </a:p>
        </p:txBody>
      </p:sp>
      <p:sp>
        <p:nvSpPr>
          <p:cNvPr id="134300" name="Oval 156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34301" name="Oval 157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2</a:t>
            </a:r>
          </a:p>
        </p:txBody>
      </p:sp>
      <p:sp>
        <p:nvSpPr>
          <p:cNvPr id="134302" name="Oval 158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k</a:t>
            </a:r>
            <a:endParaRPr lang="en-US" altLang="en-US">
              <a:latin typeface="+mj-lt"/>
            </a:endParaRPr>
          </a:p>
        </p:txBody>
      </p:sp>
      <p:cxnSp>
        <p:nvCxnSpPr>
          <p:cNvPr id="134303" name="AutoShape 159"/>
          <p:cNvCxnSpPr>
            <a:cxnSpLocks noChangeShapeType="1"/>
            <a:stCxn id="134299" idx="4"/>
            <a:endCxn id="134300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304" name="AutoShape 160"/>
          <p:cNvCxnSpPr>
            <a:cxnSpLocks noChangeShapeType="1"/>
            <a:stCxn id="134299" idx="4"/>
            <a:endCxn id="134301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305" name="AutoShape 161"/>
          <p:cNvCxnSpPr>
            <a:cxnSpLocks noChangeShapeType="1"/>
            <a:stCxn id="134299" idx="4"/>
            <a:endCxn id="134302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306" name="Rectangle 162"/>
          <p:cNvSpPr>
            <a:spLocks noChangeArrowheads="1"/>
          </p:cNvSpPr>
          <p:nvPr/>
        </p:nvSpPr>
        <p:spPr bwMode="auto">
          <a:xfrm>
            <a:off x="7229475" y="2633663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697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7A76C-FB58-47C7-B404-62DB5FAB6ED2}" type="slidenum">
              <a:rPr lang="en-US" altLang="en-US">
                <a:latin typeface="+mj-lt"/>
              </a:rPr>
              <a:pPr/>
              <a:t>93</a:t>
            </a:fld>
            <a:endParaRPr lang="en-US" altLang="en-US" sz="1400">
              <a:latin typeface="+mj-lt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Bounding the </a:t>
            </a:r>
            <a:r>
              <a:rPr kumimoji="0" lang="en-US" altLang="en-US" dirty="0" smtClean="0"/>
              <a:t>Degree</a:t>
            </a:r>
            <a:endParaRPr kumimoji="0" lang="en-US" alt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Lemma.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Fix a point in time. Let x be a node, and let y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y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denote</a:t>
            </a:r>
            <a:br>
              <a:rPr kumimoji="0" lang="en-US" altLang="en-US" dirty="0">
                <a:solidFill>
                  <a:schemeClr val="tx1"/>
                </a:solidFill>
                <a:latin typeface="+mj-lt"/>
              </a:rPr>
            </a:b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its children in the order in which they were linked to x.  Then: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Def.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Let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F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be smallest possible tree of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degree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k satisfying property.  </a:t>
            </a:r>
          </a:p>
          <a:p>
            <a:endParaRPr kumimoji="0" lang="en-US" altLang="en-US" dirty="0" smtClean="0">
              <a:solidFill>
                <a:schemeClr val="tx1"/>
              </a:solidFill>
              <a:latin typeface="+mj-lt"/>
            </a:endParaRPr>
          </a:p>
          <a:p>
            <a:r>
              <a:rPr kumimoji="0" lang="en-US" altLang="en-US" dirty="0" smtClean="0">
                <a:solidFill>
                  <a:schemeClr val="folHlink"/>
                </a:solidFill>
              </a:rPr>
              <a:t>Fibonacci numbers.  </a:t>
            </a:r>
            <a:r>
              <a:rPr kumimoji="0" lang="en-US" altLang="en-US" dirty="0" err="1" smtClean="0">
                <a:solidFill>
                  <a:schemeClr val="tx1"/>
                </a:solidFill>
              </a:rPr>
              <a:t>F</a:t>
            </a:r>
            <a:r>
              <a:rPr kumimoji="0" lang="en-US" altLang="en-US" baseline="-25000" dirty="0" err="1" smtClean="0">
                <a:solidFill>
                  <a:schemeClr val="tx1"/>
                </a:solidFill>
              </a:rPr>
              <a:t>k</a:t>
            </a:r>
            <a:r>
              <a:rPr kumimoji="0" lang="en-US" altLang="en-US" baseline="-25000" dirty="0" smtClean="0">
                <a:solidFill>
                  <a:schemeClr val="tx1"/>
                </a:solidFill>
              </a:rPr>
              <a:t> </a:t>
            </a:r>
            <a:r>
              <a:rPr kumimoji="0" lang="en-US" altLang="en-US" dirty="0" smtClean="0">
                <a:solidFill>
                  <a:schemeClr val="tx1"/>
                </a:solidFill>
              </a:rPr>
              <a:t>= F</a:t>
            </a:r>
            <a:r>
              <a:rPr kumimoji="0" lang="en-US" altLang="en-US" baseline="-25000" dirty="0" smtClean="0">
                <a:solidFill>
                  <a:schemeClr val="tx1"/>
                </a:solidFill>
              </a:rPr>
              <a:t>k-1</a:t>
            </a:r>
            <a:r>
              <a:rPr kumimoji="0" lang="en-US" altLang="en-US" dirty="0" smtClean="0">
                <a:solidFill>
                  <a:schemeClr val="tx1"/>
                </a:solidFill>
              </a:rPr>
              <a:t> + F</a:t>
            </a:r>
            <a:r>
              <a:rPr kumimoji="0" lang="en-US" altLang="en-US" baseline="-25000" dirty="0" smtClean="0">
                <a:solidFill>
                  <a:schemeClr val="tx1"/>
                </a:solidFill>
              </a:rPr>
              <a:t>k-2</a:t>
            </a:r>
          </a:p>
          <a:p>
            <a:endParaRPr kumimoji="0" lang="en-US" altLang="en-US" dirty="0">
              <a:solidFill>
                <a:schemeClr val="tx1"/>
              </a:solidFill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Fibonacci fact. 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F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sz="2000" baseline="-25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  </a:t>
            </a:r>
            <a:r>
              <a:rPr kumimoji="0" lang="en-US" altLang="en-US" sz="2000" baseline="30000" dirty="0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where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  =  (1 + 5) / 2   1.618.</a:t>
            </a:r>
          </a:p>
          <a:p>
            <a:endParaRPr kumimoji="0" lang="en-US" altLang="en-US" dirty="0">
              <a:solidFill>
                <a:schemeClr val="tx1"/>
              </a:solidFill>
              <a:latin typeface="+mj-lt"/>
              <a:sym typeface="Symbol" pitchFamily="1" charset="2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Corollary.  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</a:rPr>
              <a:t>D(n)</a:t>
            </a:r>
            <a:r>
              <a:rPr kumimoji="0" lang="en-US" altLang="en-US" dirty="0" smtClean="0">
                <a:solidFill>
                  <a:schemeClr val="tx1"/>
                </a:solidFill>
                <a:latin typeface="+mj-lt"/>
                <a:sym typeface="Symbol" pitchFamily="1" charset="2"/>
              </a:rPr>
              <a:t>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 log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  <a:sym typeface="Symbol" pitchFamily="1" charset="2"/>
              </a:rPr>
              <a:t>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n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 .</a:t>
            </a:r>
          </a:p>
        </p:txBody>
      </p:sp>
      <p:sp>
        <p:nvSpPr>
          <p:cNvPr id="144459" name="Rectangle 75"/>
          <p:cNvSpPr>
            <a:spLocks noChangeArrowheads="1"/>
          </p:cNvSpPr>
          <p:nvPr/>
        </p:nvSpPr>
        <p:spPr bwMode="auto">
          <a:xfrm>
            <a:off x="6276866" y="556339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1"/>
                </a:solidFill>
                <a:latin typeface="+mj-lt"/>
              </a:rPr>
              <a:t>golden ratio</a:t>
            </a:r>
          </a:p>
        </p:txBody>
      </p:sp>
      <p:sp>
        <p:nvSpPr>
          <p:cNvPr id="144460" name="Line 76"/>
          <p:cNvSpPr>
            <a:spLocks noChangeShapeType="1"/>
          </p:cNvSpPr>
          <p:nvPr/>
        </p:nvSpPr>
        <p:spPr bwMode="auto">
          <a:xfrm flipH="1" flipV="1">
            <a:off x="6248400" y="5257006"/>
            <a:ext cx="255588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4461" name="Oval 77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x</a:t>
            </a:r>
          </a:p>
        </p:txBody>
      </p:sp>
      <p:sp>
        <p:nvSpPr>
          <p:cNvPr id="144462" name="Oval 78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44463" name="Oval 79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2</a:t>
            </a:r>
          </a:p>
        </p:txBody>
      </p:sp>
      <p:sp>
        <p:nvSpPr>
          <p:cNvPr id="144464" name="Oval 80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k</a:t>
            </a:r>
            <a:endParaRPr lang="en-US" altLang="en-US">
              <a:latin typeface="+mj-lt"/>
            </a:endParaRPr>
          </a:p>
        </p:txBody>
      </p:sp>
      <p:cxnSp>
        <p:nvCxnSpPr>
          <p:cNvPr id="144465" name="AutoShape 81"/>
          <p:cNvCxnSpPr>
            <a:cxnSpLocks noChangeShapeType="1"/>
            <a:stCxn id="144461" idx="4"/>
            <a:endCxn id="144462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66" name="AutoShape 82"/>
          <p:cNvCxnSpPr>
            <a:cxnSpLocks noChangeShapeType="1"/>
            <a:stCxn id="144461" idx="4"/>
            <a:endCxn id="144463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67" name="AutoShape 83"/>
          <p:cNvCxnSpPr>
            <a:cxnSpLocks noChangeShapeType="1"/>
            <a:stCxn id="144461" idx="4"/>
            <a:endCxn id="144464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68" name="Rectangle 84"/>
          <p:cNvSpPr>
            <a:spLocks noChangeArrowheads="1"/>
          </p:cNvSpPr>
          <p:nvPr/>
        </p:nvSpPr>
        <p:spPr bwMode="auto">
          <a:xfrm>
            <a:off x="7229475" y="2633663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…</a:t>
            </a:r>
          </a:p>
        </p:txBody>
      </p:sp>
      <p:graphicFrame>
        <p:nvGraphicFramePr>
          <p:cNvPr id="14446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97550"/>
              </p:ext>
            </p:extLst>
          </p:nvPr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4" imgW="2463800" imgH="660400" progId="Equation.3">
                  <p:embed/>
                </p:oleObj>
              </mc:Choice>
              <mc:Fallback>
                <p:oleObj name="Equation" r:id="rId4" imgW="2463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18004"/>
              </p:ext>
            </p:extLst>
          </p:nvPr>
        </p:nvGraphicFramePr>
        <p:xfrm>
          <a:off x="1773238" y="1879600"/>
          <a:ext cx="25463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6" imgW="1422360" imgH="533160" progId="Equation.3">
                  <p:embed/>
                </p:oleObj>
              </mc:Choice>
              <mc:Fallback>
                <p:oleObj name="Equation" r:id="rId6" imgW="1422360" imgH="53316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73238" y="1879600"/>
                        <a:ext cx="2546350" cy="10683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09-1778-463D-8FCD-8DC355B141BF}" type="slidenum">
              <a:rPr lang="en-US" altLang="en-US">
                <a:latin typeface="+mj-lt"/>
              </a:rPr>
              <a:pPr/>
              <a:t>94</a:t>
            </a:fld>
            <a:endParaRPr lang="en-US" altLang="en-US" sz="1400">
              <a:latin typeface="+mj-lt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Union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Union.  </a:t>
            </a:r>
            <a:r>
              <a:rPr kumimoji="0" lang="en-US" altLang="en-US">
                <a:solidFill>
                  <a:schemeClr val="tx1"/>
                </a:solidFill>
                <a:latin typeface="+mj-lt"/>
              </a:rPr>
              <a:t>Combine two Fibonacci heaps.</a:t>
            </a:r>
          </a:p>
          <a:p>
            <a:pPr lvl="1"/>
            <a:endParaRPr kumimoji="0" lang="en-US" altLang="en-US">
              <a:latin typeface="+mj-lt"/>
            </a:endParaRPr>
          </a:p>
          <a:p>
            <a:r>
              <a:rPr kumimoji="0" lang="en-US" altLang="en-US">
                <a:latin typeface="+mj-lt"/>
              </a:rPr>
              <a:t>Representation.  </a:t>
            </a:r>
            <a:r>
              <a:rPr kumimoji="0" lang="en-US" altLang="en-US">
                <a:solidFill>
                  <a:schemeClr val="tx1"/>
                </a:solidFill>
                <a:latin typeface="+mj-lt"/>
              </a:rPr>
              <a:t>Root lists are circular, doubly linked lists.</a:t>
            </a:r>
          </a:p>
          <a:p>
            <a:pPr lvl="1"/>
            <a:endParaRPr kumimoji="0" lang="en-US" altLang="en-US">
              <a:latin typeface="+mj-lt"/>
            </a:endParaRPr>
          </a:p>
        </p:txBody>
      </p:sp>
      <p:sp>
        <p:nvSpPr>
          <p:cNvPr id="160772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60773" name="AutoShape 5"/>
          <p:cNvCxnSpPr>
            <a:cxnSpLocks noChangeShapeType="1"/>
            <a:stCxn id="160772" idx="0"/>
            <a:endCxn id="160779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4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60775" name="AutoShape 7"/>
          <p:cNvCxnSpPr>
            <a:cxnSpLocks noChangeShapeType="1"/>
            <a:stCxn id="160774" idx="0"/>
            <a:endCxn id="160781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6" name="Oval 8"/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60777" name="AutoShape 9"/>
          <p:cNvCxnSpPr>
            <a:cxnSpLocks noChangeShapeType="1"/>
            <a:stCxn id="160781" idx="2"/>
            <a:endCxn id="160776" idx="6"/>
          </p:cNvCxnSpPr>
          <p:nvPr/>
        </p:nvCxnSpPr>
        <p:spPr bwMode="auto">
          <a:xfrm flipH="1">
            <a:off x="6035675" y="4835525"/>
            <a:ext cx="11271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8" name="Oval 10"/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sp>
        <p:nvSpPr>
          <p:cNvPr id="160779" name="Oval 11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60780" name="Oval 12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60781" name="Oval 13"/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160782" name="Oval 14"/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60783" name="Oval 15"/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60784" name="AutoShape 16"/>
          <p:cNvCxnSpPr>
            <a:cxnSpLocks noChangeShapeType="1"/>
            <a:stCxn id="160782" idx="0"/>
            <a:endCxn id="160783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85" name="AutoShape 17"/>
          <p:cNvCxnSpPr>
            <a:cxnSpLocks noChangeShapeType="1"/>
            <a:stCxn id="160792" idx="2"/>
            <a:endCxn id="160783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86" name="Oval 18"/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60787" name="Oval 19"/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0788" name="AutoShape 20"/>
          <p:cNvCxnSpPr>
            <a:cxnSpLocks noChangeShapeType="1"/>
            <a:stCxn id="160786" idx="0"/>
            <a:endCxn id="160787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89" name="Oval 21"/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60790" name="AutoShape 22"/>
          <p:cNvCxnSpPr>
            <a:cxnSpLocks noChangeShapeType="1"/>
            <a:stCxn id="160789" idx="0"/>
            <a:endCxn id="160792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1" name="AutoShape 23"/>
          <p:cNvCxnSpPr>
            <a:cxnSpLocks noChangeShapeType="1"/>
            <a:stCxn id="160787" idx="7"/>
            <a:endCxn id="160792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2" name="Oval 24"/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60793" name="AutoShape 25"/>
          <p:cNvCxnSpPr>
            <a:cxnSpLocks noChangeShapeType="1"/>
            <a:stCxn id="160792" idx="6"/>
            <a:endCxn id="160778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4" name="AutoShape 26"/>
          <p:cNvCxnSpPr>
            <a:cxnSpLocks noChangeShapeType="1"/>
            <a:stCxn id="160780" idx="0"/>
            <a:endCxn id="160781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5" name="AutoShape 27"/>
          <p:cNvCxnSpPr>
            <a:cxnSpLocks noChangeShapeType="1"/>
            <a:stCxn id="160779" idx="7"/>
            <a:endCxn id="160781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6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60797" name="AutoShape 29"/>
          <p:cNvCxnSpPr>
            <a:cxnSpLocks noChangeShapeType="1"/>
            <a:stCxn id="160796" idx="0"/>
            <a:endCxn id="160774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8" name="Oval 30"/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21</a:t>
            </a:r>
          </a:p>
        </p:txBody>
      </p:sp>
      <p:cxnSp>
        <p:nvCxnSpPr>
          <p:cNvPr id="160799" name="AutoShape 31"/>
          <p:cNvCxnSpPr>
            <a:cxnSpLocks noChangeShapeType="1"/>
            <a:stCxn id="160781" idx="6"/>
            <a:endCxn id="160798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800" name="AutoShape 32"/>
          <p:cNvCxnSpPr>
            <a:cxnSpLocks noChangeShapeType="1"/>
            <a:stCxn id="160778" idx="1"/>
            <a:endCxn id="160783" idx="7"/>
          </p:cNvCxnSpPr>
          <p:nvPr/>
        </p:nvCxnSpPr>
        <p:spPr bwMode="auto">
          <a:xfrm rot="16200000" flipH="1" flipV="1">
            <a:off x="2632075" y="3608388"/>
            <a:ext cx="1588" cy="2189162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801" name="AutoShape 33"/>
          <p:cNvCxnSpPr>
            <a:cxnSpLocks noChangeShapeType="1"/>
            <a:stCxn id="160798" idx="1"/>
            <a:endCxn id="160776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802" name="Rectangle 34"/>
          <p:cNvSpPr>
            <a:spLocks noChangeArrowheads="1"/>
          </p:cNvSpPr>
          <p:nvPr/>
        </p:nvSpPr>
        <p:spPr bwMode="auto">
          <a:xfrm>
            <a:off x="3629025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0803" name="Line 35"/>
          <p:cNvSpPr>
            <a:spLocks noChangeShapeType="1"/>
          </p:cNvSpPr>
          <p:nvPr/>
        </p:nvSpPr>
        <p:spPr bwMode="auto">
          <a:xfrm>
            <a:off x="3857625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0804" name="Rectangle 36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0805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0806" name="Text Box 38"/>
          <p:cNvSpPr txBox="1">
            <a:spLocks noChangeArrowheads="1"/>
          </p:cNvSpPr>
          <p:nvPr/>
        </p:nvSpPr>
        <p:spPr bwMode="auto">
          <a:xfrm>
            <a:off x="234950" y="6156325"/>
            <a:ext cx="86882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Heap H'</a:t>
            </a:r>
          </a:p>
        </p:txBody>
      </p:sp>
      <p:sp>
        <p:nvSpPr>
          <p:cNvPr id="160807" name="Text Box 39"/>
          <p:cNvSpPr txBox="1">
            <a:spLocks noChangeArrowheads="1"/>
          </p:cNvSpPr>
          <p:nvPr/>
        </p:nvSpPr>
        <p:spPr bwMode="auto">
          <a:xfrm>
            <a:off x="4956175" y="6156325"/>
            <a:ext cx="9377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Heap H''</a:t>
            </a:r>
          </a:p>
        </p:txBody>
      </p:sp>
    </p:spTree>
    <p:extLst>
      <p:ext uri="{BB962C8B-B14F-4D97-AF65-F5344CB8AC3E}">
        <p14:creationId xmlns:p14="http://schemas.microsoft.com/office/powerpoint/2010/main" val="24359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5B73B-4325-43A7-B7D2-6A97FDE515F6}" type="slidenum">
              <a:rPr lang="en-US" altLang="en-US">
                <a:latin typeface="+mj-lt"/>
              </a:rPr>
              <a:pPr/>
              <a:t>95</a:t>
            </a:fld>
            <a:endParaRPr lang="en-US" altLang="en-US" sz="1400">
              <a:latin typeface="+mj-lt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Union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Union.  </a:t>
            </a:r>
            <a:r>
              <a:rPr kumimoji="0" lang="en-US" altLang="en-US">
                <a:solidFill>
                  <a:schemeClr val="tx1"/>
                </a:solidFill>
                <a:latin typeface="+mj-lt"/>
              </a:rPr>
              <a:t>Combine two Fibonacci heaps.</a:t>
            </a:r>
          </a:p>
          <a:p>
            <a:pPr lvl="1"/>
            <a:endParaRPr kumimoji="0" lang="en-US" altLang="en-US">
              <a:latin typeface="+mj-lt"/>
            </a:endParaRPr>
          </a:p>
          <a:p>
            <a:r>
              <a:rPr kumimoji="0" lang="en-US" altLang="en-US">
                <a:latin typeface="+mj-lt"/>
              </a:rPr>
              <a:t>Representation.  </a:t>
            </a:r>
            <a:r>
              <a:rPr kumimoji="0" lang="en-US" altLang="en-US">
                <a:solidFill>
                  <a:schemeClr val="tx1"/>
                </a:solidFill>
                <a:latin typeface="+mj-lt"/>
              </a:rPr>
              <a:t>Root lists are circular, doubly linked lists.</a:t>
            </a:r>
          </a:p>
          <a:p>
            <a:pPr lvl="1"/>
            <a:endParaRPr kumimoji="0" lang="en-US" altLang="en-US">
              <a:latin typeface="+mj-lt"/>
            </a:endParaRPr>
          </a:p>
        </p:txBody>
      </p:sp>
      <p:sp>
        <p:nvSpPr>
          <p:cNvPr id="162820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62821" name="AutoShape 5"/>
          <p:cNvCxnSpPr>
            <a:cxnSpLocks noChangeShapeType="1"/>
            <a:stCxn id="162820" idx="0"/>
            <a:endCxn id="16282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2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62823" name="AutoShape 7"/>
          <p:cNvCxnSpPr>
            <a:cxnSpLocks noChangeShapeType="1"/>
            <a:stCxn id="162822" idx="0"/>
            <a:endCxn id="162828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4" name="Oval 8"/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sp>
        <p:nvSpPr>
          <p:cNvPr id="162825" name="Oval 9"/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sp>
        <p:nvSpPr>
          <p:cNvPr id="162826" name="Oval 10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62827" name="Oval 11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62828" name="Oval 12"/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162829" name="Oval 13"/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62830" name="Oval 14"/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62831" name="AutoShape 15"/>
          <p:cNvCxnSpPr>
            <a:cxnSpLocks noChangeShapeType="1"/>
            <a:stCxn id="162829" idx="0"/>
            <a:endCxn id="162830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32" name="AutoShape 16"/>
          <p:cNvCxnSpPr>
            <a:cxnSpLocks noChangeShapeType="1"/>
            <a:stCxn id="162839" idx="2"/>
            <a:endCxn id="162830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3" name="Oval 17"/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62834" name="Oval 18"/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2835" name="AutoShape 19"/>
          <p:cNvCxnSpPr>
            <a:cxnSpLocks noChangeShapeType="1"/>
            <a:stCxn id="162833" idx="0"/>
            <a:endCxn id="162834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6" name="Oval 20"/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62837" name="AutoShape 21"/>
          <p:cNvCxnSpPr>
            <a:cxnSpLocks noChangeShapeType="1"/>
            <a:stCxn id="162836" idx="0"/>
            <a:endCxn id="162839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38" name="AutoShape 22"/>
          <p:cNvCxnSpPr>
            <a:cxnSpLocks noChangeShapeType="1"/>
            <a:stCxn id="162834" idx="7"/>
            <a:endCxn id="162839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9" name="Oval 23"/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62840" name="AutoShape 24"/>
          <p:cNvCxnSpPr>
            <a:cxnSpLocks noChangeShapeType="1"/>
            <a:stCxn id="162839" idx="6"/>
            <a:endCxn id="162825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1" name="AutoShape 25"/>
          <p:cNvCxnSpPr>
            <a:cxnSpLocks noChangeShapeType="1"/>
            <a:stCxn id="162827" idx="0"/>
            <a:endCxn id="162828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2" name="AutoShape 26"/>
          <p:cNvCxnSpPr>
            <a:cxnSpLocks noChangeShapeType="1"/>
            <a:stCxn id="162826" idx="7"/>
            <a:endCxn id="162828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43" name="Oval 27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62844" name="AutoShape 28"/>
          <p:cNvCxnSpPr>
            <a:cxnSpLocks noChangeShapeType="1"/>
            <a:stCxn id="162843" idx="0"/>
            <a:endCxn id="162822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45" name="Oval 29"/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21</a:t>
            </a:r>
          </a:p>
        </p:txBody>
      </p:sp>
      <p:cxnSp>
        <p:nvCxnSpPr>
          <p:cNvPr id="162846" name="AutoShape 30"/>
          <p:cNvCxnSpPr>
            <a:cxnSpLocks noChangeShapeType="1"/>
            <a:stCxn id="162828" idx="6"/>
            <a:endCxn id="162845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7" name="AutoShape 31"/>
          <p:cNvCxnSpPr>
            <a:cxnSpLocks noChangeShapeType="1"/>
            <a:stCxn id="162824" idx="1"/>
            <a:endCxn id="162830" idx="7"/>
          </p:cNvCxnSpPr>
          <p:nvPr/>
        </p:nvCxnSpPr>
        <p:spPr bwMode="auto">
          <a:xfrm rot="16200000" flipH="1" flipV="1">
            <a:off x="3630613" y="2609850"/>
            <a:ext cx="1588" cy="4186237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8" name="AutoShape 32"/>
          <p:cNvCxnSpPr>
            <a:cxnSpLocks noChangeShapeType="1"/>
            <a:stCxn id="162845" idx="1"/>
            <a:endCxn id="162824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9" name="AutoShape 33"/>
          <p:cNvCxnSpPr>
            <a:cxnSpLocks noChangeShapeType="1"/>
            <a:stCxn id="162825" idx="7"/>
            <a:endCxn id="162828" idx="1"/>
          </p:cNvCxnSpPr>
          <p:nvPr/>
        </p:nvCxnSpPr>
        <p:spPr bwMode="auto">
          <a:xfrm rot="5400000" flipV="1">
            <a:off x="5599906" y="3086894"/>
            <a:ext cx="1588" cy="3232150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50" name="Rectangle 34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2851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2852" name="Text Box 36"/>
          <p:cNvSpPr txBox="1">
            <a:spLocks noChangeArrowheads="1"/>
          </p:cNvSpPr>
          <p:nvPr/>
        </p:nvSpPr>
        <p:spPr bwMode="auto">
          <a:xfrm>
            <a:off x="43624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Heap H</a:t>
            </a:r>
          </a:p>
        </p:txBody>
      </p:sp>
    </p:spTree>
    <p:extLst>
      <p:ext uri="{BB962C8B-B14F-4D97-AF65-F5344CB8AC3E}">
        <p14:creationId xmlns:p14="http://schemas.microsoft.com/office/powerpoint/2010/main" val="6188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6DBC4-6084-4824-8D1E-D75C10F15EF4}" type="slidenum">
              <a:rPr lang="en-US" altLang="en-US">
                <a:latin typeface="+mj-lt"/>
              </a:rPr>
              <a:pPr/>
              <a:t>96</a:t>
            </a:fld>
            <a:endParaRPr lang="en-US" altLang="en-US" sz="1400">
              <a:latin typeface="+mj-lt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Union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Actual cost.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O(1) </a:t>
            </a:r>
            <a:endParaRPr kumimoji="0" lang="en-US" altLang="en-US">
              <a:solidFill>
                <a:schemeClr val="tx1"/>
              </a:solidFill>
              <a:latin typeface="+mj-lt"/>
            </a:endParaRPr>
          </a:p>
          <a:p>
            <a:pPr lvl="1"/>
            <a:endParaRPr kumimoji="0" lang="en-US" altLang="en-US">
              <a:latin typeface="+mj-lt"/>
            </a:endParaRPr>
          </a:p>
          <a:p>
            <a:r>
              <a:rPr kumimoji="0" lang="en-US" altLang="en-US">
                <a:latin typeface="+mj-lt"/>
              </a:rPr>
              <a:t>Change in potential.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0</a:t>
            </a:r>
            <a:endParaRPr kumimoji="0" lang="en-US" altLang="en-US">
              <a:latin typeface="+mj-lt"/>
            </a:endParaRPr>
          </a:p>
          <a:p>
            <a:pPr lvl="1"/>
            <a:endParaRPr kumimoji="0" lang="en-US" altLang="en-US">
              <a:latin typeface="+mj-lt"/>
            </a:endParaRPr>
          </a:p>
          <a:p>
            <a:r>
              <a:rPr kumimoji="0" lang="en-US" altLang="en-US">
                <a:latin typeface="+mj-lt"/>
              </a:rPr>
              <a:t>Amortized cost.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O(1)</a:t>
            </a:r>
            <a:endParaRPr kumimoji="0" lang="en-US" altLang="en-US">
              <a:latin typeface="+mj-lt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210300" y="1589088"/>
            <a:ext cx="2101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function</a:t>
            </a:r>
          </a:p>
        </p:txBody>
      </p:sp>
      <p:sp>
        <p:nvSpPr>
          <p:cNvPr id="164870" name="Oval 6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64871" name="AutoShape 7"/>
          <p:cNvCxnSpPr>
            <a:cxnSpLocks noChangeShapeType="1"/>
            <a:stCxn id="164870" idx="0"/>
            <a:endCxn id="16487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72" name="Oval 8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64873" name="AutoShape 9"/>
          <p:cNvCxnSpPr>
            <a:cxnSpLocks noChangeShapeType="1"/>
            <a:stCxn id="164872" idx="0"/>
            <a:endCxn id="164878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74" name="Oval 10"/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sp>
        <p:nvSpPr>
          <p:cNvPr id="164875" name="Oval 11"/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sp>
        <p:nvSpPr>
          <p:cNvPr id="164876" name="Oval 12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64877" name="Oval 13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64878" name="Oval 14"/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164879" name="Oval 15"/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64880" name="Oval 16"/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64881" name="AutoShape 17"/>
          <p:cNvCxnSpPr>
            <a:cxnSpLocks noChangeShapeType="1"/>
            <a:stCxn id="164879" idx="0"/>
            <a:endCxn id="164880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82" name="AutoShape 18"/>
          <p:cNvCxnSpPr>
            <a:cxnSpLocks noChangeShapeType="1"/>
            <a:stCxn id="164889" idx="2"/>
            <a:endCxn id="164880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3" name="Oval 19"/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64884" name="Oval 20"/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4885" name="AutoShape 21"/>
          <p:cNvCxnSpPr>
            <a:cxnSpLocks noChangeShapeType="1"/>
            <a:stCxn id="164883" idx="0"/>
            <a:endCxn id="164884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6" name="Oval 22"/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64887" name="AutoShape 23"/>
          <p:cNvCxnSpPr>
            <a:cxnSpLocks noChangeShapeType="1"/>
            <a:stCxn id="164886" idx="0"/>
            <a:endCxn id="164889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88" name="AutoShape 24"/>
          <p:cNvCxnSpPr>
            <a:cxnSpLocks noChangeShapeType="1"/>
            <a:stCxn id="164884" idx="7"/>
            <a:endCxn id="164889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9" name="Oval 25"/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64890" name="AutoShape 26"/>
          <p:cNvCxnSpPr>
            <a:cxnSpLocks noChangeShapeType="1"/>
            <a:stCxn id="164889" idx="6"/>
            <a:endCxn id="164875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1" name="AutoShape 27"/>
          <p:cNvCxnSpPr>
            <a:cxnSpLocks noChangeShapeType="1"/>
            <a:stCxn id="164877" idx="0"/>
            <a:endCxn id="164878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2" name="AutoShape 28"/>
          <p:cNvCxnSpPr>
            <a:cxnSpLocks noChangeShapeType="1"/>
            <a:stCxn id="164876" idx="7"/>
            <a:endCxn id="164878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93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64894" name="AutoShape 30"/>
          <p:cNvCxnSpPr>
            <a:cxnSpLocks noChangeShapeType="1"/>
            <a:stCxn id="164893" idx="0"/>
            <a:endCxn id="164872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95" name="Oval 31"/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21</a:t>
            </a:r>
          </a:p>
        </p:txBody>
      </p:sp>
      <p:cxnSp>
        <p:nvCxnSpPr>
          <p:cNvPr id="164896" name="AutoShape 32"/>
          <p:cNvCxnSpPr>
            <a:cxnSpLocks noChangeShapeType="1"/>
            <a:stCxn id="164878" idx="6"/>
            <a:endCxn id="164895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7" name="AutoShape 33"/>
          <p:cNvCxnSpPr>
            <a:cxnSpLocks noChangeShapeType="1"/>
            <a:stCxn id="164874" idx="1"/>
            <a:endCxn id="164880" idx="7"/>
          </p:cNvCxnSpPr>
          <p:nvPr/>
        </p:nvCxnSpPr>
        <p:spPr bwMode="auto">
          <a:xfrm rot="16200000" flipH="1" flipV="1">
            <a:off x="3630613" y="2609850"/>
            <a:ext cx="1588" cy="4186237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8" name="AutoShape 34"/>
          <p:cNvCxnSpPr>
            <a:cxnSpLocks noChangeShapeType="1"/>
            <a:stCxn id="164895" idx="1"/>
            <a:endCxn id="164874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9" name="AutoShape 35"/>
          <p:cNvCxnSpPr>
            <a:cxnSpLocks noChangeShapeType="1"/>
            <a:stCxn id="164875" idx="7"/>
            <a:endCxn id="164878" idx="1"/>
          </p:cNvCxnSpPr>
          <p:nvPr/>
        </p:nvCxnSpPr>
        <p:spPr bwMode="auto">
          <a:xfrm rot="5400000" flipV="1">
            <a:off x="5599906" y="3086894"/>
            <a:ext cx="1588" cy="3232150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43624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Heap H</a:t>
            </a:r>
          </a:p>
        </p:txBody>
      </p:sp>
    </p:spTree>
    <p:extLst>
      <p:ext uri="{BB962C8B-B14F-4D97-AF65-F5344CB8AC3E}">
        <p14:creationId xmlns:p14="http://schemas.microsoft.com/office/powerpoint/2010/main" val="3607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21E-11CF-45CA-8762-2E0B047C7AB0}" type="slidenum">
              <a:rPr lang="en-US" altLang="en-US">
                <a:latin typeface="+mj-lt"/>
              </a:rPr>
              <a:pPr/>
              <a:t>97</a:t>
            </a:fld>
            <a:endParaRPr lang="en-US" altLang="en-US" sz="1400">
              <a:latin typeface="+mj-lt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12813"/>
            <a:ext cx="7851775" cy="5411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kumimoji="0" lang="en-US" altLang="en-US" dirty="0">
                <a:latin typeface="+mj-lt"/>
              </a:rPr>
              <a:t>Delete node x.</a:t>
            </a:r>
          </a:p>
          <a:p>
            <a:pPr lvl="1"/>
            <a:r>
              <a:rPr kumimoji="0" lang="en-US" altLang="en-US" dirty="0">
                <a:latin typeface="+mj-lt"/>
              </a:rPr>
              <a:t>decrease-key of x to -</a:t>
            </a:r>
            <a:r>
              <a:rPr kumimoji="0" lang="en-US" altLang="en-US" dirty="0">
                <a:latin typeface="+mj-lt"/>
                <a:sym typeface="Symbol" pitchFamily="1" charset="2"/>
              </a:rPr>
              <a:t>.</a:t>
            </a:r>
          </a:p>
          <a:p>
            <a:pPr lvl="1"/>
            <a:r>
              <a:rPr kumimoji="0" lang="en-US" altLang="en-US" dirty="0">
                <a:latin typeface="+mj-lt"/>
              </a:rPr>
              <a:t>delete-min</a:t>
            </a:r>
            <a:r>
              <a:rPr kumimoji="0" lang="en-US" altLang="en-US" dirty="0">
                <a:latin typeface="+mj-lt"/>
                <a:sym typeface="Symbol" pitchFamily="1" charset="2"/>
              </a:rPr>
              <a:t> element in heap.</a:t>
            </a:r>
          </a:p>
          <a:p>
            <a:pPr lvl="1"/>
            <a:endParaRPr kumimoji="0" lang="en-US" altLang="en-US" dirty="0">
              <a:latin typeface="+mj-lt"/>
              <a:sym typeface="Symbol" pitchFamily="1" charset="2"/>
            </a:endParaRPr>
          </a:p>
          <a:p>
            <a:r>
              <a:rPr kumimoji="0" lang="en-US" altLang="en-US" dirty="0">
                <a:latin typeface="+mj-lt"/>
              </a:rPr>
              <a:t>Amortized cost.  </a:t>
            </a:r>
            <a:r>
              <a:rPr kumimoji="0" lang="en-US" altLang="en-US" dirty="0" smtClean="0">
                <a:solidFill>
                  <a:schemeClr val="hlink"/>
                </a:solidFill>
                <a:latin typeface="+mj-lt"/>
              </a:rPr>
              <a:t>O(D(n))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O(1) amortized for decrease-key.</a:t>
            </a:r>
          </a:p>
          <a:p>
            <a:pPr lvl="1"/>
            <a:r>
              <a:rPr kumimoji="0" lang="en-US" altLang="en-US" dirty="0" smtClean="0">
                <a:latin typeface="+mj-lt"/>
              </a:rPr>
              <a:t>O(D(n)) </a:t>
            </a:r>
            <a:r>
              <a:rPr kumimoji="0" lang="en-US" altLang="en-US" dirty="0">
                <a:latin typeface="+mj-lt"/>
              </a:rPr>
              <a:t>amortized for delete-min.</a:t>
            </a: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6210300" y="1589088"/>
            <a:ext cx="2101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25694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kumimoji="0" lang="en-US" altLang="en-US" dirty="0" smtClean="0"/>
              <a:t>The Union-Find Data Structure</a:t>
            </a:r>
            <a:endParaRPr kumimoji="0"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 smtClean="0"/>
              <a:t>See COMP 3711 slides.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chemeClr val="tx1"/>
                </a:solidFill>
              </a:rPr>
              <a:t>The amortized cost per operation of the union-find structure using link-by-height and path compression is </a:t>
            </a:r>
            <a:r>
              <a:rPr lang="el-GR" sz="1800" dirty="0" smtClean="0">
                <a:solidFill>
                  <a:schemeClr val="tx1"/>
                </a:solidFill>
              </a:rPr>
              <a:t>α</a:t>
            </a:r>
            <a:r>
              <a:rPr lang="en-US" sz="1800" dirty="0" smtClean="0">
                <a:solidFill>
                  <a:schemeClr val="tx1"/>
                </a:solidFill>
              </a:rPr>
              <a:t>(n), where </a:t>
            </a:r>
            <a:r>
              <a:rPr lang="el-GR" sz="1800" dirty="0" smtClean="0">
                <a:solidFill>
                  <a:schemeClr val="tx1"/>
                </a:solidFill>
              </a:rPr>
              <a:t>α</a:t>
            </a:r>
            <a:r>
              <a:rPr lang="en-US" sz="1800" dirty="0" smtClean="0">
                <a:solidFill>
                  <a:schemeClr val="tx1"/>
                </a:solidFill>
              </a:rPr>
              <a:t>(n) is the inverse Ackermann function, an extremely slow-growing function. (See CLRS 21 for proof)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1092</TotalTime>
  <Words>6486</Words>
  <Application>Microsoft Office PowerPoint</Application>
  <PresentationFormat>On-screen Show (4:3)</PresentationFormat>
  <Paragraphs>2017</Paragraphs>
  <Slides>98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Monotype Sorts</vt:lpstr>
      <vt:lpstr>Arial</vt:lpstr>
      <vt:lpstr>Calibri</vt:lpstr>
      <vt:lpstr>Comic Sans MS</vt:lpstr>
      <vt:lpstr>Lucida Sans Italic</vt:lpstr>
      <vt:lpstr>Symbol</vt:lpstr>
      <vt:lpstr>Times New Roman</vt:lpstr>
      <vt:lpstr>Wingdings</vt:lpstr>
      <vt:lpstr>Theme1</vt:lpstr>
      <vt:lpstr>Equation</vt:lpstr>
      <vt:lpstr>Amortized Analysis</vt:lpstr>
      <vt:lpstr>Amortized Analysis</vt:lpstr>
      <vt:lpstr>Three Methods of Amortized Analysis</vt:lpstr>
      <vt:lpstr>Example for amortized analysis</vt:lpstr>
      <vt:lpstr>Aggregate Analysis </vt:lpstr>
      <vt:lpstr>Another example: incrementing a binary counter</vt:lpstr>
      <vt:lpstr>Amortized Analysis of INCREMENT(A)</vt:lpstr>
      <vt:lpstr>Amortized Analysis: Accounting Method</vt:lpstr>
      <vt:lpstr>Accounting Method: Stack Operations</vt:lpstr>
      <vt:lpstr>Accounting method: binary counter</vt:lpstr>
      <vt:lpstr>The Potential Method</vt:lpstr>
      <vt:lpstr>Potential method: stack operation</vt:lpstr>
      <vt:lpstr>Potential method: binary counter</vt:lpstr>
      <vt:lpstr>Amortized analysis: Dynamic table</vt:lpstr>
      <vt:lpstr>Dynamic table: expansion with insertion only</vt:lpstr>
      <vt:lpstr>Accounting analysis</vt:lpstr>
      <vt:lpstr>Dynamic table: Supporting both insertions and deletions</vt:lpstr>
      <vt:lpstr>Correct Solution</vt:lpstr>
      <vt:lpstr>Accounting method</vt:lpstr>
      <vt:lpstr>The Splay Tree</vt:lpstr>
      <vt:lpstr>Splay Trees</vt:lpstr>
      <vt:lpstr>Splay Tree Idea</vt:lpstr>
      <vt:lpstr>Splaying</vt:lpstr>
      <vt:lpstr>Access root: Do nothing</vt:lpstr>
      <vt:lpstr>Access child of root: Single rotation</vt:lpstr>
      <vt:lpstr>Access (LR, RL) grandchild: Zig-Zag (double rotation)</vt:lpstr>
      <vt:lpstr>Access (LL, RR) grandchild: Zig-Zig (double rotation)</vt:lpstr>
      <vt:lpstr>Splaying Example: Find(6)</vt:lpstr>
      <vt:lpstr>… still splaying …</vt:lpstr>
      <vt:lpstr>… 6 splayed out!</vt:lpstr>
      <vt:lpstr>Splay it Again! Find (4)</vt:lpstr>
      <vt:lpstr>… 4 splayed out!</vt:lpstr>
      <vt:lpstr>Splay Operations</vt:lpstr>
      <vt:lpstr>Splay Operations: Delete</vt:lpstr>
      <vt:lpstr>Join</vt:lpstr>
      <vt:lpstr>Delete Completed</vt:lpstr>
      <vt:lpstr>Delete Example</vt:lpstr>
      <vt:lpstr>Amortized Analysis: Potential Method</vt:lpstr>
      <vt:lpstr>Potential change for one rotation</vt:lpstr>
      <vt:lpstr>Potential change for single rotation</vt:lpstr>
      <vt:lpstr>Potential change for zig-zag rotation</vt:lpstr>
      <vt:lpstr>Potential change for zig-zig rotation</vt:lpstr>
      <vt:lpstr>Instance Optimality</vt:lpstr>
      <vt:lpstr>Fibonacci Heaps</vt:lpstr>
      <vt:lpstr>Priority Queues Performance Cost Summary</vt:lpstr>
      <vt:lpstr>Priority Queues Performance Cost Summary</vt:lpstr>
      <vt:lpstr>Fibonacci Heaps</vt:lpstr>
      <vt:lpstr>Fibonacci Heaps:  Structure</vt:lpstr>
      <vt:lpstr>Fibonacci Heaps:  Structure</vt:lpstr>
      <vt:lpstr>Fibonacci Heaps:  Structure</vt:lpstr>
      <vt:lpstr>Fibonacci Heaps:  Notation</vt:lpstr>
      <vt:lpstr>Fibonacci Heaps: Potential Function</vt:lpstr>
      <vt:lpstr>Fibonacci Heaps:  Insert</vt:lpstr>
      <vt:lpstr>Fibonacci Heaps:  Insert</vt:lpstr>
      <vt:lpstr>Fibonacci Heaps:  Insert Analysis</vt:lpstr>
      <vt:lpstr>Linking Operation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 Analysis</vt:lpstr>
      <vt:lpstr>Fibonacci Heaps:  Delete Min Analysis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 Analysis</vt:lpstr>
      <vt:lpstr>Analysis Summary</vt:lpstr>
      <vt:lpstr>Fibonacci Heaps:  Bounding the Degree</vt:lpstr>
      <vt:lpstr>Fibonacci Heaps:  Bounding the Degree</vt:lpstr>
      <vt:lpstr>Fibonacci Heaps:  Bounding the Degree</vt:lpstr>
      <vt:lpstr>Fibonacci Heaps:  Bounding the Degree</vt:lpstr>
      <vt:lpstr>Fibonacci Heaps:  Union</vt:lpstr>
      <vt:lpstr>Fibonacci Heaps:  Union</vt:lpstr>
      <vt:lpstr>Fibonacci Heaps:  Union</vt:lpstr>
      <vt:lpstr>Fibonacci Heaps:  Delete</vt:lpstr>
      <vt:lpstr>The Union-Find Data Structure</vt:lpstr>
    </vt:vector>
  </TitlesOfParts>
  <Company>CSCI - IUPUI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 (chap. 17)</dc:title>
  <dc:creator>xkzou-admin</dc:creator>
  <cp:lastModifiedBy>yike</cp:lastModifiedBy>
  <cp:revision>350</cp:revision>
  <dcterms:created xsi:type="dcterms:W3CDTF">2004-02-09T21:47:17Z</dcterms:created>
  <dcterms:modified xsi:type="dcterms:W3CDTF">2014-10-26T04:09:07Z</dcterms:modified>
</cp:coreProperties>
</file>