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1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0.xml" ContentType="application/vnd.openxmlformats-officedocument.presentationml.notesSlide+xml"/>
  <Override PartName="/ppt/tags/tag4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5.xml" ContentType="application/vnd.openxmlformats-officedocument.presentationml.tags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0" r:id="rId1"/>
  </p:sldMasterIdLst>
  <p:notesMasterIdLst>
    <p:notesMasterId r:id="rId68"/>
  </p:notesMasterIdLst>
  <p:handoutMasterIdLst>
    <p:handoutMasterId r:id="rId69"/>
  </p:handoutMasterIdLst>
  <p:sldIdLst>
    <p:sldId id="340" r:id="rId2"/>
    <p:sldId id="417" r:id="rId3"/>
    <p:sldId id="378" r:id="rId4"/>
    <p:sldId id="382" r:id="rId5"/>
    <p:sldId id="383" r:id="rId6"/>
    <p:sldId id="384" r:id="rId7"/>
    <p:sldId id="389" r:id="rId8"/>
    <p:sldId id="386" r:id="rId9"/>
    <p:sldId id="387" r:id="rId10"/>
    <p:sldId id="388" r:id="rId11"/>
    <p:sldId id="391" r:id="rId12"/>
    <p:sldId id="477" r:id="rId13"/>
    <p:sldId id="432" r:id="rId14"/>
    <p:sldId id="415" r:id="rId15"/>
    <p:sldId id="392" r:id="rId16"/>
    <p:sldId id="430" r:id="rId17"/>
    <p:sldId id="479" r:id="rId18"/>
    <p:sldId id="419" r:id="rId19"/>
    <p:sldId id="393" r:id="rId20"/>
    <p:sldId id="395" r:id="rId21"/>
    <p:sldId id="431" r:id="rId22"/>
    <p:sldId id="442" r:id="rId23"/>
    <p:sldId id="466" r:id="rId24"/>
    <p:sldId id="467" r:id="rId25"/>
    <p:sldId id="468" r:id="rId26"/>
    <p:sldId id="469" r:id="rId27"/>
    <p:sldId id="465" r:id="rId28"/>
    <p:sldId id="443" r:id="rId29"/>
    <p:sldId id="444" r:id="rId30"/>
    <p:sldId id="445" r:id="rId31"/>
    <p:sldId id="462" r:id="rId32"/>
    <p:sldId id="446" r:id="rId33"/>
    <p:sldId id="497" r:id="rId34"/>
    <p:sldId id="498" r:id="rId35"/>
    <p:sldId id="499" r:id="rId36"/>
    <p:sldId id="500" r:id="rId37"/>
    <p:sldId id="501" r:id="rId38"/>
    <p:sldId id="502" r:id="rId39"/>
    <p:sldId id="503" r:id="rId40"/>
    <p:sldId id="470" r:id="rId41"/>
    <p:sldId id="440" r:id="rId42"/>
    <p:sldId id="458" r:id="rId43"/>
    <p:sldId id="439" r:id="rId44"/>
    <p:sldId id="438" r:id="rId45"/>
    <p:sldId id="459" r:id="rId46"/>
    <p:sldId id="406" r:id="rId47"/>
    <p:sldId id="407" r:id="rId48"/>
    <p:sldId id="408" r:id="rId49"/>
    <p:sldId id="447" r:id="rId50"/>
    <p:sldId id="481" r:id="rId51"/>
    <p:sldId id="482" r:id="rId52"/>
    <p:sldId id="483" r:id="rId53"/>
    <p:sldId id="484" r:id="rId54"/>
    <p:sldId id="480" r:id="rId55"/>
    <p:sldId id="448" r:id="rId56"/>
    <p:sldId id="449" r:id="rId57"/>
    <p:sldId id="451" r:id="rId58"/>
    <p:sldId id="452" r:id="rId59"/>
    <p:sldId id="453" r:id="rId60"/>
    <p:sldId id="454" r:id="rId61"/>
    <p:sldId id="455" r:id="rId62"/>
    <p:sldId id="485" r:id="rId63"/>
    <p:sldId id="493" r:id="rId64"/>
    <p:sldId id="495" r:id="rId65"/>
    <p:sldId id="494" r:id="rId66"/>
    <p:sldId id="496" r:id="rId67"/>
  </p:sldIdLst>
  <p:sldSz cx="9144000" cy="6858000" type="screen4x3"/>
  <p:notesSz cx="9269413" cy="70199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9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9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9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9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92" charset="0"/>
        <a:ea typeface="+mn-ea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omic Sans MS" pitchFamily="92" charset="0"/>
        <a:ea typeface="+mn-ea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omic Sans MS" pitchFamily="92" charset="0"/>
        <a:ea typeface="+mn-ea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omic Sans MS" pitchFamily="92" charset="0"/>
        <a:ea typeface="+mn-ea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omic Sans MS" pitchFamily="9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1">
          <p15:clr>
            <a:srgbClr val="A4A3A4"/>
          </p15:clr>
        </p15:guide>
        <p15:guide id="2" pos="291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006600"/>
    <a:srgbClr val="990033"/>
    <a:srgbClr val="CC0000"/>
    <a:srgbClr val="336699"/>
    <a:srgbClr val="008080"/>
    <a:srgbClr val="009999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55" autoAdjust="0"/>
    <p:restoredTop sz="85291" autoAdjust="0"/>
  </p:normalViewPr>
  <p:slideViewPr>
    <p:cSldViewPr snapToGrid="0">
      <p:cViewPr varScale="1">
        <p:scale>
          <a:sx n="87" d="100"/>
          <a:sy n="87" d="100"/>
        </p:scale>
        <p:origin x="274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818" y="-90"/>
      </p:cViewPr>
      <p:guideLst>
        <p:guide orient="horz" pos="2211"/>
        <p:guide pos="291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3038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C8774CF6-6391-4479-9DC3-6BF973C4F883}" type="datetime1">
              <a:rPr lang="en-US" altLang="en-US"/>
              <a:pPr/>
              <a:t>10/20/2014</a:t>
            </a:fld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3038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6407D815-31ED-4E01-B69E-5A931C7501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5331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2057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6663" y="3335338"/>
            <a:ext cx="6796087" cy="315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5253038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E42A245E-E4C1-4FA2-A544-846D620B092D}" type="datetime1">
              <a:rPr lang="en-US" altLang="en-US"/>
              <a:pPr/>
              <a:t>10/20/2014</a:t>
            </a:fld>
            <a:endParaRPr lang="en-US" alt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3038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302C3B87-EC99-4317-B338-816D08818D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467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64177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1696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j = last job scheduled on bottleneck machine.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9368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j = last job scheduled on bottleneck machine.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55723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Best known: PTAS, 4/3-analysis not too hard</a:t>
            </a:r>
          </a:p>
        </p:txBody>
      </p:sp>
    </p:spTree>
    <p:extLst>
      <p:ext uri="{BB962C8B-B14F-4D97-AF65-F5344CB8AC3E}">
        <p14:creationId xmlns:p14="http://schemas.microsoft.com/office/powerpoint/2010/main" val="26696197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6663" y="3333750"/>
            <a:ext cx="6796087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6279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43188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541301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1-center</a:t>
            </a:r>
            <a:r>
              <a:rPr lang="en-US" baseline="0" dirty="0" smtClean="0"/>
              <a:t> can be solved optimally in O(n) time in </a:t>
            </a:r>
            <a:r>
              <a:rPr lang="en-US" baseline="0" smtClean="0"/>
              <a:t>constant dimensions.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C3B87-EC99-4317-B338-816D08818D9D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63945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21200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Note: in first iteration, can choose any site s</a:t>
            </a:r>
          </a:p>
        </p:txBody>
      </p:sp>
    </p:spTree>
    <p:extLst>
      <p:ext uri="{BB962C8B-B14F-4D97-AF65-F5344CB8AC3E}">
        <p14:creationId xmlns:p14="http://schemas.microsoft.com/office/powerpoint/2010/main" val="3335886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6663" y="3333750"/>
            <a:ext cx="6796087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63013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8137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PTAS</a:t>
            </a:r>
            <a:r>
              <a:rPr lang="en-US" altLang="en-US" baseline="0" dirty="0" smtClean="0"/>
              <a:t> for Euclidean space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18414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6663" y="3333750"/>
            <a:ext cx="6796087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72458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6663" y="3333750"/>
            <a:ext cx="6796087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92665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6663" y="3335338"/>
            <a:ext cx="6796087" cy="3157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33411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6663" y="3335338"/>
            <a:ext cx="6796087" cy="3157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11297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6663" y="3335338"/>
            <a:ext cx="6796087" cy="3157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86346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6663" y="3335338"/>
            <a:ext cx="6796087" cy="3157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69215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18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6663" y="3335338"/>
            <a:ext cx="6796087" cy="3157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24004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6663" y="3333750"/>
            <a:ext cx="6796087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2852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12950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Can’t do better than O(</a:t>
            </a:r>
            <a:r>
              <a:rPr lang="en-US" dirty="0" err="1" smtClean="0"/>
              <a:t>sqrt</a:t>
            </a:r>
            <a:r>
              <a:rPr lang="en-US" dirty="0" smtClean="0"/>
              <a:t>(m))-approximation</a:t>
            </a:r>
            <a:r>
              <a:rPr lang="en-US" baseline="0" dirty="0" smtClean="0"/>
              <a:t> unless P=NP.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C3B87-EC99-4317-B338-816D08818D9D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0929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6663" y="3333750"/>
            <a:ext cx="6796087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7178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6663" y="3335338"/>
            <a:ext cx="6796087" cy="3157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72741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6663" y="3335338"/>
            <a:ext cx="6796087" cy="3157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13186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6663" y="3335338"/>
            <a:ext cx="6796087" cy="3157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72963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6663" y="3333750"/>
            <a:ext cx="6796087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8048" tIns="44024" rIns="88048" bIns="44024"/>
          <a:lstStyle/>
          <a:p>
            <a:r>
              <a:rPr lang="en-US" altLang="en-US" dirty="0" smtClean="0"/>
              <a:t>Open</a:t>
            </a:r>
            <a:r>
              <a:rPr lang="en-US" altLang="en-US" baseline="0" dirty="0" smtClean="0"/>
              <a:t> questions: Is there a strongly polynomial-time algorithm for LP?</a:t>
            </a:r>
            <a:endParaRPr lang="en-US" altLang="en-US" dirty="0" smtClean="0"/>
          </a:p>
          <a:p>
            <a:r>
              <a:rPr lang="en-US" altLang="en-US" dirty="0" smtClean="0"/>
              <a:t>Solving </a:t>
            </a:r>
            <a:r>
              <a:rPr lang="en-US" altLang="en-US" dirty="0"/>
              <a:t>simultaneous linear equations (Ax = b) can be accomplished using Gaussian elimination. LP is a generalization with inequalities instead of equalities.</a:t>
            </a:r>
          </a:p>
          <a:p>
            <a:r>
              <a:rPr lang="en-US" altLang="en-US" dirty="0"/>
              <a:t>Note: simple </a:t>
            </a:r>
            <a:r>
              <a:rPr lang="en-US" altLang="en-US" dirty="0" smtClean="0"/>
              <a:t>transformations </a:t>
            </a:r>
            <a:r>
              <a:rPr lang="en-US" altLang="en-US" dirty="0"/>
              <a:t>to handle &gt;= inequalities, unrestricted variables, or min objective</a:t>
            </a:r>
          </a:p>
        </p:txBody>
      </p:sp>
    </p:spTree>
    <p:extLst>
      <p:ext uri="{BB962C8B-B14F-4D97-AF65-F5344CB8AC3E}">
        <p14:creationId xmlns:p14="http://schemas.microsoft.com/office/powerpoint/2010/main" val="16511020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59684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6663" y="3335338"/>
            <a:ext cx="6796087" cy="3157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LP relaxation is a useful lower bound for designing approximation algorithms.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87508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6663" y="3335338"/>
            <a:ext cx="6796087" cy="3157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07571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6663" y="3335338"/>
            <a:ext cx="6796087" cy="3157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lvl="1"/>
            <a:r>
              <a:rPr lang="en-US" altLang="en-US">
                <a:sym typeface="Symbol" pitchFamily="92" charset="2"/>
              </a:rPr>
              <a:t>NP-hard even on 3-regular planar graphs with unit weights.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3110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6663" y="3335338"/>
            <a:ext cx="6796087" cy="3157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Remark.</a:t>
            </a:r>
            <a:r>
              <a:rPr lang="en-US" altLang="en-US">
                <a:solidFill>
                  <a:srgbClr val="006600"/>
                </a:solidFill>
              </a:rPr>
              <a:t>  </a:t>
            </a:r>
            <a:r>
              <a:rPr lang="en-US" altLang="en-US"/>
              <a:t>This is an "on-line" algorithm.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778310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6663" y="3333750"/>
            <a:ext cx="6796087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86478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6663" y="3333750"/>
            <a:ext cx="6796087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91998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6663" y="3335338"/>
            <a:ext cx="6796087" cy="3157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576127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79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5338"/>
            <a:ext cx="6792913" cy="3157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dirty="0" smtClean="0"/>
              <a:t>Fractional</a:t>
            </a:r>
            <a:r>
              <a:rPr lang="en-US" altLang="en-US" baseline="0" dirty="0" smtClean="0"/>
              <a:t> version can be solved optimally by Greedy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8441711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5338"/>
            <a:ext cx="6792913" cy="3157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67635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5338"/>
            <a:ext cx="6792913" cy="3157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12291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6663" y="3335338"/>
            <a:ext cx="6796087" cy="3157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024438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6663" y="3335338"/>
            <a:ext cx="6796087" cy="3157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899777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6663" y="3335338"/>
            <a:ext cx="6796087" cy="3157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8833783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6663" y="3333750"/>
            <a:ext cx="6796087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167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6663" y="3335338"/>
            <a:ext cx="6796087" cy="3157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Need to compare greedy solution with optimal makespan. Need good lower bounds on the optimal value.</a:t>
            </a:r>
          </a:p>
          <a:p>
            <a:r>
              <a:rPr lang="en-US" altLang="en-US"/>
              <a:t>Lower bound too weak in following case: one job is extremely long relative to sum of all processing times. If sufficiently extreme, optimal solution will place long job on a machine all by itself and it will be last to finish. In this case, greedy will do well, but first lower bound will not establish this.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7611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6663" y="3335338"/>
            <a:ext cx="6796087" cy="3157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8421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6663" y="3335338"/>
            <a:ext cx="6796087" cy="3157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603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8100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2189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0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6560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 sz="16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98253F2-96ED-4295-9D20-3B8DEE6562D2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318278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F36F48C-C92E-469A-B936-8390C6677C89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98915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36FD0E-38C3-4C74-AA39-BBC19CA6BF29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418040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7F076B3-7390-4D80-9D56-09E261AB5880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34164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A5B5EE7-F20E-4986-89D0-321EB0855DEC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97145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264A123-4024-482A-B19D-0685D064665B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687151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ABA631A-020B-42F7-8E8B-BA00BECAA21D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117109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8D454BF-1407-425A-9806-AB7F764D0887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487568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0C08CCB-CC24-4C0D-9160-D307622F8C91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327330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9807D11-9E18-4FD1-8CF7-45866C971825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190344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6458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3586AD47-DDEE-4126-8254-9871A1F1FDE9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9pPr>
    </p:titleStyle>
    <p:body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92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92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92" charset="2"/>
        <a:buChar char="!"/>
        <a:defRPr kumimoji="1">
          <a:solidFill>
            <a:schemeClr val="tx1"/>
          </a:solidFill>
          <a:latin typeface="+mn-lt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7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8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9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0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1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3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5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6.bin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4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5.wm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9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31.wmf"/><Relationship Id="rId3" Type="http://schemas.openxmlformats.org/officeDocument/2006/relationships/notesSlide" Target="../notesSlides/notesSlide47.xml"/><Relationship Id="rId7" Type="http://schemas.openxmlformats.org/officeDocument/2006/relationships/image" Target="../media/image29.wmf"/><Relationship Id="rId12" Type="http://schemas.openxmlformats.org/officeDocument/2006/relationships/oleObject" Target="../embeddings/oleObject25.bin"/><Relationship Id="rId17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7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21.bin"/><Relationship Id="rId11" Type="http://schemas.openxmlformats.org/officeDocument/2006/relationships/oleObject" Target="../embeddings/oleObject24.bin"/><Relationship Id="rId5" Type="http://schemas.openxmlformats.org/officeDocument/2006/relationships/image" Target="../media/image28.wmf"/><Relationship Id="rId15" Type="http://schemas.openxmlformats.org/officeDocument/2006/relationships/image" Target="../media/image32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30.wmf"/><Relationship Id="rId14" Type="http://schemas.openxmlformats.org/officeDocument/2006/relationships/oleObject" Target="../embeddings/oleObject26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8.bin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14423-8CE2-4C38-BB6C-9667A593737C}" type="slidenum">
              <a:rPr lang="en-US" altLang="en-US"/>
              <a:pPr/>
              <a:t>1</a:t>
            </a:fld>
            <a:endParaRPr lang="en-US" altLang="en-US" sz="1400"/>
          </a:p>
        </p:txBody>
      </p:sp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Approximation Algorithms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153400" cy="5410200"/>
          </a:xfrm>
        </p:spPr>
        <p:txBody>
          <a:bodyPr/>
          <a:lstStyle/>
          <a:p>
            <a:r>
              <a:rPr lang="en-US" altLang="en-US" dirty="0"/>
              <a:t>Q.  </a:t>
            </a:r>
            <a:r>
              <a:rPr lang="en-US" altLang="en-US" dirty="0">
                <a:solidFill>
                  <a:schemeClr val="tx1"/>
                </a:solidFill>
              </a:rPr>
              <a:t>Suppose I need to solve an NP-hard problem. What should I do?</a:t>
            </a:r>
          </a:p>
          <a:p>
            <a:r>
              <a:rPr lang="en-US" altLang="en-US" dirty="0"/>
              <a:t>A.  </a:t>
            </a:r>
            <a:r>
              <a:rPr lang="en-US" altLang="en-US" dirty="0">
                <a:solidFill>
                  <a:schemeClr val="tx1"/>
                </a:solidFill>
              </a:rPr>
              <a:t>Theory says you're unlikely to find a poly-time algorithm.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Must sacrifice one of three desired features.</a:t>
            </a:r>
          </a:p>
          <a:p>
            <a:pPr lvl="1"/>
            <a:r>
              <a:rPr lang="en-US" altLang="en-US" dirty="0">
                <a:solidFill>
                  <a:schemeClr val="accent2"/>
                </a:solidFill>
              </a:rPr>
              <a:t>Solve problem to optimality.</a:t>
            </a:r>
          </a:p>
          <a:p>
            <a:pPr lvl="1"/>
            <a:r>
              <a:rPr lang="en-US" altLang="en-US" dirty="0"/>
              <a:t>Solve problem in poly-time.</a:t>
            </a:r>
          </a:p>
          <a:p>
            <a:pPr lvl="1"/>
            <a:r>
              <a:rPr lang="en-US" altLang="en-US" dirty="0"/>
              <a:t>Solve arbitrary instances of the problem.</a:t>
            </a:r>
          </a:p>
          <a:p>
            <a:pPr lvl="1"/>
            <a:endParaRPr lang="en-US" altLang="en-US" dirty="0"/>
          </a:p>
          <a:p>
            <a:r>
              <a:rPr lang="en-US" altLang="en-US" dirty="0">
                <a:sym typeface="Symbol" pitchFamily="92" charset="2"/>
              </a:rPr>
              <a:t>-a</a:t>
            </a:r>
            <a:r>
              <a:rPr lang="en-US" altLang="en-US" dirty="0"/>
              <a:t>pproximation algorithm.</a:t>
            </a:r>
          </a:p>
          <a:p>
            <a:pPr lvl="1"/>
            <a:r>
              <a:rPr lang="en-US" altLang="en-US" dirty="0"/>
              <a:t>Guaranteed to run in poly-time.</a:t>
            </a:r>
          </a:p>
          <a:p>
            <a:pPr lvl="1"/>
            <a:r>
              <a:rPr lang="en-US" altLang="en-US" dirty="0"/>
              <a:t>Guaranteed to solve arbitrary instance of the problem</a:t>
            </a:r>
          </a:p>
          <a:p>
            <a:pPr lvl="1"/>
            <a:r>
              <a:rPr lang="en-US" altLang="en-US" dirty="0"/>
              <a:t>Guaranteed to find solution within ratio </a:t>
            </a:r>
            <a:r>
              <a:rPr lang="en-US" altLang="en-US" dirty="0">
                <a:sym typeface="Symbol" pitchFamily="92" charset="2"/>
              </a:rPr>
              <a:t> of true optimum.</a:t>
            </a:r>
            <a:endParaRPr lang="en-US" altLang="en-US" dirty="0"/>
          </a:p>
          <a:p>
            <a:pPr lvl="1"/>
            <a:endParaRPr lang="en-US" altLang="en-US" dirty="0">
              <a:solidFill>
                <a:schemeClr val="accent1"/>
              </a:solidFill>
            </a:endParaRPr>
          </a:p>
          <a:p>
            <a:r>
              <a:rPr lang="en-US" altLang="en-US" dirty="0">
                <a:solidFill>
                  <a:schemeClr val="accent1"/>
                </a:solidFill>
              </a:rPr>
              <a:t>Challenge.  </a:t>
            </a:r>
            <a:r>
              <a:rPr lang="en-US" altLang="en-US" dirty="0">
                <a:solidFill>
                  <a:schemeClr val="tx1"/>
                </a:solidFill>
              </a:rPr>
              <a:t>Need to prove a solution's value is close to optimum, without even knowing what optimum value is!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CD802-8E99-4B35-8337-6CEAAE86F7E7}" type="slidenum">
              <a:rPr lang="en-US" altLang="en-US"/>
              <a:pPr/>
              <a:t>10</a:t>
            </a:fld>
            <a:endParaRPr lang="en-US" altLang="en-US" sz="1400"/>
          </a:p>
        </p:txBody>
      </p: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Load Balancing:  LPT Rule</a:t>
            </a:r>
          </a:p>
        </p:txBody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Longest processing time (LPT).  </a:t>
            </a:r>
            <a:r>
              <a:rPr lang="en-US" altLang="en-US">
                <a:solidFill>
                  <a:schemeClr val="tx1"/>
                </a:solidFill>
              </a:rPr>
              <a:t>Sort n jobs in descending order of processing time, and then run list scheduling algorithm.</a:t>
            </a:r>
          </a:p>
        </p:txBody>
      </p:sp>
      <p:sp>
        <p:nvSpPr>
          <p:cNvPr id="457732" name="Text Box 4"/>
          <p:cNvSpPr txBox="1">
            <a:spLocks noChangeArrowheads="1"/>
          </p:cNvSpPr>
          <p:nvPr/>
        </p:nvSpPr>
        <p:spPr bwMode="auto">
          <a:xfrm>
            <a:off x="1541463" y="2251075"/>
            <a:ext cx="5778500" cy="40290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7160" tIns="137160" rIns="137160" bIns="137160">
            <a:spAutoFit/>
          </a:bodyPr>
          <a:lstStyle/>
          <a:p>
            <a:pPr>
              <a:lnSpc>
                <a:spcPct val="110000"/>
              </a:lnSpc>
            </a:pPr>
            <a:r>
              <a:rPr kumimoji="0" lang="en-US" altLang="en-US" sz="1600" b="1">
                <a:solidFill>
                  <a:schemeClr val="bg2"/>
                </a:solidFill>
                <a:latin typeface="Courier New" pitchFamily="92" charset="0"/>
                <a:ea typeface="ＭＳ Ｐゴシック" pitchFamily="92" charset="-128"/>
              </a:rPr>
              <a:t>LPT-List-Scheduling(m, n, t</a:t>
            </a:r>
            <a:r>
              <a:rPr kumimoji="0" lang="en-US" altLang="en-US" sz="1600" b="1" baseline="-25000">
                <a:solidFill>
                  <a:schemeClr val="bg2"/>
                </a:solidFill>
                <a:latin typeface="Courier New" pitchFamily="92" charset="0"/>
                <a:ea typeface="ＭＳ Ｐゴシック" pitchFamily="92" charset="-128"/>
              </a:rPr>
              <a:t>1</a:t>
            </a:r>
            <a:r>
              <a:rPr kumimoji="0" lang="en-US" altLang="en-US" sz="1600" b="1">
                <a:solidFill>
                  <a:schemeClr val="bg2"/>
                </a:solidFill>
                <a:latin typeface="Courier New" pitchFamily="92" charset="0"/>
                <a:ea typeface="ＭＳ Ｐゴシック" pitchFamily="92" charset="-128"/>
              </a:rPr>
              <a:t>,t</a:t>
            </a:r>
            <a:r>
              <a:rPr kumimoji="0" lang="en-US" altLang="en-US" sz="1600" b="1" baseline="-25000">
                <a:solidFill>
                  <a:schemeClr val="bg2"/>
                </a:solidFill>
                <a:latin typeface="Courier New" pitchFamily="92" charset="0"/>
                <a:ea typeface="ＭＳ Ｐゴシック" pitchFamily="92" charset="-128"/>
              </a:rPr>
              <a:t>2</a:t>
            </a:r>
            <a:r>
              <a:rPr kumimoji="0" lang="en-US" altLang="en-US" sz="1600" b="1">
                <a:solidFill>
                  <a:schemeClr val="bg2"/>
                </a:solidFill>
                <a:latin typeface="Courier New" pitchFamily="92" charset="0"/>
                <a:ea typeface="ＭＳ Ｐゴシック" pitchFamily="92" charset="-128"/>
              </a:rPr>
              <a:t>,</a:t>
            </a:r>
            <a:r>
              <a:rPr kumimoji="0" lang="en-US" altLang="en-US" sz="1600" b="1">
                <a:solidFill>
                  <a:schemeClr val="bg2"/>
                </a:solidFill>
                <a:latin typeface="Arial"/>
                <a:ea typeface="ＭＳ Ｐゴシック" pitchFamily="92" charset="-128"/>
              </a:rPr>
              <a:t>…</a:t>
            </a:r>
            <a:r>
              <a:rPr kumimoji="0" lang="en-US" altLang="en-US" sz="1600" b="1">
                <a:solidFill>
                  <a:schemeClr val="bg2"/>
                </a:solidFill>
                <a:latin typeface="Courier New" pitchFamily="92" charset="0"/>
                <a:ea typeface="ＭＳ Ｐゴシック" pitchFamily="92" charset="-128"/>
              </a:rPr>
              <a:t>,t</a:t>
            </a:r>
            <a:r>
              <a:rPr kumimoji="0" lang="en-US" altLang="en-US" sz="1600" b="1" baseline="-25000">
                <a:solidFill>
                  <a:schemeClr val="bg2"/>
                </a:solidFill>
                <a:latin typeface="Courier New" pitchFamily="92" charset="0"/>
                <a:ea typeface="ＭＳ Ｐゴシック" pitchFamily="92" charset="-128"/>
              </a:rPr>
              <a:t>n</a:t>
            </a:r>
            <a:r>
              <a:rPr kumimoji="0" lang="en-US" altLang="en-US" sz="1600" b="1">
                <a:solidFill>
                  <a:schemeClr val="bg2"/>
                </a:solidFill>
                <a:latin typeface="Courier New" pitchFamily="92" charset="0"/>
                <a:ea typeface="ＭＳ Ｐゴシック" pitchFamily="92" charset="-128"/>
              </a:rPr>
              <a:t>) {</a:t>
            </a:r>
          </a:p>
          <a:p>
            <a:pPr>
              <a:lnSpc>
                <a:spcPct val="110000"/>
              </a:lnSpc>
            </a:pPr>
            <a:r>
              <a:rPr kumimoji="0" lang="en-US" altLang="en-US" sz="1600" b="1">
                <a:solidFill>
                  <a:schemeClr val="accent1"/>
                </a:solidFill>
                <a:latin typeface="Courier New" pitchFamily="92" charset="0"/>
                <a:ea typeface="ＭＳ Ｐゴシック" pitchFamily="92" charset="-128"/>
              </a:rPr>
              <a:t>   Sort</a:t>
            </a:r>
            <a:r>
              <a:rPr kumimoji="0" lang="en-US" altLang="en-US" sz="1600" b="1">
                <a:latin typeface="Courier New" pitchFamily="92" charset="0"/>
                <a:ea typeface="ＭＳ Ｐゴシック" pitchFamily="92" charset="-128"/>
              </a:rPr>
              <a:t> jobs so that t</a:t>
            </a:r>
            <a:r>
              <a:rPr kumimoji="0" lang="en-US" altLang="en-US" sz="1600" b="1" baseline="-25000">
                <a:latin typeface="Courier New" pitchFamily="92" charset="0"/>
                <a:ea typeface="ＭＳ Ｐゴシック" pitchFamily="92" charset="-128"/>
              </a:rPr>
              <a:t>1 </a:t>
            </a:r>
            <a:r>
              <a:rPr kumimoji="0" lang="en-US" altLang="en-US" sz="1600" b="1">
                <a:latin typeface="Courier New" pitchFamily="92" charset="0"/>
                <a:ea typeface="ＭＳ Ｐゴシック" pitchFamily="92" charset="-128"/>
                <a:sym typeface="Symbol" pitchFamily="92" charset="2"/>
              </a:rPr>
              <a:t>≥</a:t>
            </a:r>
            <a:r>
              <a:rPr kumimoji="0" lang="en-US" altLang="en-US" sz="1600" b="1">
                <a:latin typeface="Courier New" pitchFamily="92" charset="0"/>
                <a:ea typeface="ＭＳ Ｐゴシック" pitchFamily="92" charset="-128"/>
              </a:rPr>
              <a:t> t</a:t>
            </a:r>
            <a:r>
              <a:rPr kumimoji="0" lang="en-US" altLang="en-US" sz="1600" b="1" baseline="-25000">
                <a:latin typeface="Courier New" pitchFamily="92" charset="0"/>
                <a:ea typeface="ＭＳ Ｐゴシック" pitchFamily="92" charset="-128"/>
              </a:rPr>
              <a:t>2 </a:t>
            </a:r>
            <a:r>
              <a:rPr kumimoji="0" lang="en-US" altLang="en-US" sz="1600" b="1">
                <a:latin typeface="Courier New" pitchFamily="92" charset="0"/>
                <a:ea typeface="ＭＳ Ｐゴシック" pitchFamily="92" charset="-128"/>
                <a:sym typeface="Symbol" pitchFamily="92" charset="2"/>
              </a:rPr>
              <a:t>≥</a:t>
            </a:r>
            <a:r>
              <a:rPr kumimoji="0" lang="en-US" altLang="en-US" sz="1600" b="1" baseline="-25000">
                <a:latin typeface="Courier New" pitchFamily="92" charset="0"/>
                <a:ea typeface="ＭＳ Ｐゴシック" pitchFamily="92" charset="-128"/>
              </a:rPr>
              <a:t> </a:t>
            </a:r>
            <a:r>
              <a:rPr kumimoji="0" lang="en-US" altLang="en-US" sz="1600" b="1">
                <a:latin typeface="Courier New" pitchFamily="92" charset="0"/>
                <a:ea typeface="ＭＳ Ｐゴシック" pitchFamily="92" charset="-128"/>
              </a:rPr>
              <a:t> </a:t>
            </a:r>
            <a:r>
              <a:rPr kumimoji="0" lang="en-US" altLang="en-US" sz="1600" b="1">
                <a:latin typeface="Arial"/>
                <a:ea typeface="ＭＳ Ｐゴシック" pitchFamily="92" charset="-128"/>
              </a:rPr>
              <a:t>…</a:t>
            </a:r>
            <a:r>
              <a:rPr kumimoji="0" lang="en-US" altLang="en-US" sz="1600" b="1">
                <a:latin typeface="Courier New" pitchFamily="92" charset="0"/>
                <a:ea typeface="ＭＳ Ｐゴシック" pitchFamily="92" charset="-128"/>
              </a:rPr>
              <a:t> </a:t>
            </a:r>
            <a:r>
              <a:rPr kumimoji="0" lang="en-US" altLang="en-US" sz="1600" b="1">
                <a:latin typeface="Courier New" pitchFamily="92" charset="0"/>
                <a:ea typeface="ＭＳ Ｐゴシック" pitchFamily="92" charset="-128"/>
                <a:sym typeface="Symbol" pitchFamily="92" charset="2"/>
              </a:rPr>
              <a:t>≥</a:t>
            </a:r>
            <a:r>
              <a:rPr kumimoji="0" lang="en-US" altLang="en-US" sz="1600" b="1">
                <a:latin typeface="Courier New" pitchFamily="92" charset="0"/>
                <a:ea typeface="ＭＳ Ｐゴシック" pitchFamily="92" charset="-128"/>
              </a:rPr>
              <a:t> t</a:t>
            </a:r>
            <a:r>
              <a:rPr kumimoji="0" lang="en-US" altLang="en-US" sz="1600" b="1" baseline="-25000">
                <a:latin typeface="Courier New" pitchFamily="92" charset="0"/>
                <a:ea typeface="ＭＳ Ｐゴシック" pitchFamily="92" charset="-128"/>
              </a:rPr>
              <a:t>n</a:t>
            </a:r>
            <a:endParaRPr kumimoji="0" lang="en-US" altLang="en-US" sz="1600" b="1">
              <a:latin typeface="Courier New" pitchFamily="92" charset="0"/>
              <a:ea typeface="ＭＳ Ｐゴシック" pitchFamily="92" charset="-128"/>
            </a:endParaRPr>
          </a:p>
          <a:p>
            <a:pPr>
              <a:lnSpc>
                <a:spcPct val="110000"/>
              </a:lnSpc>
            </a:pPr>
            <a:r>
              <a:rPr kumimoji="0" lang="en-US" altLang="en-US" sz="1600" b="1">
                <a:solidFill>
                  <a:schemeClr val="bg2"/>
                </a:solidFill>
                <a:latin typeface="Courier New" pitchFamily="92" charset="0"/>
                <a:ea typeface="ＭＳ Ｐゴシック" pitchFamily="92" charset="-128"/>
              </a:rPr>
              <a:t>  </a:t>
            </a:r>
          </a:p>
          <a:p>
            <a:pPr>
              <a:lnSpc>
                <a:spcPct val="110000"/>
              </a:lnSpc>
            </a:pPr>
            <a:r>
              <a:rPr kumimoji="0" lang="en-US" altLang="en-US" sz="1600" b="1">
                <a:solidFill>
                  <a:schemeClr val="bg2"/>
                </a:solidFill>
                <a:latin typeface="Courier New" pitchFamily="92" charset="0"/>
                <a:ea typeface="ＭＳ Ｐゴシック" pitchFamily="92" charset="-128"/>
              </a:rPr>
              <a:t>   </a:t>
            </a:r>
            <a:r>
              <a:rPr lang="en-US" altLang="en-US" sz="1600" b="1">
                <a:solidFill>
                  <a:srgbClr val="003399"/>
                </a:solidFill>
                <a:latin typeface="Courier New" pitchFamily="92" charset="0"/>
              </a:rPr>
              <a:t>for </a:t>
            </a:r>
            <a:r>
              <a:rPr lang="en-US" altLang="en-US" sz="1600" b="1">
                <a:latin typeface="Courier New" pitchFamily="92" charset="0"/>
                <a:sym typeface="Symbol" pitchFamily="92" charset="2"/>
              </a:rPr>
              <a:t>i = 1 to m {</a:t>
            </a:r>
            <a:endParaRPr lang="en-US" altLang="en-US" sz="1600" b="1">
              <a:latin typeface="Courier New" pitchFamily="92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1600" b="1">
                <a:latin typeface="Courier New" pitchFamily="92" charset="0"/>
              </a:rPr>
              <a:t>      L</a:t>
            </a:r>
            <a:r>
              <a:rPr lang="en-US" altLang="en-US" sz="1600" b="1" baseline="-25000">
                <a:latin typeface="Courier New" pitchFamily="92" charset="0"/>
              </a:rPr>
              <a:t>i </a:t>
            </a:r>
            <a:r>
              <a:rPr lang="en-US" altLang="en-US" sz="1600" b="1">
                <a:latin typeface="Courier New" pitchFamily="92" charset="0"/>
                <a:sym typeface="Symbol" pitchFamily="92" charset="2"/>
              </a:rPr>
              <a:t> 0</a:t>
            </a:r>
          </a:p>
          <a:p>
            <a:pPr>
              <a:lnSpc>
                <a:spcPct val="110000"/>
              </a:lnSpc>
            </a:pPr>
            <a:r>
              <a:rPr lang="en-US" altLang="en-US" sz="1600" b="1">
                <a:latin typeface="Courier New" pitchFamily="92" charset="0"/>
                <a:sym typeface="Symbol" pitchFamily="92" charset="2"/>
              </a:rPr>
              <a:t>      J(i)</a:t>
            </a:r>
            <a:r>
              <a:rPr lang="en-US" altLang="en-US" sz="1600" b="1" baseline="-25000">
                <a:latin typeface="Courier New" pitchFamily="92" charset="0"/>
              </a:rPr>
              <a:t> </a:t>
            </a:r>
            <a:r>
              <a:rPr lang="en-US" altLang="en-US" sz="1600" b="1">
                <a:latin typeface="Courier New" pitchFamily="92" charset="0"/>
                <a:sym typeface="Symbol" pitchFamily="92" charset="2"/>
              </a:rPr>
              <a:t> </a:t>
            </a:r>
          </a:p>
          <a:p>
            <a:pPr>
              <a:lnSpc>
                <a:spcPct val="110000"/>
              </a:lnSpc>
            </a:pPr>
            <a:r>
              <a:rPr lang="en-US" altLang="en-US" sz="1600" b="1">
                <a:latin typeface="Courier New" pitchFamily="92" charset="0"/>
                <a:sym typeface="Symbol" pitchFamily="92" charset="2"/>
              </a:rPr>
              <a:t>   }</a:t>
            </a:r>
          </a:p>
          <a:p>
            <a:pPr>
              <a:lnSpc>
                <a:spcPct val="110000"/>
              </a:lnSpc>
            </a:pPr>
            <a:endParaRPr lang="en-US" altLang="en-US" sz="1600" b="1">
              <a:latin typeface="Courier New" pitchFamily="92" charset="0"/>
              <a:sym typeface="Symbol" pitchFamily="92" charset="2"/>
            </a:endParaRPr>
          </a:p>
          <a:p>
            <a:pPr>
              <a:lnSpc>
                <a:spcPct val="110000"/>
              </a:lnSpc>
            </a:pPr>
            <a:r>
              <a:rPr lang="en-US" altLang="en-US" sz="1600" b="1">
                <a:solidFill>
                  <a:srgbClr val="003399"/>
                </a:solidFill>
                <a:latin typeface="Courier New" pitchFamily="92" charset="0"/>
              </a:rPr>
              <a:t>   for </a:t>
            </a:r>
            <a:r>
              <a:rPr lang="en-US" altLang="en-US" sz="1600" b="1">
                <a:latin typeface="Courier New" pitchFamily="92" charset="0"/>
                <a:sym typeface="Symbol" pitchFamily="92" charset="2"/>
              </a:rPr>
              <a:t>j = 1 to n {</a:t>
            </a:r>
          </a:p>
          <a:p>
            <a:pPr>
              <a:lnSpc>
                <a:spcPct val="110000"/>
              </a:lnSpc>
            </a:pPr>
            <a:r>
              <a:rPr lang="en-US" altLang="en-US" sz="1600" b="1">
                <a:latin typeface="Courier New" pitchFamily="92" charset="0"/>
                <a:sym typeface="Symbol" pitchFamily="92" charset="2"/>
              </a:rPr>
              <a:t>   </a:t>
            </a:r>
            <a:r>
              <a:rPr lang="en-US" altLang="en-US" sz="1600" b="1">
                <a:latin typeface="Courier New" pitchFamily="92" charset="0"/>
              </a:rPr>
              <a:t>   i = argmin</a:t>
            </a:r>
            <a:r>
              <a:rPr lang="en-US" altLang="en-US" sz="1600" b="1" baseline="-25000">
                <a:latin typeface="Courier New" pitchFamily="92" charset="0"/>
              </a:rPr>
              <a:t>k</a:t>
            </a:r>
            <a:r>
              <a:rPr lang="en-US" altLang="en-US" sz="1600" b="1">
                <a:latin typeface="Courier New" pitchFamily="92" charset="0"/>
              </a:rPr>
              <a:t> L</a:t>
            </a:r>
            <a:r>
              <a:rPr lang="en-US" altLang="en-US" sz="1600" b="1" baseline="-25000">
                <a:latin typeface="Courier New" pitchFamily="92" charset="0"/>
              </a:rPr>
              <a:t>k</a:t>
            </a:r>
            <a:endParaRPr lang="en-US" altLang="en-US" sz="1600" b="1">
              <a:latin typeface="Courier New" pitchFamily="92" charset="0"/>
              <a:sym typeface="Symbol" pitchFamily="92" charset="2"/>
            </a:endParaRPr>
          </a:p>
          <a:p>
            <a:pPr>
              <a:lnSpc>
                <a:spcPct val="110000"/>
              </a:lnSpc>
            </a:pPr>
            <a:r>
              <a:rPr lang="en-US" altLang="en-US" sz="1600" b="1">
                <a:latin typeface="Courier New" pitchFamily="92" charset="0"/>
                <a:sym typeface="Symbol" pitchFamily="92" charset="2"/>
              </a:rPr>
              <a:t>      J(i)</a:t>
            </a:r>
            <a:r>
              <a:rPr lang="en-US" altLang="en-US" sz="1600" b="1" baseline="-25000">
                <a:latin typeface="Courier New" pitchFamily="92" charset="0"/>
              </a:rPr>
              <a:t> </a:t>
            </a:r>
            <a:r>
              <a:rPr lang="en-US" altLang="en-US" sz="1600" b="1">
                <a:latin typeface="Courier New" pitchFamily="92" charset="0"/>
                <a:sym typeface="Symbol" pitchFamily="92" charset="2"/>
              </a:rPr>
              <a:t> J(i)</a:t>
            </a:r>
            <a:r>
              <a:rPr lang="en-US" altLang="en-US" sz="1600" b="1" baseline="-25000">
                <a:latin typeface="Courier New" pitchFamily="92" charset="0"/>
              </a:rPr>
              <a:t> </a:t>
            </a:r>
            <a:r>
              <a:rPr lang="en-US" altLang="en-US" sz="1600" b="1">
                <a:latin typeface="Courier New" pitchFamily="92" charset="0"/>
                <a:sym typeface="Symbol" pitchFamily="92" charset="2"/>
              </a:rPr>
              <a:t> {j}</a:t>
            </a:r>
          </a:p>
          <a:p>
            <a:pPr>
              <a:lnSpc>
                <a:spcPct val="110000"/>
              </a:lnSpc>
            </a:pPr>
            <a:r>
              <a:rPr lang="en-US" altLang="en-US" sz="1600" b="1">
                <a:latin typeface="Courier New" pitchFamily="92" charset="0"/>
                <a:sym typeface="Symbol" pitchFamily="92" charset="2"/>
              </a:rPr>
              <a:t>      L</a:t>
            </a:r>
            <a:r>
              <a:rPr lang="en-US" altLang="en-US" sz="1600" b="1" baseline="-25000">
                <a:latin typeface="Courier New" pitchFamily="92" charset="0"/>
              </a:rPr>
              <a:t>i </a:t>
            </a:r>
            <a:r>
              <a:rPr lang="en-US" altLang="en-US" sz="1600" b="1">
                <a:latin typeface="Courier New" pitchFamily="92" charset="0"/>
                <a:sym typeface="Symbol" pitchFamily="92" charset="2"/>
              </a:rPr>
              <a:t> L</a:t>
            </a:r>
            <a:r>
              <a:rPr lang="en-US" altLang="en-US" sz="1600" b="1" baseline="-25000">
                <a:latin typeface="Courier New" pitchFamily="92" charset="0"/>
              </a:rPr>
              <a:t>i </a:t>
            </a:r>
            <a:r>
              <a:rPr lang="en-US" altLang="en-US" sz="1600" b="1">
                <a:latin typeface="Courier New" pitchFamily="92" charset="0"/>
                <a:sym typeface="Symbol" pitchFamily="92" charset="2"/>
              </a:rPr>
              <a:t>+ t</a:t>
            </a:r>
            <a:r>
              <a:rPr lang="en-US" altLang="en-US" sz="1600" b="1" baseline="-25000">
                <a:latin typeface="Courier New" pitchFamily="92" charset="0"/>
              </a:rPr>
              <a:t>j</a:t>
            </a:r>
          </a:p>
          <a:p>
            <a:pPr>
              <a:lnSpc>
                <a:spcPct val="110000"/>
              </a:lnSpc>
            </a:pPr>
            <a:r>
              <a:rPr kumimoji="0" lang="en-US" altLang="en-US" sz="1600" b="1">
                <a:solidFill>
                  <a:schemeClr val="bg2"/>
                </a:solidFill>
                <a:latin typeface="Courier New" pitchFamily="92" charset="0"/>
                <a:ea typeface="ＭＳ Ｐゴシック" pitchFamily="92" charset="-128"/>
              </a:rPr>
              <a:t>   }</a:t>
            </a:r>
          </a:p>
          <a:p>
            <a:pPr>
              <a:lnSpc>
                <a:spcPct val="110000"/>
              </a:lnSpc>
            </a:pPr>
            <a:r>
              <a:rPr kumimoji="0" lang="en-US" altLang="en-US" sz="1600" b="1">
                <a:solidFill>
                  <a:schemeClr val="bg2"/>
                </a:solidFill>
                <a:latin typeface="Courier New" pitchFamily="92" charset="0"/>
                <a:ea typeface="ＭＳ Ｐゴシック" pitchFamily="92" charset="-128"/>
              </a:rPr>
              <a:t>}</a:t>
            </a:r>
          </a:p>
        </p:txBody>
      </p:sp>
      <p:sp>
        <p:nvSpPr>
          <p:cNvPr id="457733" name="Line 5"/>
          <p:cNvSpPr>
            <a:spLocks noChangeShapeType="1"/>
          </p:cNvSpPr>
          <p:nvPr/>
        </p:nvSpPr>
        <p:spPr bwMode="auto">
          <a:xfrm flipH="1">
            <a:off x="3749675" y="3852863"/>
            <a:ext cx="219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7734" name="Rectangle 6"/>
          <p:cNvSpPr>
            <a:spLocks noChangeArrowheads="1"/>
          </p:cNvSpPr>
          <p:nvPr/>
        </p:nvSpPr>
        <p:spPr bwMode="auto">
          <a:xfrm>
            <a:off x="4073525" y="3687763"/>
            <a:ext cx="200025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/>
              <a:t>jobs assigned to machine i</a:t>
            </a:r>
          </a:p>
        </p:txBody>
      </p:sp>
      <p:sp>
        <p:nvSpPr>
          <p:cNvPr id="457735" name="Line 7"/>
          <p:cNvSpPr>
            <a:spLocks noChangeShapeType="1"/>
          </p:cNvSpPr>
          <p:nvPr/>
        </p:nvSpPr>
        <p:spPr bwMode="auto">
          <a:xfrm flipH="1">
            <a:off x="3746500" y="3594100"/>
            <a:ext cx="219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7736" name="Rectangle 8"/>
          <p:cNvSpPr>
            <a:spLocks noChangeArrowheads="1"/>
          </p:cNvSpPr>
          <p:nvPr/>
        </p:nvSpPr>
        <p:spPr bwMode="auto">
          <a:xfrm>
            <a:off x="4070350" y="3429000"/>
            <a:ext cx="135255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/>
              <a:t>load on machine i</a:t>
            </a:r>
          </a:p>
        </p:txBody>
      </p:sp>
      <p:sp>
        <p:nvSpPr>
          <p:cNvPr id="457737" name="Line 9"/>
          <p:cNvSpPr>
            <a:spLocks noChangeShapeType="1"/>
          </p:cNvSpPr>
          <p:nvPr/>
        </p:nvSpPr>
        <p:spPr bwMode="auto">
          <a:xfrm flipH="1">
            <a:off x="4699000" y="4949825"/>
            <a:ext cx="219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7738" name="Rectangle 10"/>
          <p:cNvSpPr>
            <a:spLocks noChangeArrowheads="1"/>
          </p:cNvSpPr>
          <p:nvPr/>
        </p:nvSpPr>
        <p:spPr bwMode="auto">
          <a:xfrm>
            <a:off x="5022850" y="4784725"/>
            <a:ext cx="206375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/>
              <a:t>machine i has smallest load</a:t>
            </a:r>
          </a:p>
        </p:txBody>
      </p:sp>
      <p:sp>
        <p:nvSpPr>
          <p:cNvPr id="457739" name="Line 11"/>
          <p:cNvSpPr>
            <a:spLocks noChangeShapeType="1"/>
          </p:cNvSpPr>
          <p:nvPr/>
        </p:nvSpPr>
        <p:spPr bwMode="auto">
          <a:xfrm flipH="1">
            <a:off x="4706938" y="5202238"/>
            <a:ext cx="219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7740" name="Rectangle 12"/>
          <p:cNvSpPr>
            <a:spLocks noChangeArrowheads="1"/>
          </p:cNvSpPr>
          <p:nvPr/>
        </p:nvSpPr>
        <p:spPr bwMode="auto">
          <a:xfrm>
            <a:off x="5030788" y="5037138"/>
            <a:ext cx="188595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/>
              <a:t>assign job j to machine i</a:t>
            </a:r>
          </a:p>
        </p:txBody>
      </p:sp>
      <p:sp>
        <p:nvSpPr>
          <p:cNvPr id="457741" name="Line 13"/>
          <p:cNvSpPr>
            <a:spLocks noChangeShapeType="1"/>
          </p:cNvSpPr>
          <p:nvPr/>
        </p:nvSpPr>
        <p:spPr bwMode="auto">
          <a:xfrm flipH="1">
            <a:off x="4714875" y="5521325"/>
            <a:ext cx="219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7742" name="Rectangle 14"/>
          <p:cNvSpPr>
            <a:spLocks noChangeArrowheads="1"/>
          </p:cNvSpPr>
          <p:nvPr/>
        </p:nvSpPr>
        <p:spPr bwMode="auto">
          <a:xfrm>
            <a:off x="5038725" y="5356225"/>
            <a:ext cx="186055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/>
              <a:t>update load of machine 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C31A7-2852-4054-BD11-B0A7D65C0A98}" type="slidenum">
              <a:rPr lang="en-US" altLang="en-US"/>
              <a:pPr/>
              <a:t>11</a:t>
            </a:fld>
            <a:endParaRPr lang="en-US" altLang="en-US" sz="1400"/>
          </a:p>
        </p:txBody>
      </p:sp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Load Balancing:  LPT Rule</a:t>
            </a:r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Observation.  </a:t>
            </a:r>
            <a:r>
              <a:rPr lang="en-US" altLang="en-US" dirty="0">
                <a:solidFill>
                  <a:schemeClr val="tx1"/>
                </a:solidFill>
              </a:rPr>
              <a:t>If at most m jobs, then list-scheduling is optimal.</a:t>
            </a:r>
          </a:p>
          <a:p>
            <a:r>
              <a:rPr lang="en-US" altLang="en-US" dirty="0"/>
              <a:t>Pf.  </a:t>
            </a:r>
            <a:r>
              <a:rPr lang="en-US" altLang="en-US" dirty="0">
                <a:solidFill>
                  <a:schemeClr val="tx1"/>
                </a:solidFill>
              </a:rPr>
              <a:t>Each job put on its own machine.  </a:t>
            </a:r>
            <a:r>
              <a:rPr lang="en-US" altLang="en-US" dirty="0">
                <a:solidFill>
                  <a:schemeClr val="tx1"/>
                </a:solidFill>
                <a:ea typeface="Lucida Grande" pitchFamily="92" charset="0"/>
                <a:cs typeface="Lucida Grande" pitchFamily="92" charset="0"/>
              </a:rPr>
              <a:t>▪</a:t>
            </a:r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/>
              <a:t>Lemma 3.  </a:t>
            </a:r>
            <a:r>
              <a:rPr lang="en-US" altLang="en-US" dirty="0">
                <a:solidFill>
                  <a:schemeClr val="tx1"/>
                </a:solidFill>
              </a:rPr>
              <a:t>If there are more than m jobs, L* 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 2</a:t>
            </a:r>
            <a:r>
              <a:rPr lang="en-US" altLang="en-US" baseline="-25000" dirty="0">
                <a:solidFill>
                  <a:schemeClr val="tx1"/>
                </a:solidFill>
                <a:sym typeface="Symbol" pitchFamily="92" charset="2"/>
              </a:rPr>
              <a:t> 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t</a:t>
            </a:r>
            <a:r>
              <a:rPr lang="en-US" altLang="en-US" baseline="-25000" dirty="0">
                <a:solidFill>
                  <a:schemeClr val="tx1"/>
                </a:solidFill>
                <a:sym typeface="Symbol" pitchFamily="92" charset="2"/>
              </a:rPr>
              <a:t>m+1</a:t>
            </a:r>
            <a:r>
              <a:rPr lang="en-US" alt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en-US" dirty="0"/>
              <a:t>Pf. </a:t>
            </a:r>
          </a:p>
          <a:p>
            <a:pPr lvl="1"/>
            <a:r>
              <a:rPr lang="en-US" altLang="en-US" dirty="0"/>
              <a:t>Consider first m+1 jobs t</a:t>
            </a:r>
            <a:r>
              <a:rPr lang="en-US" altLang="en-US" baseline="-25000" dirty="0"/>
              <a:t>1</a:t>
            </a:r>
            <a:r>
              <a:rPr lang="en-US" altLang="en-US" dirty="0"/>
              <a:t>, …, t</a:t>
            </a:r>
            <a:r>
              <a:rPr lang="en-US" altLang="en-US" baseline="-25000" dirty="0"/>
              <a:t>m+1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Since the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 err="1"/>
              <a:t>'s</a:t>
            </a:r>
            <a:r>
              <a:rPr lang="en-US" altLang="en-US" dirty="0"/>
              <a:t> are in descending order, each takes at least t</a:t>
            </a:r>
            <a:r>
              <a:rPr lang="en-US" altLang="en-US" baseline="-25000" dirty="0"/>
              <a:t>m+1</a:t>
            </a:r>
            <a:r>
              <a:rPr lang="en-US" altLang="en-US" dirty="0"/>
              <a:t> time. </a:t>
            </a:r>
          </a:p>
          <a:p>
            <a:pPr lvl="1"/>
            <a:r>
              <a:rPr lang="en-US" altLang="en-US" dirty="0"/>
              <a:t>There are m+1 jobs and m machines, so by pigeonhole principle, at least one machine gets two jobs.  </a:t>
            </a:r>
            <a:r>
              <a:rPr lang="en-US" altLang="en-US" dirty="0" smtClean="0">
                <a:ea typeface="Lucida Grande" pitchFamily="92" charset="0"/>
                <a:cs typeface="Lucida Grande" pitchFamily="92" charset="0"/>
              </a:rPr>
              <a:t>▪</a:t>
            </a:r>
            <a:endParaRPr lang="en-US" altLang="en-US" dirty="0">
              <a:ea typeface="Lucida Grande" pitchFamily="92" charset="0"/>
              <a:cs typeface="Lucida Grande" pitchFamily="92" charset="0"/>
            </a:endParaRPr>
          </a:p>
        </p:txBody>
      </p:sp>
      <p:sp>
        <p:nvSpPr>
          <p:cNvPr id="8" name="Rectangle 8"/>
          <p:cNvSpPr>
            <a:spLocks noChangeAspect="1" noChangeArrowheads="1"/>
          </p:cNvSpPr>
          <p:nvPr/>
        </p:nvSpPr>
        <p:spPr bwMode="auto">
          <a:xfrm>
            <a:off x="1435100" y="4419600"/>
            <a:ext cx="1993900" cy="32385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600">
              <a:solidFill>
                <a:schemeClr val="bg1"/>
              </a:solidFill>
            </a:endParaRPr>
          </a:p>
        </p:txBody>
      </p:sp>
      <p:sp>
        <p:nvSpPr>
          <p:cNvPr id="9" name="Rectangle 9"/>
          <p:cNvSpPr>
            <a:spLocks noChangeAspect="1" noChangeArrowheads="1"/>
          </p:cNvSpPr>
          <p:nvPr/>
        </p:nvSpPr>
        <p:spPr bwMode="auto">
          <a:xfrm>
            <a:off x="3359150" y="4953000"/>
            <a:ext cx="1054100" cy="32385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600">
              <a:solidFill>
                <a:schemeClr val="bg1"/>
              </a:solidFill>
            </a:endParaRPr>
          </a:p>
        </p:txBody>
      </p:sp>
      <p:sp>
        <p:nvSpPr>
          <p:cNvPr id="10" name="Rectangle 10"/>
          <p:cNvSpPr>
            <a:spLocks noChangeAspect="1" noChangeArrowheads="1"/>
          </p:cNvSpPr>
          <p:nvPr/>
        </p:nvSpPr>
        <p:spPr bwMode="auto">
          <a:xfrm>
            <a:off x="3535136" y="5467350"/>
            <a:ext cx="1786164" cy="32385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600" dirty="0" smtClean="0">
                <a:solidFill>
                  <a:schemeClr val="bg1"/>
                </a:solidFill>
              </a:rPr>
              <a:t>m + 1</a:t>
            </a:r>
            <a:endParaRPr lang="en-US" altLang="en-US" sz="1600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>
            <a:spLocks noChangeAspect="1" noChangeArrowheads="1"/>
          </p:cNvSpPr>
          <p:nvPr/>
        </p:nvSpPr>
        <p:spPr bwMode="auto">
          <a:xfrm>
            <a:off x="1435100" y="4953000"/>
            <a:ext cx="1924050" cy="32385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600">
              <a:solidFill>
                <a:schemeClr val="bg1"/>
              </a:solidFill>
            </a:endParaRPr>
          </a:p>
        </p:txBody>
      </p:sp>
      <p:sp>
        <p:nvSpPr>
          <p:cNvPr id="12" name="Rectangle 12"/>
          <p:cNvSpPr>
            <a:spLocks noChangeAspect="1" noChangeArrowheads="1"/>
          </p:cNvSpPr>
          <p:nvPr/>
        </p:nvSpPr>
        <p:spPr bwMode="auto">
          <a:xfrm>
            <a:off x="1435100" y="5467350"/>
            <a:ext cx="2100036" cy="32385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600">
              <a:solidFill>
                <a:schemeClr val="bg1"/>
              </a:solidFill>
            </a:endParaRPr>
          </a:p>
        </p:txBody>
      </p:sp>
      <p:sp>
        <p:nvSpPr>
          <p:cNvPr id="13" name="Rectangle 13"/>
          <p:cNvSpPr>
            <a:spLocks noChangeAspect="1" noChangeArrowheads="1"/>
          </p:cNvSpPr>
          <p:nvPr/>
        </p:nvSpPr>
        <p:spPr bwMode="auto">
          <a:xfrm>
            <a:off x="4406900" y="4953000"/>
            <a:ext cx="1014186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600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14" name="Rectangle 14"/>
          <p:cNvSpPr>
            <a:spLocks noChangeAspect="1" noChangeArrowheads="1"/>
          </p:cNvSpPr>
          <p:nvPr/>
        </p:nvSpPr>
        <p:spPr bwMode="auto">
          <a:xfrm>
            <a:off x="3428999" y="4419600"/>
            <a:ext cx="1224643" cy="32385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600">
              <a:solidFill>
                <a:schemeClr val="bg1"/>
              </a:solidFill>
            </a:endParaRPr>
          </a:p>
        </p:txBody>
      </p:sp>
      <p:sp>
        <p:nvSpPr>
          <p:cNvPr id="16" name="Rectangle 16"/>
          <p:cNvSpPr>
            <a:spLocks noChangeAspect="1" noChangeArrowheads="1"/>
          </p:cNvSpPr>
          <p:nvPr/>
        </p:nvSpPr>
        <p:spPr bwMode="auto">
          <a:xfrm>
            <a:off x="4653643" y="4419600"/>
            <a:ext cx="439056" cy="3238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600"/>
          </a:p>
        </p:txBody>
      </p:sp>
      <p:sp>
        <p:nvSpPr>
          <p:cNvPr id="18" name="Line 18"/>
          <p:cNvSpPr>
            <a:spLocks noChangeAspect="1" noChangeShapeType="1"/>
          </p:cNvSpPr>
          <p:nvPr/>
        </p:nvSpPr>
        <p:spPr bwMode="auto">
          <a:xfrm>
            <a:off x="1428750" y="6010275"/>
            <a:ext cx="697706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9" name="Text Box 19"/>
          <p:cNvSpPr txBox="1">
            <a:spLocks noChangeAspect="1" noChangeArrowheads="1"/>
          </p:cNvSpPr>
          <p:nvPr/>
        </p:nvSpPr>
        <p:spPr bwMode="auto">
          <a:xfrm>
            <a:off x="1266825" y="6010275"/>
            <a:ext cx="4873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0</a:t>
            </a:r>
          </a:p>
        </p:txBody>
      </p:sp>
      <p:sp>
        <p:nvSpPr>
          <p:cNvPr id="20" name="Text Box 20"/>
          <p:cNvSpPr txBox="1">
            <a:spLocks noChangeAspect="1" noChangeArrowheads="1"/>
          </p:cNvSpPr>
          <p:nvPr/>
        </p:nvSpPr>
        <p:spPr bwMode="auto">
          <a:xfrm>
            <a:off x="7653338" y="6172200"/>
            <a:ext cx="10207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L = L</a:t>
            </a:r>
            <a:r>
              <a:rPr lang="en-US" altLang="en-US" sz="1600" baseline="-25000"/>
              <a:t>i</a:t>
            </a:r>
            <a:endParaRPr lang="en-US" altLang="en-US" sz="1600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7988300" y="5867400"/>
            <a:ext cx="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2" name="Text Box 22"/>
          <p:cNvSpPr txBox="1">
            <a:spLocks noChangeAspect="1" noChangeArrowheads="1"/>
          </p:cNvSpPr>
          <p:nvPr/>
        </p:nvSpPr>
        <p:spPr bwMode="auto">
          <a:xfrm>
            <a:off x="3233738" y="6172200"/>
            <a:ext cx="10207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L</a:t>
            </a:r>
            <a:r>
              <a:rPr lang="en-US" altLang="en-US" sz="1600" baseline="-25000"/>
              <a:t>i </a:t>
            </a:r>
            <a:r>
              <a:rPr lang="en-US" altLang="en-US" sz="1600"/>
              <a:t>- t</a:t>
            </a:r>
            <a:r>
              <a:rPr lang="en-US" altLang="en-US" sz="1600" baseline="-25000"/>
              <a:t>j </a:t>
            </a:r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4391479" y="4140200"/>
            <a:ext cx="0" cy="2057400"/>
          </a:xfrm>
          <a:prstGeom prst="line">
            <a:avLst/>
          </a:prstGeom>
          <a:noFill/>
          <a:ln w="222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4" name="Text Box 25"/>
          <p:cNvSpPr txBox="1">
            <a:spLocks noChangeAspect="1" noChangeArrowheads="1"/>
          </p:cNvSpPr>
          <p:nvPr/>
        </p:nvSpPr>
        <p:spPr bwMode="auto">
          <a:xfrm>
            <a:off x="242888" y="4921250"/>
            <a:ext cx="1060450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machine 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C31A7-2852-4054-BD11-B0A7D65C0A98}" type="slidenum">
              <a:rPr lang="en-US" altLang="en-US"/>
              <a:pPr/>
              <a:t>12</a:t>
            </a:fld>
            <a:endParaRPr lang="en-US" altLang="en-US" sz="1400"/>
          </a:p>
        </p:txBody>
      </p:sp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Load Balancing:  LPT Rule</a:t>
            </a:r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Observation.  </a:t>
            </a:r>
            <a:r>
              <a:rPr lang="en-US" altLang="en-US">
                <a:solidFill>
                  <a:schemeClr val="tx1"/>
                </a:solidFill>
              </a:rPr>
              <a:t>If at most m jobs, then list-scheduling is optimal.</a:t>
            </a:r>
          </a:p>
          <a:p>
            <a:r>
              <a:rPr lang="en-US" altLang="en-US"/>
              <a:t>Pf.  </a:t>
            </a:r>
            <a:r>
              <a:rPr lang="en-US" altLang="en-US">
                <a:solidFill>
                  <a:schemeClr val="tx1"/>
                </a:solidFill>
              </a:rPr>
              <a:t>Each job put on its own machine.  </a:t>
            </a:r>
            <a:r>
              <a:rPr lang="en-US" altLang="en-US">
                <a:solidFill>
                  <a:schemeClr val="tx1"/>
                </a:solidFill>
                <a:ea typeface="Lucida Grande" pitchFamily="92" charset="0"/>
                <a:cs typeface="Lucida Grande" pitchFamily="92" charset="0"/>
              </a:rPr>
              <a:t>▪</a:t>
            </a:r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r>
              <a:rPr lang="en-US" altLang="en-US"/>
              <a:t>Lemma 3.  </a:t>
            </a:r>
            <a:r>
              <a:rPr lang="en-US" altLang="en-US">
                <a:solidFill>
                  <a:schemeClr val="tx1"/>
                </a:solidFill>
              </a:rPr>
              <a:t>If there are more than m jobs, L* </a:t>
            </a:r>
            <a:r>
              <a:rPr lang="en-US" altLang="en-US">
                <a:solidFill>
                  <a:schemeClr val="tx1"/>
                </a:solidFill>
                <a:sym typeface="Symbol" pitchFamily="92" charset="2"/>
              </a:rPr>
              <a:t> 2</a:t>
            </a:r>
            <a:r>
              <a:rPr lang="en-US" altLang="en-US" baseline="-25000">
                <a:solidFill>
                  <a:schemeClr val="tx1"/>
                </a:solidFill>
                <a:sym typeface="Symbol" pitchFamily="92" charset="2"/>
              </a:rPr>
              <a:t> </a:t>
            </a:r>
            <a:r>
              <a:rPr lang="en-US" altLang="en-US">
                <a:solidFill>
                  <a:schemeClr val="tx1"/>
                </a:solidFill>
                <a:sym typeface="Symbol" pitchFamily="92" charset="2"/>
              </a:rPr>
              <a:t>t</a:t>
            </a:r>
            <a:r>
              <a:rPr lang="en-US" altLang="en-US" baseline="-25000">
                <a:solidFill>
                  <a:schemeClr val="tx1"/>
                </a:solidFill>
                <a:sym typeface="Symbol" pitchFamily="92" charset="2"/>
              </a:rPr>
              <a:t>m+1</a:t>
            </a:r>
            <a:r>
              <a:rPr lang="en-US" altLang="en-US">
                <a:solidFill>
                  <a:schemeClr val="tx1"/>
                </a:solidFill>
              </a:rPr>
              <a:t>.</a:t>
            </a:r>
          </a:p>
          <a:p>
            <a:r>
              <a:rPr lang="en-US" altLang="en-US"/>
              <a:t>Pf. </a:t>
            </a:r>
          </a:p>
          <a:p>
            <a:pPr lvl="1"/>
            <a:r>
              <a:rPr lang="en-US" altLang="en-US"/>
              <a:t>Consider first m+1 jobs t</a:t>
            </a:r>
            <a:r>
              <a:rPr lang="en-US" altLang="en-US" baseline="-25000"/>
              <a:t>1</a:t>
            </a:r>
            <a:r>
              <a:rPr lang="en-US" altLang="en-US"/>
              <a:t>, …, t</a:t>
            </a:r>
            <a:r>
              <a:rPr lang="en-US" altLang="en-US" baseline="-25000"/>
              <a:t>m+1</a:t>
            </a:r>
            <a:r>
              <a:rPr lang="en-US" altLang="en-US"/>
              <a:t>.</a:t>
            </a:r>
          </a:p>
          <a:p>
            <a:pPr lvl="1"/>
            <a:r>
              <a:rPr lang="en-US" altLang="en-US"/>
              <a:t>Since the t</a:t>
            </a:r>
            <a:r>
              <a:rPr lang="en-US" altLang="en-US" baseline="-25000"/>
              <a:t>i</a:t>
            </a:r>
            <a:r>
              <a:rPr lang="en-US" altLang="en-US"/>
              <a:t>'s are in descending order, each takes at least t</a:t>
            </a:r>
            <a:r>
              <a:rPr lang="en-US" altLang="en-US" baseline="-25000"/>
              <a:t>m+1</a:t>
            </a:r>
            <a:r>
              <a:rPr lang="en-US" altLang="en-US"/>
              <a:t> time. </a:t>
            </a:r>
          </a:p>
          <a:p>
            <a:pPr lvl="1"/>
            <a:r>
              <a:rPr lang="en-US" altLang="en-US"/>
              <a:t>There are m+1 jobs and m machines, so by pigeonhole principle, at least one machine gets two jobs.  </a:t>
            </a:r>
            <a:r>
              <a:rPr lang="en-US" altLang="en-US">
                <a:ea typeface="Lucida Grande" pitchFamily="92" charset="0"/>
                <a:cs typeface="Lucida Grande" pitchFamily="92" charset="0"/>
              </a:rPr>
              <a:t>▪</a:t>
            </a:r>
          </a:p>
          <a:p>
            <a:pPr lvl="1"/>
            <a:endParaRPr lang="en-US" altLang="en-US"/>
          </a:p>
          <a:p>
            <a:r>
              <a:rPr lang="en-US" altLang="en-US"/>
              <a:t>Theorem.  </a:t>
            </a:r>
            <a:r>
              <a:rPr lang="en-US" altLang="en-US">
                <a:solidFill>
                  <a:schemeClr val="tx1"/>
                </a:solidFill>
              </a:rPr>
              <a:t>LPT rule is a 3/2 approximation algorithm.</a:t>
            </a:r>
          </a:p>
          <a:p>
            <a:r>
              <a:rPr lang="en-US" altLang="en-US"/>
              <a:t>Pf.  </a:t>
            </a:r>
            <a:r>
              <a:rPr lang="en-US" altLang="en-US">
                <a:solidFill>
                  <a:schemeClr val="tx1"/>
                </a:solidFill>
              </a:rPr>
              <a:t>Same basic approach as for list scheduling.</a:t>
            </a:r>
          </a:p>
          <a:p>
            <a:endParaRPr lang="en-US" altLang="en-US">
              <a:solidFill>
                <a:schemeClr val="tx1"/>
              </a:solidFill>
            </a:endParaRPr>
          </a:p>
          <a:p>
            <a:r>
              <a:rPr lang="en-US" altLang="en-US">
                <a:solidFill>
                  <a:schemeClr val="tx1"/>
                </a:solidFill>
                <a:ea typeface="Lucida Grande" pitchFamily="92" charset="0"/>
                <a:cs typeface="Lucida Grande" pitchFamily="92" charset="0"/>
              </a:rPr>
              <a:t>	  				        ▪</a:t>
            </a:r>
          </a:p>
        </p:txBody>
      </p:sp>
      <p:graphicFrame>
        <p:nvGraphicFramePr>
          <p:cNvPr id="462853" name="Object 5"/>
          <p:cNvGraphicFramePr>
            <a:graphicFrameLocks noChangeAspect="1"/>
          </p:cNvGraphicFramePr>
          <p:nvPr/>
        </p:nvGraphicFramePr>
        <p:xfrm>
          <a:off x="2476500" y="5248275"/>
          <a:ext cx="30718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532" name="Equation" r:id="rId4" imgW="3073400" imgH="609600" progId="Equation.3">
                  <p:embed/>
                </p:oleObj>
              </mc:Choice>
              <mc:Fallback>
                <p:oleObj name="Equation" r:id="rId4" imgW="3073400" imgH="60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5248275"/>
                        <a:ext cx="30718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2854" name="Rectangle 6"/>
          <p:cNvSpPr>
            <a:spLocks noChangeArrowheads="1"/>
          </p:cNvSpPr>
          <p:nvPr/>
        </p:nvSpPr>
        <p:spPr bwMode="auto">
          <a:xfrm>
            <a:off x="4038600" y="6126163"/>
            <a:ext cx="358775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/>
              <a:t>Lemma 3</a:t>
            </a:r>
            <a:br>
              <a:rPr lang="en-US" altLang="en-US" sz="1200"/>
            </a:br>
            <a:r>
              <a:rPr lang="en-US" altLang="en-US" sz="1200"/>
              <a:t>( by observation, can assume number of jobs &gt; m )</a:t>
            </a:r>
          </a:p>
        </p:txBody>
      </p:sp>
      <p:sp>
        <p:nvSpPr>
          <p:cNvPr id="462855" name="Line 7"/>
          <p:cNvSpPr>
            <a:spLocks noChangeShapeType="1"/>
          </p:cNvSpPr>
          <p:nvPr/>
        </p:nvSpPr>
        <p:spPr bwMode="auto">
          <a:xfrm rot="5400000" flipH="1" flipV="1">
            <a:off x="4243387" y="6016626"/>
            <a:ext cx="219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0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29920-2399-4B83-AF13-9271B2285D52}" type="slidenum">
              <a:rPr lang="en-US" altLang="en-US"/>
              <a:pPr/>
              <a:t>13</a:t>
            </a:fld>
            <a:endParaRPr lang="en-US" altLang="en-US" sz="1400"/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Load Balancing:  LPT Rule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Q.  </a:t>
            </a:r>
            <a:r>
              <a:rPr lang="en-US" altLang="en-US" dirty="0">
                <a:solidFill>
                  <a:schemeClr val="tx1"/>
                </a:solidFill>
              </a:rPr>
              <a:t>Is our 3/2 analysis tight?</a:t>
            </a:r>
          </a:p>
          <a:p>
            <a:r>
              <a:rPr lang="en-US" altLang="en-US" dirty="0"/>
              <a:t>A.  </a:t>
            </a:r>
            <a:r>
              <a:rPr lang="en-US" altLang="en-US" dirty="0">
                <a:solidFill>
                  <a:schemeClr val="tx1"/>
                </a:solidFill>
              </a:rPr>
              <a:t>No.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Theorem.  </a:t>
            </a:r>
            <a:r>
              <a:rPr lang="en-US" altLang="en-US" dirty="0">
                <a:solidFill>
                  <a:schemeClr val="hlink"/>
                </a:solidFill>
              </a:rPr>
              <a:t>[Graham, 1969]</a:t>
            </a:r>
            <a:r>
              <a:rPr lang="en-US" altLang="en-US" dirty="0"/>
              <a:t>  </a:t>
            </a:r>
            <a:r>
              <a:rPr lang="en-US" altLang="en-US" dirty="0">
                <a:solidFill>
                  <a:schemeClr val="tx1"/>
                </a:solidFill>
              </a:rPr>
              <a:t>LPT rule is a 4/3-approximation.</a:t>
            </a:r>
          </a:p>
          <a:p>
            <a:r>
              <a:rPr lang="en-US" altLang="en-US" dirty="0"/>
              <a:t>Pf.  </a:t>
            </a:r>
            <a:r>
              <a:rPr lang="en-US" altLang="en-US" dirty="0">
                <a:solidFill>
                  <a:schemeClr val="tx1"/>
                </a:solidFill>
              </a:rPr>
              <a:t>More sophisticated analysis of same algorithm. </a:t>
            </a:r>
          </a:p>
          <a:p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/>
              <a:t>Q.  </a:t>
            </a:r>
            <a:r>
              <a:rPr lang="en-US" altLang="en-US" dirty="0">
                <a:solidFill>
                  <a:schemeClr val="tx1"/>
                </a:solidFill>
              </a:rPr>
              <a:t>Is Graham's 4/3 analysis tight?</a:t>
            </a:r>
          </a:p>
          <a:p>
            <a:r>
              <a:rPr lang="en-US" altLang="en-US" dirty="0"/>
              <a:t>A.  </a:t>
            </a:r>
            <a:r>
              <a:rPr lang="en-US" altLang="en-US" dirty="0">
                <a:solidFill>
                  <a:schemeClr val="tx1"/>
                </a:solidFill>
              </a:rPr>
              <a:t>Essentially yes.</a:t>
            </a:r>
          </a:p>
          <a:p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/>
              <a:t>Ex:  </a:t>
            </a:r>
            <a:r>
              <a:rPr lang="en-US" altLang="en-US" dirty="0">
                <a:solidFill>
                  <a:schemeClr val="tx1"/>
                </a:solidFill>
              </a:rPr>
              <a:t>m machines, n = 2m+1 jobs, 2 jobs of length m+1, m+2, …, 2m-1 and </a:t>
            </a:r>
            <a:r>
              <a:rPr lang="en-US" altLang="en-US" dirty="0" smtClean="0">
                <a:solidFill>
                  <a:schemeClr val="tx1"/>
                </a:solidFill>
              </a:rPr>
              <a:t>3 jobs </a:t>
            </a:r>
            <a:r>
              <a:rPr lang="en-US" altLang="en-US" dirty="0">
                <a:solidFill>
                  <a:schemeClr val="tx1"/>
                </a:solidFill>
              </a:rPr>
              <a:t>of length m.</a:t>
            </a:r>
            <a:endParaRPr lang="en-US" altLang="en-US" dirty="0"/>
          </a:p>
          <a:p>
            <a:pPr lvl="1"/>
            <a:endParaRPr lang="en-US" altLang="en-US" dirty="0"/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2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11.2  </a:t>
            </a:r>
            <a:r>
              <a:rPr lang="en-US" altLang="en-US" dirty="0" smtClean="0"/>
              <a:t>The k-Center problem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1B2B-F006-4EFA-B60B-08252571B83E}" type="slidenum">
              <a:rPr lang="en-US" altLang="en-US"/>
              <a:pPr/>
              <a:t>15</a:t>
            </a:fld>
            <a:endParaRPr lang="en-US" altLang="en-US" sz="1400"/>
          </a:p>
        </p:txBody>
      </p:sp>
      <p:sp>
        <p:nvSpPr>
          <p:cNvPr id="494596" name="Rectangle 4"/>
          <p:cNvSpPr>
            <a:spLocks noChangeArrowheads="1"/>
          </p:cNvSpPr>
          <p:nvPr/>
        </p:nvSpPr>
        <p:spPr bwMode="auto">
          <a:xfrm>
            <a:off x="1295400" y="2590800"/>
            <a:ext cx="6581775" cy="3886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grpSp>
        <p:nvGrpSpPr>
          <p:cNvPr id="494643" name="Group 51"/>
          <p:cNvGrpSpPr>
            <a:grpSpLocks/>
          </p:cNvGrpSpPr>
          <p:nvPr/>
        </p:nvGrpSpPr>
        <p:grpSpPr bwMode="auto">
          <a:xfrm>
            <a:off x="1781175" y="2827338"/>
            <a:ext cx="5651500" cy="3408362"/>
            <a:chOff x="1122" y="1781"/>
            <a:chExt cx="3560" cy="2147"/>
          </a:xfrm>
        </p:grpSpPr>
        <p:sp>
          <p:nvSpPr>
            <p:cNvPr id="494598" name="Oval 6"/>
            <p:cNvSpPr>
              <a:spLocks noChangeArrowheads="1"/>
            </p:cNvSpPr>
            <p:nvPr/>
          </p:nvSpPr>
          <p:spPr bwMode="auto">
            <a:xfrm>
              <a:off x="1239" y="1781"/>
              <a:ext cx="1000" cy="10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494605" name="Oval 13"/>
            <p:cNvSpPr>
              <a:spLocks noChangeArrowheads="1"/>
            </p:cNvSpPr>
            <p:nvPr/>
          </p:nvSpPr>
          <p:spPr bwMode="auto">
            <a:xfrm>
              <a:off x="3378" y="2033"/>
              <a:ext cx="1000" cy="10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grpSp>
          <p:nvGrpSpPr>
            <p:cNvPr id="494642" name="Group 50"/>
            <p:cNvGrpSpPr>
              <a:grpSpLocks/>
            </p:cNvGrpSpPr>
            <p:nvPr/>
          </p:nvGrpSpPr>
          <p:grpSpPr bwMode="auto">
            <a:xfrm>
              <a:off x="1122" y="1781"/>
              <a:ext cx="3560" cy="2147"/>
              <a:chOff x="1122" y="1781"/>
              <a:chExt cx="3560" cy="2147"/>
            </a:xfrm>
          </p:grpSpPr>
          <p:sp>
            <p:nvSpPr>
              <p:cNvPr id="494600" name="Oval 8"/>
              <p:cNvSpPr>
                <a:spLocks noChangeArrowheads="1"/>
              </p:cNvSpPr>
              <p:nvPr/>
            </p:nvSpPr>
            <p:spPr bwMode="auto">
              <a:xfrm>
                <a:off x="1693" y="2243"/>
                <a:ext cx="87" cy="87"/>
              </a:xfrm>
              <a:prstGeom prst="ellipse">
                <a:avLst/>
              </a:prstGeom>
              <a:solidFill>
                <a:srgbClr val="003399"/>
              </a:solidFill>
              <a:ln w="9525">
                <a:solidFill>
                  <a:schemeClr val="tx1"/>
                </a:solidFill>
                <a:round/>
                <a:headEnd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494602" name="Oval 10"/>
              <p:cNvSpPr>
                <a:spLocks noChangeArrowheads="1"/>
              </p:cNvSpPr>
              <p:nvPr/>
            </p:nvSpPr>
            <p:spPr bwMode="auto">
              <a:xfrm>
                <a:off x="1122" y="3480"/>
                <a:ext cx="87" cy="87"/>
              </a:xfrm>
              <a:prstGeom prst="ellipse">
                <a:avLst/>
              </a:prstGeom>
              <a:solidFill>
                <a:srgbClr val="003399"/>
              </a:solidFill>
              <a:ln w="9525">
                <a:solidFill>
                  <a:schemeClr val="tx1"/>
                </a:solidFill>
                <a:round/>
                <a:headEnd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494603" name="Rectangle 11"/>
              <p:cNvSpPr>
                <a:spLocks noChangeArrowheads="1"/>
              </p:cNvSpPr>
              <p:nvPr/>
            </p:nvSpPr>
            <p:spPr bwMode="auto">
              <a:xfrm>
                <a:off x="1237" y="3388"/>
                <a:ext cx="511" cy="2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 sz="1600"/>
                  <a:t>center</a:t>
                </a:r>
              </a:p>
            </p:txBody>
          </p:sp>
          <p:sp>
            <p:nvSpPr>
              <p:cNvPr id="494607" name="Oval 15"/>
              <p:cNvSpPr>
                <a:spLocks noChangeArrowheads="1"/>
              </p:cNvSpPr>
              <p:nvPr/>
            </p:nvSpPr>
            <p:spPr bwMode="auto">
              <a:xfrm>
                <a:off x="3832" y="2495"/>
                <a:ext cx="87" cy="87"/>
              </a:xfrm>
              <a:prstGeom prst="ellipse">
                <a:avLst/>
              </a:prstGeom>
              <a:solidFill>
                <a:srgbClr val="003399"/>
              </a:solidFill>
              <a:ln w="9525">
                <a:solidFill>
                  <a:schemeClr val="tx1"/>
                </a:solidFill>
                <a:round/>
                <a:headEnd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494609" name="Oval 17"/>
              <p:cNvSpPr>
                <a:spLocks noChangeArrowheads="1"/>
              </p:cNvSpPr>
              <p:nvPr/>
            </p:nvSpPr>
            <p:spPr bwMode="auto">
              <a:xfrm>
                <a:off x="3682" y="2724"/>
                <a:ext cx="1000" cy="10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494611" name="Oval 19"/>
              <p:cNvSpPr>
                <a:spLocks noChangeArrowheads="1"/>
              </p:cNvSpPr>
              <p:nvPr/>
            </p:nvSpPr>
            <p:spPr bwMode="auto">
              <a:xfrm>
                <a:off x="4136" y="3186"/>
                <a:ext cx="87" cy="87"/>
              </a:xfrm>
              <a:prstGeom prst="ellipse">
                <a:avLst/>
              </a:prstGeom>
              <a:solidFill>
                <a:srgbClr val="003399"/>
              </a:solidFill>
              <a:ln w="9525">
                <a:solidFill>
                  <a:schemeClr val="tx1"/>
                </a:solidFill>
                <a:round/>
                <a:headEnd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494632" name="Oval 40"/>
              <p:cNvSpPr>
                <a:spLocks noChangeArrowheads="1"/>
              </p:cNvSpPr>
              <p:nvPr/>
            </p:nvSpPr>
            <p:spPr bwMode="auto">
              <a:xfrm>
                <a:off x="2201" y="2928"/>
                <a:ext cx="1000" cy="10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494634" name="Oval 42"/>
              <p:cNvSpPr>
                <a:spLocks noChangeArrowheads="1"/>
              </p:cNvSpPr>
              <p:nvPr/>
            </p:nvSpPr>
            <p:spPr bwMode="auto">
              <a:xfrm>
                <a:off x="2655" y="3390"/>
                <a:ext cx="87" cy="87"/>
              </a:xfrm>
              <a:prstGeom prst="ellipse">
                <a:avLst/>
              </a:prstGeom>
              <a:solidFill>
                <a:srgbClr val="003399"/>
              </a:solidFill>
              <a:ln w="9525">
                <a:solidFill>
                  <a:schemeClr val="tx1"/>
                </a:solidFill>
                <a:round/>
                <a:headEnd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cxnSp>
            <p:nvCxnSpPr>
              <p:cNvPr id="494599" name="AutoShape 7"/>
              <p:cNvCxnSpPr>
                <a:cxnSpLocks noChangeShapeType="1"/>
                <a:endCxn id="494598" idx="6"/>
              </p:cNvCxnSpPr>
              <p:nvPr/>
            </p:nvCxnSpPr>
            <p:spPr bwMode="auto">
              <a:xfrm>
                <a:off x="1782" y="2281"/>
                <a:ext cx="457" cy="0"/>
              </a:xfrm>
              <a:prstGeom prst="straightConnector1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94601" name="AutoShape 9"/>
              <p:cNvCxnSpPr>
                <a:cxnSpLocks noChangeShapeType="1"/>
                <a:stCxn id="494600" idx="0"/>
                <a:endCxn id="494598" idx="0"/>
              </p:cNvCxnSpPr>
              <p:nvPr/>
            </p:nvCxnSpPr>
            <p:spPr bwMode="auto">
              <a:xfrm flipV="1">
                <a:off x="1737" y="1781"/>
                <a:ext cx="2" cy="462"/>
              </a:xfrm>
              <a:prstGeom prst="straightConnector1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94606" name="AutoShape 14"/>
              <p:cNvCxnSpPr>
                <a:cxnSpLocks noChangeShapeType="1"/>
                <a:endCxn id="494605" idx="6"/>
              </p:cNvCxnSpPr>
              <p:nvPr/>
            </p:nvCxnSpPr>
            <p:spPr bwMode="auto">
              <a:xfrm>
                <a:off x="3921" y="2533"/>
                <a:ext cx="457" cy="0"/>
              </a:xfrm>
              <a:prstGeom prst="straightConnector1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94608" name="AutoShape 16"/>
              <p:cNvCxnSpPr>
                <a:cxnSpLocks noChangeShapeType="1"/>
                <a:stCxn id="494607" idx="0"/>
                <a:endCxn id="494605" idx="0"/>
              </p:cNvCxnSpPr>
              <p:nvPr/>
            </p:nvCxnSpPr>
            <p:spPr bwMode="auto">
              <a:xfrm flipV="1">
                <a:off x="3876" y="2033"/>
                <a:ext cx="2" cy="462"/>
              </a:xfrm>
              <a:prstGeom prst="straightConnector1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94610" name="AutoShape 18"/>
              <p:cNvCxnSpPr>
                <a:cxnSpLocks noChangeShapeType="1"/>
                <a:endCxn id="494609" idx="6"/>
              </p:cNvCxnSpPr>
              <p:nvPr/>
            </p:nvCxnSpPr>
            <p:spPr bwMode="auto">
              <a:xfrm>
                <a:off x="4225" y="3224"/>
                <a:ext cx="457" cy="0"/>
              </a:xfrm>
              <a:prstGeom prst="straightConnector1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94612" name="AutoShape 20"/>
              <p:cNvCxnSpPr>
                <a:cxnSpLocks noChangeShapeType="1"/>
                <a:stCxn id="494611" idx="0"/>
                <a:endCxn id="494609" idx="0"/>
              </p:cNvCxnSpPr>
              <p:nvPr/>
            </p:nvCxnSpPr>
            <p:spPr bwMode="auto">
              <a:xfrm flipV="1">
                <a:off x="4180" y="2724"/>
                <a:ext cx="2" cy="462"/>
              </a:xfrm>
              <a:prstGeom prst="straightConnector1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494613" name="Oval 21"/>
              <p:cNvSpPr>
                <a:spLocks noChangeArrowheads="1"/>
              </p:cNvSpPr>
              <p:nvPr/>
            </p:nvSpPr>
            <p:spPr bwMode="auto">
              <a:xfrm>
                <a:off x="3378" y="2033"/>
                <a:ext cx="1000" cy="1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cxnSp>
            <p:nvCxnSpPr>
              <p:cNvPr id="494633" name="AutoShape 41"/>
              <p:cNvCxnSpPr>
                <a:cxnSpLocks noChangeShapeType="1"/>
                <a:endCxn id="494632" idx="6"/>
              </p:cNvCxnSpPr>
              <p:nvPr/>
            </p:nvCxnSpPr>
            <p:spPr bwMode="auto">
              <a:xfrm>
                <a:off x="2744" y="3428"/>
                <a:ext cx="457" cy="0"/>
              </a:xfrm>
              <a:prstGeom prst="straightConnector1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94635" name="AutoShape 43"/>
              <p:cNvCxnSpPr>
                <a:cxnSpLocks noChangeShapeType="1"/>
                <a:stCxn id="494634" idx="0"/>
                <a:endCxn id="494632" idx="0"/>
              </p:cNvCxnSpPr>
              <p:nvPr/>
            </p:nvCxnSpPr>
            <p:spPr bwMode="auto">
              <a:xfrm flipV="1">
                <a:off x="2699" y="2928"/>
                <a:ext cx="2" cy="462"/>
              </a:xfrm>
              <a:prstGeom prst="straightConnector1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494639" name="Rectangle 47"/>
              <p:cNvSpPr>
                <a:spLocks noChangeArrowheads="1"/>
              </p:cNvSpPr>
              <p:nvPr/>
            </p:nvSpPr>
            <p:spPr bwMode="auto">
              <a:xfrm>
                <a:off x="2304" y="2400"/>
                <a:ext cx="348" cy="2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 sz="1600"/>
                  <a:t>r(C)</a:t>
                </a:r>
              </a:p>
            </p:txBody>
          </p:sp>
          <p:sp>
            <p:nvSpPr>
              <p:cNvPr id="494640" name="Line 48"/>
              <p:cNvSpPr>
                <a:spLocks noChangeShapeType="1"/>
              </p:cNvSpPr>
              <p:nvPr/>
            </p:nvSpPr>
            <p:spPr bwMode="auto">
              <a:xfrm flipH="1" flipV="1">
                <a:off x="2064" y="2304"/>
                <a:ext cx="24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</p:grpSp>
      </p:grpSp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k-Center Problem</a:t>
            </a:r>
            <a:endParaRPr lang="en-US" altLang="en-US" dirty="0"/>
          </a:p>
        </p:txBody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Input.  </a:t>
            </a:r>
            <a:r>
              <a:rPr lang="en-US" altLang="en-US" dirty="0">
                <a:solidFill>
                  <a:schemeClr val="tx1"/>
                </a:solidFill>
              </a:rPr>
              <a:t>Set of n sites s</a:t>
            </a:r>
            <a:r>
              <a:rPr lang="en-US" altLang="en-US" baseline="-25000" dirty="0">
                <a:solidFill>
                  <a:schemeClr val="tx1"/>
                </a:solidFill>
              </a:rPr>
              <a:t>1</a:t>
            </a:r>
            <a:r>
              <a:rPr lang="en-US" altLang="en-US" dirty="0">
                <a:solidFill>
                  <a:schemeClr val="tx1"/>
                </a:solidFill>
              </a:rPr>
              <a:t>, …, </a:t>
            </a:r>
            <a:r>
              <a:rPr lang="en-US" altLang="en-US" dirty="0" err="1" smtClean="0">
                <a:solidFill>
                  <a:schemeClr val="tx1"/>
                </a:solidFill>
              </a:rPr>
              <a:t>s</a:t>
            </a:r>
            <a:r>
              <a:rPr lang="en-US" altLang="en-US" baseline="-25000" dirty="0" err="1" smtClean="0">
                <a:solidFill>
                  <a:schemeClr val="tx1"/>
                </a:solidFill>
              </a:rPr>
              <a:t>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</a:rPr>
              <a:t>in the plane.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 smtClean="0"/>
              <a:t>The k-center problem</a:t>
            </a:r>
            <a:r>
              <a:rPr lang="en-US" altLang="en-US" dirty="0"/>
              <a:t>.  </a:t>
            </a:r>
            <a:r>
              <a:rPr lang="en-US" altLang="en-US" dirty="0">
                <a:solidFill>
                  <a:schemeClr val="tx1"/>
                </a:solidFill>
              </a:rPr>
              <a:t>Select k centers C so that maximum distance from a site to nearest center is minimized.</a:t>
            </a:r>
          </a:p>
        </p:txBody>
      </p:sp>
      <p:sp>
        <p:nvSpPr>
          <p:cNvPr id="494597" name="Rectangle 5"/>
          <p:cNvSpPr>
            <a:spLocks noChangeArrowheads="1"/>
          </p:cNvSpPr>
          <p:nvPr/>
        </p:nvSpPr>
        <p:spPr bwMode="auto">
          <a:xfrm>
            <a:off x="1773238" y="5794375"/>
            <a:ext cx="136525" cy="1365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94604" name="Rectangle 12"/>
          <p:cNvSpPr>
            <a:spLocks noChangeArrowheads="1"/>
          </p:cNvSpPr>
          <p:nvPr/>
        </p:nvSpPr>
        <p:spPr bwMode="auto">
          <a:xfrm>
            <a:off x="1982788" y="5641975"/>
            <a:ext cx="54768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600"/>
              <a:t>site</a:t>
            </a:r>
          </a:p>
        </p:txBody>
      </p:sp>
      <p:sp>
        <p:nvSpPr>
          <p:cNvPr id="494614" name="Rectangle 22"/>
          <p:cNvSpPr>
            <a:spLocks noChangeArrowheads="1"/>
          </p:cNvSpPr>
          <p:nvPr/>
        </p:nvSpPr>
        <p:spPr bwMode="auto">
          <a:xfrm>
            <a:off x="3086100" y="4211638"/>
            <a:ext cx="136525" cy="1365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94615" name="Rectangle 23"/>
          <p:cNvSpPr>
            <a:spLocks noChangeArrowheads="1"/>
          </p:cNvSpPr>
          <p:nvPr/>
        </p:nvSpPr>
        <p:spPr bwMode="auto">
          <a:xfrm>
            <a:off x="6237288" y="4508500"/>
            <a:ext cx="136525" cy="1365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94616" name="Rectangle 24"/>
          <p:cNvSpPr>
            <a:spLocks noChangeArrowheads="1"/>
          </p:cNvSpPr>
          <p:nvPr/>
        </p:nvSpPr>
        <p:spPr bwMode="auto">
          <a:xfrm>
            <a:off x="6696075" y="5740400"/>
            <a:ext cx="136525" cy="1365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94617" name="Rectangle 25"/>
          <p:cNvSpPr>
            <a:spLocks noChangeArrowheads="1"/>
          </p:cNvSpPr>
          <p:nvPr/>
        </p:nvSpPr>
        <p:spPr bwMode="auto">
          <a:xfrm>
            <a:off x="2308225" y="2865438"/>
            <a:ext cx="136525" cy="1365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/>
          </a:p>
        </p:txBody>
      </p:sp>
      <p:sp>
        <p:nvSpPr>
          <p:cNvPr id="494618" name="Rectangle 26"/>
          <p:cNvSpPr>
            <a:spLocks noChangeArrowheads="1"/>
          </p:cNvSpPr>
          <p:nvPr/>
        </p:nvSpPr>
        <p:spPr bwMode="auto">
          <a:xfrm>
            <a:off x="2776538" y="3959225"/>
            <a:ext cx="136525" cy="1365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94619" name="Rectangle 27"/>
          <p:cNvSpPr>
            <a:spLocks noChangeArrowheads="1"/>
          </p:cNvSpPr>
          <p:nvPr/>
        </p:nvSpPr>
        <p:spPr bwMode="auto">
          <a:xfrm>
            <a:off x="2282825" y="3708400"/>
            <a:ext cx="136525" cy="1365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94620" name="Rectangle 28"/>
          <p:cNvSpPr>
            <a:spLocks noChangeArrowheads="1"/>
          </p:cNvSpPr>
          <p:nvPr/>
        </p:nvSpPr>
        <p:spPr bwMode="auto">
          <a:xfrm>
            <a:off x="2473325" y="4048125"/>
            <a:ext cx="136525" cy="1365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94621" name="Rectangle 29"/>
          <p:cNvSpPr>
            <a:spLocks noChangeArrowheads="1"/>
          </p:cNvSpPr>
          <p:nvPr/>
        </p:nvSpPr>
        <p:spPr bwMode="auto">
          <a:xfrm>
            <a:off x="2965450" y="3279775"/>
            <a:ext cx="136525" cy="1365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94622" name="Rectangle 30"/>
          <p:cNvSpPr>
            <a:spLocks noChangeArrowheads="1"/>
          </p:cNvSpPr>
          <p:nvPr/>
        </p:nvSpPr>
        <p:spPr bwMode="auto">
          <a:xfrm>
            <a:off x="5811838" y="3787775"/>
            <a:ext cx="136525" cy="1365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94623" name="Rectangle 31"/>
          <p:cNvSpPr>
            <a:spLocks noChangeArrowheads="1"/>
          </p:cNvSpPr>
          <p:nvPr/>
        </p:nvSpPr>
        <p:spPr bwMode="auto">
          <a:xfrm>
            <a:off x="6389688" y="4152900"/>
            <a:ext cx="136525" cy="1365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94624" name="Rectangle 32"/>
          <p:cNvSpPr>
            <a:spLocks noChangeArrowheads="1"/>
          </p:cNvSpPr>
          <p:nvPr/>
        </p:nvSpPr>
        <p:spPr bwMode="auto">
          <a:xfrm>
            <a:off x="6848475" y="5384800"/>
            <a:ext cx="136525" cy="1365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94625" name="Rectangle 33"/>
          <p:cNvSpPr>
            <a:spLocks noChangeArrowheads="1"/>
          </p:cNvSpPr>
          <p:nvPr/>
        </p:nvSpPr>
        <p:spPr bwMode="auto">
          <a:xfrm>
            <a:off x="5964238" y="3432175"/>
            <a:ext cx="136525" cy="1365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94626" name="Rectangle 34"/>
          <p:cNvSpPr>
            <a:spLocks noChangeArrowheads="1"/>
          </p:cNvSpPr>
          <p:nvPr/>
        </p:nvSpPr>
        <p:spPr bwMode="auto">
          <a:xfrm>
            <a:off x="6286500" y="4886325"/>
            <a:ext cx="136525" cy="1365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94627" name="Rectangle 35"/>
          <p:cNvSpPr>
            <a:spLocks noChangeArrowheads="1"/>
          </p:cNvSpPr>
          <p:nvPr/>
        </p:nvSpPr>
        <p:spPr bwMode="auto">
          <a:xfrm>
            <a:off x="5926138" y="4124325"/>
            <a:ext cx="136525" cy="1365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94628" name="Rectangle 36"/>
          <p:cNvSpPr>
            <a:spLocks noChangeArrowheads="1"/>
          </p:cNvSpPr>
          <p:nvPr/>
        </p:nvSpPr>
        <p:spPr bwMode="auto">
          <a:xfrm>
            <a:off x="6011863" y="4938713"/>
            <a:ext cx="136525" cy="1365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94629" name="Rectangle 37"/>
          <p:cNvSpPr>
            <a:spLocks noChangeArrowheads="1"/>
          </p:cNvSpPr>
          <p:nvPr/>
        </p:nvSpPr>
        <p:spPr bwMode="auto">
          <a:xfrm>
            <a:off x="6316663" y="3594100"/>
            <a:ext cx="136525" cy="1365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94630" name="Rectangle 38"/>
          <p:cNvSpPr>
            <a:spLocks noChangeArrowheads="1"/>
          </p:cNvSpPr>
          <p:nvPr/>
        </p:nvSpPr>
        <p:spPr bwMode="auto">
          <a:xfrm>
            <a:off x="6762750" y="4686300"/>
            <a:ext cx="136525" cy="1365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94631" name="Rectangle 39"/>
          <p:cNvSpPr>
            <a:spLocks noChangeArrowheads="1"/>
          </p:cNvSpPr>
          <p:nvPr/>
        </p:nvSpPr>
        <p:spPr bwMode="auto">
          <a:xfrm>
            <a:off x="5619750" y="3489325"/>
            <a:ext cx="136525" cy="1365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94636" name="Rectangle 44"/>
          <p:cNvSpPr>
            <a:spLocks noChangeArrowheads="1"/>
          </p:cNvSpPr>
          <p:nvPr/>
        </p:nvSpPr>
        <p:spPr bwMode="auto">
          <a:xfrm>
            <a:off x="4303713" y="5780088"/>
            <a:ext cx="136525" cy="1365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94637" name="Rectangle 45"/>
          <p:cNvSpPr>
            <a:spLocks noChangeArrowheads="1"/>
          </p:cNvSpPr>
          <p:nvPr/>
        </p:nvSpPr>
        <p:spPr bwMode="auto">
          <a:xfrm>
            <a:off x="3810000" y="5529263"/>
            <a:ext cx="136525" cy="1365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94638" name="Rectangle 46"/>
          <p:cNvSpPr>
            <a:spLocks noChangeArrowheads="1"/>
          </p:cNvSpPr>
          <p:nvPr/>
        </p:nvSpPr>
        <p:spPr bwMode="auto">
          <a:xfrm>
            <a:off x="4492625" y="5100638"/>
            <a:ext cx="136525" cy="1365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94644" name="Rectangle 52"/>
          <p:cNvSpPr>
            <a:spLocks noChangeArrowheads="1"/>
          </p:cNvSpPr>
          <p:nvPr/>
        </p:nvSpPr>
        <p:spPr bwMode="auto">
          <a:xfrm>
            <a:off x="4191000" y="2743200"/>
            <a:ext cx="642938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600"/>
              <a:t>k = 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58153-2A9C-4370-A7CE-F10C00EF6F53}" type="slidenum">
              <a:rPr lang="en-US" altLang="en-US"/>
              <a:pPr/>
              <a:t>16</a:t>
            </a:fld>
            <a:endParaRPr lang="en-US" altLang="en-US" sz="1400"/>
          </a:p>
        </p:txBody>
      </p:sp>
      <p:sp>
        <p:nvSpPr>
          <p:cNvPr id="589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k-Center Problem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45572"/>
            <a:ext cx="7848600" cy="5379027"/>
          </a:xfrm>
        </p:spPr>
        <p:txBody>
          <a:bodyPr/>
          <a:lstStyle/>
          <a:p>
            <a:r>
              <a:rPr lang="en-US" altLang="en-US" dirty="0" smtClean="0"/>
              <a:t>Notation</a:t>
            </a:r>
            <a:r>
              <a:rPr lang="en-US" altLang="en-US" dirty="0"/>
              <a:t>.  </a:t>
            </a:r>
          </a:p>
          <a:p>
            <a:pPr lvl="1"/>
            <a:r>
              <a:rPr lang="en-US" altLang="en-US" dirty="0" err="1"/>
              <a:t>dist</a:t>
            </a:r>
            <a:r>
              <a:rPr lang="en-US" altLang="en-US" dirty="0"/>
              <a:t>(x, y) = distance between x and y.</a:t>
            </a:r>
          </a:p>
          <a:p>
            <a:pPr lvl="1"/>
            <a:r>
              <a:rPr lang="en-US" altLang="en-US" dirty="0" err="1"/>
              <a:t>dist</a:t>
            </a:r>
            <a:r>
              <a:rPr lang="en-US" altLang="en-US" dirty="0"/>
              <a:t>(</a:t>
            </a:r>
            <a:r>
              <a:rPr lang="en-US" altLang="en-US" dirty="0" err="1"/>
              <a:t>s</a:t>
            </a:r>
            <a:r>
              <a:rPr lang="en-US" altLang="en-US" baseline="-25000" dirty="0" err="1"/>
              <a:t>i</a:t>
            </a:r>
            <a:r>
              <a:rPr lang="en-US" altLang="en-US" dirty="0"/>
              <a:t>, C) = min</a:t>
            </a:r>
            <a:r>
              <a:rPr lang="en-US" altLang="en-US" baseline="-25000" dirty="0"/>
              <a:t> c </a:t>
            </a:r>
            <a:r>
              <a:rPr lang="en-US" altLang="en-US" baseline="-25000" dirty="0">
                <a:sym typeface="Symbol" pitchFamily="92" charset="2"/>
              </a:rPr>
              <a:t> C</a:t>
            </a:r>
            <a:r>
              <a:rPr lang="en-US" altLang="en-US" dirty="0"/>
              <a:t> </a:t>
            </a:r>
            <a:r>
              <a:rPr lang="en-US" altLang="en-US" dirty="0" err="1"/>
              <a:t>dist</a:t>
            </a:r>
            <a:r>
              <a:rPr lang="en-US" altLang="en-US" dirty="0"/>
              <a:t>(</a:t>
            </a:r>
            <a:r>
              <a:rPr lang="en-US" altLang="en-US" dirty="0" err="1"/>
              <a:t>s</a:t>
            </a:r>
            <a:r>
              <a:rPr lang="en-US" altLang="en-US" baseline="-25000" dirty="0" err="1"/>
              <a:t>i</a:t>
            </a:r>
            <a:r>
              <a:rPr lang="en-US" altLang="en-US" dirty="0"/>
              <a:t>, c)  = distance from </a:t>
            </a:r>
            <a:r>
              <a:rPr lang="en-US" altLang="en-US" dirty="0" err="1"/>
              <a:t>s</a:t>
            </a:r>
            <a:r>
              <a:rPr lang="en-US" altLang="en-US" baseline="-25000" dirty="0" err="1"/>
              <a:t>i</a:t>
            </a:r>
            <a:r>
              <a:rPr lang="en-US" altLang="en-US" dirty="0"/>
              <a:t> to closest center.</a:t>
            </a:r>
          </a:p>
          <a:p>
            <a:pPr lvl="1"/>
            <a:r>
              <a:rPr lang="en-US" altLang="en-US" dirty="0"/>
              <a:t>r(C) = max</a:t>
            </a:r>
            <a:r>
              <a:rPr lang="en-US" altLang="en-US" baseline="-25000" dirty="0"/>
              <a:t>i</a:t>
            </a:r>
            <a:r>
              <a:rPr lang="en-US" altLang="en-US" dirty="0"/>
              <a:t> </a:t>
            </a:r>
            <a:r>
              <a:rPr lang="en-US" altLang="en-US" dirty="0" err="1"/>
              <a:t>dist</a:t>
            </a:r>
            <a:r>
              <a:rPr lang="en-US" altLang="en-US" dirty="0"/>
              <a:t>(</a:t>
            </a:r>
            <a:r>
              <a:rPr lang="en-US" altLang="en-US" dirty="0" err="1"/>
              <a:t>s</a:t>
            </a:r>
            <a:r>
              <a:rPr lang="en-US" altLang="en-US" baseline="-25000" dirty="0" err="1"/>
              <a:t>i</a:t>
            </a:r>
            <a:r>
              <a:rPr lang="en-US" altLang="en-US" dirty="0"/>
              <a:t>, C) = smallest covering radius.</a:t>
            </a:r>
          </a:p>
          <a:p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/>
              <a:t>Goal.  </a:t>
            </a:r>
            <a:r>
              <a:rPr lang="en-US" altLang="en-US" dirty="0">
                <a:solidFill>
                  <a:schemeClr val="tx1"/>
                </a:solidFill>
              </a:rPr>
              <a:t>Find set of centers C that minimizes r(C), subject to |C| = k</a:t>
            </a:r>
            <a:r>
              <a:rPr lang="en-US" altLang="en-US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 smtClean="0"/>
              <a:t>Note.  </a:t>
            </a:r>
            <a:r>
              <a:rPr lang="en-US" altLang="en-US" dirty="0" smtClean="0">
                <a:solidFill>
                  <a:schemeClr val="tx1"/>
                </a:solidFill>
              </a:rPr>
              <a:t>Center may be different from any site.</a:t>
            </a:r>
          </a:p>
          <a:p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 smtClean="0"/>
              <a:t>Remarks:</a:t>
            </a:r>
          </a:p>
          <a:p>
            <a:pPr marL="631825" lvl="1" indent="-285750"/>
            <a:r>
              <a:rPr lang="en-US" altLang="en-US" dirty="0" smtClean="0">
                <a:solidFill>
                  <a:schemeClr val="tx1"/>
                </a:solidFill>
              </a:rPr>
              <a:t>Only need to consider circles defined by 2 or 3 sites </a:t>
            </a:r>
            <a:br>
              <a:rPr lang="en-US" altLang="en-US" dirty="0" smtClean="0">
                <a:solidFill>
                  <a:schemeClr val="tx1"/>
                </a:solidFill>
              </a:rPr>
            </a:br>
            <a:r>
              <a:rPr lang="en-US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O(n</a:t>
            </a:r>
            <a:r>
              <a:rPr lang="en-US" altLang="en-US" baseline="30000" dirty="0" smtClean="0">
                <a:solidFill>
                  <a:schemeClr val="tx1"/>
                </a:solidFill>
                <a:sym typeface="Wingdings" panose="05000000000000000000" pitchFamily="2" charset="2"/>
              </a:rPr>
              <a:t>3</a:t>
            </a:r>
            <a:r>
              <a:rPr lang="en-US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) possible locations for centers </a:t>
            </a:r>
            <a:br>
              <a:rPr lang="en-US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a brute-force algorithm runs in </a:t>
            </a:r>
            <a:r>
              <a:rPr lang="en-US" alt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n</a:t>
            </a:r>
            <a:r>
              <a:rPr lang="en-US" altLang="en-US" baseline="300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O</a:t>
            </a:r>
            <a:r>
              <a:rPr lang="en-US" altLang="en-US" baseline="30000" dirty="0" smtClean="0">
                <a:solidFill>
                  <a:schemeClr val="tx1"/>
                </a:solidFill>
                <a:sym typeface="Wingdings" panose="05000000000000000000" pitchFamily="2" charset="2"/>
              </a:rPr>
              <a:t>(k)</a:t>
            </a:r>
            <a:r>
              <a:rPr lang="en-US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time.</a:t>
            </a:r>
          </a:p>
          <a:p>
            <a:pPr marL="631825" lvl="1" indent="-285750"/>
            <a:r>
              <a:rPr lang="en-US" altLang="en-US" dirty="0" smtClean="0">
                <a:sym typeface="Wingdings" panose="05000000000000000000" pitchFamily="2" charset="2"/>
              </a:rPr>
              <a:t>Not known to be in FPT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82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1-Center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Trivial algorithm: </a:t>
            </a:r>
            <a:r>
              <a:rPr lang="en-US" altLang="en-US" dirty="0">
                <a:solidFill>
                  <a:schemeClr val="tx1"/>
                </a:solidFill>
              </a:rPr>
              <a:t>Returning any site as the center is a 2-approximation! </a:t>
            </a:r>
            <a:br>
              <a:rPr lang="en-US" altLang="en-US" dirty="0">
                <a:solidFill>
                  <a:schemeClr val="tx1"/>
                </a:solidFill>
              </a:rPr>
            </a:br>
            <a:endParaRPr lang="en-US" altLang="en-US" dirty="0" smtClean="0">
              <a:solidFill>
                <a:schemeClr val="tx1"/>
              </a:solidFill>
            </a:endParaRPr>
          </a:p>
          <a:p>
            <a:r>
              <a:rPr lang="en-US" altLang="en-US" dirty="0" smtClean="0"/>
              <a:t>Pf:</a:t>
            </a:r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 smtClean="0">
                <a:solidFill>
                  <a:schemeClr val="tx1"/>
                </a:solidFill>
              </a:rPr>
              <a:t>Euclidean space: trivial.</a:t>
            </a:r>
          </a:p>
          <a:p>
            <a:endParaRPr lang="en-US" altLang="en-US" dirty="0"/>
          </a:p>
          <a:p>
            <a:r>
              <a:rPr lang="en-US" altLang="en-US" dirty="0" smtClean="0">
                <a:solidFill>
                  <a:schemeClr val="tx1"/>
                </a:solidFill>
              </a:rPr>
              <a:t>Metric space: </a:t>
            </a:r>
          </a:p>
          <a:p>
            <a:r>
              <a:rPr lang="en-US" altLang="en-US" dirty="0" smtClean="0">
                <a:solidFill>
                  <a:schemeClr val="tx1"/>
                </a:solidFill>
              </a:rPr>
              <a:t>For any site </a:t>
            </a:r>
            <a:r>
              <a:rPr lang="en-US" altLang="en-US" dirty="0" err="1" smtClean="0">
                <a:solidFill>
                  <a:schemeClr val="tx1"/>
                </a:solidFill>
              </a:rPr>
              <a:t>s</a:t>
            </a:r>
            <a:r>
              <a:rPr lang="en-US" altLang="en-US" baseline="-25000" dirty="0" err="1" smtClean="0">
                <a:solidFill>
                  <a:schemeClr val="tx1"/>
                </a:solidFill>
              </a:rPr>
              <a:t>i</a:t>
            </a:r>
            <a:r>
              <a:rPr lang="en-US" altLang="en-US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altLang="en-US" dirty="0" err="1" smtClean="0">
                <a:solidFill>
                  <a:schemeClr val="tx1"/>
                </a:solidFill>
              </a:rPr>
              <a:t>dist</a:t>
            </a:r>
            <a:r>
              <a:rPr lang="en-US" altLang="en-US" dirty="0" smtClean="0">
                <a:solidFill>
                  <a:schemeClr val="tx1"/>
                </a:solidFill>
              </a:rPr>
              <a:t>(</a:t>
            </a:r>
            <a:r>
              <a:rPr lang="en-US" altLang="en-US" dirty="0" err="1" smtClean="0">
                <a:solidFill>
                  <a:schemeClr val="tx1"/>
                </a:solidFill>
              </a:rPr>
              <a:t>s</a:t>
            </a:r>
            <a:r>
              <a:rPr lang="en-US" altLang="en-US" baseline="-25000" dirty="0" err="1" smtClean="0">
                <a:solidFill>
                  <a:schemeClr val="tx1"/>
                </a:solidFill>
              </a:rPr>
              <a:t>i</a:t>
            </a:r>
            <a:r>
              <a:rPr lang="en-US" altLang="en-US" dirty="0" smtClean="0">
                <a:solidFill>
                  <a:schemeClr val="tx1"/>
                </a:solidFill>
              </a:rPr>
              <a:t>, c) </a:t>
            </a:r>
            <a:r>
              <a:rPr lang="en-US" altLang="en-US" dirty="0" smtClean="0">
                <a:solidFill>
                  <a:schemeClr val="tx1"/>
                </a:solidFill>
                <a:sym typeface="Symbol" pitchFamily="92" charset="2"/>
              </a:rPr>
              <a:t>≤ </a:t>
            </a:r>
            <a:r>
              <a:rPr lang="en-US" altLang="en-US" dirty="0" err="1" smtClean="0">
                <a:solidFill>
                  <a:schemeClr val="tx1"/>
                </a:solidFill>
                <a:sym typeface="Symbol" pitchFamily="92" charset="2"/>
              </a:rPr>
              <a:t>dist</a:t>
            </a:r>
            <a:r>
              <a:rPr lang="en-US" altLang="en-US" dirty="0" smtClean="0">
                <a:solidFill>
                  <a:schemeClr val="tx1"/>
                </a:solidFill>
                <a:sym typeface="Symbol" pitchFamily="92" charset="2"/>
              </a:rPr>
              <a:t>(</a:t>
            </a:r>
            <a:r>
              <a:rPr lang="en-US" altLang="en-US" dirty="0" err="1" smtClean="0">
                <a:solidFill>
                  <a:schemeClr val="tx1"/>
                </a:solidFill>
                <a:sym typeface="Symbol" pitchFamily="92" charset="2"/>
              </a:rPr>
              <a:t>s</a:t>
            </a:r>
            <a:r>
              <a:rPr lang="en-US" altLang="en-US" baseline="-25000" dirty="0" err="1" smtClean="0">
                <a:solidFill>
                  <a:schemeClr val="tx1"/>
                </a:solidFill>
                <a:sym typeface="Symbol" pitchFamily="92" charset="2"/>
              </a:rPr>
              <a:t>i</a:t>
            </a:r>
            <a:r>
              <a:rPr lang="en-US" altLang="en-US" dirty="0" smtClean="0">
                <a:solidFill>
                  <a:schemeClr val="tx1"/>
                </a:solidFill>
                <a:sym typeface="Symbol" pitchFamily="92" charset="2"/>
              </a:rPr>
              <a:t>, c*) + </a:t>
            </a:r>
            <a:r>
              <a:rPr lang="en-US" altLang="en-US" dirty="0" err="1" smtClean="0">
                <a:solidFill>
                  <a:schemeClr val="tx1"/>
                </a:solidFill>
                <a:sym typeface="Symbol" pitchFamily="92" charset="2"/>
              </a:rPr>
              <a:t>dist</a:t>
            </a:r>
            <a:r>
              <a:rPr lang="en-US" altLang="en-US" dirty="0" smtClean="0">
                <a:solidFill>
                  <a:schemeClr val="tx1"/>
                </a:solidFill>
                <a:sym typeface="Symbol" pitchFamily="92" charset="2"/>
              </a:rPr>
              <a:t>(c*, c)</a:t>
            </a:r>
          </a:p>
          <a:p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	</a:t>
            </a:r>
            <a:r>
              <a:rPr lang="en-US" altLang="en-US" dirty="0" smtClean="0">
                <a:solidFill>
                  <a:schemeClr val="tx1"/>
                </a:solidFill>
                <a:sym typeface="Symbol" pitchFamily="92" charset="2"/>
              </a:rPr>
              <a:t>  ≤ r* + r* = 2r*.</a:t>
            </a:r>
            <a:endParaRPr lang="en-US" altLang="en-US" dirty="0" smtClean="0">
              <a:solidFill>
                <a:schemeClr val="tx1"/>
              </a:solidFill>
            </a:endParaRPr>
          </a:p>
          <a:p>
            <a:endParaRPr lang="en-US" altLang="en-US" dirty="0" smtClean="0"/>
          </a:p>
          <a:p>
            <a:r>
              <a:rPr lang="en-US" altLang="en-US" dirty="0" smtClean="0"/>
              <a:t>Properties </a:t>
            </a:r>
            <a:r>
              <a:rPr lang="en-US" altLang="en-US" dirty="0"/>
              <a:t>of a metric space:</a:t>
            </a:r>
            <a:endParaRPr lang="en-US" altLang="en-US" dirty="0">
              <a:solidFill>
                <a:schemeClr val="tx1"/>
              </a:solidFill>
            </a:endParaRPr>
          </a:p>
          <a:p>
            <a:pPr lvl="1"/>
            <a:r>
              <a:rPr lang="en-US" altLang="en-US" dirty="0" err="1"/>
              <a:t>dist</a:t>
            </a:r>
            <a:r>
              <a:rPr lang="en-US" altLang="en-US" dirty="0"/>
              <a:t>(x, y) ≥ 0				</a:t>
            </a:r>
            <a:r>
              <a:rPr lang="en-US" altLang="en-US" dirty="0">
                <a:solidFill>
                  <a:schemeClr val="hlink"/>
                </a:solidFill>
              </a:rPr>
              <a:t>(non-negativity)</a:t>
            </a:r>
            <a:endParaRPr lang="en-US" altLang="en-US" dirty="0"/>
          </a:p>
          <a:p>
            <a:pPr lvl="1"/>
            <a:r>
              <a:rPr lang="en-US" altLang="en-US" dirty="0" err="1"/>
              <a:t>dist</a:t>
            </a:r>
            <a:r>
              <a:rPr lang="en-US" altLang="en-US" dirty="0"/>
              <a:t>(x, y) = 0 </a:t>
            </a:r>
            <a:r>
              <a:rPr lang="en-US" altLang="en-US" dirty="0" err="1"/>
              <a:t>iff</a:t>
            </a:r>
            <a:r>
              <a:rPr lang="en-US" altLang="en-US" dirty="0"/>
              <a:t> x = y			</a:t>
            </a:r>
            <a:r>
              <a:rPr lang="en-US" altLang="en-US" dirty="0">
                <a:solidFill>
                  <a:schemeClr val="hlink"/>
                </a:solidFill>
              </a:rPr>
              <a:t>(identity)</a:t>
            </a:r>
          </a:p>
          <a:p>
            <a:pPr lvl="1"/>
            <a:r>
              <a:rPr lang="en-US" altLang="en-US" dirty="0" err="1"/>
              <a:t>dist</a:t>
            </a:r>
            <a:r>
              <a:rPr lang="en-US" altLang="en-US" dirty="0"/>
              <a:t>(x, y) = </a:t>
            </a:r>
            <a:r>
              <a:rPr lang="en-US" altLang="en-US" dirty="0" err="1"/>
              <a:t>dist</a:t>
            </a:r>
            <a:r>
              <a:rPr lang="en-US" altLang="en-US" dirty="0"/>
              <a:t>(y, x)			</a:t>
            </a:r>
            <a:r>
              <a:rPr lang="en-US" altLang="en-US" dirty="0">
                <a:solidFill>
                  <a:schemeClr val="hlink"/>
                </a:solidFill>
              </a:rPr>
              <a:t>(symmetry)</a:t>
            </a:r>
          </a:p>
          <a:p>
            <a:pPr lvl="1"/>
            <a:r>
              <a:rPr lang="en-US" altLang="en-US" dirty="0" err="1">
                <a:sym typeface="Symbol" pitchFamily="92" charset="2"/>
              </a:rPr>
              <a:t>dist</a:t>
            </a:r>
            <a:r>
              <a:rPr lang="en-US" altLang="en-US" dirty="0">
                <a:sym typeface="Symbol" pitchFamily="92" charset="2"/>
              </a:rPr>
              <a:t>(x, y) ≤</a:t>
            </a:r>
            <a:r>
              <a:rPr lang="en-US" altLang="en-US" dirty="0"/>
              <a:t> </a:t>
            </a:r>
            <a:r>
              <a:rPr lang="en-US" altLang="en-US" dirty="0" err="1"/>
              <a:t>dist</a:t>
            </a:r>
            <a:r>
              <a:rPr lang="en-US" altLang="en-US" dirty="0"/>
              <a:t>(x, z) + </a:t>
            </a:r>
            <a:r>
              <a:rPr lang="en-US" altLang="en-US" dirty="0" err="1"/>
              <a:t>dist</a:t>
            </a:r>
            <a:r>
              <a:rPr lang="en-US" altLang="en-US" dirty="0"/>
              <a:t>(z, y)</a:t>
            </a:r>
            <a:r>
              <a:rPr lang="en-US" altLang="en-US" dirty="0">
                <a:sym typeface="Symbol" pitchFamily="92" charset="2"/>
              </a:rPr>
              <a:t>	</a:t>
            </a:r>
            <a:r>
              <a:rPr lang="en-US" altLang="en-US" dirty="0">
                <a:solidFill>
                  <a:schemeClr val="hlink"/>
                </a:solidFill>
                <a:sym typeface="Symbol" pitchFamily="92" charset="2"/>
              </a:rPr>
              <a:t>(triangle inequality)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6FD0E-38C3-4C74-AA39-BBC19CA6BF29}" type="slidenum">
              <a:rPr lang="en-US" altLang="en-US" smtClean="0"/>
              <a:pPr/>
              <a:t>17</a:t>
            </a:fld>
            <a:endParaRPr lang="en-US" altLang="en-US" sz="1400"/>
          </a:p>
        </p:txBody>
      </p:sp>
      <p:sp>
        <p:nvSpPr>
          <p:cNvPr id="5" name="Oval 4"/>
          <p:cNvSpPr/>
          <p:nvPr/>
        </p:nvSpPr>
        <p:spPr bwMode="auto">
          <a:xfrm>
            <a:off x="4604271" y="1624406"/>
            <a:ext cx="2463503" cy="2517288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omic Sans MS" pitchFamily="92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4885763" y="1884383"/>
            <a:ext cx="1385945" cy="1418215"/>
          </a:xfrm>
          <a:prstGeom prst="ellipse">
            <a:avLst/>
          </a:prstGeom>
          <a:solidFill>
            <a:schemeClr val="accent2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omic Sans MS" pitchFamily="92" charset="0"/>
            </a:endParaRPr>
          </a:p>
        </p:txBody>
      </p:sp>
      <p:cxnSp>
        <p:nvCxnSpPr>
          <p:cNvPr id="8" name="Straight Connector 7"/>
          <p:cNvCxnSpPr>
            <a:stCxn id="6" idx="1"/>
          </p:cNvCxnSpPr>
          <p:nvPr/>
        </p:nvCxnSpPr>
        <p:spPr bwMode="auto">
          <a:xfrm>
            <a:off x="5088730" y="2092076"/>
            <a:ext cx="490005" cy="50141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5333732" y="206605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r*</a:t>
            </a:r>
            <a:endParaRPr lang="en-US" dirty="0"/>
          </a:p>
        </p:txBody>
      </p:sp>
      <p:cxnSp>
        <p:nvCxnSpPr>
          <p:cNvPr id="11" name="Straight Connector 10"/>
          <p:cNvCxnSpPr>
            <a:endCxn id="5" idx="3"/>
          </p:cNvCxnSpPr>
          <p:nvPr/>
        </p:nvCxnSpPr>
        <p:spPr bwMode="auto">
          <a:xfrm flipH="1">
            <a:off x="4965043" y="2883050"/>
            <a:ext cx="1016210" cy="88999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5464616" y="3251226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2r*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 flipH="1" flipV="1">
            <a:off x="5563799" y="2571974"/>
            <a:ext cx="96819" cy="118335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 flipH="1" flipV="1">
            <a:off x="5931359" y="2842712"/>
            <a:ext cx="96819" cy="118335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27471" y="2357412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900943" y="2505643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99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2B2E4-7ADB-4483-9CB5-03043FD6BA1B}" type="slidenum">
              <a:rPr lang="en-US" altLang="en-US"/>
              <a:pPr/>
              <a:t>18</a:t>
            </a:fld>
            <a:endParaRPr lang="en-US" altLang="en-US" sz="1400"/>
          </a:p>
        </p:txBody>
      </p:sp>
      <p:sp>
        <p:nvSpPr>
          <p:cNvPr id="567298" name="Rectangle 2"/>
          <p:cNvSpPr>
            <a:spLocks noChangeArrowheads="1"/>
          </p:cNvSpPr>
          <p:nvPr/>
        </p:nvSpPr>
        <p:spPr bwMode="auto">
          <a:xfrm>
            <a:off x="1565275" y="3173413"/>
            <a:ext cx="6581775" cy="22336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67343" name="Rectangle 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Greedy </a:t>
            </a:r>
            <a:r>
              <a:rPr lang="en-US" altLang="en-US" dirty="0" smtClean="0"/>
              <a:t>Algorithm for k-Center:  </a:t>
            </a:r>
            <a:r>
              <a:rPr lang="en-US" altLang="en-US" dirty="0"/>
              <a:t>A False Start</a:t>
            </a:r>
          </a:p>
        </p:txBody>
      </p:sp>
      <p:sp>
        <p:nvSpPr>
          <p:cNvPr id="567344" name="Rectangle 4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Greedy algorithm.  </a:t>
            </a:r>
            <a:r>
              <a:rPr lang="en-US" altLang="en-US">
                <a:solidFill>
                  <a:schemeClr val="tx1"/>
                </a:solidFill>
              </a:rPr>
              <a:t>Put the first center at the best possible location for a single center, and then keep adding centers so as to reduce the covering radius each time by as much as possible. </a:t>
            </a:r>
          </a:p>
          <a:p>
            <a:endParaRPr lang="en-US" altLang="en-US">
              <a:solidFill>
                <a:schemeClr val="tx1"/>
              </a:solidFill>
            </a:endParaRPr>
          </a:p>
          <a:p>
            <a:r>
              <a:rPr lang="en-US" altLang="en-US"/>
              <a:t>Remark:  </a:t>
            </a:r>
            <a:r>
              <a:rPr lang="en-US" altLang="en-US">
                <a:solidFill>
                  <a:schemeClr val="tx1"/>
                </a:solidFill>
              </a:rPr>
              <a:t>arbitrarily bad!</a:t>
            </a:r>
          </a:p>
          <a:p>
            <a:endParaRPr lang="en-US" altLang="en-US"/>
          </a:p>
        </p:txBody>
      </p:sp>
      <p:sp>
        <p:nvSpPr>
          <p:cNvPr id="567364" name="Oval 68"/>
          <p:cNvSpPr>
            <a:spLocks noChangeArrowheads="1"/>
          </p:cNvSpPr>
          <p:nvPr/>
        </p:nvSpPr>
        <p:spPr bwMode="auto">
          <a:xfrm>
            <a:off x="4849813" y="3967163"/>
            <a:ext cx="138112" cy="138112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67365" name="Rectangle 69"/>
          <p:cNvSpPr>
            <a:spLocks noChangeArrowheads="1"/>
          </p:cNvSpPr>
          <p:nvPr/>
        </p:nvSpPr>
        <p:spPr bwMode="auto">
          <a:xfrm>
            <a:off x="4291013" y="4113213"/>
            <a:ext cx="126365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/>
              <a:t>greedy center 1</a:t>
            </a:r>
          </a:p>
        </p:txBody>
      </p:sp>
      <p:sp>
        <p:nvSpPr>
          <p:cNvPr id="567376" name="Rectangle 80"/>
          <p:cNvSpPr>
            <a:spLocks noChangeArrowheads="1"/>
          </p:cNvSpPr>
          <p:nvPr/>
        </p:nvSpPr>
        <p:spPr bwMode="auto">
          <a:xfrm>
            <a:off x="2085975" y="3794125"/>
            <a:ext cx="100013" cy="10001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67377" name="Rectangle 81"/>
          <p:cNvSpPr>
            <a:spLocks noChangeArrowheads="1"/>
          </p:cNvSpPr>
          <p:nvPr/>
        </p:nvSpPr>
        <p:spPr bwMode="auto">
          <a:xfrm>
            <a:off x="2159000" y="3946525"/>
            <a:ext cx="100013" cy="10001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67378" name="Rectangle 82"/>
          <p:cNvSpPr>
            <a:spLocks noChangeArrowheads="1"/>
          </p:cNvSpPr>
          <p:nvPr/>
        </p:nvSpPr>
        <p:spPr bwMode="auto">
          <a:xfrm>
            <a:off x="2238375" y="4097338"/>
            <a:ext cx="100013" cy="10001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67379" name="Rectangle 83"/>
          <p:cNvSpPr>
            <a:spLocks noChangeArrowheads="1"/>
          </p:cNvSpPr>
          <p:nvPr/>
        </p:nvSpPr>
        <p:spPr bwMode="auto">
          <a:xfrm>
            <a:off x="2293938" y="3835400"/>
            <a:ext cx="100012" cy="10001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67380" name="Rectangle 84"/>
          <p:cNvSpPr>
            <a:spLocks noChangeArrowheads="1"/>
          </p:cNvSpPr>
          <p:nvPr/>
        </p:nvSpPr>
        <p:spPr bwMode="auto">
          <a:xfrm>
            <a:off x="2238375" y="4295775"/>
            <a:ext cx="100013" cy="10001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67381" name="Rectangle 85"/>
          <p:cNvSpPr>
            <a:spLocks noChangeArrowheads="1"/>
          </p:cNvSpPr>
          <p:nvPr/>
        </p:nvSpPr>
        <p:spPr bwMode="auto">
          <a:xfrm>
            <a:off x="1944688" y="3946525"/>
            <a:ext cx="100012" cy="10001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67382" name="Rectangle 86"/>
          <p:cNvSpPr>
            <a:spLocks noChangeArrowheads="1"/>
          </p:cNvSpPr>
          <p:nvPr/>
        </p:nvSpPr>
        <p:spPr bwMode="auto">
          <a:xfrm>
            <a:off x="2095500" y="4144963"/>
            <a:ext cx="100013" cy="10001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67383" name="Rectangle 87"/>
          <p:cNvSpPr>
            <a:spLocks noChangeArrowheads="1"/>
          </p:cNvSpPr>
          <p:nvPr/>
        </p:nvSpPr>
        <p:spPr bwMode="auto">
          <a:xfrm>
            <a:off x="2389188" y="4240213"/>
            <a:ext cx="100012" cy="10001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67384" name="Rectangle 88"/>
          <p:cNvSpPr>
            <a:spLocks noChangeArrowheads="1"/>
          </p:cNvSpPr>
          <p:nvPr/>
        </p:nvSpPr>
        <p:spPr bwMode="auto">
          <a:xfrm>
            <a:off x="2468563" y="3946525"/>
            <a:ext cx="100012" cy="10001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67385" name="Rectangle 89"/>
          <p:cNvSpPr>
            <a:spLocks noChangeArrowheads="1"/>
          </p:cNvSpPr>
          <p:nvPr/>
        </p:nvSpPr>
        <p:spPr bwMode="auto">
          <a:xfrm>
            <a:off x="7110413" y="3905250"/>
            <a:ext cx="100012" cy="10001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67386" name="Rectangle 90"/>
          <p:cNvSpPr>
            <a:spLocks noChangeArrowheads="1"/>
          </p:cNvSpPr>
          <p:nvPr/>
        </p:nvSpPr>
        <p:spPr bwMode="auto">
          <a:xfrm>
            <a:off x="7183438" y="4057650"/>
            <a:ext cx="100012" cy="10001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67387" name="Rectangle 91"/>
          <p:cNvSpPr>
            <a:spLocks noChangeArrowheads="1"/>
          </p:cNvSpPr>
          <p:nvPr/>
        </p:nvSpPr>
        <p:spPr bwMode="auto">
          <a:xfrm>
            <a:off x="7262813" y="4208463"/>
            <a:ext cx="100012" cy="10001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67388" name="Rectangle 92"/>
          <p:cNvSpPr>
            <a:spLocks noChangeArrowheads="1"/>
          </p:cNvSpPr>
          <p:nvPr/>
        </p:nvSpPr>
        <p:spPr bwMode="auto">
          <a:xfrm>
            <a:off x="7318375" y="3946525"/>
            <a:ext cx="100013" cy="10001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67389" name="Rectangle 93"/>
          <p:cNvSpPr>
            <a:spLocks noChangeArrowheads="1"/>
          </p:cNvSpPr>
          <p:nvPr/>
        </p:nvSpPr>
        <p:spPr bwMode="auto">
          <a:xfrm>
            <a:off x="7262813" y="4406900"/>
            <a:ext cx="100012" cy="10001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67390" name="Rectangle 94"/>
          <p:cNvSpPr>
            <a:spLocks noChangeArrowheads="1"/>
          </p:cNvSpPr>
          <p:nvPr/>
        </p:nvSpPr>
        <p:spPr bwMode="auto">
          <a:xfrm>
            <a:off x="6969125" y="4057650"/>
            <a:ext cx="100013" cy="10001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67391" name="Rectangle 95"/>
          <p:cNvSpPr>
            <a:spLocks noChangeArrowheads="1"/>
          </p:cNvSpPr>
          <p:nvPr/>
        </p:nvSpPr>
        <p:spPr bwMode="auto">
          <a:xfrm>
            <a:off x="7119938" y="4256088"/>
            <a:ext cx="100012" cy="10001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67392" name="Rectangle 96"/>
          <p:cNvSpPr>
            <a:spLocks noChangeArrowheads="1"/>
          </p:cNvSpPr>
          <p:nvPr/>
        </p:nvSpPr>
        <p:spPr bwMode="auto">
          <a:xfrm>
            <a:off x="7413625" y="4351338"/>
            <a:ext cx="100013" cy="10001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67393" name="Rectangle 97"/>
          <p:cNvSpPr>
            <a:spLocks noChangeArrowheads="1"/>
          </p:cNvSpPr>
          <p:nvPr/>
        </p:nvSpPr>
        <p:spPr bwMode="auto">
          <a:xfrm>
            <a:off x="7493000" y="4057650"/>
            <a:ext cx="100013" cy="10001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67394" name="Rectangle 98"/>
          <p:cNvSpPr>
            <a:spLocks noChangeArrowheads="1"/>
          </p:cNvSpPr>
          <p:nvPr/>
        </p:nvSpPr>
        <p:spPr bwMode="auto">
          <a:xfrm>
            <a:off x="7300913" y="3695700"/>
            <a:ext cx="100012" cy="10001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67395" name="Rectangle 99"/>
          <p:cNvSpPr>
            <a:spLocks noChangeArrowheads="1"/>
          </p:cNvSpPr>
          <p:nvPr/>
        </p:nvSpPr>
        <p:spPr bwMode="auto">
          <a:xfrm>
            <a:off x="7453313" y="4197350"/>
            <a:ext cx="100012" cy="10001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67396" name="Rectangle 100"/>
          <p:cNvSpPr>
            <a:spLocks noChangeArrowheads="1"/>
          </p:cNvSpPr>
          <p:nvPr/>
        </p:nvSpPr>
        <p:spPr bwMode="auto">
          <a:xfrm>
            <a:off x="7683500" y="3848100"/>
            <a:ext cx="100013" cy="10001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67397" name="Rectangle 101"/>
          <p:cNvSpPr>
            <a:spLocks noChangeArrowheads="1"/>
          </p:cNvSpPr>
          <p:nvPr/>
        </p:nvSpPr>
        <p:spPr bwMode="auto">
          <a:xfrm>
            <a:off x="2397125" y="4081463"/>
            <a:ext cx="100013" cy="10001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67398" name="Rectangle 102"/>
          <p:cNvSpPr>
            <a:spLocks noChangeArrowheads="1"/>
          </p:cNvSpPr>
          <p:nvPr/>
        </p:nvSpPr>
        <p:spPr bwMode="auto">
          <a:xfrm>
            <a:off x="2535238" y="4221163"/>
            <a:ext cx="100012" cy="10001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67399" name="Rectangle 103"/>
          <p:cNvSpPr>
            <a:spLocks noChangeArrowheads="1"/>
          </p:cNvSpPr>
          <p:nvPr/>
        </p:nvSpPr>
        <p:spPr bwMode="auto">
          <a:xfrm>
            <a:off x="2009775" y="4378325"/>
            <a:ext cx="100013" cy="10001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67401" name="Rectangle 105"/>
          <p:cNvSpPr>
            <a:spLocks noChangeArrowheads="1"/>
          </p:cNvSpPr>
          <p:nvPr/>
        </p:nvSpPr>
        <p:spPr bwMode="auto">
          <a:xfrm>
            <a:off x="4397375" y="4903788"/>
            <a:ext cx="111125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/>
              <a:t>k = 2 centers</a:t>
            </a:r>
          </a:p>
        </p:txBody>
      </p:sp>
      <p:sp>
        <p:nvSpPr>
          <p:cNvPr id="567402" name="Rectangle 106"/>
          <p:cNvSpPr>
            <a:spLocks noChangeArrowheads="1"/>
          </p:cNvSpPr>
          <p:nvPr/>
        </p:nvSpPr>
        <p:spPr bwMode="auto">
          <a:xfrm>
            <a:off x="6907213" y="5048250"/>
            <a:ext cx="100012" cy="10001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67306" name="Rectangle 10"/>
          <p:cNvSpPr>
            <a:spLocks noChangeArrowheads="1"/>
          </p:cNvSpPr>
          <p:nvPr/>
        </p:nvSpPr>
        <p:spPr bwMode="auto">
          <a:xfrm>
            <a:off x="7048500" y="4933950"/>
            <a:ext cx="46355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/>
              <a:t>site</a:t>
            </a:r>
          </a:p>
        </p:txBody>
      </p:sp>
      <p:sp>
        <p:nvSpPr>
          <p:cNvPr id="567403" name="Oval 107"/>
          <p:cNvSpPr>
            <a:spLocks noChangeArrowheads="1"/>
          </p:cNvSpPr>
          <p:nvPr/>
        </p:nvSpPr>
        <p:spPr bwMode="auto">
          <a:xfrm>
            <a:off x="6894513" y="4818063"/>
            <a:ext cx="138112" cy="138112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67404" name="Rectangle 108"/>
          <p:cNvSpPr>
            <a:spLocks noChangeArrowheads="1"/>
          </p:cNvSpPr>
          <p:nvPr/>
        </p:nvSpPr>
        <p:spPr bwMode="auto">
          <a:xfrm>
            <a:off x="7050088" y="4721225"/>
            <a:ext cx="64135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/>
              <a:t>center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31AD0-2C47-45BE-8272-52C4EE9C580F}" type="slidenum">
              <a:rPr lang="en-US" altLang="en-US"/>
              <a:pPr/>
              <a:t>19</a:t>
            </a:fld>
            <a:endParaRPr lang="en-US" altLang="en-US" sz="140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k-Center:  </a:t>
            </a:r>
            <a:r>
              <a:rPr lang="en-US" altLang="en-US" dirty="0"/>
              <a:t>Greedy Algorithm</a:t>
            </a:r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Greedy algorithm.  </a:t>
            </a:r>
            <a:r>
              <a:rPr lang="en-US" altLang="en-US" dirty="0">
                <a:solidFill>
                  <a:schemeClr val="tx1"/>
                </a:solidFill>
              </a:rPr>
              <a:t>Repeatedly choose the next center to be the site </a:t>
            </a:r>
            <a:r>
              <a:rPr lang="en-US" altLang="en-US" dirty="0">
                <a:solidFill>
                  <a:schemeClr val="accent1"/>
                </a:solidFill>
              </a:rPr>
              <a:t>farthest</a:t>
            </a:r>
            <a:r>
              <a:rPr lang="en-US" altLang="en-US" dirty="0">
                <a:solidFill>
                  <a:schemeClr val="tx1"/>
                </a:solidFill>
              </a:rPr>
              <a:t> from any existing center.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/>
              <a:t>Observation. </a:t>
            </a:r>
            <a:r>
              <a:rPr lang="en-US" altLang="en-US" dirty="0">
                <a:solidFill>
                  <a:schemeClr val="tx1"/>
                </a:solidFill>
              </a:rPr>
              <a:t>Upon termination all centers in C are pairwise at least r(C) apart.</a:t>
            </a:r>
          </a:p>
          <a:p>
            <a:r>
              <a:rPr lang="en-US" altLang="en-US" dirty="0"/>
              <a:t>Pf.  </a:t>
            </a:r>
            <a:r>
              <a:rPr lang="en-US" altLang="en-US" dirty="0" smtClean="0">
                <a:solidFill>
                  <a:schemeClr val="tx1"/>
                </a:solidFill>
              </a:rPr>
              <a:t>When </a:t>
            </a:r>
            <a:r>
              <a:rPr lang="en-US" altLang="en-US" dirty="0" err="1" smtClean="0">
                <a:solidFill>
                  <a:schemeClr val="tx1"/>
                </a:solidFill>
              </a:rPr>
              <a:t>s</a:t>
            </a:r>
            <a:r>
              <a:rPr lang="en-US" altLang="en-US" baseline="-25000" dirty="0" err="1" smtClean="0">
                <a:solidFill>
                  <a:schemeClr val="tx1"/>
                </a:solidFill>
              </a:rPr>
              <a:t>i</a:t>
            </a:r>
            <a:r>
              <a:rPr lang="en-US" altLang="en-US" dirty="0" smtClean="0">
                <a:solidFill>
                  <a:schemeClr val="tx1"/>
                </a:solidFill>
              </a:rPr>
              <a:t> is chosen to add to C, it must lie on the boundary of an existing circle.  After adding a center, r(C) cannot increase.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495620" name="Text Box 4"/>
          <p:cNvSpPr txBox="1">
            <a:spLocks noChangeArrowheads="1"/>
          </p:cNvSpPr>
          <p:nvPr/>
        </p:nvSpPr>
        <p:spPr bwMode="auto">
          <a:xfrm>
            <a:off x="1276350" y="1979613"/>
            <a:ext cx="6381750" cy="268763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7160" tIns="137160" rIns="137160" bIns="137160">
            <a:spAutoFit/>
          </a:bodyPr>
          <a:lstStyle/>
          <a:p>
            <a:pPr>
              <a:lnSpc>
                <a:spcPct val="110000"/>
              </a:lnSpc>
            </a:pPr>
            <a:r>
              <a:rPr kumimoji="0" lang="en-US" altLang="en-US" sz="1600" b="1">
                <a:solidFill>
                  <a:schemeClr val="bg2"/>
                </a:solidFill>
                <a:latin typeface="Courier New" pitchFamily="92" charset="0"/>
                <a:ea typeface="ＭＳ Ｐゴシック" pitchFamily="92" charset="-128"/>
              </a:rPr>
              <a:t>Greedy-Center-Selection(k, n, s</a:t>
            </a:r>
            <a:r>
              <a:rPr kumimoji="0" lang="en-US" altLang="en-US" sz="1600" b="1" baseline="-25000">
                <a:solidFill>
                  <a:schemeClr val="bg2"/>
                </a:solidFill>
                <a:latin typeface="Courier New" pitchFamily="92" charset="0"/>
                <a:ea typeface="ＭＳ Ｐゴシック" pitchFamily="92" charset="-128"/>
              </a:rPr>
              <a:t>1</a:t>
            </a:r>
            <a:r>
              <a:rPr kumimoji="0" lang="en-US" altLang="en-US" sz="1600" b="1">
                <a:solidFill>
                  <a:schemeClr val="bg2"/>
                </a:solidFill>
                <a:latin typeface="Courier New" pitchFamily="92" charset="0"/>
                <a:ea typeface="ＭＳ Ｐゴシック" pitchFamily="92" charset="-128"/>
              </a:rPr>
              <a:t>,s</a:t>
            </a:r>
            <a:r>
              <a:rPr kumimoji="0" lang="en-US" altLang="en-US" sz="1600" b="1" baseline="-25000">
                <a:solidFill>
                  <a:schemeClr val="bg2"/>
                </a:solidFill>
                <a:latin typeface="Courier New" pitchFamily="92" charset="0"/>
                <a:ea typeface="ＭＳ Ｐゴシック" pitchFamily="92" charset="-128"/>
              </a:rPr>
              <a:t>2</a:t>
            </a:r>
            <a:r>
              <a:rPr kumimoji="0" lang="en-US" altLang="en-US" sz="1600" b="1">
                <a:solidFill>
                  <a:schemeClr val="bg2"/>
                </a:solidFill>
                <a:latin typeface="Courier New" pitchFamily="92" charset="0"/>
                <a:ea typeface="ＭＳ Ｐゴシック" pitchFamily="92" charset="-128"/>
              </a:rPr>
              <a:t>,</a:t>
            </a:r>
            <a:r>
              <a:rPr kumimoji="0" lang="en-US" altLang="en-US" sz="1600" b="1">
                <a:solidFill>
                  <a:schemeClr val="bg2"/>
                </a:solidFill>
                <a:latin typeface="Arial"/>
                <a:ea typeface="ＭＳ Ｐゴシック" pitchFamily="92" charset="-128"/>
              </a:rPr>
              <a:t>…</a:t>
            </a:r>
            <a:r>
              <a:rPr kumimoji="0" lang="en-US" altLang="en-US" sz="1600" b="1">
                <a:solidFill>
                  <a:schemeClr val="bg2"/>
                </a:solidFill>
                <a:latin typeface="Courier New" pitchFamily="92" charset="0"/>
                <a:ea typeface="ＭＳ Ｐゴシック" pitchFamily="92" charset="-128"/>
              </a:rPr>
              <a:t>,s</a:t>
            </a:r>
            <a:r>
              <a:rPr kumimoji="0" lang="en-US" altLang="en-US" sz="1600" b="1" baseline="-25000">
                <a:solidFill>
                  <a:schemeClr val="bg2"/>
                </a:solidFill>
                <a:latin typeface="Courier New" pitchFamily="92" charset="0"/>
                <a:ea typeface="ＭＳ Ｐゴシック" pitchFamily="92" charset="-128"/>
              </a:rPr>
              <a:t>n</a:t>
            </a:r>
            <a:r>
              <a:rPr kumimoji="0" lang="en-US" altLang="en-US" sz="1600" b="1">
                <a:solidFill>
                  <a:schemeClr val="bg2"/>
                </a:solidFill>
                <a:latin typeface="Courier New" pitchFamily="92" charset="0"/>
                <a:ea typeface="ＭＳ Ｐゴシック" pitchFamily="92" charset="-128"/>
              </a:rPr>
              <a:t>) {</a:t>
            </a:r>
          </a:p>
          <a:p>
            <a:pPr>
              <a:lnSpc>
                <a:spcPct val="110000"/>
              </a:lnSpc>
            </a:pPr>
            <a:endParaRPr kumimoji="0" lang="en-US" altLang="en-US" sz="1600" b="1">
              <a:solidFill>
                <a:schemeClr val="accent1"/>
              </a:solidFill>
              <a:latin typeface="Courier New" pitchFamily="92" charset="0"/>
              <a:ea typeface="ＭＳ Ｐゴシック" pitchFamily="92" charset="-128"/>
            </a:endParaRPr>
          </a:p>
          <a:p>
            <a:pPr>
              <a:lnSpc>
                <a:spcPct val="110000"/>
              </a:lnSpc>
            </a:pPr>
            <a:r>
              <a:rPr kumimoji="0" lang="en-US" altLang="en-US" sz="1600" b="1">
                <a:solidFill>
                  <a:schemeClr val="bg2"/>
                </a:solidFill>
                <a:latin typeface="Courier New" pitchFamily="92" charset="0"/>
                <a:ea typeface="ＭＳ Ｐゴシック" pitchFamily="92" charset="-128"/>
              </a:rPr>
              <a:t>   C = </a:t>
            </a:r>
            <a:r>
              <a:rPr kumimoji="0" lang="en-US" altLang="en-US" sz="1600" b="1">
                <a:solidFill>
                  <a:schemeClr val="bg2"/>
                </a:solidFill>
                <a:latin typeface="Courier New" pitchFamily="92" charset="0"/>
                <a:ea typeface="ＭＳ Ｐゴシック" pitchFamily="92" charset="-128"/>
                <a:sym typeface="Symbol" pitchFamily="92" charset="2"/>
              </a:rPr>
              <a:t></a:t>
            </a:r>
            <a:endParaRPr kumimoji="0" lang="en-US" altLang="en-US" sz="1600" b="1">
              <a:solidFill>
                <a:schemeClr val="bg2"/>
              </a:solidFill>
              <a:latin typeface="Courier New" pitchFamily="92" charset="0"/>
              <a:ea typeface="ＭＳ Ｐゴシック" pitchFamily="92" charset="-128"/>
            </a:endParaRPr>
          </a:p>
          <a:p>
            <a:pPr>
              <a:lnSpc>
                <a:spcPct val="110000"/>
              </a:lnSpc>
            </a:pPr>
            <a:r>
              <a:rPr kumimoji="0" lang="en-US" altLang="en-US" sz="1600" b="1">
                <a:solidFill>
                  <a:schemeClr val="bg2"/>
                </a:solidFill>
                <a:latin typeface="Courier New" pitchFamily="92" charset="0"/>
                <a:ea typeface="ＭＳ Ｐゴシック" pitchFamily="92" charset="-128"/>
              </a:rPr>
              <a:t>   </a:t>
            </a:r>
            <a:r>
              <a:rPr lang="en-US" altLang="en-US" sz="1600" b="1">
                <a:solidFill>
                  <a:srgbClr val="003399"/>
                </a:solidFill>
                <a:latin typeface="Courier New" pitchFamily="92" charset="0"/>
              </a:rPr>
              <a:t>repeat </a:t>
            </a:r>
            <a:r>
              <a:rPr lang="en-US" altLang="en-US" sz="1600" b="1">
                <a:latin typeface="Courier New" pitchFamily="92" charset="0"/>
                <a:sym typeface="Symbol" pitchFamily="92" charset="2"/>
              </a:rPr>
              <a:t>k times {</a:t>
            </a:r>
            <a:endParaRPr lang="en-US" altLang="en-US" sz="1600" b="1">
              <a:latin typeface="Courier New" pitchFamily="92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1600" b="1">
                <a:latin typeface="Courier New" pitchFamily="92" charset="0"/>
              </a:rPr>
              <a:t>      Select a site s</a:t>
            </a:r>
            <a:r>
              <a:rPr lang="en-US" altLang="en-US" sz="1600" b="1" baseline="-25000">
                <a:latin typeface="Courier New" pitchFamily="92" charset="0"/>
              </a:rPr>
              <a:t>i</a:t>
            </a:r>
            <a:r>
              <a:rPr lang="en-US" altLang="en-US" sz="1600" b="1">
                <a:latin typeface="Courier New" pitchFamily="92" charset="0"/>
              </a:rPr>
              <a:t> with maximum dist(s</a:t>
            </a:r>
            <a:r>
              <a:rPr lang="en-US" altLang="en-US" sz="1600" b="1" baseline="-25000">
                <a:latin typeface="Courier New" pitchFamily="92" charset="0"/>
              </a:rPr>
              <a:t>i</a:t>
            </a:r>
            <a:r>
              <a:rPr lang="en-US" altLang="en-US" sz="1600" b="1">
                <a:latin typeface="Courier New" pitchFamily="92" charset="0"/>
              </a:rPr>
              <a:t>, C)</a:t>
            </a:r>
          </a:p>
          <a:p>
            <a:pPr>
              <a:lnSpc>
                <a:spcPct val="110000"/>
              </a:lnSpc>
            </a:pPr>
            <a:r>
              <a:rPr lang="en-US" altLang="en-US" sz="1600" b="1">
                <a:latin typeface="Courier New" pitchFamily="92" charset="0"/>
                <a:sym typeface="Symbol" pitchFamily="92" charset="2"/>
              </a:rPr>
              <a:t>      Add s</a:t>
            </a:r>
            <a:r>
              <a:rPr lang="en-US" altLang="en-US" sz="1600" b="1" baseline="-25000">
                <a:latin typeface="Courier New" pitchFamily="92" charset="0"/>
              </a:rPr>
              <a:t>i</a:t>
            </a:r>
            <a:r>
              <a:rPr lang="en-US" altLang="en-US" sz="1600" b="1">
                <a:latin typeface="Courier New" pitchFamily="92" charset="0"/>
                <a:sym typeface="Symbol" pitchFamily="92" charset="2"/>
              </a:rPr>
              <a:t> to C</a:t>
            </a:r>
          </a:p>
          <a:p>
            <a:pPr>
              <a:lnSpc>
                <a:spcPct val="110000"/>
              </a:lnSpc>
            </a:pPr>
            <a:r>
              <a:rPr lang="en-US" altLang="en-US" sz="1600" b="1">
                <a:latin typeface="Courier New" pitchFamily="92" charset="0"/>
                <a:sym typeface="Symbol" pitchFamily="92" charset="2"/>
              </a:rPr>
              <a:t>   }</a:t>
            </a:r>
          </a:p>
          <a:p>
            <a:pPr>
              <a:lnSpc>
                <a:spcPct val="110000"/>
              </a:lnSpc>
            </a:pPr>
            <a:r>
              <a:rPr lang="en-US" altLang="en-US" sz="1600" b="1">
                <a:solidFill>
                  <a:srgbClr val="003399"/>
                </a:solidFill>
                <a:latin typeface="Courier New" pitchFamily="92" charset="0"/>
              </a:rPr>
              <a:t>   return </a:t>
            </a:r>
            <a:r>
              <a:rPr lang="en-US" altLang="en-US" sz="1600" b="1">
                <a:latin typeface="Courier New" pitchFamily="92" charset="0"/>
                <a:sym typeface="Symbol" pitchFamily="92" charset="2"/>
              </a:rPr>
              <a:t>C</a:t>
            </a:r>
          </a:p>
          <a:p>
            <a:pPr>
              <a:lnSpc>
                <a:spcPct val="110000"/>
              </a:lnSpc>
            </a:pPr>
            <a:r>
              <a:rPr kumimoji="0" lang="en-US" altLang="en-US" sz="1600" b="1">
                <a:solidFill>
                  <a:schemeClr val="bg2"/>
                </a:solidFill>
                <a:latin typeface="Courier New" pitchFamily="92" charset="0"/>
                <a:ea typeface="ＭＳ Ｐゴシック" pitchFamily="92" charset="-128"/>
              </a:rPr>
              <a:t>}</a:t>
            </a:r>
          </a:p>
        </p:txBody>
      </p:sp>
      <p:sp>
        <p:nvSpPr>
          <p:cNvPr id="495623" name="Line 7"/>
          <p:cNvSpPr>
            <a:spLocks noChangeShapeType="1"/>
          </p:cNvSpPr>
          <p:nvPr/>
        </p:nvSpPr>
        <p:spPr bwMode="auto">
          <a:xfrm flipV="1">
            <a:off x="5257800" y="34512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95624" name="Rectangle 8"/>
          <p:cNvSpPr>
            <a:spLocks noChangeArrowheads="1"/>
          </p:cNvSpPr>
          <p:nvPr/>
        </p:nvSpPr>
        <p:spPr bwMode="auto">
          <a:xfrm>
            <a:off x="4194175" y="3722688"/>
            <a:ext cx="229235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/>
              <a:t>site farthest from any center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1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11.1  Load Balancing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40002-D73E-4AE5-8852-8E4F643EAE41}" type="slidenum">
              <a:rPr lang="en-US" altLang="en-US"/>
              <a:pPr/>
              <a:t>20</a:t>
            </a:fld>
            <a:endParaRPr lang="en-US" altLang="en-US" sz="1400"/>
          </a:p>
        </p:txBody>
      </p:sp>
      <p:sp>
        <p:nvSpPr>
          <p:cNvPr id="497714" name="Rectangle 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k-Center:  </a:t>
            </a:r>
            <a:r>
              <a:rPr lang="en-US" altLang="en-US" dirty="0"/>
              <a:t>Analysis of Greedy Algorithm</a:t>
            </a:r>
          </a:p>
        </p:txBody>
      </p:sp>
      <p:sp>
        <p:nvSpPr>
          <p:cNvPr id="497715" name="Rectangle 51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7835153" cy="2678654"/>
          </a:xfrm>
        </p:spPr>
        <p:txBody>
          <a:bodyPr/>
          <a:lstStyle/>
          <a:p>
            <a:r>
              <a:rPr lang="en-US" altLang="en-US" dirty="0"/>
              <a:t>Theorem.  </a:t>
            </a:r>
            <a:r>
              <a:rPr lang="en-US" altLang="en-US" dirty="0">
                <a:solidFill>
                  <a:schemeClr val="tx1"/>
                </a:solidFill>
              </a:rPr>
              <a:t>Let C* be an optimal set of centers. Then r(C) 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</a:t>
            </a:r>
            <a:r>
              <a:rPr lang="en-US" altLang="en-US" dirty="0">
                <a:solidFill>
                  <a:schemeClr val="tx1"/>
                </a:solidFill>
              </a:rPr>
              <a:t> 2r(C*).</a:t>
            </a:r>
          </a:p>
          <a:p>
            <a:r>
              <a:rPr lang="en-US" altLang="en-US" dirty="0"/>
              <a:t>Pf.  </a:t>
            </a:r>
            <a:r>
              <a:rPr lang="en-US" altLang="en-US" dirty="0">
                <a:solidFill>
                  <a:schemeClr val="hlink"/>
                </a:solidFill>
              </a:rPr>
              <a:t>(by contradiction)</a:t>
            </a:r>
            <a:r>
              <a:rPr lang="en-US" altLang="en-US" dirty="0">
                <a:solidFill>
                  <a:schemeClr val="tx1"/>
                </a:solidFill>
              </a:rPr>
              <a:t>  Assume r(C*) &lt; </a:t>
            </a:r>
            <a:r>
              <a:rPr lang="en-US" altLang="en-US" sz="1600" dirty="0">
                <a:solidFill>
                  <a:schemeClr val="tx1"/>
                </a:solidFill>
              </a:rPr>
              <a:t>½ </a:t>
            </a:r>
            <a:r>
              <a:rPr lang="en-US" altLang="en-US" dirty="0">
                <a:solidFill>
                  <a:schemeClr val="tx1"/>
                </a:solidFill>
              </a:rPr>
              <a:t>r(C).</a:t>
            </a:r>
          </a:p>
          <a:p>
            <a:pPr lvl="1"/>
            <a:r>
              <a:rPr lang="en-US" altLang="en-US" dirty="0"/>
              <a:t>For each site </a:t>
            </a:r>
            <a:r>
              <a:rPr lang="en-US" altLang="en-US" dirty="0" smtClean="0"/>
              <a:t>c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>* in C*, </a:t>
            </a:r>
            <a:r>
              <a:rPr lang="en-US" altLang="en-US" dirty="0"/>
              <a:t>consider </a:t>
            </a:r>
            <a:r>
              <a:rPr lang="en-US" altLang="en-US" dirty="0" smtClean="0"/>
              <a:t>a ball </a:t>
            </a:r>
            <a:r>
              <a:rPr lang="en-US" altLang="en-US" dirty="0"/>
              <a:t>of radius </a:t>
            </a:r>
            <a:r>
              <a:rPr lang="en-US" altLang="en-US" dirty="0" smtClean="0"/>
              <a:t>r(C*) </a:t>
            </a:r>
            <a:r>
              <a:rPr lang="en-US" altLang="en-US" dirty="0"/>
              <a:t>around it.</a:t>
            </a:r>
          </a:p>
          <a:p>
            <a:pPr lvl="1"/>
            <a:r>
              <a:rPr lang="en-US" altLang="en-US" dirty="0" smtClean="0"/>
              <a:t>Each ball must cover exactly one c</a:t>
            </a:r>
            <a:r>
              <a:rPr lang="en-US" altLang="en-US" baseline="-25000" dirty="0" smtClean="0"/>
              <a:t>i </a:t>
            </a:r>
            <a:r>
              <a:rPr lang="en-US" altLang="en-US" dirty="0" smtClean="0">
                <a:sym typeface="Symbol"/>
              </a:rPr>
              <a:t> C, since the </a:t>
            </a:r>
            <a:r>
              <a:rPr lang="en-US" altLang="en-US" dirty="0" err="1" smtClean="0">
                <a:sym typeface="Symbol"/>
              </a:rPr>
              <a:t>c</a:t>
            </a:r>
            <a:r>
              <a:rPr lang="en-US" altLang="en-US" baseline="-25000" dirty="0" err="1" smtClean="0">
                <a:sym typeface="Symbol"/>
              </a:rPr>
              <a:t>i</a:t>
            </a:r>
            <a:r>
              <a:rPr lang="en-US" altLang="en-US" dirty="0" err="1" smtClean="0">
                <a:sym typeface="Symbol"/>
              </a:rPr>
              <a:t>’s</a:t>
            </a:r>
            <a:r>
              <a:rPr lang="en-US" altLang="en-US" dirty="0" smtClean="0">
                <a:sym typeface="Symbol"/>
              </a:rPr>
              <a:t> are r(C</a:t>
            </a:r>
            <a:r>
              <a:rPr lang="en-US" altLang="en-US" smtClean="0">
                <a:sym typeface="Symbol"/>
              </a:rPr>
              <a:t>) &gt; </a:t>
            </a:r>
            <a:r>
              <a:rPr lang="en-US" altLang="en-US" dirty="0" smtClean="0">
                <a:sym typeface="Symbol"/>
              </a:rPr>
              <a:t>2r(C*) apart</a:t>
            </a:r>
          </a:p>
          <a:p>
            <a:pPr lvl="1"/>
            <a:r>
              <a:rPr lang="en-US" altLang="en-US" dirty="0" smtClean="0">
                <a:sym typeface="Symbol"/>
              </a:rPr>
              <a:t>By the 1-center result, Ball(c</a:t>
            </a:r>
            <a:r>
              <a:rPr lang="en-US" altLang="en-US" baseline="-25000" dirty="0" smtClean="0">
                <a:sym typeface="Symbol"/>
              </a:rPr>
              <a:t>i</a:t>
            </a:r>
            <a:r>
              <a:rPr lang="en-US" altLang="en-US" dirty="0" smtClean="0">
                <a:sym typeface="Symbol"/>
              </a:rPr>
              <a:t>, 2r(C*)) can cover all sites covered by c</a:t>
            </a:r>
            <a:r>
              <a:rPr lang="en-US" altLang="en-US" baseline="-25000" dirty="0" smtClean="0">
                <a:sym typeface="Symbol"/>
              </a:rPr>
              <a:t>i</a:t>
            </a:r>
            <a:r>
              <a:rPr lang="en-US" altLang="en-US" dirty="0" smtClean="0">
                <a:sym typeface="Symbol"/>
              </a:rPr>
              <a:t>* in OPT, so a radius of 2r(C*) is already enough for C to cover all sites, meaning r(C) ≤ 2r(C*), contradicting the initial assumption.</a:t>
            </a:r>
            <a:endParaRPr lang="en-US" altLang="en-US" dirty="0" smtClean="0"/>
          </a:p>
        </p:txBody>
      </p:sp>
      <p:sp>
        <p:nvSpPr>
          <p:cNvPr id="497675" name="Rectangle 11"/>
          <p:cNvSpPr>
            <a:spLocks noChangeArrowheads="1"/>
          </p:cNvSpPr>
          <p:nvPr/>
        </p:nvSpPr>
        <p:spPr bwMode="auto">
          <a:xfrm>
            <a:off x="2198253" y="5433145"/>
            <a:ext cx="309380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600" dirty="0" smtClean="0"/>
              <a:t>C</a:t>
            </a:r>
            <a:endParaRPr lang="en-US" altLang="en-US" sz="1600" dirty="0"/>
          </a:p>
        </p:txBody>
      </p:sp>
      <p:sp>
        <p:nvSpPr>
          <p:cNvPr id="497676" name="Rectangle 12"/>
          <p:cNvSpPr>
            <a:spLocks noChangeArrowheads="1"/>
          </p:cNvSpPr>
          <p:nvPr/>
        </p:nvSpPr>
        <p:spPr bwMode="auto">
          <a:xfrm>
            <a:off x="2204603" y="5687145"/>
            <a:ext cx="418384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600" dirty="0" smtClean="0"/>
              <a:t>C*</a:t>
            </a:r>
            <a:endParaRPr lang="en-US" altLang="en-US" sz="1600" dirty="0"/>
          </a:p>
        </p:txBody>
      </p:sp>
      <p:sp>
        <p:nvSpPr>
          <p:cNvPr id="497670" name="Oval 6"/>
          <p:cNvSpPr>
            <a:spLocks noChangeArrowheads="1"/>
          </p:cNvSpPr>
          <p:nvPr/>
        </p:nvSpPr>
        <p:spPr bwMode="auto">
          <a:xfrm>
            <a:off x="2490353" y="3723407"/>
            <a:ext cx="1311275" cy="12763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497671" name="AutoShape 7"/>
          <p:cNvCxnSpPr>
            <a:cxnSpLocks noChangeShapeType="1"/>
            <a:endCxn id="497670" idx="6"/>
          </p:cNvCxnSpPr>
          <p:nvPr/>
        </p:nvCxnSpPr>
        <p:spPr bwMode="auto">
          <a:xfrm>
            <a:off x="3190441" y="4359995"/>
            <a:ext cx="611187" cy="1587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7673" name="AutoShape 9"/>
          <p:cNvCxnSpPr>
            <a:cxnSpLocks noChangeShapeType="1"/>
            <a:endCxn id="497670" idx="0"/>
          </p:cNvCxnSpPr>
          <p:nvPr/>
        </p:nvCxnSpPr>
        <p:spPr bwMode="auto">
          <a:xfrm flipV="1">
            <a:off x="3144403" y="3723407"/>
            <a:ext cx="1588" cy="592138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7720" name="Oval 56"/>
          <p:cNvSpPr>
            <a:spLocks noChangeArrowheads="1"/>
          </p:cNvSpPr>
          <p:nvPr/>
        </p:nvSpPr>
        <p:spPr bwMode="auto">
          <a:xfrm>
            <a:off x="3490478" y="4826720"/>
            <a:ext cx="1311275" cy="12763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497721" name="AutoShape 57"/>
          <p:cNvCxnSpPr>
            <a:cxnSpLocks noChangeShapeType="1"/>
            <a:endCxn id="497720" idx="6"/>
          </p:cNvCxnSpPr>
          <p:nvPr/>
        </p:nvCxnSpPr>
        <p:spPr bwMode="auto">
          <a:xfrm>
            <a:off x="4190566" y="5463307"/>
            <a:ext cx="611187" cy="1588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7722" name="AutoShape 58"/>
          <p:cNvCxnSpPr>
            <a:cxnSpLocks noChangeShapeType="1"/>
            <a:endCxn id="497720" idx="0"/>
          </p:cNvCxnSpPr>
          <p:nvPr/>
        </p:nvCxnSpPr>
        <p:spPr bwMode="auto">
          <a:xfrm flipV="1">
            <a:off x="4144528" y="4826720"/>
            <a:ext cx="1588" cy="592137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7726" name="Oval 62"/>
          <p:cNvSpPr>
            <a:spLocks noChangeArrowheads="1"/>
          </p:cNvSpPr>
          <p:nvPr/>
        </p:nvSpPr>
        <p:spPr bwMode="auto">
          <a:xfrm>
            <a:off x="4100078" y="3699595"/>
            <a:ext cx="1311275" cy="12763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497727" name="AutoShape 63"/>
          <p:cNvCxnSpPr>
            <a:cxnSpLocks noChangeShapeType="1"/>
            <a:endCxn id="497726" idx="6"/>
          </p:cNvCxnSpPr>
          <p:nvPr/>
        </p:nvCxnSpPr>
        <p:spPr bwMode="auto">
          <a:xfrm>
            <a:off x="4800166" y="4336182"/>
            <a:ext cx="611187" cy="1588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7728" name="AutoShape 64"/>
          <p:cNvCxnSpPr>
            <a:cxnSpLocks noChangeShapeType="1"/>
            <a:endCxn id="497726" idx="0"/>
          </p:cNvCxnSpPr>
          <p:nvPr/>
        </p:nvCxnSpPr>
        <p:spPr bwMode="auto">
          <a:xfrm flipV="1">
            <a:off x="4754128" y="3699595"/>
            <a:ext cx="1588" cy="592137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7730" name="Rectangle 66"/>
          <p:cNvSpPr>
            <a:spLocks noChangeArrowheads="1"/>
          </p:cNvSpPr>
          <p:nvPr/>
        </p:nvSpPr>
        <p:spPr bwMode="auto">
          <a:xfrm>
            <a:off x="4808103" y="4053607"/>
            <a:ext cx="546625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 dirty="0" smtClean="0"/>
              <a:t>r(C*)</a:t>
            </a:r>
            <a:endParaRPr lang="en-US" altLang="en-US" sz="1200" dirty="0"/>
          </a:p>
        </p:txBody>
      </p:sp>
      <p:sp>
        <p:nvSpPr>
          <p:cNvPr id="497732" name="Oval 68"/>
          <p:cNvSpPr>
            <a:spLocks noChangeArrowheads="1"/>
          </p:cNvSpPr>
          <p:nvPr/>
        </p:nvSpPr>
        <p:spPr bwMode="auto">
          <a:xfrm>
            <a:off x="5600266" y="4734645"/>
            <a:ext cx="1311275" cy="12763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497733" name="AutoShape 69"/>
          <p:cNvCxnSpPr>
            <a:cxnSpLocks noChangeShapeType="1"/>
            <a:endCxn id="497732" idx="6"/>
          </p:cNvCxnSpPr>
          <p:nvPr/>
        </p:nvCxnSpPr>
        <p:spPr bwMode="auto">
          <a:xfrm>
            <a:off x="6300353" y="5371232"/>
            <a:ext cx="611188" cy="1588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7734" name="AutoShape 70"/>
          <p:cNvCxnSpPr>
            <a:cxnSpLocks noChangeShapeType="1"/>
            <a:endCxn id="497732" idx="0"/>
          </p:cNvCxnSpPr>
          <p:nvPr/>
        </p:nvCxnSpPr>
        <p:spPr bwMode="auto">
          <a:xfrm flipV="1">
            <a:off x="6254316" y="4734645"/>
            <a:ext cx="1587" cy="592137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7674" name="Oval 10"/>
          <p:cNvSpPr>
            <a:spLocks noChangeArrowheads="1"/>
          </p:cNvSpPr>
          <p:nvPr/>
        </p:nvSpPr>
        <p:spPr bwMode="auto">
          <a:xfrm>
            <a:off x="2061728" y="5582370"/>
            <a:ext cx="114300" cy="109537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97738" name="Oval 74"/>
          <p:cNvSpPr>
            <a:spLocks noChangeArrowheads="1"/>
          </p:cNvSpPr>
          <p:nvPr/>
        </p:nvSpPr>
        <p:spPr bwMode="auto">
          <a:xfrm>
            <a:off x="3881003" y="5653807"/>
            <a:ext cx="112713" cy="111125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97740" name="Oval 76"/>
          <p:cNvSpPr>
            <a:spLocks noChangeArrowheads="1"/>
          </p:cNvSpPr>
          <p:nvPr/>
        </p:nvSpPr>
        <p:spPr bwMode="auto">
          <a:xfrm>
            <a:off x="2788803" y="4094882"/>
            <a:ext cx="112713" cy="109538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97741" name="Oval 77"/>
          <p:cNvSpPr>
            <a:spLocks noChangeArrowheads="1"/>
          </p:cNvSpPr>
          <p:nvPr/>
        </p:nvSpPr>
        <p:spPr bwMode="auto">
          <a:xfrm>
            <a:off x="4287403" y="4231407"/>
            <a:ext cx="112713" cy="109538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97742" name="Oval 78"/>
          <p:cNvSpPr>
            <a:spLocks noChangeArrowheads="1"/>
          </p:cNvSpPr>
          <p:nvPr/>
        </p:nvSpPr>
        <p:spPr bwMode="auto">
          <a:xfrm>
            <a:off x="5984441" y="5726832"/>
            <a:ext cx="112712" cy="109538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97745" name="Rectangle 81"/>
          <p:cNvSpPr>
            <a:spLocks noChangeArrowheads="1"/>
          </p:cNvSpPr>
          <p:nvPr/>
        </p:nvSpPr>
        <p:spPr bwMode="auto">
          <a:xfrm>
            <a:off x="5914591" y="5006107"/>
            <a:ext cx="407163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dirty="0" smtClean="0"/>
              <a:t>c</a:t>
            </a:r>
            <a:r>
              <a:rPr lang="en-US" altLang="en-US" sz="1400" baseline="-25000" dirty="0" smtClean="0"/>
              <a:t>i</a:t>
            </a:r>
            <a:r>
              <a:rPr lang="en-US" altLang="en-US" sz="1400" dirty="0" smtClean="0"/>
              <a:t>*</a:t>
            </a:r>
            <a:endParaRPr lang="en-US" altLang="en-US" sz="1400" dirty="0"/>
          </a:p>
        </p:txBody>
      </p:sp>
      <p:sp>
        <p:nvSpPr>
          <p:cNvPr id="497746" name="Rectangle 82"/>
          <p:cNvSpPr>
            <a:spLocks noChangeArrowheads="1"/>
          </p:cNvSpPr>
          <p:nvPr/>
        </p:nvSpPr>
        <p:spPr bwMode="auto">
          <a:xfrm>
            <a:off x="6109853" y="5617295"/>
            <a:ext cx="312586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dirty="0" smtClean="0"/>
              <a:t>c</a:t>
            </a:r>
            <a:r>
              <a:rPr lang="en-US" altLang="en-US" sz="1400" baseline="-25000" dirty="0" smtClean="0"/>
              <a:t>i</a:t>
            </a:r>
            <a:endParaRPr lang="en-US" altLang="en-US" sz="1400" dirty="0"/>
          </a:p>
        </p:txBody>
      </p:sp>
      <p:sp>
        <p:nvSpPr>
          <p:cNvPr id="497759" name="Rectangle 95"/>
          <p:cNvSpPr>
            <a:spLocks noChangeArrowheads="1"/>
          </p:cNvSpPr>
          <p:nvPr/>
        </p:nvSpPr>
        <p:spPr bwMode="auto">
          <a:xfrm>
            <a:off x="3184091" y="4072657"/>
            <a:ext cx="546625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 dirty="0" smtClean="0"/>
              <a:t>r(C*)</a:t>
            </a:r>
            <a:endParaRPr lang="en-US" altLang="en-US" sz="1200" dirty="0"/>
          </a:p>
        </p:txBody>
      </p:sp>
      <p:sp>
        <p:nvSpPr>
          <p:cNvPr id="497760" name="Rectangle 96"/>
          <p:cNvSpPr>
            <a:spLocks noChangeArrowheads="1"/>
          </p:cNvSpPr>
          <p:nvPr/>
        </p:nvSpPr>
        <p:spPr bwMode="auto">
          <a:xfrm>
            <a:off x="4190566" y="5183907"/>
            <a:ext cx="546625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 dirty="0" smtClean="0"/>
              <a:t>r(C*)</a:t>
            </a:r>
            <a:endParaRPr lang="en-US" altLang="en-US" sz="1200" dirty="0"/>
          </a:p>
        </p:txBody>
      </p:sp>
      <p:sp>
        <p:nvSpPr>
          <p:cNvPr id="47" name="Oval 10"/>
          <p:cNvSpPr>
            <a:spLocks noChangeArrowheads="1"/>
          </p:cNvSpPr>
          <p:nvPr/>
        </p:nvSpPr>
        <p:spPr bwMode="auto">
          <a:xfrm>
            <a:off x="2063516" y="5799318"/>
            <a:ext cx="114300" cy="1095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8" name="Oval 10"/>
          <p:cNvSpPr>
            <a:spLocks noChangeArrowheads="1"/>
          </p:cNvSpPr>
          <p:nvPr/>
        </p:nvSpPr>
        <p:spPr bwMode="auto">
          <a:xfrm>
            <a:off x="3094667" y="4284319"/>
            <a:ext cx="114300" cy="1095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9" name="Oval 10"/>
          <p:cNvSpPr>
            <a:spLocks noChangeArrowheads="1"/>
          </p:cNvSpPr>
          <p:nvPr/>
        </p:nvSpPr>
        <p:spPr bwMode="auto">
          <a:xfrm>
            <a:off x="4704376" y="4275056"/>
            <a:ext cx="114300" cy="1095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0" name="Oval 10"/>
          <p:cNvSpPr>
            <a:spLocks noChangeArrowheads="1"/>
          </p:cNvSpPr>
          <p:nvPr/>
        </p:nvSpPr>
        <p:spPr bwMode="auto">
          <a:xfrm>
            <a:off x="4092958" y="5406434"/>
            <a:ext cx="114300" cy="1095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1" name="Oval 10"/>
          <p:cNvSpPr>
            <a:spLocks noChangeArrowheads="1"/>
          </p:cNvSpPr>
          <p:nvPr/>
        </p:nvSpPr>
        <p:spPr bwMode="auto">
          <a:xfrm>
            <a:off x="6203314" y="5311400"/>
            <a:ext cx="114300" cy="1095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2" name="Rectangle 66"/>
          <p:cNvSpPr>
            <a:spLocks noChangeArrowheads="1"/>
          </p:cNvSpPr>
          <p:nvPr/>
        </p:nvSpPr>
        <p:spPr bwMode="auto">
          <a:xfrm>
            <a:off x="6326769" y="5098921"/>
            <a:ext cx="546625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 dirty="0" smtClean="0"/>
              <a:t>r(C*)</a:t>
            </a:r>
            <a:endParaRPr lang="en-US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38A14-0680-4F1C-8A76-E12BC5BA89FC}" type="slidenum">
              <a:rPr lang="en-US" altLang="en-US"/>
              <a:pPr/>
              <a:t>21</a:t>
            </a:fld>
            <a:endParaRPr lang="en-US" altLang="en-US" sz="1400"/>
          </a:p>
        </p:txBody>
      </p:sp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 smtClean="0"/>
              <a:t>k-Center Problem</a:t>
            </a:r>
            <a:endParaRPr lang="en-US" altLang="en-US" dirty="0"/>
          </a:p>
        </p:txBody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7648575" cy="5410200"/>
          </a:xfrm>
        </p:spPr>
        <p:txBody>
          <a:bodyPr/>
          <a:lstStyle/>
          <a:p>
            <a:r>
              <a:rPr lang="en-US" altLang="en-US" dirty="0"/>
              <a:t>Theorem.  </a:t>
            </a:r>
            <a:r>
              <a:rPr lang="en-US" altLang="en-US" dirty="0">
                <a:solidFill>
                  <a:schemeClr val="tx1"/>
                </a:solidFill>
              </a:rPr>
              <a:t>Let C* be an optimal set of centers. Then r(C) 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</a:t>
            </a:r>
            <a:r>
              <a:rPr lang="en-US" altLang="en-US" dirty="0">
                <a:solidFill>
                  <a:schemeClr val="tx1"/>
                </a:solidFill>
              </a:rPr>
              <a:t> 2r(C*).</a:t>
            </a:r>
          </a:p>
          <a:p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/>
              <a:t>Theorem.  </a:t>
            </a:r>
            <a:r>
              <a:rPr lang="en-US" altLang="en-US" dirty="0">
                <a:solidFill>
                  <a:schemeClr val="tx1"/>
                </a:solidFill>
              </a:rPr>
              <a:t>Greedy algorithm is a 2-approximation for center selection problem.</a:t>
            </a:r>
          </a:p>
          <a:p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/>
              <a:t>Remark.  </a:t>
            </a:r>
            <a:r>
              <a:rPr lang="en-US" altLang="en-US" dirty="0">
                <a:solidFill>
                  <a:schemeClr val="tx1"/>
                </a:solidFill>
              </a:rPr>
              <a:t>Greedy algorithm always places centers at sites, but is still within a factor of 2 of best solution that is allowed to place centers anywhere.</a:t>
            </a: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/>
              <a:t>Question.  </a:t>
            </a:r>
            <a:r>
              <a:rPr lang="en-US" altLang="en-US" dirty="0">
                <a:solidFill>
                  <a:schemeClr val="tx1"/>
                </a:solidFill>
              </a:rPr>
              <a:t>Is there hope of a 3/2-approximation? 4/3? </a:t>
            </a:r>
          </a:p>
          <a:p>
            <a:endParaRPr lang="en-US" altLang="en-US" dirty="0"/>
          </a:p>
          <a:p>
            <a:r>
              <a:rPr lang="en-US" altLang="en-US" dirty="0"/>
              <a:t>Theorem.  </a:t>
            </a:r>
            <a:r>
              <a:rPr lang="en-US" altLang="en-US" dirty="0">
                <a:solidFill>
                  <a:schemeClr val="tx1"/>
                </a:solidFill>
              </a:rPr>
              <a:t>Unless P = NP, there no 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-</a:t>
            </a:r>
            <a:r>
              <a:rPr lang="en-US" altLang="en-US" dirty="0">
                <a:solidFill>
                  <a:schemeClr val="tx1"/>
                </a:solidFill>
              </a:rPr>
              <a:t>approximation for center-selection</a:t>
            </a:r>
            <a:br>
              <a:rPr lang="en-US" altLang="en-US" dirty="0">
                <a:solidFill>
                  <a:schemeClr val="tx1"/>
                </a:solidFill>
              </a:rPr>
            </a:br>
            <a:r>
              <a:rPr lang="en-US" altLang="en-US" dirty="0">
                <a:solidFill>
                  <a:schemeClr val="tx1"/>
                </a:solidFill>
              </a:rPr>
              <a:t>problem for any 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 &lt; 2 (for general metric space).</a:t>
            </a:r>
          </a:p>
          <a:p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591917" name="Rectangle 45"/>
          <p:cNvSpPr>
            <a:spLocks noChangeArrowheads="1"/>
          </p:cNvSpPr>
          <p:nvPr/>
        </p:nvSpPr>
        <p:spPr bwMode="auto">
          <a:xfrm>
            <a:off x="1447800" y="3749675"/>
            <a:ext cx="179705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/>
              <a:t>e.g., points in the plane</a:t>
            </a:r>
          </a:p>
        </p:txBody>
      </p:sp>
      <p:sp>
        <p:nvSpPr>
          <p:cNvPr id="591918" name="Line 46"/>
          <p:cNvSpPr>
            <a:spLocks noChangeShapeType="1"/>
          </p:cNvSpPr>
          <p:nvPr/>
        </p:nvSpPr>
        <p:spPr bwMode="auto">
          <a:xfrm flipH="1" flipV="1">
            <a:off x="1347788" y="3592513"/>
            <a:ext cx="100012" cy="217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1875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 smtClean="0"/>
              <a:t>11.3  Set Cover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Cover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6FD0E-38C3-4C74-AA39-BBC19CA6BF29}" type="slidenum">
              <a:rPr lang="en-US" altLang="en-US" smtClean="0"/>
              <a:pPr/>
              <a:t>23</a:t>
            </a:fld>
            <a:endParaRPr lang="en-US" altLang="en-US" sz="140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09600" y="883227"/>
            <a:ext cx="8001000" cy="521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92" charset="2"/>
              <a:defRPr kumimoji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35000"/>
              <a:buFont typeface="Monotype Sorts" pitchFamily="92" charset="2"/>
              <a:buChar char="n"/>
              <a:defRPr kumimoji="1">
                <a:solidFill>
                  <a:schemeClr val="tx1"/>
                </a:solidFill>
                <a:latin typeface="+mn-lt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92" charset="2"/>
              <a:buChar char="!"/>
              <a:defRPr kumimoji="1">
                <a:solidFill>
                  <a:schemeClr val="tx1"/>
                </a:solidFill>
                <a:latin typeface="+mn-lt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en-US" sz="2000" kern="0" dirty="0" smtClean="0">
                <a:ea typeface="ＭＳ Ｐゴシック" pitchFamily="34" charset="-128"/>
              </a:rPr>
              <a:t>Definition: </a:t>
            </a:r>
            <a:r>
              <a:rPr lang="en-US" altLang="en-US" sz="2000" kern="0" dirty="0" smtClean="0">
                <a:solidFill>
                  <a:schemeClr val="tx1"/>
                </a:solidFill>
                <a:ea typeface="ＭＳ Ｐゴシック" pitchFamily="34" charset="-128"/>
              </a:rPr>
              <a:t>Given a universe U of n elements, a list</a:t>
            </a:r>
            <a:r>
              <a:rPr lang="en-US" altLang="en-US" sz="2000" i="1" kern="0" dirty="0" smtClean="0">
                <a:solidFill>
                  <a:schemeClr val="tx1"/>
                </a:solidFill>
                <a:ea typeface="ＭＳ Ｐゴシック" pitchFamily="34" charset="-128"/>
              </a:rPr>
              <a:t> </a:t>
            </a:r>
            <a:r>
              <a:rPr lang="en-US" altLang="en-US" sz="2000" kern="0" dirty="0" smtClean="0">
                <a:solidFill>
                  <a:schemeClr val="tx1"/>
                </a:solidFill>
                <a:ea typeface="SimSun" pitchFamily="2" charset="-122"/>
              </a:rPr>
              <a:t>S</a:t>
            </a:r>
            <a:r>
              <a:rPr lang="en-US" altLang="en-US" sz="2000" kern="0" baseline="-25000" dirty="0" smtClean="0">
                <a:solidFill>
                  <a:schemeClr val="tx1"/>
                </a:solidFill>
                <a:ea typeface="SimSun" pitchFamily="2" charset="-122"/>
              </a:rPr>
              <a:t>1</a:t>
            </a:r>
            <a:r>
              <a:rPr lang="en-US" altLang="en-US" sz="2000" kern="0" dirty="0" smtClean="0">
                <a:solidFill>
                  <a:schemeClr val="tx1"/>
                </a:solidFill>
                <a:ea typeface="SimSun" pitchFamily="2" charset="-122"/>
              </a:rPr>
              <a:t>, …, S</a:t>
            </a:r>
            <a:r>
              <a:rPr lang="en-US" altLang="en-US" sz="2000" kern="0" baseline="-25000" dirty="0" smtClean="0">
                <a:solidFill>
                  <a:schemeClr val="tx1"/>
                </a:solidFill>
                <a:ea typeface="SimSun" pitchFamily="2" charset="-122"/>
              </a:rPr>
              <a:t>m</a:t>
            </a:r>
            <a:r>
              <a:rPr lang="en-US" altLang="en-US" sz="2000" kern="0" dirty="0">
                <a:solidFill>
                  <a:schemeClr val="tx1"/>
                </a:solidFill>
                <a:ea typeface="SimSun" pitchFamily="2" charset="-122"/>
              </a:rPr>
              <a:t> </a:t>
            </a:r>
            <a:r>
              <a:rPr lang="en-US" altLang="en-US" sz="2000" kern="0" dirty="0" smtClean="0">
                <a:solidFill>
                  <a:schemeClr val="tx1"/>
                </a:solidFill>
                <a:ea typeface="SimSun" pitchFamily="2" charset="-122"/>
              </a:rPr>
              <a:t>of subsets of U, find a collection of these subsets whose union is U</a:t>
            </a:r>
            <a:r>
              <a:rPr lang="en-US" altLang="en-US" sz="2000" i="1" kern="0" dirty="0" smtClean="0">
                <a:solidFill>
                  <a:schemeClr val="tx1"/>
                </a:solidFill>
                <a:ea typeface="SimSun" pitchFamily="2" charset="-122"/>
              </a:rPr>
              <a:t>.</a:t>
            </a:r>
          </a:p>
          <a:p>
            <a:pPr eaLnBrk="1" hangingPunct="1"/>
            <a:endParaRPr lang="en-US" altLang="en-US" sz="2000" kern="0" dirty="0" smtClean="0">
              <a:ea typeface="SimSun" pitchFamily="2" charset="-122"/>
            </a:endParaRPr>
          </a:p>
          <a:p>
            <a:pPr eaLnBrk="1" hangingPunct="1"/>
            <a:r>
              <a:rPr lang="en-US" altLang="en-US" sz="2000" kern="0" dirty="0" smtClean="0">
                <a:ea typeface="SimSun" pitchFamily="2" charset="-122"/>
              </a:rPr>
              <a:t>Example:</a:t>
            </a:r>
          </a:p>
          <a:p>
            <a:pPr lvl="1" eaLnBrk="1" hangingPunct="1"/>
            <a:r>
              <a:rPr lang="en-US" altLang="en-US" kern="0" dirty="0" smtClean="0">
                <a:ea typeface="SimSun" pitchFamily="2" charset="-122"/>
              </a:rPr>
              <a:t>U</a:t>
            </a:r>
            <a:r>
              <a:rPr lang="en-US" altLang="en-US" i="1" kern="0" dirty="0" smtClean="0">
                <a:ea typeface="SimSun" pitchFamily="2" charset="-122"/>
              </a:rPr>
              <a:t> = </a:t>
            </a:r>
            <a:r>
              <a:rPr lang="en-US" altLang="en-US" kern="0" dirty="0" smtClean="0">
                <a:ea typeface="SimSun" pitchFamily="2" charset="-122"/>
              </a:rPr>
              <a:t>{1, 2, 3, 4, 5}</a:t>
            </a:r>
          </a:p>
          <a:p>
            <a:pPr lvl="1" eaLnBrk="1" hangingPunct="1"/>
            <a:r>
              <a:rPr lang="en-US" altLang="en-US" kern="0" dirty="0" smtClean="0">
                <a:ea typeface="SimSun" pitchFamily="2" charset="-122"/>
              </a:rPr>
              <a:t>S</a:t>
            </a:r>
            <a:r>
              <a:rPr lang="en-US" altLang="en-US" kern="0" baseline="-25000" dirty="0" smtClean="0">
                <a:ea typeface="SimSun" pitchFamily="2" charset="-122"/>
              </a:rPr>
              <a:t>1</a:t>
            </a:r>
            <a:r>
              <a:rPr lang="en-US" altLang="en-US" kern="0" dirty="0" smtClean="0">
                <a:ea typeface="SimSun" pitchFamily="2" charset="-122"/>
              </a:rPr>
              <a:t> = {1, 2, 3}, S</a:t>
            </a:r>
            <a:r>
              <a:rPr lang="en-US" altLang="en-US" kern="0" baseline="-25000" dirty="0" smtClean="0">
                <a:ea typeface="SimSun" pitchFamily="2" charset="-122"/>
              </a:rPr>
              <a:t>2</a:t>
            </a:r>
            <a:r>
              <a:rPr lang="en-US" altLang="en-US" kern="0" dirty="0" smtClean="0">
                <a:ea typeface="SimSun" pitchFamily="2" charset="-122"/>
              </a:rPr>
              <a:t> = {2,3}, S</a:t>
            </a:r>
            <a:r>
              <a:rPr lang="en-US" altLang="en-US" kern="0" baseline="-25000" dirty="0" smtClean="0">
                <a:ea typeface="SimSun" pitchFamily="2" charset="-122"/>
              </a:rPr>
              <a:t>3</a:t>
            </a:r>
            <a:r>
              <a:rPr lang="en-US" altLang="en-US" kern="0" dirty="0" smtClean="0">
                <a:ea typeface="SimSun" pitchFamily="2" charset="-122"/>
              </a:rPr>
              <a:t> = {4, 5}, S</a:t>
            </a:r>
            <a:r>
              <a:rPr lang="en-US" altLang="en-US" kern="0" baseline="-25000" dirty="0" smtClean="0">
                <a:ea typeface="SimSun" pitchFamily="2" charset="-122"/>
              </a:rPr>
              <a:t>4</a:t>
            </a:r>
            <a:r>
              <a:rPr lang="en-US" altLang="en-US" kern="0" dirty="0" smtClean="0">
                <a:ea typeface="SimSun" pitchFamily="2" charset="-122"/>
              </a:rPr>
              <a:t> = {1, 2, 4}</a:t>
            </a:r>
          </a:p>
          <a:p>
            <a:pPr lvl="1" eaLnBrk="1" hangingPunct="1"/>
            <a:r>
              <a:rPr lang="en-US" altLang="en-US" kern="0" dirty="0" smtClean="0">
                <a:ea typeface="SimSun" pitchFamily="2" charset="-122"/>
              </a:rPr>
              <a:t>Solution C  = {S</a:t>
            </a:r>
            <a:r>
              <a:rPr lang="en-US" altLang="en-US" kern="0" baseline="-25000" dirty="0" smtClean="0">
                <a:ea typeface="SimSun" pitchFamily="2" charset="-122"/>
              </a:rPr>
              <a:t>1</a:t>
            </a:r>
            <a:r>
              <a:rPr lang="en-US" altLang="en-US" kern="0" dirty="0" smtClean="0">
                <a:ea typeface="SimSun" pitchFamily="2" charset="-122"/>
              </a:rPr>
              <a:t>, S</a:t>
            </a:r>
            <a:r>
              <a:rPr lang="en-US" altLang="en-US" kern="0" baseline="-25000" dirty="0" smtClean="0">
                <a:ea typeface="SimSun" pitchFamily="2" charset="-122"/>
              </a:rPr>
              <a:t>3</a:t>
            </a:r>
            <a:r>
              <a:rPr lang="en-US" altLang="en-US" kern="0" dirty="0" smtClean="0">
                <a:ea typeface="SimSun" pitchFamily="2" charset="-122"/>
              </a:rPr>
              <a:t>}</a:t>
            </a:r>
          </a:p>
          <a:p>
            <a:pPr lvl="1" eaLnBrk="1" hangingPunct="1"/>
            <a:endParaRPr lang="en-US" altLang="en-US" sz="2000" kern="0" dirty="0">
              <a:ea typeface="SimSun" pitchFamily="2" charset="-122"/>
            </a:endParaRPr>
          </a:p>
          <a:p>
            <a:pPr marL="114300" lvl="1" indent="0" eaLnBrk="1" hangingPunct="1">
              <a:buNone/>
            </a:pPr>
            <a:r>
              <a:rPr lang="en-US" altLang="en-US" sz="2000" kern="0" dirty="0" smtClean="0">
                <a:ea typeface="SimSun" pitchFamily="2" charset="-122"/>
              </a:rPr>
              <a:t>The greedy algorithm: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 smtClean="0">
                <a:ea typeface="ＭＳ Ｐゴシック" pitchFamily="34" charset="-128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ea typeface="ＭＳ Ｐゴシック" pitchFamily="34" charset="-128"/>
              </a:rPr>
              <a:t>R=U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 smtClean="0">
                <a:ea typeface="ＭＳ Ｐゴシック" pitchFamily="34" charset="-128"/>
              </a:rPr>
              <a:t> </a:t>
            </a:r>
            <a:r>
              <a:rPr lang="en-US" altLang="en-US" b="1" dirty="0" smtClean="0">
                <a:solidFill>
                  <a:schemeClr val="accent2"/>
                </a:solidFill>
                <a:ea typeface="ＭＳ Ｐゴシック" pitchFamily="34" charset="-128"/>
              </a:rPr>
              <a:t>while</a:t>
            </a:r>
            <a:r>
              <a:rPr lang="en-US" altLang="en-US" dirty="0" smtClean="0">
                <a:ea typeface="ＭＳ Ｐゴシック" pitchFamily="34" charset="-128"/>
              </a:rPr>
              <a:t> </a:t>
            </a: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R</a:t>
            </a:r>
            <a:r>
              <a:rPr lang="en-US" altLang="en-US" dirty="0" smtClean="0">
                <a:solidFill>
                  <a:schemeClr val="tx1"/>
                </a:solidFill>
                <a:ea typeface="ＭＳ Ｐゴシック" pitchFamily="34" charset="-128"/>
              </a:rPr>
              <a:t> is not empty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tx1"/>
                </a:solidFill>
                <a:ea typeface="ＭＳ Ｐゴシック" pitchFamily="34" charset="-128"/>
              </a:rPr>
              <a:t> 	pick a set S</a:t>
            </a:r>
            <a:r>
              <a:rPr lang="en-US" altLang="en-US" baseline="-25000" dirty="0" smtClean="0">
                <a:solidFill>
                  <a:schemeClr val="tx1"/>
                </a:solidFill>
                <a:ea typeface="ＭＳ Ｐゴシック" pitchFamily="34" charset="-128"/>
              </a:rPr>
              <a:t>i</a:t>
            </a:r>
            <a:r>
              <a:rPr lang="en-US" altLang="en-US" dirty="0" smtClean="0">
                <a:solidFill>
                  <a:schemeClr val="tx1"/>
                </a:solidFill>
                <a:ea typeface="ＭＳ Ｐゴシック" pitchFamily="34" charset="-128"/>
              </a:rPr>
              <a:t> such that S</a:t>
            </a:r>
            <a:r>
              <a:rPr lang="en-US" altLang="en-US" baseline="-25000" dirty="0" smtClean="0">
                <a:solidFill>
                  <a:schemeClr val="tx1"/>
                </a:solidFill>
                <a:ea typeface="ＭＳ Ｐゴシック" pitchFamily="34" charset="-128"/>
              </a:rPr>
              <a:t>i</a:t>
            </a:r>
            <a:r>
              <a:rPr lang="en-US" altLang="en-US" dirty="0" smtClean="0">
                <a:solidFill>
                  <a:schemeClr val="tx1"/>
                </a:solidFill>
                <a:ea typeface="ＭＳ Ｐゴシック" pitchFamily="34" charset="-128"/>
              </a:rPr>
              <a:t> covers the most elements in </a:t>
            </a: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R</a:t>
            </a:r>
            <a:endParaRPr lang="en-US" altLang="en-US" dirty="0" smtClean="0">
              <a:solidFill>
                <a:schemeClr val="tx1"/>
              </a:solidFill>
              <a:ea typeface="ＭＳ Ｐゴシック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tx1"/>
                </a:solidFill>
                <a:ea typeface="ＭＳ Ｐゴシック" pitchFamily="34" charset="-128"/>
              </a:rPr>
              <a:t> 	R = R – S</a:t>
            </a:r>
            <a:r>
              <a:rPr lang="en-US" altLang="en-US" baseline="-25000" dirty="0" smtClean="0">
                <a:solidFill>
                  <a:schemeClr val="tx1"/>
                </a:solidFill>
                <a:ea typeface="ＭＳ Ｐゴシック" pitchFamily="34" charset="-128"/>
              </a:rPr>
              <a:t>i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 smtClean="0">
                <a:ea typeface="ＭＳ Ｐゴシック" pitchFamily="34" charset="-128"/>
              </a:rPr>
              <a:t> </a:t>
            </a:r>
          </a:p>
          <a:p>
            <a:pPr marL="114300" lvl="1" indent="0" eaLnBrk="1" hangingPunct="1">
              <a:buNone/>
            </a:pPr>
            <a:endParaRPr lang="en-US" altLang="en-US" sz="2000" kern="0" dirty="0"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779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Set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399"/>
            <a:ext cx="7848600" cy="5777345"/>
          </a:xfrm>
        </p:spPr>
        <p:txBody>
          <a:bodyPr/>
          <a:lstStyle/>
          <a:p>
            <a:r>
              <a:rPr lang="en-US" altLang="en-US" kern="0" dirty="0" smtClean="0">
                <a:solidFill>
                  <a:schemeClr val="tx1"/>
                </a:solidFill>
                <a:ea typeface="ＭＳ Ｐゴシック" pitchFamily="34" charset="-128"/>
              </a:rPr>
              <a:t>We will consider the (more general) weighted version, where each S</a:t>
            </a:r>
            <a:r>
              <a:rPr lang="en-US" altLang="en-US" kern="0" baseline="-25000" dirty="0" smtClean="0">
                <a:solidFill>
                  <a:schemeClr val="tx1"/>
                </a:solidFill>
                <a:ea typeface="ＭＳ Ｐゴシック" pitchFamily="34" charset="-128"/>
              </a:rPr>
              <a:t>i</a:t>
            </a:r>
            <a:r>
              <a:rPr lang="en-US" altLang="en-US" kern="0" dirty="0" smtClean="0">
                <a:solidFill>
                  <a:schemeClr val="tx1"/>
                </a:solidFill>
                <a:ea typeface="ＭＳ Ｐゴシック" pitchFamily="34" charset="-128"/>
              </a:rPr>
              <a:t> has a weight </a:t>
            </a:r>
            <a:r>
              <a:rPr lang="en-US" altLang="en-US" kern="0" dirty="0" err="1" smtClean="0">
                <a:solidFill>
                  <a:schemeClr val="tx1"/>
                </a:solidFill>
                <a:ea typeface="ＭＳ Ｐゴシック" pitchFamily="34" charset="-128"/>
              </a:rPr>
              <a:t>w</a:t>
            </a:r>
            <a:r>
              <a:rPr lang="en-US" altLang="en-US" kern="0" baseline="-25000" dirty="0" err="1" smtClean="0">
                <a:solidFill>
                  <a:schemeClr val="tx1"/>
                </a:solidFill>
                <a:ea typeface="ＭＳ Ｐゴシック" pitchFamily="34" charset="-128"/>
              </a:rPr>
              <a:t>i</a:t>
            </a:r>
            <a:r>
              <a:rPr lang="en-US" altLang="en-US" kern="0" dirty="0" smtClean="0">
                <a:solidFill>
                  <a:schemeClr val="tx1"/>
                </a:solidFill>
                <a:ea typeface="ＭＳ Ｐゴシック" pitchFamily="34" charset="-128"/>
              </a:rPr>
              <a:t>, and the goal is minimize the total weight of the selected subsets.</a:t>
            </a:r>
            <a:endParaRPr lang="en-US" altLang="en-US" i="1" kern="0" dirty="0" smtClean="0">
              <a:solidFill>
                <a:schemeClr val="tx1"/>
              </a:solidFill>
              <a:ea typeface="ＭＳ Ｐゴシック" pitchFamily="34" charset="-128"/>
            </a:endParaRPr>
          </a:p>
          <a:p>
            <a:endParaRPr lang="en-US" dirty="0" smtClean="0"/>
          </a:p>
          <a:p>
            <a:pPr marL="114300" lvl="1" indent="0" eaLnBrk="1" hangingPunct="1">
              <a:buNone/>
            </a:pPr>
            <a:r>
              <a:rPr lang="en-US" altLang="en-US" sz="2000" kern="0" dirty="0" smtClean="0">
                <a:ea typeface="SimSun" pitchFamily="2" charset="-122"/>
              </a:rPr>
              <a:t>The modified greedy algorithm: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 smtClean="0">
                <a:ea typeface="ＭＳ Ｐゴシック" pitchFamily="34" charset="-128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ea typeface="ＭＳ Ｐゴシック" pitchFamily="34" charset="-128"/>
              </a:rPr>
              <a:t>R=U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tx1"/>
                </a:solidFill>
                <a:ea typeface="ＭＳ Ｐゴシック" pitchFamily="34" charset="-128"/>
              </a:rPr>
              <a:t> </a:t>
            </a:r>
            <a:r>
              <a:rPr lang="en-US" altLang="en-US" b="1" dirty="0" smtClean="0">
                <a:solidFill>
                  <a:schemeClr val="tx1"/>
                </a:solidFill>
                <a:ea typeface="ＭＳ Ｐゴシック" pitchFamily="34" charset="-128"/>
              </a:rPr>
              <a:t>while</a:t>
            </a:r>
            <a:r>
              <a:rPr lang="en-US" altLang="en-US" dirty="0" smtClean="0">
                <a:solidFill>
                  <a:schemeClr val="tx1"/>
                </a:solidFill>
                <a:ea typeface="ＭＳ Ｐゴシック" pitchFamily="34" charset="-128"/>
              </a:rPr>
              <a:t> R is not empty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tx1"/>
                </a:solidFill>
                <a:ea typeface="ＭＳ Ｐゴシック" pitchFamily="34" charset="-128"/>
              </a:rPr>
              <a:t> 	pick a set S</a:t>
            </a:r>
            <a:r>
              <a:rPr lang="en-US" altLang="en-US" baseline="-25000" dirty="0" smtClean="0">
                <a:solidFill>
                  <a:schemeClr val="tx1"/>
                </a:solidFill>
                <a:ea typeface="ＭＳ Ｐゴシック" pitchFamily="34" charset="-128"/>
              </a:rPr>
              <a:t>i</a:t>
            </a:r>
            <a:r>
              <a:rPr lang="en-US" altLang="en-US" dirty="0" smtClean="0">
                <a:solidFill>
                  <a:schemeClr val="tx1"/>
                </a:solidFill>
                <a:ea typeface="ＭＳ Ｐゴシック" pitchFamily="34" charset="-128"/>
              </a:rPr>
              <a:t> that minimizes </a:t>
            </a:r>
            <a:r>
              <a:rPr lang="en-US" altLang="en-US" dirty="0" err="1" smtClean="0">
                <a:solidFill>
                  <a:srgbClr val="C00000"/>
                </a:solidFill>
                <a:ea typeface="ＭＳ Ｐゴシック" pitchFamily="34" charset="-128"/>
              </a:rPr>
              <a:t>w</a:t>
            </a:r>
            <a:r>
              <a:rPr lang="en-US" altLang="en-US" baseline="-25000" dirty="0" err="1" smtClean="0">
                <a:solidFill>
                  <a:srgbClr val="C00000"/>
                </a:solidFill>
                <a:ea typeface="ＭＳ Ｐゴシック" pitchFamily="34" charset="-128"/>
              </a:rPr>
              <a:t>i</a:t>
            </a:r>
            <a:r>
              <a:rPr lang="en-US" altLang="en-US" baseline="-25000" dirty="0" smtClean="0">
                <a:solidFill>
                  <a:srgbClr val="C00000"/>
                </a:solidFill>
                <a:ea typeface="ＭＳ Ｐゴシック" pitchFamily="34" charset="-128"/>
              </a:rPr>
              <a:t> </a:t>
            </a:r>
            <a:r>
              <a:rPr lang="en-US" altLang="en-US" dirty="0" smtClean="0">
                <a:solidFill>
                  <a:srgbClr val="C00000"/>
                </a:solidFill>
                <a:ea typeface="ＭＳ Ｐゴシック" pitchFamily="34" charset="-128"/>
              </a:rPr>
              <a:t>/|S</a:t>
            </a:r>
            <a:r>
              <a:rPr lang="en-US" altLang="en-US" baseline="-25000" dirty="0" smtClean="0">
                <a:solidFill>
                  <a:srgbClr val="C00000"/>
                </a:solidFill>
                <a:ea typeface="ＭＳ Ｐゴシック" pitchFamily="34" charset="-128"/>
              </a:rPr>
              <a:t>i</a:t>
            </a:r>
            <a:r>
              <a:rPr lang="en-US" altLang="en-US" dirty="0" smtClean="0">
                <a:solidFill>
                  <a:srgbClr val="C00000"/>
                </a:solidFill>
                <a:ea typeface="ＭＳ Ｐゴシック" pitchFamily="34" charset="-128"/>
              </a:rPr>
              <a:t> ∩ R|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tx1"/>
                </a:solidFill>
                <a:ea typeface="ＭＳ Ｐゴシック" pitchFamily="34" charset="-128"/>
              </a:rPr>
              <a:t> 	R = R – S</a:t>
            </a:r>
            <a:r>
              <a:rPr lang="en-US" altLang="en-US" baseline="-25000" dirty="0" smtClean="0">
                <a:solidFill>
                  <a:schemeClr val="tx1"/>
                </a:solidFill>
                <a:ea typeface="ＭＳ Ｐゴシック" pitchFamily="34" charset="-128"/>
              </a:rPr>
              <a:t>i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i="1" dirty="0">
              <a:ea typeface="ＭＳ Ｐゴシック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tx1"/>
                </a:solidFill>
                <a:ea typeface="ＭＳ Ｐゴシック" pitchFamily="34" charset="-128"/>
              </a:rPr>
              <a:t>Intuitively, the greedy algorithm “pays” </a:t>
            </a:r>
            <a:r>
              <a:rPr lang="en-US" altLang="en-US" dirty="0" err="1" smtClean="0">
                <a:solidFill>
                  <a:schemeClr val="tx1"/>
                </a:solidFill>
                <a:ea typeface="ＭＳ Ｐゴシック" pitchFamily="34" charset="-128"/>
              </a:rPr>
              <a:t>w</a:t>
            </a:r>
            <a:r>
              <a:rPr lang="en-US" altLang="en-US" baseline="-25000" dirty="0" err="1" smtClean="0">
                <a:solidFill>
                  <a:schemeClr val="tx1"/>
                </a:solidFill>
                <a:ea typeface="ＭＳ Ｐゴシック" pitchFamily="34" charset="-128"/>
              </a:rPr>
              <a:t>i</a:t>
            </a:r>
            <a:r>
              <a:rPr lang="en-US" altLang="en-US" baseline="-25000" dirty="0" smtClean="0">
                <a:solidFill>
                  <a:schemeClr val="tx1"/>
                </a:solidFill>
                <a:ea typeface="ＭＳ Ｐゴシック" pitchFamily="34" charset="-128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ea typeface="ＭＳ Ｐゴシック" pitchFamily="34" charset="-128"/>
              </a:rPr>
              <a:t>/|S</a:t>
            </a:r>
            <a:r>
              <a:rPr lang="en-US" altLang="en-US" baseline="-25000" dirty="0" smtClean="0">
                <a:solidFill>
                  <a:schemeClr val="tx1"/>
                </a:solidFill>
                <a:ea typeface="ＭＳ Ｐゴシック" pitchFamily="34" charset="-128"/>
              </a:rPr>
              <a:t>i</a:t>
            </a:r>
            <a:r>
              <a:rPr lang="en-US" altLang="en-US" dirty="0" smtClean="0">
                <a:solidFill>
                  <a:schemeClr val="tx1"/>
                </a:solidFill>
                <a:ea typeface="ＭＳ Ｐゴシック" pitchFamily="34" charset="-128"/>
              </a:rPr>
              <a:t> ∩ R| to cover each element in |S</a:t>
            </a:r>
            <a:r>
              <a:rPr lang="en-US" altLang="en-US" baseline="-25000" dirty="0" smtClean="0">
                <a:solidFill>
                  <a:schemeClr val="tx1"/>
                </a:solidFill>
                <a:ea typeface="ＭＳ Ｐゴシック" pitchFamily="34" charset="-128"/>
              </a:rPr>
              <a:t>i</a:t>
            </a:r>
            <a:r>
              <a:rPr lang="en-US" altLang="en-US" dirty="0" smtClean="0">
                <a:solidFill>
                  <a:schemeClr val="tx1"/>
                </a:solidFill>
                <a:ea typeface="ＭＳ Ｐゴシック" pitchFamily="34" charset="-128"/>
              </a:rPr>
              <a:t> ∩ R|.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dirty="0" smtClean="0">
              <a:solidFill>
                <a:schemeClr val="tx1"/>
              </a:solidFill>
              <a:ea typeface="ＭＳ Ｐゴシック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tx1"/>
                </a:solidFill>
                <a:ea typeface="ＭＳ Ｐゴシック" pitchFamily="34" charset="-128"/>
              </a:rPr>
              <a:t>Define the cost of each element in |S</a:t>
            </a:r>
            <a:r>
              <a:rPr lang="en-US" altLang="en-US" baseline="-25000" dirty="0" smtClean="0">
                <a:solidFill>
                  <a:schemeClr val="tx1"/>
                </a:solidFill>
                <a:ea typeface="ＭＳ Ｐゴシック" pitchFamily="34" charset="-128"/>
              </a:rPr>
              <a:t>i</a:t>
            </a:r>
            <a:r>
              <a:rPr lang="en-US" altLang="en-US" dirty="0" smtClean="0">
                <a:solidFill>
                  <a:schemeClr val="tx1"/>
                </a:solidFill>
                <a:ea typeface="ＭＳ Ｐゴシック" pitchFamily="34" charset="-128"/>
              </a:rPr>
              <a:t> ∩ R| as </a:t>
            </a:r>
            <a:r>
              <a:rPr lang="en-US" altLang="en-US" dirty="0" err="1" smtClean="0">
                <a:solidFill>
                  <a:schemeClr val="tx1"/>
                </a:solidFill>
                <a:ea typeface="ＭＳ Ｐゴシック" pitchFamily="34" charset="-128"/>
              </a:rPr>
              <a:t>c</a:t>
            </a:r>
            <a:r>
              <a:rPr lang="en-US" altLang="en-US" baseline="-25000" dirty="0" err="1" smtClean="0">
                <a:solidFill>
                  <a:schemeClr val="tx1"/>
                </a:solidFill>
                <a:ea typeface="ＭＳ Ｐゴシック" pitchFamily="34" charset="-128"/>
              </a:rPr>
              <a:t>s</a:t>
            </a:r>
            <a:r>
              <a:rPr lang="en-US" altLang="en-US" dirty="0" smtClean="0">
                <a:solidFill>
                  <a:schemeClr val="tx1"/>
                </a:solidFill>
                <a:ea typeface="ＭＳ Ｐゴシック" pitchFamily="34" charset="-128"/>
              </a:rPr>
              <a:t> = </a:t>
            </a:r>
            <a:r>
              <a:rPr lang="en-US" altLang="en-US" dirty="0" err="1" smtClean="0">
                <a:solidFill>
                  <a:schemeClr val="tx1"/>
                </a:solidFill>
                <a:ea typeface="ＭＳ Ｐゴシック" pitchFamily="34" charset="-128"/>
              </a:rPr>
              <a:t>w</a:t>
            </a:r>
            <a:r>
              <a:rPr lang="en-US" altLang="en-US" baseline="-25000" dirty="0" err="1" smtClean="0">
                <a:solidFill>
                  <a:schemeClr val="tx1"/>
                </a:solidFill>
                <a:ea typeface="ＭＳ Ｐゴシック" pitchFamily="34" charset="-128"/>
              </a:rPr>
              <a:t>i</a:t>
            </a:r>
            <a:r>
              <a:rPr lang="en-US" altLang="en-US" baseline="-25000" dirty="0" smtClean="0">
                <a:solidFill>
                  <a:schemeClr val="tx1"/>
                </a:solidFill>
                <a:ea typeface="ＭＳ Ｐゴシック" pitchFamily="34" charset="-128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ea typeface="ＭＳ Ｐゴシック" pitchFamily="34" charset="-128"/>
              </a:rPr>
              <a:t>/|S</a:t>
            </a:r>
            <a:r>
              <a:rPr lang="en-US" altLang="en-US" baseline="-25000" dirty="0" smtClean="0">
                <a:solidFill>
                  <a:schemeClr val="tx1"/>
                </a:solidFill>
                <a:ea typeface="ＭＳ Ｐゴシック" pitchFamily="34" charset="-128"/>
              </a:rPr>
              <a:t>i</a:t>
            </a:r>
            <a:r>
              <a:rPr lang="en-US" altLang="en-US" dirty="0" smtClean="0">
                <a:solidFill>
                  <a:schemeClr val="tx1"/>
                </a:solidFill>
                <a:ea typeface="ＭＳ Ｐゴシック" pitchFamily="34" charset="-128"/>
              </a:rPr>
              <a:t> ∩ R|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dirty="0" smtClean="0">
              <a:solidFill>
                <a:schemeClr val="tx1"/>
              </a:solidFill>
              <a:ea typeface="ＭＳ Ｐゴシック" pitchFamily="34" charset="-128"/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The total weight of the greedy solution is ∑</a:t>
            </a:r>
            <a:r>
              <a:rPr lang="en-US" altLang="en-US" dirty="0" err="1" smtClean="0">
                <a:solidFill>
                  <a:schemeClr val="tx1"/>
                </a:solidFill>
                <a:ea typeface="ＭＳ Ｐゴシック" pitchFamily="34" charset="-128"/>
              </a:rPr>
              <a:t>c</a:t>
            </a:r>
            <a:r>
              <a:rPr lang="en-US" altLang="en-US" baseline="-25000" dirty="0" err="1" smtClean="0">
                <a:solidFill>
                  <a:schemeClr val="tx1"/>
                </a:solidFill>
                <a:ea typeface="ＭＳ Ｐゴシック" pitchFamily="34" charset="-128"/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6FD0E-38C3-4C74-AA39-BBC19CA6BF29}" type="slidenum">
              <a:rPr lang="en-US" altLang="en-US" smtClean="0"/>
              <a:pPr/>
              <a:t>24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69746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Relating ∑</a:t>
            </a:r>
            <a:r>
              <a:rPr lang="en-US" altLang="en-US" dirty="0" err="1" smtClean="0">
                <a:ea typeface="ＭＳ Ｐゴシック" pitchFamily="34" charset="-128"/>
              </a:rPr>
              <a:t>c</a:t>
            </a:r>
            <a:r>
              <a:rPr lang="en-US" altLang="en-US" baseline="-25000" dirty="0" err="1" smtClean="0">
                <a:ea typeface="ＭＳ Ｐゴシック" pitchFamily="34" charset="-128"/>
              </a:rPr>
              <a:t>s</a:t>
            </a:r>
            <a:r>
              <a:rPr lang="en-US" altLang="en-US" dirty="0"/>
              <a:t> </a:t>
            </a:r>
            <a:r>
              <a:rPr lang="en-US" altLang="en-US" dirty="0" smtClean="0"/>
              <a:t>with OPT</a:t>
            </a:r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14400"/>
                <a:ext cx="7848600" cy="4217437"/>
              </a:xfrm>
            </p:spPr>
            <p:txBody>
              <a:bodyPr/>
              <a:lstStyle/>
              <a:p>
                <a:r>
                  <a:rPr lang="en-US" dirty="0" smtClean="0"/>
                  <a:t>Intuition: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For any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</a:t>
                </a:r>
                <a:r>
                  <a:rPr lang="en-US" baseline="-25000" dirty="0" err="1" smtClean="0">
                    <a:solidFill>
                      <a:schemeClr val="tx1"/>
                    </a:solidFill>
                  </a:rPr>
                  <a:t>k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picked by OPT, need to show that its weight is lower bounded by the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</a:t>
                </a:r>
                <a:r>
                  <a:rPr lang="en-US" baseline="-25000" dirty="0" err="1" smtClean="0">
                    <a:solidFill>
                      <a:schemeClr val="tx1"/>
                    </a:solidFill>
                  </a:rPr>
                  <a:t>s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’s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Lemma: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For any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</a:t>
                </a:r>
                <a:r>
                  <a:rPr lang="en-US" baseline="-25000" dirty="0" err="1" smtClean="0">
                    <a:solidFill>
                      <a:schemeClr val="tx1"/>
                    </a:solidFill>
                  </a:rPr>
                  <a:t>k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b="0" i="1" dirty="0" smtClean="0">
                  <a:solidFill>
                    <a:schemeClr val="tx1"/>
                  </a:solidFill>
                  <a:ea typeface="Cambria Math"/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H( ) is the harmonic function H(n)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den>
                        </m:f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en-US" b="0" i="1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Pf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: Let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</a:t>
                </a:r>
                <a:r>
                  <a:rPr lang="en-US" baseline="-25000" dirty="0" err="1" smtClean="0">
                    <a:solidFill>
                      <a:schemeClr val="tx1"/>
                    </a:solidFill>
                  </a:rPr>
                  <a:t>k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= {s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, s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2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, …,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</a:t>
                </a:r>
                <a:r>
                  <a:rPr lang="en-US" baseline="-25000" dirty="0" err="1" smtClean="0">
                    <a:solidFill>
                      <a:schemeClr val="tx1"/>
                    </a:solidFill>
                  </a:rPr>
                  <a:t>d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}. WLOG, suppose the greedy algorithm covers them in order.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Consider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</a:t>
                </a:r>
                <a:r>
                  <a:rPr lang="en-US" baseline="-25000" dirty="0" err="1" smtClean="0">
                    <a:solidFill>
                      <a:schemeClr val="tx1"/>
                    </a:solidFill>
                  </a:rPr>
                  <a:t>j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, which is covered by S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i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by the greedy algorithm. We have</a:t>
                </a:r>
              </a:p>
              <a:p>
                <a:endParaRPr lang="en-US" i="1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𝑅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sz="2800" i="1" dirty="0" smtClean="0">
                    <a:solidFill>
                      <a:schemeClr val="tx1"/>
                    </a:solidFill>
                    <a:latin typeface="Cambria Math"/>
                    <a:ea typeface="Cambria Math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≤</m:t>
                    </m:r>
                    <m:f>
                      <m:f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𝑅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sz="2800" i="1" dirty="0">
                    <a:solidFill>
                      <a:schemeClr val="tx1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≤</m:t>
                    </m:r>
                    <m:f>
                      <m:f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𝑑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endParaRPr lang="en-US" sz="2800" i="1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14400"/>
                <a:ext cx="7848600" cy="4217437"/>
              </a:xfrm>
              <a:blipFill rotWithShape="1"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6FD0E-38C3-4C74-AA39-BBC19CA6BF29}" type="slidenum">
              <a:rPr lang="en-US" altLang="en-US" smtClean="0"/>
              <a:pPr/>
              <a:t>25</a:t>
            </a:fld>
            <a:endParaRPr lang="en-US" altLang="en-US" sz="1400"/>
          </a:p>
        </p:txBody>
      </p:sp>
      <p:sp>
        <p:nvSpPr>
          <p:cNvPr id="5" name="TextBox 4"/>
          <p:cNvSpPr txBox="1"/>
          <p:nvPr/>
        </p:nvSpPr>
        <p:spPr>
          <a:xfrm>
            <a:off x="3490070" y="5232527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greedy choice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 bwMode="auto">
          <a:xfrm flipH="1" flipV="1">
            <a:off x="4329402" y="4900317"/>
            <a:ext cx="1" cy="33221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4198774" y="5756787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</a:t>
            </a:r>
            <a:r>
              <a:rPr lang="en-US" baseline="-25000" dirty="0" err="1" smtClean="0"/>
              <a:t>j</a:t>
            </a:r>
            <a:r>
              <a:rPr lang="en-US" dirty="0" smtClean="0"/>
              <a:t>, s</a:t>
            </a:r>
            <a:r>
              <a:rPr lang="en-US" baseline="-25000" dirty="0" smtClean="0"/>
              <a:t>j+1</a:t>
            </a:r>
            <a:r>
              <a:rPr lang="en-US" dirty="0" smtClean="0"/>
              <a:t>, …,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d</a:t>
            </a:r>
            <a:r>
              <a:rPr lang="en-US" dirty="0" smtClean="0"/>
              <a:t> are not covered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 flipV="1">
            <a:off x="5626356" y="4900317"/>
            <a:ext cx="1" cy="77269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342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Approximation Ratio of the Greedy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Theorem: The total weight of the greedy algorithm &lt;= H(d*) </a:t>
            </a:r>
            <a:r>
              <a:rPr lang="en-US" dirty="0" smtClean="0">
                <a:solidFill>
                  <a:schemeClr val="tx1"/>
                </a:solidFill>
                <a:sym typeface="Symbol"/>
              </a:rPr>
              <a:t>• OPT, where d* = </a:t>
            </a:r>
            <a:r>
              <a:rPr lang="en-US" dirty="0" err="1" smtClean="0">
                <a:solidFill>
                  <a:schemeClr val="tx1"/>
                </a:solidFill>
                <a:sym typeface="Symbol"/>
              </a:rPr>
              <a:t>max|S</a:t>
            </a:r>
            <a:r>
              <a:rPr lang="en-US" baseline="-25000" dirty="0" err="1" smtClean="0">
                <a:solidFill>
                  <a:schemeClr val="tx1"/>
                </a:solidFill>
                <a:sym typeface="Symbol"/>
              </a:rPr>
              <a:t>i</a:t>
            </a:r>
            <a:r>
              <a:rPr lang="en-US" dirty="0" smtClean="0">
                <a:solidFill>
                  <a:schemeClr val="tx1"/>
                </a:solidFill>
                <a:sym typeface="Symbol"/>
              </a:rPr>
              <a:t>|.</a:t>
            </a:r>
          </a:p>
          <a:p>
            <a:endParaRPr lang="en-US" dirty="0">
              <a:solidFill>
                <a:schemeClr val="tx1"/>
              </a:solidFill>
              <a:sym typeface="Symbol"/>
            </a:endParaRPr>
          </a:p>
          <a:p>
            <a:r>
              <a:rPr lang="en-US" dirty="0" smtClean="0">
                <a:solidFill>
                  <a:schemeClr val="tx1"/>
                </a:solidFill>
                <a:sym typeface="Symbol"/>
              </a:rPr>
              <a:t>Pf: Suppose OPT picks a collection of subsets C*. For every </a:t>
            </a:r>
            <a:r>
              <a:rPr lang="en-US" dirty="0" err="1" smtClean="0">
                <a:solidFill>
                  <a:schemeClr val="tx1"/>
                </a:solidFill>
                <a:sym typeface="Symbol"/>
              </a:rPr>
              <a:t>S</a:t>
            </a:r>
            <a:r>
              <a:rPr lang="en-US" baseline="-25000" dirty="0" err="1" smtClean="0">
                <a:solidFill>
                  <a:schemeClr val="tx1"/>
                </a:solidFill>
                <a:sym typeface="Symbol"/>
              </a:rPr>
              <a:t>k</a:t>
            </a:r>
            <a:r>
              <a:rPr lang="en-US" dirty="0" err="1" smtClean="0">
                <a:solidFill>
                  <a:schemeClr val="tx1"/>
                </a:solidFill>
                <a:sym typeface="Symbol"/>
              </a:rPr>
              <a:t>C</a:t>
            </a:r>
            <a:r>
              <a:rPr lang="en-US" dirty="0" smtClean="0">
                <a:solidFill>
                  <a:schemeClr val="tx1"/>
                </a:solidFill>
                <a:sym typeface="Symbol"/>
              </a:rPr>
              <a:t>*, by the Lemma we have</a:t>
            </a:r>
          </a:p>
          <a:p>
            <a:endParaRPr lang="en-US" dirty="0">
              <a:solidFill>
                <a:schemeClr val="tx1"/>
              </a:solidFill>
              <a:sym typeface="Symbol"/>
            </a:endParaRPr>
          </a:p>
          <a:p>
            <a:endParaRPr lang="en-US" dirty="0" smtClean="0">
              <a:solidFill>
                <a:schemeClr val="tx1"/>
              </a:solidFill>
              <a:sym typeface="Symbol"/>
            </a:endParaRPr>
          </a:p>
          <a:p>
            <a:endParaRPr lang="en-US" dirty="0">
              <a:solidFill>
                <a:schemeClr val="tx1"/>
              </a:solidFill>
              <a:sym typeface="Symbol"/>
            </a:endParaRPr>
          </a:p>
          <a:p>
            <a:r>
              <a:rPr lang="en-US" dirty="0" smtClean="0">
                <a:solidFill>
                  <a:schemeClr val="tx1"/>
                </a:solidFill>
                <a:sym typeface="Symbol"/>
              </a:rPr>
              <a:t>OPT has to cover all elements, so its total weight is at least (even if each element is covered only once) 1/H(d*) • </a:t>
            </a:r>
            <a:r>
              <a:rPr lang="en-US" dirty="0" smtClean="0">
                <a:solidFill>
                  <a:schemeClr val="tx1"/>
                </a:solidFill>
              </a:rPr>
              <a:t>∑</a:t>
            </a:r>
            <a:r>
              <a:rPr lang="en-US" altLang="en-US" i="1" dirty="0" err="1" smtClean="0">
                <a:solidFill>
                  <a:schemeClr val="tx1"/>
                </a:solidFill>
                <a:ea typeface="ＭＳ Ｐゴシック" pitchFamily="34" charset="-128"/>
              </a:rPr>
              <a:t>c</a:t>
            </a:r>
            <a:r>
              <a:rPr lang="en-US" altLang="en-US" i="1" baseline="-25000" dirty="0" err="1" smtClean="0">
                <a:solidFill>
                  <a:schemeClr val="tx1"/>
                </a:solidFill>
                <a:ea typeface="ＭＳ Ｐゴシック" pitchFamily="34" charset="-128"/>
              </a:rPr>
              <a:t>s</a:t>
            </a:r>
            <a:r>
              <a:rPr lang="en-US" altLang="en-US" i="1" baseline="-25000" dirty="0" smtClean="0">
                <a:solidFill>
                  <a:schemeClr val="tx1"/>
                </a:solidFill>
                <a:ea typeface="ＭＳ Ｐゴシック" pitchFamily="34" charset="-128"/>
              </a:rPr>
              <a:t>  </a:t>
            </a:r>
            <a:r>
              <a:rPr lang="en-US" altLang="en-US" dirty="0" smtClean="0">
                <a:solidFill>
                  <a:schemeClr val="tx1"/>
                </a:solidFill>
                <a:sym typeface="Symbol"/>
              </a:rPr>
              <a:t>= 1</a:t>
            </a:r>
            <a:r>
              <a:rPr lang="en-US" dirty="0" smtClean="0">
                <a:solidFill>
                  <a:schemeClr val="tx1"/>
                </a:solidFill>
                <a:sym typeface="Symbol"/>
              </a:rPr>
              <a:t>/H(d</a:t>
            </a:r>
            <a:r>
              <a:rPr lang="en-US" dirty="0">
                <a:solidFill>
                  <a:schemeClr val="tx1"/>
                </a:solidFill>
                <a:sym typeface="Symbol"/>
              </a:rPr>
              <a:t>*) • </a:t>
            </a:r>
            <a:r>
              <a:rPr lang="en-US" dirty="0" smtClean="0">
                <a:solidFill>
                  <a:schemeClr val="tx1"/>
                </a:solidFill>
              </a:rPr>
              <a:t>GREEDY</a:t>
            </a:r>
          </a:p>
          <a:p>
            <a:endParaRPr lang="en-US" dirty="0">
              <a:solidFill>
                <a:schemeClr val="tx1"/>
              </a:solidFill>
              <a:sym typeface="Symbo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sym typeface="Symbol"/>
              </a:rPr>
              <a:t>H(d*) = O(log 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sym typeface="Symbol"/>
              </a:rPr>
              <a:t>This analysis is tight (i.e., there are instances on which GREEDY is indeed </a:t>
            </a:r>
            <a:r>
              <a:rPr lang="el-GR" dirty="0" smtClean="0">
                <a:solidFill>
                  <a:schemeClr val="tx1"/>
                </a:solidFill>
                <a:sym typeface="Symbol"/>
              </a:rPr>
              <a:t>Ω</a:t>
            </a:r>
            <a:r>
              <a:rPr lang="en-US" dirty="0" smtClean="0">
                <a:solidFill>
                  <a:schemeClr val="tx1"/>
                </a:solidFill>
                <a:sym typeface="Symbol"/>
              </a:rPr>
              <a:t>(log n) times worse than OPT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sym typeface="Symbol"/>
              </a:rPr>
              <a:t>It has been proved that no poly-time algorithm can do better (asymptotically) unless P = NP.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sym typeface="Symbol"/>
            </a:endParaRPr>
          </a:p>
          <a:p>
            <a:endParaRPr lang="en-US" dirty="0" smtClean="0">
              <a:solidFill>
                <a:schemeClr val="tx1"/>
              </a:solidFill>
              <a:sym typeface="Symbol"/>
            </a:endParaRPr>
          </a:p>
          <a:p>
            <a:endParaRPr lang="en-US" dirty="0" smtClean="0">
              <a:solidFill>
                <a:schemeClr val="tx1"/>
              </a:solidFill>
              <a:sym typeface="Symbol"/>
            </a:endParaRPr>
          </a:p>
          <a:p>
            <a:endParaRPr lang="en-US" dirty="0">
              <a:solidFill>
                <a:schemeClr val="tx1"/>
              </a:solidFill>
              <a:sym typeface="Symbol"/>
            </a:endParaRPr>
          </a:p>
          <a:p>
            <a:endParaRPr lang="en-US" dirty="0" smtClean="0">
              <a:solidFill>
                <a:schemeClr val="tx1"/>
              </a:solidFill>
              <a:sym typeface="Symbol"/>
            </a:endParaRPr>
          </a:p>
          <a:p>
            <a:endParaRPr lang="en-US" dirty="0" smtClean="0">
              <a:solidFill>
                <a:schemeClr val="tx1"/>
              </a:solidFill>
              <a:sym typeface="Symbol"/>
            </a:endParaRPr>
          </a:p>
          <a:p>
            <a:endParaRPr lang="en-US" dirty="0" smtClean="0">
              <a:solidFill>
                <a:schemeClr val="tx1"/>
              </a:solidFill>
              <a:sym typeface="Symbol"/>
            </a:endParaRPr>
          </a:p>
          <a:p>
            <a:endParaRPr lang="en-US" dirty="0">
              <a:solidFill>
                <a:schemeClr val="tx1"/>
              </a:solidFill>
              <a:sym typeface="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6FD0E-38C3-4C74-AA39-BBC19CA6BF29}" type="slidenum">
              <a:rPr lang="en-US" altLang="en-US" smtClean="0"/>
              <a:pPr/>
              <a:t>26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162933" y="2736523"/>
                <a:ext cx="4453270" cy="7062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≥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𝐻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nary>
                      <m:r>
                        <a:rPr lang="en-US" i="1" smtClean="0">
                          <a:latin typeface="Cambria Math"/>
                          <a:ea typeface="Cambria Math"/>
                        </a:rPr>
                        <m:t>≥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𝐻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933" y="2736523"/>
                <a:ext cx="4453270" cy="70628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50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11.4  The Pricing Method:  Vertex Cover</a:t>
            </a:r>
          </a:p>
        </p:txBody>
      </p:sp>
    </p:spTree>
    <p:extLst>
      <p:ext uri="{BB962C8B-B14F-4D97-AF65-F5344CB8AC3E}">
        <p14:creationId xmlns:p14="http://schemas.microsoft.com/office/powerpoint/2010/main" val="311790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8B3C0-A284-4FD4-AE10-BDF4E2BDB97C}" type="slidenum">
              <a:rPr lang="en-US" altLang="en-US"/>
              <a:pPr/>
              <a:t>28</a:t>
            </a:fld>
            <a:endParaRPr lang="en-US" altLang="en-US" sz="1400"/>
          </a:p>
        </p:txBody>
      </p:sp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Weighted Vertex Cover</a:t>
            </a:r>
          </a:p>
        </p:txBody>
      </p:sp>
      <p:sp>
        <p:nvSpPr>
          <p:cNvPr id="624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dirty="0"/>
              <a:t>Weighted vertex cover.  </a:t>
            </a:r>
            <a:r>
              <a:rPr lang="en-US" altLang="en-US" dirty="0">
                <a:solidFill>
                  <a:schemeClr val="tx1"/>
                </a:solidFill>
              </a:rPr>
              <a:t>Given a graph G with vertex weights, find a vertex cover of minimum weight.</a:t>
            </a:r>
          </a:p>
          <a:p>
            <a:pPr>
              <a:lnSpc>
                <a:spcPct val="110000"/>
              </a:lnSpc>
            </a:pPr>
            <a:endParaRPr lang="en-US" altLang="en-US" dirty="0" smtClean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It’s a special case of the set cover problem, so the H(d*) approximation ratio can be achieved by the greedy algorithm, where d* = max degree.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624644" name="Oval 4"/>
          <p:cNvSpPr>
            <a:spLocks noChangeAspect="1" noChangeArrowheads="1"/>
          </p:cNvSpPr>
          <p:nvPr/>
        </p:nvSpPr>
        <p:spPr bwMode="auto">
          <a:xfrm>
            <a:off x="3673475" y="3246438"/>
            <a:ext cx="309563" cy="309562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624645" name="Oval 5"/>
          <p:cNvSpPr>
            <a:spLocks noChangeAspect="1" noChangeArrowheads="1"/>
          </p:cNvSpPr>
          <p:nvPr/>
        </p:nvSpPr>
        <p:spPr bwMode="auto">
          <a:xfrm>
            <a:off x="3683000" y="4635500"/>
            <a:ext cx="309563" cy="3095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9</a:t>
            </a:r>
          </a:p>
        </p:txBody>
      </p:sp>
      <p:sp>
        <p:nvSpPr>
          <p:cNvPr id="624646" name="Oval 6"/>
          <p:cNvSpPr>
            <a:spLocks noChangeAspect="1" noChangeArrowheads="1"/>
          </p:cNvSpPr>
          <p:nvPr/>
        </p:nvSpPr>
        <p:spPr bwMode="auto">
          <a:xfrm>
            <a:off x="1792288" y="3246438"/>
            <a:ext cx="309562" cy="309562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624647" name="AutoShape 7"/>
          <p:cNvCxnSpPr>
            <a:cxnSpLocks noChangeShapeType="1"/>
            <a:stCxn id="624646" idx="6"/>
            <a:endCxn id="624644" idx="2"/>
          </p:cNvCxnSpPr>
          <p:nvPr/>
        </p:nvCxnSpPr>
        <p:spPr bwMode="auto">
          <a:xfrm>
            <a:off x="2101850" y="3402013"/>
            <a:ext cx="15716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24648" name="AutoShape 8"/>
          <p:cNvCxnSpPr>
            <a:cxnSpLocks noChangeShapeType="1"/>
            <a:stCxn id="624646" idx="6"/>
            <a:endCxn id="624645" idx="1"/>
          </p:cNvCxnSpPr>
          <p:nvPr/>
        </p:nvCxnSpPr>
        <p:spPr bwMode="auto">
          <a:xfrm>
            <a:off x="2101850" y="3402013"/>
            <a:ext cx="1627188" cy="1279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24649" name="Oval 9"/>
          <p:cNvSpPr>
            <a:spLocks noChangeAspect="1" noChangeArrowheads="1"/>
          </p:cNvSpPr>
          <p:nvPr/>
        </p:nvSpPr>
        <p:spPr bwMode="auto">
          <a:xfrm>
            <a:off x="1801813" y="4635500"/>
            <a:ext cx="309562" cy="309563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624650" name="AutoShape 10"/>
          <p:cNvCxnSpPr>
            <a:cxnSpLocks noChangeShapeType="1"/>
            <a:stCxn id="624649" idx="6"/>
            <a:endCxn id="624645" idx="2"/>
          </p:cNvCxnSpPr>
          <p:nvPr/>
        </p:nvCxnSpPr>
        <p:spPr bwMode="auto">
          <a:xfrm>
            <a:off x="2111375" y="4791075"/>
            <a:ext cx="15716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24651" name="AutoShape 11"/>
          <p:cNvCxnSpPr>
            <a:cxnSpLocks noChangeShapeType="1"/>
            <a:stCxn id="624644" idx="4"/>
            <a:endCxn id="624645" idx="0"/>
          </p:cNvCxnSpPr>
          <p:nvPr/>
        </p:nvCxnSpPr>
        <p:spPr bwMode="auto">
          <a:xfrm>
            <a:off x="3829050" y="3556000"/>
            <a:ext cx="9525" cy="1079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24652" name="AutoShape 12"/>
          <p:cNvCxnSpPr>
            <a:cxnSpLocks noChangeShapeType="1"/>
            <a:stCxn id="624646" idx="4"/>
            <a:endCxn id="624649" idx="0"/>
          </p:cNvCxnSpPr>
          <p:nvPr/>
        </p:nvCxnSpPr>
        <p:spPr bwMode="auto">
          <a:xfrm>
            <a:off x="1947863" y="3556000"/>
            <a:ext cx="9525" cy="1079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24653" name="Oval 13"/>
          <p:cNvSpPr>
            <a:spLocks noChangeAspect="1" noChangeArrowheads="1"/>
          </p:cNvSpPr>
          <p:nvPr/>
        </p:nvSpPr>
        <p:spPr bwMode="auto">
          <a:xfrm>
            <a:off x="7189788" y="3246438"/>
            <a:ext cx="309562" cy="3095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4</a:t>
            </a:r>
          </a:p>
        </p:txBody>
      </p:sp>
      <p:sp>
        <p:nvSpPr>
          <p:cNvPr id="624654" name="Oval 14"/>
          <p:cNvSpPr>
            <a:spLocks noChangeAspect="1" noChangeArrowheads="1"/>
          </p:cNvSpPr>
          <p:nvPr/>
        </p:nvSpPr>
        <p:spPr bwMode="auto">
          <a:xfrm>
            <a:off x="7199313" y="4635500"/>
            <a:ext cx="309562" cy="309563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624655" name="Oval 15"/>
          <p:cNvSpPr>
            <a:spLocks noChangeAspect="1" noChangeArrowheads="1"/>
          </p:cNvSpPr>
          <p:nvPr/>
        </p:nvSpPr>
        <p:spPr bwMode="auto">
          <a:xfrm>
            <a:off x="5308600" y="3246438"/>
            <a:ext cx="309563" cy="309562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624656" name="AutoShape 16"/>
          <p:cNvCxnSpPr>
            <a:cxnSpLocks noChangeShapeType="1"/>
            <a:stCxn id="624655" idx="6"/>
            <a:endCxn id="624653" idx="2"/>
          </p:cNvCxnSpPr>
          <p:nvPr/>
        </p:nvCxnSpPr>
        <p:spPr bwMode="auto">
          <a:xfrm>
            <a:off x="5618163" y="3402013"/>
            <a:ext cx="15716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24657" name="AutoShape 17"/>
          <p:cNvCxnSpPr>
            <a:cxnSpLocks noChangeShapeType="1"/>
            <a:stCxn id="624655" idx="6"/>
            <a:endCxn id="624654" idx="1"/>
          </p:cNvCxnSpPr>
          <p:nvPr/>
        </p:nvCxnSpPr>
        <p:spPr bwMode="auto">
          <a:xfrm>
            <a:off x="5618163" y="3402013"/>
            <a:ext cx="1627187" cy="1279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24658" name="Oval 18"/>
          <p:cNvSpPr>
            <a:spLocks noChangeAspect="1" noChangeArrowheads="1"/>
          </p:cNvSpPr>
          <p:nvPr/>
        </p:nvSpPr>
        <p:spPr bwMode="auto">
          <a:xfrm>
            <a:off x="5318125" y="4635500"/>
            <a:ext cx="309563" cy="3095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2</a:t>
            </a:r>
          </a:p>
        </p:txBody>
      </p:sp>
      <p:cxnSp>
        <p:nvCxnSpPr>
          <p:cNvPr id="624659" name="AutoShape 19"/>
          <p:cNvCxnSpPr>
            <a:cxnSpLocks noChangeShapeType="1"/>
            <a:stCxn id="624658" idx="6"/>
            <a:endCxn id="624654" idx="2"/>
          </p:cNvCxnSpPr>
          <p:nvPr/>
        </p:nvCxnSpPr>
        <p:spPr bwMode="auto">
          <a:xfrm>
            <a:off x="5627688" y="4791075"/>
            <a:ext cx="15716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24660" name="AutoShape 20"/>
          <p:cNvCxnSpPr>
            <a:cxnSpLocks noChangeShapeType="1"/>
            <a:stCxn id="624653" idx="4"/>
            <a:endCxn id="624654" idx="0"/>
          </p:cNvCxnSpPr>
          <p:nvPr/>
        </p:nvCxnSpPr>
        <p:spPr bwMode="auto">
          <a:xfrm>
            <a:off x="7345363" y="3556000"/>
            <a:ext cx="9525" cy="1079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24661" name="AutoShape 21"/>
          <p:cNvCxnSpPr>
            <a:cxnSpLocks noChangeShapeType="1"/>
            <a:stCxn id="624655" idx="4"/>
            <a:endCxn id="624658" idx="0"/>
          </p:cNvCxnSpPr>
          <p:nvPr/>
        </p:nvCxnSpPr>
        <p:spPr bwMode="auto">
          <a:xfrm>
            <a:off x="5464175" y="3556000"/>
            <a:ext cx="9525" cy="1079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24662" name="Text Box 22"/>
          <p:cNvSpPr txBox="1">
            <a:spLocks noChangeArrowheads="1"/>
          </p:cNvSpPr>
          <p:nvPr/>
        </p:nvSpPr>
        <p:spPr bwMode="auto">
          <a:xfrm>
            <a:off x="1760638" y="5537200"/>
            <a:ext cx="2215350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/>
              <a:t>weight = 2 + 2 + </a:t>
            </a:r>
            <a:r>
              <a:rPr lang="en-US" altLang="en-US" sz="1600" dirty="0" smtClean="0"/>
              <a:t>4 = 8</a:t>
            </a:r>
            <a:endParaRPr lang="en-US" altLang="en-US" sz="1600" dirty="0"/>
          </a:p>
        </p:txBody>
      </p:sp>
      <p:sp>
        <p:nvSpPr>
          <p:cNvPr id="624663" name="Text Box 23"/>
          <p:cNvSpPr txBox="1">
            <a:spLocks noChangeArrowheads="1"/>
          </p:cNvSpPr>
          <p:nvPr/>
        </p:nvSpPr>
        <p:spPr bwMode="auto">
          <a:xfrm>
            <a:off x="5473700" y="5530850"/>
            <a:ext cx="1930016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/>
              <a:t>weight = </a:t>
            </a:r>
            <a:r>
              <a:rPr lang="en-US" altLang="en-US" sz="1600" dirty="0" smtClean="0"/>
              <a:t>2 + 9 = 11</a:t>
            </a:r>
            <a:endParaRPr lang="en-US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E12BB-26BC-4EB6-AB23-19FAD2813068}" type="slidenum">
              <a:rPr lang="en-US" altLang="en-US"/>
              <a:pPr/>
              <a:t>29</a:t>
            </a:fld>
            <a:endParaRPr lang="en-US" altLang="en-US" sz="1400"/>
          </a:p>
        </p:txBody>
      </p:sp>
      <p:sp>
        <p:nvSpPr>
          <p:cNvPr id="62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Weighted Vertex Cover</a:t>
            </a:r>
          </a:p>
        </p:txBody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/>
              <a:t>Pricing method.  </a:t>
            </a:r>
            <a:r>
              <a:rPr lang="en-US" altLang="en-US">
                <a:solidFill>
                  <a:schemeClr val="tx1"/>
                </a:solidFill>
              </a:rPr>
              <a:t>Each edge must be covered by some vertex i.  Edge e pays price p</a:t>
            </a:r>
            <a:r>
              <a:rPr lang="en-US" altLang="en-US" baseline="-25000">
                <a:solidFill>
                  <a:schemeClr val="tx1"/>
                </a:solidFill>
              </a:rPr>
              <a:t>e</a:t>
            </a:r>
            <a:r>
              <a:rPr lang="en-US" altLang="en-US">
                <a:solidFill>
                  <a:schemeClr val="tx1"/>
                </a:solidFill>
              </a:rPr>
              <a:t> </a:t>
            </a:r>
            <a:r>
              <a:rPr lang="en-US" altLang="en-US">
                <a:solidFill>
                  <a:schemeClr val="tx1"/>
                </a:solidFill>
                <a:sym typeface="Symbol" pitchFamily="92" charset="2"/>
              </a:rPr>
              <a:t> 0 </a:t>
            </a:r>
            <a:r>
              <a:rPr lang="en-US" altLang="en-US">
                <a:solidFill>
                  <a:schemeClr val="tx1"/>
                </a:solidFill>
              </a:rPr>
              <a:t>to use vertex i.</a:t>
            </a:r>
          </a:p>
          <a:p>
            <a:pPr>
              <a:lnSpc>
                <a:spcPct val="110000"/>
              </a:lnSpc>
            </a:pPr>
            <a:endParaRPr lang="en-US" altLang="en-US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en-US"/>
              <a:t>Fairness.  </a:t>
            </a:r>
            <a:r>
              <a:rPr lang="en-US" altLang="en-US">
                <a:solidFill>
                  <a:schemeClr val="tx1"/>
                </a:solidFill>
              </a:rPr>
              <a:t>Edges incident to vertex i should pay </a:t>
            </a:r>
            <a:r>
              <a:rPr lang="en-US" altLang="en-US">
                <a:solidFill>
                  <a:schemeClr val="tx1"/>
                </a:solidFill>
                <a:sym typeface="Symbol" pitchFamily="92" charset="2"/>
              </a:rPr>
              <a:t> w</a:t>
            </a:r>
            <a:r>
              <a:rPr lang="en-US" altLang="en-US" baseline="-25000">
                <a:solidFill>
                  <a:schemeClr val="tx1"/>
                </a:solidFill>
                <a:sym typeface="Symbol" pitchFamily="92" charset="2"/>
              </a:rPr>
              <a:t>i</a:t>
            </a:r>
            <a:r>
              <a:rPr lang="en-US" altLang="en-US">
                <a:solidFill>
                  <a:schemeClr val="tx1"/>
                </a:solidFill>
                <a:sym typeface="Symbol" pitchFamily="92" charset="2"/>
              </a:rPr>
              <a:t> </a:t>
            </a:r>
            <a:r>
              <a:rPr lang="en-US" altLang="en-US">
                <a:solidFill>
                  <a:schemeClr val="tx1"/>
                </a:solidFill>
              </a:rPr>
              <a:t>in total.</a:t>
            </a:r>
          </a:p>
          <a:p>
            <a:pPr>
              <a:lnSpc>
                <a:spcPct val="110000"/>
              </a:lnSpc>
            </a:pPr>
            <a:endParaRPr lang="en-US" altLang="en-US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endParaRPr lang="en-US" altLang="en-US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endParaRPr lang="en-US" altLang="en-US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endParaRPr lang="en-US" altLang="en-US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endParaRPr lang="en-US" altLang="en-US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endParaRPr lang="en-US" altLang="en-US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endParaRPr lang="en-US" altLang="en-US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en-US"/>
              <a:t>Claim.  </a:t>
            </a:r>
            <a:r>
              <a:rPr lang="en-US" altLang="en-US">
                <a:solidFill>
                  <a:schemeClr val="tx1"/>
                </a:solidFill>
              </a:rPr>
              <a:t>For any vertex cover S and any fair prices p</a:t>
            </a:r>
            <a:r>
              <a:rPr lang="en-US" altLang="en-US" baseline="-25000">
                <a:solidFill>
                  <a:schemeClr val="tx1"/>
                </a:solidFill>
              </a:rPr>
              <a:t>e</a:t>
            </a:r>
            <a:r>
              <a:rPr lang="en-US" altLang="en-US">
                <a:solidFill>
                  <a:schemeClr val="tx1"/>
                </a:solidFill>
              </a:rPr>
              <a:t>:  </a:t>
            </a:r>
            <a:r>
              <a:rPr lang="en-US" altLang="en-US">
                <a:solidFill>
                  <a:schemeClr val="tx1"/>
                </a:solidFill>
                <a:sym typeface="Symbol" pitchFamily="92" charset="2"/>
              </a:rPr>
              <a:t></a:t>
            </a:r>
            <a:r>
              <a:rPr lang="en-US" altLang="en-US" baseline="-25000">
                <a:solidFill>
                  <a:schemeClr val="tx1"/>
                </a:solidFill>
                <a:sym typeface="Symbol" pitchFamily="92" charset="2"/>
              </a:rPr>
              <a:t>e</a:t>
            </a:r>
            <a:r>
              <a:rPr lang="en-US" altLang="en-US">
                <a:solidFill>
                  <a:schemeClr val="tx1"/>
                </a:solidFill>
                <a:sym typeface="Symbol" pitchFamily="92" charset="2"/>
              </a:rPr>
              <a:t> </a:t>
            </a:r>
            <a:r>
              <a:rPr lang="en-US" altLang="en-US">
                <a:solidFill>
                  <a:schemeClr val="tx1"/>
                </a:solidFill>
              </a:rPr>
              <a:t>p</a:t>
            </a:r>
            <a:r>
              <a:rPr lang="en-US" altLang="en-US" baseline="-25000">
                <a:solidFill>
                  <a:schemeClr val="tx1"/>
                </a:solidFill>
              </a:rPr>
              <a:t>e  </a:t>
            </a:r>
            <a:r>
              <a:rPr lang="en-US" altLang="en-US">
                <a:solidFill>
                  <a:schemeClr val="tx1"/>
                </a:solidFill>
                <a:sym typeface="Symbol" pitchFamily="92" charset="2"/>
              </a:rPr>
              <a:t>  w(S). </a:t>
            </a:r>
            <a:endParaRPr lang="en-US" altLang="en-US" baseline="-25000">
              <a:solidFill>
                <a:schemeClr val="tx1"/>
              </a:solidFill>
              <a:sym typeface="Symbol" pitchFamily="92" charset="2"/>
            </a:endParaRPr>
          </a:p>
          <a:p>
            <a:pPr>
              <a:lnSpc>
                <a:spcPct val="40000"/>
              </a:lnSpc>
            </a:pPr>
            <a:endParaRPr lang="en-US" altLang="en-US"/>
          </a:p>
          <a:p>
            <a:pPr>
              <a:lnSpc>
                <a:spcPct val="110000"/>
              </a:lnSpc>
            </a:pPr>
            <a:r>
              <a:rPr lang="en-US" altLang="en-US"/>
              <a:t>Proof.  						 </a:t>
            </a:r>
            <a:r>
              <a:rPr lang="en-US" altLang="en-US">
                <a:solidFill>
                  <a:schemeClr val="tx1"/>
                </a:solidFill>
              </a:rPr>
              <a:t> </a:t>
            </a:r>
            <a:r>
              <a:rPr lang="en-US" altLang="en-US">
                <a:solidFill>
                  <a:schemeClr val="tx1"/>
                </a:solidFill>
                <a:ea typeface="Lucida Grande" pitchFamily="92" charset="0"/>
                <a:cs typeface="Lucida Grande" pitchFamily="92" charset="0"/>
              </a:rPr>
              <a:t>▪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626692" name="Oval 4"/>
          <p:cNvSpPr>
            <a:spLocks noChangeAspect="1" noChangeArrowheads="1"/>
          </p:cNvSpPr>
          <p:nvPr/>
        </p:nvSpPr>
        <p:spPr bwMode="auto">
          <a:xfrm>
            <a:off x="6359525" y="2601913"/>
            <a:ext cx="277813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4</a:t>
            </a:r>
          </a:p>
        </p:txBody>
      </p:sp>
      <p:sp>
        <p:nvSpPr>
          <p:cNvPr id="626693" name="Oval 5"/>
          <p:cNvSpPr>
            <a:spLocks noChangeAspect="1" noChangeArrowheads="1"/>
          </p:cNvSpPr>
          <p:nvPr/>
        </p:nvSpPr>
        <p:spPr bwMode="auto">
          <a:xfrm>
            <a:off x="6369050" y="3844925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9</a:t>
            </a:r>
          </a:p>
        </p:txBody>
      </p:sp>
      <p:sp>
        <p:nvSpPr>
          <p:cNvPr id="626694" name="Oval 6"/>
          <p:cNvSpPr>
            <a:spLocks noChangeAspect="1" noChangeArrowheads="1"/>
          </p:cNvSpPr>
          <p:nvPr/>
        </p:nvSpPr>
        <p:spPr bwMode="auto">
          <a:xfrm>
            <a:off x="4676775" y="2601913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2</a:t>
            </a:r>
          </a:p>
        </p:txBody>
      </p:sp>
      <p:cxnSp>
        <p:nvCxnSpPr>
          <p:cNvPr id="626695" name="AutoShape 7"/>
          <p:cNvCxnSpPr>
            <a:cxnSpLocks noChangeShapeType="1"/>
            <a:stCxn id="626694" idx="6"/>
            <a:endCxn id="626692" idx="2"/>
          </p:cNvCxnSpPr>
          <p:nvPr/>
        </p:nvCxnSpPr>
        <p:spPr bwMode="auto">
          <a:xfrm>
            <a:off x="4953000" y="2741613"/>
            <a:ext cx="14065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26696" name="AutoShape 8"/>
          <p:cNvCxnSpPr>
            <a:cxnSpLocks noChangeShapeType="1"/>
            <a:stCxn id="626694" idx="6"/>
            <a:endCxn id="626693" idx="1"/>
          </p:cNvCxnSpPr>
          <p:nvPr/>
        </p:nvCxnSpPr>
        <p:spPr bwMode="auto">
          <a:xfrm>
            <a:off x="4953000" y="2741613"/>
            <a:ext cx="1455738" cy="1144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26697" name="Oval 9"/>
          <p:cNvSpPr>
            <a:spLocks noChangeAspect="1" noChangeArrowheads="1"/>
          </p:cNvSpPr>
          <p:nvPr/>
        </p:nvSpPr>
        <p:spPr bwMode="auto">
          <a:xfrm>
            <a:off x="4684713" y="3844925"/>
            <a:ext cx="277812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2</a:t>
            </a:r>
          </a:p>
        </p:txBody>
      </p:sp>
      <p:cxnSp>
        <p:nvCxnSpPr>
          <p:cNvPr id="626698" name="AutoShape 10"/>
          <p:cNvCxnSpPr>
            <a:cxnSpLocks noChangeShapeType="1"/>
            <a:stCxn id="626697" idx="6"/>
            <a:endCxn id="626693" idx="2"/>
          </p:cNvCxnSpPr>
          <p:nvPr/>
        </p:nvCxnSpPr>
        <p:spPr bwMode="auto">
          <a:xfrm>
            <a:off x="4962525" y="3983038"/>
            <a:ext cx="14065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26699" name="AutoShape 11"/>
          <p:cNvCxnSpPr>
            <a:cxnSpLocks noChangeShapeType="1"/>
            <a:stCxn id="626692" idx="4"/>
            <a:endCxn id="626693" idx="0"/>
          </p:cNvCxnSpPr>
          <p:nvPr/>
        </p:nvCxnSpPr>
        <p:spPr bwMode="auto">
          <a:xfrm>
            <a:off x="6499225" y="2878138"/>
            <a:ext cx="7938" cy="966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26700" name="AutoShape 12"/>
          <p:cNvCxnSpPr>
            <a:cxnSpLocks noChangeShapeType="1"/>
            <a:stCxn id="626694" idx="4"/>
            <a:endCxn id="626697" idx="0"/>
          </p:cNvCxnSpPr>
          <p:nvPr/>
        </p:nvCxnSpPr>
        <p:spPr bwMode="auto">
          <a:xfrm>
            <a:off x="4816475" y="2878138"/>
            <a:ext cx="7938" cy="966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626701" name="Object 13"/>
          <p:cNvGraphicFramePr>
            <a:graphicFrameLocks noChangeAspect="1"/>
          </p:cNvGraphicFramePr>
          <p:nvPr/>
        </p:nvGraphicFramePr>
        <p:xfrm>
          <a:off x="1214438" y="2992438"/>
          <a:ext cx="2909887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831" name="Equation" r:id="rId4" imgW="2781000" imgH="469800" progId="Equation.3">
                  <p:embed/>
                </p:oleObj>
              </mc:Choice>
              <mc:Fallback>
                <p:oleObj name="Equation" r:id="rId4" imgW="2781000" imgH="469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2301" t="-21410" r="-2301" b="-21410"/>
                      <a:stretch>
                        <a:fillRect/>
                      </a:stretch>
                    </p:blipFill>
                    <p:spPr bwMode="auto">
                      <a:xfrm>
                        <a:off x="1214438" y="2992438"/>
                        <a:ext cx="2909887" cy="67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6702" name="Object 14"/>
          <p:cNvGraphicFramePr>
            <a:graphicFrameLocks noChangeAspect="1"/>
          </p:cNvGraphicFramePr>
          <p:nvPr/>
        </p:nvGraphicFramePr>
        <p:xfrm>
          <a:off x="1782763" y="5187950"/>
          <a:ext cx="4130675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832" name="Equation" r:id="rId6" imgW="3949560" imgH="469800" progId="Equation.3">
                  <p:embed/>
                </p:oleObj>
              </mc:Choice>
              <mc:Fallback>
                <p:oleObj name="Equation" r:id="rId6" imgW="3949560" imgH="4698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2301" t="-21410" r="-2301" b="-21410"/>
                      <a:stretch>
                        <a:fillRect/>
                      </a:stretch>
                    </p:blipFill>
                    <p:spPr bwMode="auto">
                      <a:xfrm>
                        <a:off x="1782763" y="5187950"/>
                        <a:ext cx="4130675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6703" name="Line 15"/>
          <p:cNvSpPr>
            <a:spLocks noChangeShapeType="1"/>
          </p:cNvSpPr>
          <p:nvPr/>
        </p:nvSpPr>
        <p:spPr bwMode="auto">
          <a:xfrm flipV="1">
            <a:off x="4213225" y="570071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26704" name="Text Box 16"/>
          <p:cNvSpPr txBox="1">
            <a:spLocks noChangeArrowheads="1"/>
          </p:cNvSpPr>
          <p:nvPr/>
        </p:nvSpPr>
        <p:spPr bwMode="auto">
          <a:xfrm>
            <a:off x="3863975" y="6000750"/>
            <a:ext cx="193675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/>
              <a:t>sum fairness inequalities</a:t>
            </a:r>
            <a:br>
              <a:rPr lang="en-US" altLang="en-US" sz="1200"/>
            </a:br>
            <a:r>
              <a:rPr lang="en-US" altLang="en-US" sz="1200"/>
              <a:t>for each node in S</a:t>
            </a:r>
          </a:p>
        </p:txBody>
      </p:sp>
      <p:sp>
        <p:nvSpPr>
          <p:cNvPr id="626705" name="Line 17"/>
          <p:cNvSpPr>
            <a:spLocks noChangeShapeType="1"/>
          </p:cNvSpPr>
          <p:nvPr/>
        </p:nvSpPr>
        <p:spPr bwMode="auto">
          <a:xfrm flipV="1">
            <a:off x="2706688" y="569436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26706" name="Text Box 18"/>
          <p:cNvSpPr txBox="1">
            <a:spLocks noChangeArrowheads="1"/>
          </p:cNvSpPr>
          <p:nvPr/>
        </p:nvSpPr>
        <p:spPr bwMode="auto">
          <a:xfrm>
            <a:off x="1633538" y="5994400"/>
            <a:ext cx="175895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/>
              <a:t>each edge e covered by</a:t>
            </a:r>
            <a:br>
              <a:rPr lang="en-US" altLang="en-US" sz="1200"/>
            </a:br>
            <a:r>
              <a:rPr lang="en-US" altLang="en-US" sz="1200"/>
              <a:t>at least one node in 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ADA55-6B87-4AB5-B28B-494D620A0E8B}" type="slidenum">
              <a:rPr lang="en-US" altLang="en-US"/>
              <a:pPr/>
              <a:t>3</a:t>
            </a:fld>
            <a:endParaRPr lang="en-US" altLang="en-US" sz="1400"/>
          </a:p>
        </p:txBody>
      </p:sp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Load Balancing</a:t>
            </a:r>
          </a:p>
        </p:txBody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Input.  </a:t>
            </a:r>
            <a:r>
              <a:rPr lang="en-US" altLang="en-US" dirty="0">
                <a:solidFill>
                  <a:schemeClr val="tx1"/>
                </a:solidFill>
              </a:rPr>
              <a:t>m identical machines; n jobs, job j has processing time </a:t>
            </a:r>
            <a:r>
              <a:rPr lang="en-US" altLang="en-US" dirty="0" err="1">
                <a:solidFill>
                  <a:schemeClr val="tx1"/>
                </a:solidFill>
              </a:rPr>
              <a:t>t</a:t>
            </a:r>
            <a:r>
              <a:rPr lang="en-US" altLang="en-US" sz="2000" baseline="-25000" dirty="0" err="1">
                <a:solidFill>
                  <a:schemeClr val="tx1"/>
                </a:solidFill>
              </a:rPr>
              <a:t>j</a:t>
            </a:r>
            <a:r>
              <a:rPr lang="en-US" altLang="en-US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altLang="en-US" dirty="0"/>
              <a:t>Job j must run contiguously on one machine.</a:t>
            </a:r>
          </a:p>
          <a:p>
            <a:pPr lvl="1"/>
            <a:r>
              <a:rPr lang="en-US" altLang="en-US" dirty="0"/>
              <a:t>A machine can process at most one job at a time.</a:t>
            </a:r>
          </a:p>
          <a:p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/>
              <a:t>Def.  </a:t>
            </a:r>
            <a:r>
              <a:rPr lang="en-US" altLang="en-US" dirty="0">
                <a:solidFill>
                  <a:schemeClr val="tx1"/>
                </a:solidFill>
              </a:rPr>
              <a:t>Let J(</a:t>
            </a:r>
            <a:r>
              <a:rPr lang="en-US" altLang="en-US" dirty="0" err="1">
                <a:solidFill>
                  <a:schemeClr val="tx1"/>
                </a:solidFill>
              </a:rPr>
              <a:t>i</a:t>
            </a:r>
            <a:r>
              <a:rPr lang="en-US" altLang="en-US" dirty="0">
                <a:solidFill>
                  <a:schemeClr val="tx1"/>
                </a:solidFill>
              </a:rPr>
              <a:t>) be the subset of jobs assigned to machine </a:t>
            </a:r>
            <a:r>
              <a:rPr lang="en-US" altLang="en-US" dirty="0" err="1">
                <a:solidFill>
                  <a:schemeClr val="tx1"/>
                </a:solidFill>
              </a:rPr>
              <a:t>i</a:t>
            </a:r>
            <a:r>
              <a:rPr lang="en-US" altLang="en-US" dirty="0">
                <a:solidFill>
                  <a:schemeClr val="tx1"/>
                </a:solidFill>
              </a:rPr>
              <a:t>.  The</a:t>
            </a:r>
          </a:p>
          <a:p>
            <a:r>
              <a:rPr lang="en-US" altLang="en-US" dirty="0">
                <a:solidFill>
                  <a:schemeClr val="accent1"/>
                </a:solidFill>
              </a:rPr>
              <a:t>load</a:t>
            </a:r>
            <a:r>
              <a:rPr lang="en-US" altLang="en-US" dirty="0">
                <a:solidFill>
                  <a:schemeClr val="tx1"/>
                </a:solidFill>
              </a:rPr>
              <a:t> of machine </a:t>
            </a:r>
            <a:r>
              <a:rPr lang="en-US" altLang="en-US" dirty="0" err="1">
                <a:solidFill>
                  <a:schemeClr val="tx1"/>
                </a:solidFill>
              </a:rPr>
              <a:t>i</a:t>
            </a:r>
            <a:r>
              <a:rPr lang="en-US" altLang="en-US" dirty="0">
                <a:solidFill>
                  <a:schemeClr val="tx1"/>
                </a:solidFill>
              </a:rPr>
              <a:t> is L</a:t>
            </a:r>
            <a:r>
              <a:rPr lang="en-US" altLang="en-US" baseline="-25000" dirty="0">
                <a:solidFill>
                  <a:schemeClr val="tx1"/>
                </a:solidFill>
              </a:rPr>
              <a:t>i</a:t>
            </a:r>
            <a:r>
              <a:rPr lang="en-US" altLang="en-US" dirty="0">
                <a:solidFill>
                  <a:schemeClr val="tx1"/>
                </a:solidFill>
              </a:rPr>
              <a:t> = 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</a:t>
            </a:r>
            <a:r>
              <a:rPr lang="en-US" altLang="en-US" baseline="-25000" dirty="0">
                <a:solidFill>
                  <a:schemeClr val="tx1"/>
                </a:solidFill>
              </a:rPr>
              <a:t>j </a:t>
            </a:r>
            <a:r>
              <a:rPr lang="en-US" altLang="en-US" baseline="-25000" dirty="0">
                <a:solidFill>
                  <a:schemeClr val="tx1"/>
                </a:solidFill>
                <a:sym typeface="Symbol" pitchFamily="92" charset="2"/>
              </a:rPr>
              <a:t> J(</a:t>
            </a:r>
            <a:r>
              <a:rPr lang="en-US" altLang="en-US" baseline="-25000" dirty="0" err="1">
                <a:solidFill>
                  <a:schemeClr val="tx1"/>
                </a:solidFill>
                <a:sym typeface="Symbol" pitchFamily="92" charset="2"/>
              </a:rPr>
              <a:t>i</a:t>
            </a:r>
            <a:r>
              <a:rPr lang="en-US" altLang="en-US" baseline="-25000" dirty="0">
                <a:solidFill>
                  <a:schemeClr val="tx1"/>
                </a:solidFill>
                <a:sym typeface="Symbol" pitchFamily="92" charset="2"/>
              </a:rPr>
              <a:t>)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</a:t>
            </a:r>
            <a:r>
              <a:rPr lang="en-US" altLang="en-US" baseline="-25000" dirty="0" err="1">
                <a:solidFill>
                  <a:schemeClr val="tx1"/>
                </a:solidFill>
              </a:rPr>
              <a:t>j</a:t>
            </a:r>
            <a:r>
              <a:rPr lang="en-US" altLang="en-US" dirty="0">
                <a:solidFill>
                  <a:schemeClr val="tx1"/>
                </a:solidFill>
              </a:rPr>
              <a:t>. </a:t>
            </a:r>
            <a:endParaRPr lang="en-US" altLang="en-US" dirty="0"/>
          </a:p>
          <a:p>
            <a:pPr lvl="1"/>
            <a:endParaRPr lang="en-US" altLang="en-US" dirty="0"/>
          </a:p>
          <a:p>
            <a:r>
              <a:rPr lang="en-US" altLang="en-US" dirty="0"/>
              <a:t>Def. </a:t>
            </a:r>
            <a:r>
              <a:rPr lang="en-US" altLang="en-US" dirty="0">
                <a:solidFill>
                  <a:schemeClr val="tx1"/>
                </a:solidFill>
              </a:rPr>
              <a:t>The </a:t>
            </a:r>
            <a:r>
              <a:rPr lang="en-US" altLang="en-US" dirty="0" err="1">
                <a:solidFill>
                  <a:schemeClr val="accent1"/>
                </a:solidFill>
              </a:rPr>
              <a:t>makespan</a:t>
            </a:r>
            <a:r>
              <a:rPr lang="en-US" altLang="en-US" dirty="0">
                <a:solidFill>
                  <a:schemeClr val="tx1"/>
                </a:solidFill>
              </a:rPr>
              <a:t> is the maximum load on any machine L = max</a:t>
            </a:r>
            <a:r>
              <a:rPr lang="en-US" altLang="en-US" baseline="-25000" dirty="0">
                <a:solidFill>
                  <a:schemeClr val="tx1"/>
                </a:solidFill>
              </a:rPr>
              <a:t>i</a:t>
            </a:r>
            <a:r>
              <a:rPr lang="en-US" altLang="en-US" dirty="0">
                <a:solidFill>
                  <a:schemeClr val="tx1"/>
                </a:solidFill>
              </a:rPr>
              <a:t> L</a:t>
            </a:r>
            <a:r>
              <a:rPr lang="en-US" altLang="en-US" baseline="-25000" dirty="0">
                <a:solidFill>
                  <a:schemeClr val="tx1"/>
                </a:solidFill>
              </a:rPr>
              <a:t>i</a:t>
            </a:r>
            <a:r>
              <a:rPr lang="en-US" altLang="en-US" dirty="0">
                <a:solidFill>
                  <a:schemeClr val="tx1"/>
                </a:solidFill>
              </a:rPr>
              <a:t>.</a:t>
            </a:r>
            <a:endParaRPr lang="en-US" altLang="en-US" dirty="0"/>
          </a:p>
          <a:p>
            <a:pPr lvl="1"/>
            <a:endParaRPr lang="en-US" altLang="en-US" dirty="0"/>
          </a:p>
          <a:p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/>
              <a:t>Load balancing.  </a:t>
            </a:r>
            <a:r>
              <a:rPr lang="en-US" altLang="en-US" dirty="0">
                <a:solidFill>
                  <a:schemeClr val="tx1"/>
                </a:solidFill>
              </a:rPr>
              <a:t>Assign each job to a machine to minimize </a:t>
            </a:r>
            <a:r>
              <a:rPr lang="en-US" altLang="en-US" dirty="0" err="1">
                <a:solidFill>
                  <a:schemeClr val="tx1"/>
                </a:solidFill>
              </a:rPr>
              <a:t>makespan</a:t>
            </a:r>
            <a:r>
              <a:rPr lang="en-US" altLang="en-US" dirty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C46A6-1D0B-4ECA-831E-D4DB58FF0AF4}" type="slidenum">
              <a:rPr lang="en-US" altLang="en-US"/>
              <a:pPr/>
              <a:t>30</a:t>
            </a:fld>
            <a:endParaRPr lang="en-US" altLang="en-US" sz="1400"/>
          </a:p>
        </p:txBody>
      </p:sp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Pricing Method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/>
              <a:t>Pricing method.  </a:t>
            </a:r>
            <a:r>
              <a:rPr lang="en-US" altLang="en-US">
                <a:solidFill>
                  <a:schemeClr val="tx1"/>
                </a:solidFill>
              </a:rPr>
              <a:t>Set prices and find vertex cover simultaneously.</a:t>
            </a:r>
          </a:p>
        </p:txBody>
      </p:sp>
      <p:sp>
        <p:nvSpPr>
          <p:cNvPr id="628740" name="Text Box 4"/>
          <p:cNvSpPr txBox="1">
            <a:spLocks noChangeArrowheads="1"/>
          </p:cNvSpPr>
          <p:nvPr/>
        </p:nvSpPr>
        <p:spPr bwMode="auto">
          <a:xfrm>
            <a:off x="855663" y="2322513"/>
            <a:ext cx="7399337" cy="31559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91440" rIns="137160" bIns="91440">
            <a:spAutoFit/>
          </a:bodyPr>
          <a:lstStyle/>
          <a:p>
            <a:r>
              <a:rPr lang="en-US" altLang="en-US" sz="1600" b="1">
                <a:latin typeface="Courier New" pitchFamily="92" charset="0"/>
              </a:rPr>
              <a:t>Weighted-Vertex-Cover-Approx(G, w) {</a:t>
            </a:r>
          </a:p>
          <a:p>
            <a:r>
              <a:rPr lang="en-US" altLang="en-US" sz="1600" b="1">
                <a:latin typeface="Courier New" pitchFamily="92" charset="0"/>
              </a:rPr>
              <a:t>   </a:t>
            </a:r>
            <a:r>
              <a:rPr lang="en-US" altLang="en-US" sz="1600" b="1">
                <a:solidFill>
                  <a:srgbClr val="003399"/>
                </a:solidFill>
                <a:latin typeface="Courier New" pitchFamily="92" charset="0"/>
              </a:rPr>
              <a:t>foreach</a:t>
            </a:r>
            <a:r>
              <a:rPr lang="en-US" altLang="en-US" sz="1600" b="1">
                <a:latin typeface="Courier New" pitchFamily="92" charset="0"/>
              </a:rPr>
              <a:t> e in E</a:t>
            </a:r>
          </a:p>
          <a:p>
            <a:r>
              <a:rPr lang="en-US" altLang="en-US" sz="1600" b="1">
                <a:latin typeface="Courier New" pitchFamily="92" charset="0"/>
              </a:rPr>
              <a:t>      p</a:t>
            </a:r>
            <a:r>
              <a:rPr lang="en-US" altLang="en-US" sz="1600" b="1" baseline="-25000">
                <a:latin typeface="Courier New" pitchFamily="92" charset="0"/>
              </a:rPr>
              <a:t>e</a:t>
            </a:r>
            <a:r>
              <a:rPr lang="en-US" altLang="en-US" sz="1600" b="1">
                <a:latin typeface="Courier New" pitchFamily="92" charset="0"/>
              </a:rPr>
              <a:t> = 0</a:t>
            </a:r>
          </a:p>
          <a:p>
            <a:endParaRPr lang="en-US" altLang="en-US" sz="1600" b="1">
              <a:latin typeface="Courier New" pitchFamily="92" charset="0"/>
            </a:endParaRPr>
          </a:p>
          <a:p>
            <a:r>
              <a:rPr lang="en-US" altLang="en-US" sz="1600" b="1">
                <a:latin typeface="Courier New" pitchFamily="92" charset="0"/>
              </a:rPr>
              <a:t>   </a:t>
            </a:r>
            <a:r>
              <a:rPr lang="en-US" altLang="en-US" sz="1600" b="1">
                <a:solidFill>
                  <a:srgbClr val="003399"/>
                </a:solidFill>
                <a:latin typeface="Courier New" pitchFamily="92" charset="0"/>
              </a:rPr>
              <a:t>while</a:t>
            </a:r>
            <a:r>
              <a:rPr lang="en-US" altLang="en-US" sz="1600" b="1">
                <a:latin typeface="Courier New" pitchFamily="92" charset="0"/>
              </a:rPr>
              <a:t> </a:t>
            </a:r>
            <a:r>
              <a:rPr lang="en-US" altLang="en-US" sz="1600" b="1">
                <a:latin typeface="Courier New" pitchFamily="92" charset="0"/>
                <a:sym typeface="Symbol" pitchFamily="92" charset="2"/>
              </a:rPr>
              <a:t>(</a:t>
            </a:r>
            <a:r>
              <a:rPr lang="en-US" altLang="en-US" sz="1600">
                <a:sym typeface="Symbol" pitchFamily="92" charset="2"/>
              </a:rPr>
              <a:t> </a:t>
            </a:r>
            <a:r>
              <a:rPr lang="en-US" altLang="en-US" sz="1600" b="1">
                <a:latin typeface="Courier New" pitchFamily="92" charset="0"/>
                <a:sym typeface="Symbol" pitchFamily="92" charset="2"/>
              </a:rPr>
              <a:t>edge i-j such that neither i nor j are tight)</a:t>
            </a:r>
            <a:endParaRPr lang="en-US" altLang="en-US" sz="1600" b="1">
              <a:latin typeface="Courier New" pitchFamily="92" charset="0"/>
            </a:endParaRPr>
          </a:p>
          <a:p>
            <a:r>
              <a:rPr lang="en-US" altLang="en-US" sz="1600" b="1">
                <a:latin typeface="Courier New" pitchFamily="92" charset="0"/>
              </a:rPr>
              <a:t>      select such an edge e</a:t>
            </a:r>
          </a:p>
          <a:p>
            <a:r>
              <a:rPr lang="en-US" altLang="en-US" sz="1600" b="1">
                <a:latin typeface="Courier New" pitchFamily="92" charset="0"/>
              </a:rPr>
              <a:t>      increase p</a:t>
            </a:r>
            <a:r>
              <a:rPr lang="en-US" altLang="en-US" sz="1600" b="1" baseline="-25000">
                <a:latin typeface="Courier New" pitchFamily="92" charset="0"/>
              </a:rPr>
              <a:t>e</a:t>
            </a:r>
            <a:r>
              <a:rPr lang="en-US" altLang="en-US" sz="1600" b="1">
                <a:latin typeface="Courier New" pitchFamily="92" charset="0"/>
              </a:rPr>
              <a:t> without violating fairness</a:t>
            </a:r>
          </a:p>
          <a:p>
            <a:r>
              <a:rPr lang="en-US" altLang="en-US" sz="1600" b="1">
                <a:latin typeface="Courier New" pitchFamily="92" charset="0"/>
              </a:rPr>
              <a:t>   }</a:t>
            </a:r>
          </a:p>
          <a:p>
            <a:endParaRPr lang="en-US" altLang="en-US" sz="1600" b="1">
              <a:latin typeface="Courier New" pitchFamily="92" charset="0"/>
            </a:endParaRPr>
          </a:p>
          <a:p>
            <a:r>
              <a:rPr lang="en-US" altLang="en-US" sz="1600" b="1">
                <a:latin typeface="Courier New" pitchFamily="92" charset="0"/>
              </a:rPr>
              <a:t>   S </a:t>
            </a:r>
            <a:r>
              <a:rPr lang="en-US" altLang="en-US" sz="1600" b="1">
                <a:latin typeface="Courier New" pitchFamily="92" charset="0"/>
                <a:sym typeface="Symbol" pitchFamily="92" charset="2"/>
              </a:rPr>
              <a:t> </a:t>
            </a:r>
            <a:r>
              <a:rPr lang="en-US" altLang="en-US" sz="1600" b="1">
                <a:latin typeface="Courier New" pitchFamily="92" charset="0"/>
              </a:rPr>
              <a:t>set of all tight nodes</a:t>
            </a:r>
          </a:p>
          <a:p>
            <a:r>
              <a:rPr lang="en-US" altLang="en-US" sz="1600" b="1">
                <a:latin typeface="Courier New" pitchFamily="92" charset="0"/>
              </a:rPr>
              <a:t>   </a:t>
            </a:r>
            <a:r>
              <a:rPr lang="en-US" altLang="en-US" sz="1600" b="1">
                <a:solidFill>
                  <a:srgbClr val="003399"/>
                </a:solidFill>
                <a:latin typeface="Courier New" pitchFamily="92" charset="0"/>
              </a:rPr>
              <a:t>return</a:t>
            </a:r>
            <a:r>
              <a:rPr lang="en-US" altLang="en-US" sz="1600" b="1">
                <a:latin typeface="Courier New" pitchFamily="92" charset="0"/>
              </a:rPr>
              <a:t> S</a:t>
            </a:r>
          </a:p>
          <a:p>
            <a:r>
              <a:rPr lang="en-US" altLang="en-US" sz="1600" b="1">
                <a:latin typeface="Courier New" pitchFamily="92" charset="0"/>
              </a:rPr>
              <a:t>}</a:t>
            </a:r>
          </a:p>
        </p:txBody>
      </p:sp>
      <p:graphicFrame>
        <p:nvGraphicFramePr>
          <p:cNvPr id="628741" name="Object 5"/>
          <p:cNvGraphicFramePr>
            <a:graphicFrameLocks noChangeAspect="1"/>
          </p:cNvGraphicFramePr>
          <p:nvPr/>
        </p:nvGraphicFramePr>
        <p:xfrm>
          <a:off x="6664325" y="2665413"/>
          <a:ext cx="120967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805" name="Equation" r:id="rId4" imgW="1155600" imgH="469800" progId="Equation.3">
                  <p:embed/>
                </p:oleObj>
              </mc:Choice>
              <mc:Fallback>
                <p:oleObj name="Equation" r:id="rId4" imgW="1155600" imgH="469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2301" t="-21410" r="-2301" b="-21410"/>
                      <a:stretch>
                        <a:fillRect/>
                      </a:stretch>
                    </p:blipFill>
                    <p:spPr bwMode="auto">
                      <a:xfrm>
                        <a:off x="6664325" y="2665413"/>
                        <a:ext cx="1209675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8742" name="Line 6"/>
          <p:cNvSpPr>
            <a:spLocks noChangeShapeType="1"/>
          </p:cNvSpPr>
          <p:nvPr/>
        </p:nvSpPr>
        <p:spPr bwMode="auto">
          <a:xfrm>
            <a:off x="7424738" y="3130550"/>
            <a:ext cx="0" cy="219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61733-BE12-47DD-B3F4-58032588F1E5}" type="slidenum">
              <a:rPr lang="en-US" altLang="en-US"/>
              <a:pPr/>
              <a:t>31</a:t>
            </a:fld>
            <a:endParaRPr lang="en-US" altLang="en-US" sz="1400"/>
          </a:p>
        </p:txBody>
      </p:sp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Pricing Method</a:t>
            </a:r>
          </a:p>
        </p:txBody>
      </p:sp>
      <p:pic>
        <p:nvPicPr>
          <p:cNvPr id="670727" name="Picture 7" descr="kleinberg_11F08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10"/>
          <a:stretch>
            <a:fillRect/>
          </a:stretch>
        </p:blipFill>
        <p:spPr bwMode="auto">
          <a:xfrm>
            <a:off x="1708150" y="1436688"/>
            <a:ext cx="6375400" cy="431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0729" name="Rectangle 9"/>
          <p:cNvSpPr>
            <a:spLocks noChangeArrowheads="1"/>
          </p:cNvSpPr>
          <p:nvPr/>
        </p:nvSpPr>
        <p:spPr bwMode="auto">
          <a:xfrm>
            <a:off x="1009650" y="4489450"/>
            <a:ext cx="116205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/>
              <a:t>vertex weight</a:t>
            </a:r>
          </a:p>
        </p:txBody>
      </p:sp>
      <p:sp>
        <p:nvSpPr>
          <p:cNvPr id="670730" name="Line 10"/>
          <p:cNvSpPr>
            <a:spLocks noChangeShapeType="1"/>
          </p:cNvSpPr>
          <p:nvPr/>
        </p:nvSpPr>
        <p:spPr bwMode="auto">
          <a:xfrm>
            <a:off x="2047875" y="4751388"/>
            <a:ext cx="163513" cy="163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70731" name="Rectangle 11"/>
          <p:cNvSpPr>
            <a:spLocks noChangeArrowheads="1"/>
          </p:cNvSpPr>
          <p:nvPr/>
        </p:nvSpPr>
        <p:spPr bwMode="auto">
          <a:xfrm>
            <a:off x="4338638" y="5938838"/>
            <a:ext cx="93345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/>
              <a:t>Figure 11.8</a:t>
            </a:r>
          </a:p>
        </p:txBody>
      </p:sp>
      <p:sp>
        <p:nvSpPr>
          <p:cNvPr id="670732" name="Rectangle 12"/>
          <p:cNvSpPr>
            <a:spLocks noChangeArrowheads="1"/>
          </p:cNvSpPr>
          <p:nvPr/>
        </p:nvSpPr>
        <p:spPr bwMode="auto">
          <a:xfrm>
            <a:off x="1376363" y="3816350"/>
            <a:ext cx="136525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/>
              <a:t>price of edge a-b</a:t>
            </a:r>
          </a:p>
        </p:txBody>
      </p:sp>
      <p:sp>
        <p:nvSpPr>
          <p:cNvPr id="670733" name="Line 13"/>
          <p:cNvSpPr>
            <a:spLocks noChangeShapeType="1"/>
          </p:cNvSpPr>
          <p:nvPr/>
        </p:nvSpPr>
        <p:spPr bwMode="auto">
          <a:xfrm>
            <a:off x="2406650" y="4149725"/>
            <a:ext cx="163513" cy="16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7CB87-09DE-449D-B150-270E4F08B997}" type="slidenum">
              <a:rPr lang="en-US" altLang="en-US"/>
              <a:pPr/>
              <a:t>32</a:t>
            </a:fld>
            <a:endParaRPr lang="en-US" altLang="en-US" sz="1400"/>
          </a:p>
        </p:txBody>
      </p:sp>
      <p:sp>
        <p:nvSpPr>
          <p:cNvPr id="63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Pricing Method:  Analysis</a:t>
            </a:r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dirty="0"/>
              <a:t>Theorem.  </a:t>
            </a:r>
            <a:r>
              <a:rPr lang="en-US" altLang="en-US" dirty="0">
                <a:solidFill>
                  <a:schemeClr val="tx1"/>
                </a:solidFill>
              </a:rPr>
              <a:t>Pricing method is a 2-approximation.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Pf.  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Algorithm terminates </a:t>
            </a:r>
            <a:r>
              <a:rPr lang="en-US" altLang="en-US" dirty="0" smtClean="0"/>
              <a:t>in O(n) iterations, since </a:t>
            </a:r>
            <a:r>
              <a:rPr lang="en-US" altLang="en-US" dirty="0"/>
              <a:t>at least one new node becomes tight after each iteration of while loop.</a:t>
            </a:r>
          </a:p>
          <a:p>
            <a:pPr lvl="1">
              <a:lnSpc>
                <a:spcPct val="110000"/>
              </a:lnSpc>
            </a:pPr>
            <a:endParaRPr lang="en-US" altLang="en-US" dirty="0"/>
          </a:p>
          <a:p>
            <a:pPr lvl="1">
              <a:lnSpc>
                <a:spcPct val="110000"/>
              </a:lnSpc>
            </a:pPr>
            <a:r>
              <a:rPr lang="en-US" altLang="en-US" dirty="0"/>
              <a:t>Let S = set of all tight nodes upon termination of algorithm. S is a vertex cover:  if some edge </a:t>
            </a:r>
            <a:r>
              <a:rPr lang="en-US" altLang="en-US" dirty="0" err="1"/>
              <a:t>i</a:t>
            </a:r>
            <a:r>
              <a:rPr lang="en-US" altLang="en-US" dirty="0"/>
              <a:t>-j is uncovered, then neither </a:t>
            </a:r>
            <a:r>
              <a:rPr lang="en-US" altLang="en-US" dirty="0" err="1"/>
              <a:t>i</a:t>
            </a:r>
            <a:r>
              <a:rPr lang="en-US" altLang="en-US" dirty="0"/>
              <a:t> nor j is tight. But then while loop would not terminate.</a:t>
            </a:r>
          </a:p>
          <a:p>
            <a:pPr lvl="1">
              <a:lnSpc>
                <a:spcPct val="110000"/>
              </a:lnSpc>
            </a:pPr>
            <a:endParaRPr lang="en-US" altLang="en-US" dirty="0"/>
          </a:p>
          <a:p>
            <a:pPr lvl="1">
              <a:lnSpc>
                <a:spcPct val="110000"/>
              </a:lnSpc>
            </a:pPr>
            <a:r>
              <a:rPr lang="en-US" altLang="en-US" dirty="0"/>
              <a:t>Let S* be optimal vertex cover. We show w(S) </a:t>
            </a:r>
            <a:r>
              <a:rPr lang="en-US" altLang="en-US" dirty="0">
                <a:sym typeface="Symbol" pitchFamily="92" charset="2"/>
              </a:rPr>
              <a:t> 2</a:t>
            </a:r>
            <a:r>
              <a:rPr lang="en-US" altLang="en-US" dirty="0"/>
              <a:t>w(S*).</a:t>
            </a:r>
          </a:p>
        </p:txBody>
      </p:sp>
      <p:graphicFrame>
        <p:nvGraphicFramePr>
          <p:cNvPr id="630788" name="Object 4"/>
          <p:cNvGraphicFramePr>
            <a:graphicFrameLocks noChangeAspect="1"/>
          </p:cNvGraphicFramePr>
          <p:nvPr/>
        </p:nvGraphicFramePr>
        <p:xfrm>
          <a:off x="976313" y="4646613"/>
          <a:ext cx="727551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861" name="Equation" r:id="rId4" imgW="6299200" imgH="457200" progId="Equation.3">
                  <p:embed/>
                </p:oleObj>
              </mc:Choice>
              <mc:Fallback>
                <p:oleObj name="Equation" r:id="rId4" imgW="62992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2301" t="-21410" r="-2301" b="-21410"/>
                      <a:stretch>
                        <a:fillRect/>
                      </a:stretch>
                    </p:blipFill>
                    <p:spPr bwMode="auto">
                      <a:xfrm>
                        <a:off x="976313" y="4646613"/>
                        <a:ext cx="7275512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0789" name="Line 5"/>
          <p:cNvSpPr>
            <a:spLocks noChangeShapeType="1"/>
          </p:cNvSpPr>
          <p:nvPr/>
        </p:nvSpPr>
        <p:spPr bwMode="auto">
          <a:xfrm flipV="1">
            <a:off x="2622550" y="52641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30790" name="Text Box 6"/>
          <p:cNvSpPr txBox="1">
            <a:spLocks noChangeArrowheads="1"/>
          </p:cNvSpPr>
          <p:nvPr/>
        </p:nvSpPr>
        <p:spPr bwMode="auto">
          <a:xfrm>
            <a:off x="1844675" y="5554663"/>
            <a:ext cx="180975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/>
              <a:t>all nodes in S are tight</a:t>
            </a:r>
          </a:p>
        </p:txBody>
      </p:sp>
      <p:sp>
        <p:nvSpPr>
          <p:cNvPr id="630791" name="Line 7"/>
          <p:cNvSpPr>
            <a:spLocks noChangeShapeType="1"/>
          </p:cNvSpPr>
          <p:nvPr/>
        </p:nvSpPr>
        <p:spPr bwMode="auto">
          <a:xfrm flipV="1">
            <a:off x="4191000" y="52593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30792" name="Text Box 8"/>
          <p:cNvSpPr txBox="1">
            <a:spLocks noChangeArrowheads="1"/>
          </p:cNvSpPr>
          <p:nvPr/>
        </p:nvSpPr>
        <p:spPr bwMode="auto">
          <a:xfrm>
            <a:off x="3889375" y="5549900"/>
            <a:ext cx="89535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/>
              <a:t>S </a:t>
            </a:r>
            <a:r>
              <a:rPr lang="en-US" altLang="en-US" sz="1200">
                <a:sym typeface="Symbol" pitchFamily="92" charset="2"/>
              </a:rPr>
              <a:t> V,</a:t>
            </a:r>
            <a:br>
              <a:rPr lang="en-US" altLang="en-US" sz="1200">
                <a:sym typeface="Symbol" pitchFamily="92" charset="2"/>
              </a:rPr>
            </a:br>
            <a:r>
              <a:rPr lang="en-US" altLang="en-US" sz="1200">
                <a:sym typeface="Symbol" pitchFamily="92" charset="2"/>
              </a:rPr>
              <a:t>prices  0</a:t>
            </a:r>
          </a:p>
        </p:txBody>
      </p:sp>
      <p:sp>
        <p:nvSpPr>
          <p:cNvPr id="630793" name="Line 9"/>
          <p:cNvSpPr>
            <a:spLocks noChangeShapeType="1"/>
          </p:cNvSpPr>
          <p:nvPr/>
        </p:nvSpPr>
        <p:spPr bwMode="auto">
          <a:xfrm flipV="1">
            <a:off x="7062788" y="52339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30794" name="Text Box 10"/>
          <p:cNvSpPr txBox="1">
            <a:spLocks noChangeArrowheads="1"/>
          </p:cNvSpPr>
          <p:nvPr/>
        </p:nvSpPr>
        <p:spPr bwMode="auto">
          <a:xfrm>
            <a:off x="6884988" y="5553075"/>
            <a:ext cx="122555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/>
              <a:t>fairness lemma</a:t>
            </a:r>
          </a:p>
        </p:txBody>
      </p:sp>
      <p:sp>
        <p:nvSpPr>
          <p:cNvPr id="630795" name="Line 11"/>
          <p:cNvSpPr>
            <a:spLocks noChangeShapeType="1"/>
          </p:cNvSpPr>
          <p:nvPr/>
        </p:nvSpPr>
        <p:spPr bwMode="auto">
          <a:xfrm flipV="1">
            <a:off x="5864225" y="52609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30796" name="Text Box 12"/>
          <p:cNvSpPr txBox="1">
            <a:spLocks noChangeArrowheads="1"/>
          </p:cNvSpPr>
          <p:nvPr/>
        </p:nvSpPr>
        <p:spPr bwMode="auto">
          <a:xfrm>
            <a:off x="4876800" y="5561013"/>
            <a:ext cx="186055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/>
              <a:t>each edge counted twice</a:t>
            </a:r>
            <a:endParaRPr lang="en-US" altLang="en-US" sz="1200">
              <a:sym typeface="Symbol" pitchFamily="92" charset="2"/>
            </a:endParaRPr>
          </a:p>
        </p:txBody>
      </p:sp>
      <p:sp>
        <p:nvSpPr>
          <p:cNvPr id="630797" name="Rectangle 13"/>
          <p:cNvSpPr>
            <a:spLocks noChangeArrowheads="1"/>
          </p:cNvSpPr>
          <p:nvPr/>
        </p:nvSpPr>
        <p:spPr bwMode="auto">
          <a:xfrm>
            <a:off x="8418513" y="4906963"/>
            <a:ext cx="63500" cy="635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 smtClean="0"/>
              <a:t>11.5 Disjoint Paths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758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935187"/>
            <a:ext cx="7848600" cy="2389414"/>
          </a:xfrm>
        </p:spPr>
        <p:txBody>
          <a:bodyPr/>
          <a:lstStyle/>
          <a:p>
            <a:r>
              <a:rPr lang="en-US" dirty="0" smtClean="0"/>
              <a:t>Given: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chemeClr val="tx1"/>
                </a:solidFill>
              </a:rPr>
              <a:t>A directed graph G with n vertices and m edges;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k pairs of (source, target) requests: (s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, t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), …, (</a:t>
            </a:r>
            <a:r>
              <a:rPr lang="en-US" dirty="0" err="1" smtClean="0">
                <a:solidFill>
                  <a:schemeClr val="tx1"/>
                </a:solidFill>
              </a:rPr>
              <a:t>s</a:t>
            </a:r>
            <a:r>
              <a:rPr lang="en-US" baseline="-25000" dirty="0" err="1" smtClean="0">
                <a:solidFill>
                  <a:schemeClr val="tx1"/>
                </a:solidFill>
              </a:rPr>
              <a:t>k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t</a:t>
            </a:r>
            <a:r>
              <a:rPr lang="en-US" baseline="-25000" dirty="0" err="1" smtClean="0">
                <a:solidFill>
                  <a:schemeClr val="tx1"/>
                </a:solidFill>
              </a:rPr>
              <a:t>k</a:t>
            </a:r>
            <a:r>
              <a:rPr lang="en-US" dirty="0" smtClean="0">
                <a:solidFill>
                  <a:schemeClr val="tx1"/>
                </a:solidFill>
              </a:rPr>
              <a:t>).</a:t>
            </a:r>
          </a:p>
          <a:p>
            <a:endParaRPr lang="en-US" dirty="0"/>
          </a:p>
          <a:p>
            <a:r>
              <a:rPr lang="en-US" dirty="0" smtClean="0"/>
              <a:t>Goal:</a:t>
            </a:r>
            <a:endParaRPr lang="en-US" dirty="0"/>
          </a:p>
          <a:p>
            <a:r>
              <a:rPr lang="en-US" dirty="0" smtClean="0">
                <a:solidFill>
                  <a:schemeClr val="tx1"/>
                </a:solidFill>
              </a:rPr>
              <a:t>    Satisfy largest number of requests by edge-disjoint paths.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6FD0E-38C3-4C74-AA39-BBC19CA6BF29}" type="slidenum">
              <a:rPr lang="en-US" altLang="en-US" smtClean="0"/>
              <a:pPr/>
              <a:t>34</a:t>
            </a:fld>
            <a:endParaRPr lang="en-US" altLang="en-US" sz="1400"/>
          </a:p>
        </p:txBody>
      </p:sp>
      <p:pic>
        <p:nvPicPr>
          <p:cNvPr id="660482" name="Picture 2" descr="http://d2o58evtke57tz.cloudfront.net/wp-content/uploads/edgedisjoint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511" y="1028700"/>
            <a:ext cx="6977450" cy="2735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947510" y="787179"/>
            <a:ext cx="1247049" cy="914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3291840" y="1351722"/>
            <a:ext cx="7951" cy="691763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 bwMode="auto">
          <a:xfrm>
            <a:off x="3299791" y="2496710"/>
            <a:ext cx="0" cy="81788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5542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Greedy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6FD0E-38C3-4C74-AA39-BBC19CA6BF29}" type="slidenum">
              <a:rPr lang="en-US" altLang="en-US" smtClean="0"/>
              <a:pPr/>
              <a:t>35</a:t>
            </a:fld>
            <a:endParaRPr lang="en-US" altLang="en-US" sz="1400"/>
          </a:p>
        </p:txBody>
      </p:sp>
      <p:pic>
        <p:nvPicPr>
          <p:cNvPr id="5" name="Picture 2" descr="C:\WINDOWS\Desktop\Oh_type\kleinberg_GIF_11to13_eplog\kleinberg_11F09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34" y="1045035"/>
            <a:ext cx="7937033" cy="2188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C:\WINDOWS\Desktop\Oh_type\kleinberg_GIF_11to13_eplog\kleinberg_11a08p626.gif"/>
          <p:cNvPicPr preferRelativeResize="0"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50" y="3607933"/>
            <a:ext cx="7543800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644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Greedy is an O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𝑚</m:t>
                        </m:r>
                      </m:e>
                    </m:rad>
                  </m:oMath>
                </a14:m>
                <a:r>
                  <a:rPr lang="en-US" dirty="0" smtClean="0"/>
                  <a:t>)-Approximation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t="-8000" b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Need an upper bound on OPT.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A path is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long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if it has ≥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𝑚</m:t>
                        </m:r>
                      </m:e>
                    </m:rad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edges, otherwise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short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3 types of paths in OPT:</a:t>
                </a:r>
              </a:p>
              <a:p>
                <a:pPr marL="631825" lvl="1" indent="-285750"/>
                <a:r>
                  <a:rPr lang="en-US" dirty="0" smtClean="0"/>
                  <a:t>Long paths: ≤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e>
                    </m:rad>
                  </m:oMath>
                </a14:m>
                <a:endParaRPr lang="en-US" dirty="0" smtClean="0"/>
              </a:p>
              <a:p>
                <a:pPr marL="631825" lvl="1" indent="-285750"/>
                <a:r>
                  <a:rPr lang="en-US" dirty="0" smtClean="0"/>
                  <a:t>Paths used in GREEDY</a:t>
                </a:r>
              </a:p>
              <a:p>
                <a:pPr marL="631825" lvl="1" indent="-285750"/>
                <a:r>
                  <a:rPr lang="en-US" dirty="0" smtClean="0">
                    <a:solidFill>
                      <a:schemeClr val="tx1"/>
                    </a:solidFill>
                  </a:rPr>
                  <a:t>Short paths </a:t>
                </a:r>
                <a:r>
                  <a:rPr lang="en-US" dirty="0" smtClean="0"/>
                  <a:t>not in GREEDY</a:t>
                </a:r>
              </a:p>
              <a:p>
                <a:pPr marL="631825" lvl="1" indent="-28575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Consider a path P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i</a:t>
                </a:r>
                <a:r>
                  <a:rPr lang="en-US" baseline="30000" dirty="0" smtClean="0">
                    <a:solidFill>
                      <a:schemeClr val="tx1"/>
                    </a:solidFill>
                  </a:rPr>
                  <a:t>*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of type 3:</a:t>
                </a:r>
              </a:p>
              <a:p>
                <a:pPr marL="631825" lvl="1" indent="-285750"/>
                <a:r>
                  <a:rPr lang="en-US" dirty="0" smtClean="0"/>
                  <a:t>Greedy didn’t use </a:t>
                </a:r>
                <a:r>
                  <a:rPr lang="en-US" dirty="0"/>
                  <a:t>P</a:t>
                </a:r>
                <a:r>
                  <a:rPr lang="en-US" baseline="-25000" dirty="0"/>
                  <a:t>i</a:t>
                </a:r>
                <a:r>
                  <a:rPr lang="en-US" baseline="30000" dirty="0"/>
                  <a:t>*</a:t>
                </a:r>
                <a:r>
                  <a:rPr lang="en-US" dirty="0" smtClean="0"/>
                  <a:t> must because one of the edges has been blocked by a previous path </a:t>
                </a:r>
                <a:r>
                  <a:rPr lang="en-US" dirty="0" err="1" smtClean="0"/>
                  <a:t>P</a:t>
                </a:r>
                <a:r>
                  <a:rPr lang="en-US" baseline="-25000" dirty="0" err="1" smtClean="0"/>
                  <a:t>j</a:t>
                </a:r>
                <a:endParaRPr lang="en-US" baseline="-25000" dirty="0" smtClean="0"/>
              </a:p>
              <a:p>
                <a:pPr marL="631825" lvl="1" indent="-285750"/>
                <a:r>
                  <a:rPr lang="en-US" dirty="0" smtClean="0">
                    <a:solidFill>
                      <a:schemeClr val="tx1"/>
                    </a:solidFill>
                  </a:rPr>
                  <a:t>Greedy selects paths of increasing length, so |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Pj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| ≤ |</a:t>
                </a:r>
                <a:r>
                  <a:rPr lang="en-US" dirty="0" smtClean="0"/>
                  <a:t>P</a:t>
                </a:r>
                <a:r>
                  <a:rPr lang="en-US" baseline="-25000" dirty="0" smtClean="0"/>
                  <a:t>i</a:t>
                </a:r>
                <a:r>
                  <a:rPr lang="en-US" baseline="30000" dirty="0" smtClean="0"/>
                  <a:t>*</a:t>
                </a:r>
                <a:r>
                  <a:rPr lang="en-US" dirty="0" smtClean="0"/>
                  <a:t>| </a:t>
                </a:r>
                <a:r>
                  <a:rPr lang="en-US" dirty="0"/>
                  <a:t>≤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e>
                    </m:rad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631825" lvl="1" indent="-285750"/>
                <a:r>
                  <a:rPr lang="en-US" dirty="0" err="1" smtClean="0"/>
                  <a:t>P</a:t>
                </a:r>
                <a:r>
                  <a:rPr lang="en-US" baseline="-25000" dirty="0" err="1" smtClean="0"/>
                  <a:t>j</a:t>
                </a:r>
                <a:r>
                  <a:rPr lang="en-US" dirty="0" smtClean="0"/>
                  <a:t> blocks at most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e>
                    </m:rad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paths of type 3</a:t>
                </a:r>
              </a:p>
              <a:p>
                <a:pPr marL="631825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Thus, # type 3 paths ≤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𝑚</m:t>
                        </m:r>
                      </m:e>
                    </m:rad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• GREEDY, so OPT ≤ 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𝑚</m:t>
                        </m:r>
                      </m:e>
                    </m:rad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+ 1) GREEDY +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𝑚</m:t>
                        </m:r>
                      </m:e>
                    </m:rad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631825" lvl="1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/>
                <a:stretch>
                  <a:fillRect l="-621" b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6FD0E-38C3-4C74-AA39-BBC19CA6BF29}" type="slidenum">
              <a:rPr lang="en-US" altLang="en-US" smtClean="0"/>
              <a:pPr/>
              <a:t>36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35840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Pricing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more general problem: </a:t>
            </a:r>
            <a:r>
              <a:rPr lang="en-US" dirty="0" smtClean="0">
                <a:solidFill>
                  <a:schemeClr val="tx1"/>
                </a:solidFill>
              </a:rPr>
              <a:t>Allow an edge to be used at most c times.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/>
              <a:t>Idea: </a:t>
            </a:r>
            <a:r>
              <a:rPr lang="en-US" dirty="0" smtClean="0">
                <a:solidFill>
                  <a:schemeClr val="tx1"/>
                </a:solidFill>
              </a:rPr>
              <a:t>Edges already used are more “expensive”.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6FD0E-38C3-4C74-AA39-BBC19CA6BF29}" type="slidenum">
              <a:rPr lang="en-US" altLang="en-US" smtClean="0"/>
              <a:pPr/>
              <a:t>37</a:t>
            </a:fld>
            <a:endParaRPr lang="en-US" altLang="en-US" sz="1400"/>
          </a:p>
        </p:txBody>
      </p:sp>
      <p:pic>
        <p:nvPicPr>
          <p:cNvPr id="5" name="Picture 2" descr="C:\WINDOWS\Desktop\Oh_type\kleinberg_GIF_11to13_eplog\kleinberg_11a09p628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64" y="2462502"/>
            <a:ext cx="7315200" cy="317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869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for the Case c =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14400"/>
                <a:ext cx="7848600" cy="5410200"/>
              </a:xfrm>
            </p:spPr>
            <p:txBody>
              <a:bodyPr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A path is </a:t>
                </a:r>
                <a:r>
                  <a:rPr lang="en-US" dirty="0">
                    <a:solidFill>
                      <a:srgbClr val="C00000"/>
                    </a:solidFill>
                  </a:rPr>
                  <a:t>long </a:t>
                </a:r>
                <a:r>
                  <a:rPr lang="en-US" dirty="0">
                    <a:solidFill>
                      <a:schemeClr val="tx1"/>
                    </a:solidFill>
                  </a:rPr>
                  <a:t>if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its length ≥ </a:t>
                </a:r>
                <a:r>
                  <a:rPr lang="el-GR" dirty="0" smtClean="0">
                    <a:solidFill>
                      <a:schemeClr val="tx1"/>
                    </a:solidFill>
                  </a:rPr>
                  <a:t>β</a:t>
                </a:r>
                <a:r>
                  <a:rPr lang="en-US" baseline="30000" dirty="0" smtClean="0">
                    <a:solidFill>
                      <a:schemeClr val="tx1"/>
                    </a:solidFill>
                  </a:rPr>
                  <a:t>2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US" dirty="0">
                    <a:solidFill>
                      <a:schemeClr val="tx1"/>
                    </a:solidFill>
                  </a:rPr>
                  <a:t>otherwise </a:t>
                </a:r>
                <a:r>
                  <a:rPr lang="en-US" dirty="0">
                    <a:solidFill>
                      <a:srgbClr val="C00000"/>
                    </a:solidFill>
                  </a:rPr>
                  <a:t>short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Consider the snapshot of Greedy when it can’t find a short path for the first time. Let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𝑙</m:t>
                        </m:r>
                      </m:e>
                    </m:acc>
                    <m:r>
                      <a:rPr lang="en-US" b="0" i="1" baseline="-25000" smtClean="0">
                        <a:solidFill>
                          <a:schemeClr val="tx1"/>
                        </a:solidFill>
                        <a:latin typeface="Cambria Math"/>
                      </a:rPr>
                      <m:t>𝑒</m:t>
                    </m:r>
                  </m:oMath>
                </a14:m>
                <a:r>
                  <a:rPr lang="en-US" baseline="-25000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be the length of edge e at this moment.</a:t>
                </a:r>
              </a:p>
              <a:p>
                <a:pPr marL="566738" lvl="2" indent="-285750">
                  <a:buClr>
                    <a:srgbClr val="003399"/>
                  </a:buClr>
                  <a:buSzPct val="50000"/>
                  <a:buFont typeface="Wingdings" panose="05000000000000000000" pitchFamily="2" charset="2"/>
                  <a:buChar char="§"/>
                </a:pPr>
                <a:r>
                  <a:rPr lang="en-US" dirty="0"/>
                  <a:t>Before the snapshot, no need to consider capacity constraint, i.e., no blocking occurs.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Paths in OPT</a:t>
                </a:r>
              </a:p>
              <a:p>
                <a:pPr marL="631825" lvl="1" indent="-285750"/>
                <a:r>
                  <a:rPr lang="en-US" dirty="0" smtClean="0"/>
                  <a:t>Paths in GREEDY</a:t>
                </a:r>
              </a:p>
              <a:p>
                <a:pPr marL="631825" lvl="1" indent="-285750"/>
                <a:r>
                  <a:rPr lang="en-US" dirty="0" smtClean="0">
                    <a:solidFill>
                      <a:schemeClr val="tx1"/>
                    </a:solidFill>
                  </a:rPr>
                  <a:t>Paths not in </a:t>
                </a:r>
                <a:r>
                  <a:rPr lang="en-US" dirty="0" smtClean="0"/>
                  <a:t>GREEDY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Any path P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i</a:t>
                </a:r>
                <a:r>
                  <a:rPr lang="en-US" baseline="30000" dirty="0" smtClean="0">
                    <a:solidFill>
                      <a:schemeClr val="tx1"/>
                    </a:solidFill>
                  </a:rPr>
                  <a:t>*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in OPT but not GREEDY must be long (as measured by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𝑙</m:t>
                        </m:r>
                      </m:e>
                    </m:acc>
                    <m:r>
                      <a:rPr lang="en-US" i="1" baseline="-25000">
                        <a:solidFill>
                          <a:schemeClr val="tx1"/>
                        </a:solidFill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 smtClean="0"/>
                  <a:t>).</a:t>
                </a:r>
                <a:endParaRPr lang="en-US" baseline="30000" dirty="0" smtClean="0">
                  <a:solidFill>
                    <a:schemeClr val="tx1"/>
                  </a:solidFill>
                </a:endParaRPr>
              </a:p>
              <a:p>
                <a:pPr marL="688975" lvl="1" indent="-342900"/>
                <a:r>
                  <a:rPr lang="en-US" dirty="0" smtClean="0"/>
                  <a:t>Suppose </a:t>
                </a:r>
                <a:r>
                  <a:rPr lang="en-US" dirty="0"/>
                  <a:t>P</a:t>
                </a:r>
                <a:r>
                  <a:rPr lang="en-US" baseline="-25000" dirty="0"/>
                  <a:t>i</a:t>
                </a:r>
                <a:r>
                  <a:rPr lang="en-US" baseline="30000" dirty="0"/>
                  <a:t>* </a:t>
                </a:r>
                <a:r>
                  <a:rPr lang="en-US" dirty="0" smtClean="0"/>
                  <a:t>connects </a:t>
                </a:r>
                <a:r>
                  <a:rPr lang="en-US" dirty="0" err="1" smtClean="0"/>
                  <a:t>s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 and </a:t>
                </a:r>
                <a:r>
                  <a:rPr lang="en-US" dirty="0" err="1" smtClean="0"/>
                  <a:t>t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. At snapshot time, </a:t>
                </a:r>
                <a:r>
                  <a:rPr lang="en-US" dirty="0" err="1"/>
                  <a:t>s</a:t>
                </a:r>
                <a:r>
                  <a:rPr lang="en-US" baseline="-25000" dirty="0" err="1"/>
                  <a:t>i</a:t>
                </a:r>
                <a:r>
                  <a:rPr lang="en-US" dirty="0"/>
                  <a:t> and </a:t>
                </a:r>
                <a:r>
                  <a:rPr lang="en-US" dirty="0" err="1" smtClean="0"/>
                  <a:t>t</a:t>
                </a:r>
                <a:r>
                  <a:rPr lang="en-US" baseline="-25000" dirty="0" err="1" smtClean="0"/>
                  <a:t>i</a:t>
                </a:r>
                <a:r>
                  <a:rPr lang="en-US" dirty="0"/>
                  <a:t> </a:t>
                </a:r>
                <a:r>
                  <a:rPr lang="en-US" dirty="0" smtClean="0"/>
                  <a:t>haven’t been connected by Greedy, which means that the shortest path between </a:t>
                </a:r>
                <a:r>
                  <a:rPr lang="en-US" dirty="0" err="1"/>
                  <a:t>s</a:t>
                </a:r>
                <a:r>
                  <a:rPr lang="en-US" baseline="-25000" dirty="0" err="1"/>
                  <a:t>i</a:t>
                </a:r>
                <a:r>
                  <a:rPr lang="en-US" dirty="0"/>
                  <a:t> and </a:t>
                </a:r>
                <a:r>
                  <a:rPr lang="en-US" dirty="0" err="1" smtClean="0"/>
                  <a:t>t</a:t>
                </a:r>
                <a:r>
                  <a:rPr lang="en-US" baseline="-25000" dirty="0" err="1" smtClean="0"/>
                  <a:t>i</a:t>
                </a:r>
                <a:r>
                  <a:rPr lang="en-US" dirty="0"/>
                  <a:t> </a:t>
                </a:r>
                <a:r>
                  <a:rPr lang="en-US" dirty="0" smtClean="0"/>
                  <a:t>is long.</a:t>
                </a:r>
              </a:p>
              <a:p>
                <a:pPr marL="688975" lvl="1" indent="-342900"/>
                <a:r>
                  <a:rPr lang="en-US" dirty="0"/>
                  <a:t>P</a:t>
                </a:r>
                <a:r>
                  <a:rPr lang="en-US" baseline="-25000" dirty="0"/>
                  <a:t>i</a:t>
                </a:r>
                <a:r>
                  <a:rPr lang="en-US" baseline="30000" dirty="0" smtClean="0"/>
                  <a:t>* </a:t>
                </a:r>
                <a:r>
                  <a:rPr lang="en-US" dirty="0" smtClean="0"/>
                  <a:t>can only be longer.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14400"/>
                <a:ext cx="7848600" cy="5410200"/>
              </a:xfrm>
              <a:blipFill rotWithShape="1">
                <a:blip r:embed="rId2"/>
                <a:stretch>
                  <a:fillRect l="-621" r="-1398" b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6FD0E-38C3-4C74-AA39-BBC19CA6BF29}" type="slidenum">
              <a:rPr lang="en-US" altLang="en-US" smtClean="0"/>
              <a:pPr/>
              <a:t>38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37909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for the </a:t>
            </a:r>
            <a:r>
              <a:rPr lang="en-US" dirty="0" smtClean="0"/>
              <a:t>Case </a:t>
            </a:r>
            <a:r>
              <a:rPr lang="en-US" dirty="0"/>
              <a:t>c =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623452"/>
                <a:ext cx="7848600" cy="54102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Σ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𝑒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𝑙</m:t>
                        </m:r>
                      </m:e>
                    </m:acc>
                    <m:r>
                      <a:rPr lang="en-US" sz="2000" b="0" i="1" baseline="-25000" smtClean="0">
                        <a:solidFill>
                          <a:schemeClr val="tx1"/>
                        </a:solidFill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≤ </a:t>
                </a:r>
                <a:r>
                  <a:rPr lang="el-GR" dirty="0" smtClean="0">
                    <a:solidFill>
                      <a:schemeClr val="tx1"/>
                    </a:solidFill>
                  </a:rPr>
                  <a:t>β</a:t>
                </a:r>
                <a:r>
                  <a:rPr lang="en-US" baseline="30000" dirty="0" smtClean="0">
                    <a:solidFill>
                      <a:schemeClr val="tx1"/>
                    </a:solidFill>
                  </a:rPr>
                  <a:t>3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•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GREEDY + m</a:t>
                </a:r>
              </a:p>
              <a:p>
                <a:pPr marL="631825" lvl="1" indent="-285750"/>
                <a:r>
                  <a:rPr lang="en-US" dirty="0" smtClean="0"/>
                  <a:t>The initial total length of all edges is m</a:t>
                </a:r>
              </a:p>
              <a:p>
                <a:pPr marL="631825" lvl="1" indent="-285750"/>
                <a:r>
                  <a:rPr lang="en-US" dirty="0" smtClean="0"/>
                  <a:t>Before snapshot time, all paths chosen by Greedy were short</a:t>
                </a:r>
              </a:p>
              <a:p>
                <a:pPr marL="631825" lvl="1" indent="-285750"/>
                <a:r>
                  <a:rPr lang="en-US" dirty="0" smtClean="0"/>
                  <a:t>A short path has length ≤ </a:t>
                </a:r>
                <a:r>
                  <a:rPr lang="el-GR" dirty="0" smtClean="0"/>
                  <a:t>β</a:t>
                </a:r>
                <a:r>
                  <a:rPr lang="en-US" baseline="30000" dirty="0" smtClean="0"/>
                  <a:t>2</a:t>
                </a:r>
              </a:p>
              <a:p>
                <a:pPr marL="631825" lvl="1" indent="-285750"/>
                <a:r>
                  <a:rPr lang="en-US" dirty="0" smtClean="0"/>
                  <a:t>After a short path was chosen, length of all paths on this path increase by a factor </a:t>
                </a:r>
                <a:r>
                  <a:rPr lang="el-GR" dirty="0" smtClean="0"/>
                  <a:t>β</a:t>
                </a:r>
                <a:endParaRPr lang="en-US" dirty="0" smtClean="0"/>
              </a:p>
              <a:p>
                <a:pPr marL="285750" indent="-285750"/>
                <a:endParaRPr lang="en-US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marL="285750" indent="-285750"/>
                <a:r>
                  <a:rPr lang="en-US" sz="2000" dirty="0" smtClean="0">
                    <a:solidFill>
                      <a:schemeClr val="tx1"/>
                    </a:solidFill>
                    <a:sym typeface="Symbol"/>
                  </a:rPr>
                  <a:t></a:t>
                </a:r>
                <a:r>
                  <a:rPr lang="en-US" sz="2000" baseline="-25000" dirty="0">
                    <a:solidFill>
                      <a:schemeClr val="tx1"/>
                    </a:solidFill>
                  </a:rPr>
                  <a:t>Pi</a:t>
                </a:r>
                <a:r>
                  <a:rPr lang="en-US" sz="2000" baseline="-25000" dirty="0" smtClean="0">
                    <a:solidFill>
                      <a:schemeClr val="tx1"/>
                    </a:solidFill>
                  </a:rPr>
                  <a:t>*</a:t>
                </a:r>
                <a:r>
                  <a:rPr lang="en-US" sz="2000" baseline="-25000" dirty="0" smtClean="0">
                    <a:solidFill>
                      <a:schemeClr val="tx1"/>
                    </a:solidFill>
                    <a:sym typeface="Symbol"/>
                  </a:rPr>
                  <a:t>OPT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𝑙</m:t>
                        </m:r>
                      </m:e>
                    </m:acc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(P</a:t>
                </a:r>
                <a:r>
                  <a:rPr lang="en-US" sz="2000" baseline="-25000" dirty="0" smtClean="0">
                    <a:solidFill>
                      <a:schemeClr val="tx1"/>
                    </a:solidFill>
                  </a:rPr>
                  <a:t>i</a:t>
                </a:r>
                <a:r>
                  <a:rPr lang="en-US" sz="2000" baseline="30000" dirty="0" smtClean="0">
                    <a:solidFill>
                      <a:schemeClr val="tx1"/>
                    </a:solidFill>
                  </a:rPr>
                  <a:t>*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) ≤ 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Σ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𝑒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𝑙</m:t>
                        </m:r>
                      </m:e>
                    </m:acc>
                    <m:r>
                      <a:rPr lang="en-US" sz="2000" i="1" baseline="-25000">
                        <a:solidFill>
                          <a:schemeClr val="tx1"/>
                        </a:solidFill>
                        <a:latin typeface="Cambria Math"/>
                      </a:rPr>
                      <m:t>𝑒</m:t>
                    </m:r>
                  </m:oMath>
                </a14:m>
                <a:endParaRPr lang="en-US" sz="2000" baseline="-25000" dirty="0" smtClean="0">
                  <a:solidFill>
                    <a:schemeClr val="tx1"/>
                  </a:solidFill>
                </a:endParaRPr>
              </a:p>
              <a:p>
                <a:pPr marL="688975" lvl="1" indent="-342900"/>
                <a:r>
                  <a:rPr lang="en-US" sz="2000" dirty="0" smtClean="0"/>
                  <a:t>Each edge is used at most twice 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285750" indent="-285750"/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285750" indent="-285750"/>
                <a:r>
                  <a:rPr lang="en-US" dirty="0" smtClean="0">
                    <a:solidFill>
                      <a:schemeClr val="tx1"/>
                    </a:solidFill>
                  </a:rPr>
                  <a:t>OPT ≤ GREEDY + 2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Σ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𝑒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𝑙</m:t>
                        </m:r>
                      </m:e>
                    </m:acc>
                    <m:r>
                      <a:rPr lang="en-US" sz="2000" i="1" baseline="-25000">
                        <a:solidFill>
                          <a:schemeClr val="tx1"/>
                        </a:solidFill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/ </a:t>
                </a:r>
                <a:r>
                  <a:rPr lang="el-GR" dirty="0" smtClean="0">
                    <a:solidFill>
                      <a:schemeClr val="tx1"/>
                    </a:solidFill>
                  </a:rPr>
                  <a:t>β</a:t>
                </a:r>
                <a:r>
                  <a:rPr lang="en-US" baseline="30000" dirty="0" smtClean="0">
                    <a:solidFill>
                      <a:schemeClr val="tx1"/>
                    </a:solidFill>
                  </a:rPr>
                  <a:t>2</a:t>
                </a:r>
              </a:p>
              <a:p>
                <a:pPr marL="285750" indent="-285750"/>
                <a:r>
                  <a:rPr lang="en-US" dirty="0" smtClean="0">
                    <a:solidFill>
                      <a:schemeClr val="tx1"/>
                    </a:solidFill>
                  </a:rPr>
                  <a:t>        ≤ GREEDY </a:t>
                </a:r>
                <a:r>
                  <a:rPr lang="en-US" dirty="0">
                    <a:solidFill>
                      <a:schemeClr val="tx1"/>
                    </a:solidFill>
                  </a:rPr>
                  <a:t>+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2 (</a:t>
                </a:r>
                <a:r>
                  <a:rPr lang="el-GR" dirty="0" smtClean="0">
                    <a:solidFill>
                      <a:schemeClr val="tx1"/>
                    </a:solidFill>
                  </a:rPr>
                  <a:t>β</a:t>
                </a:r>
                <a:r>
                  <a:rPr lang="en-US" baseline="30000" dirty="0">
                    <a:solidFill>
                      <a:schemeClr val="tx1"/>
                    </a:solidFill>
                  </a:rPr>
                  <a:t>3 </a:t>
                </a:r>
                <a:r>
                  <a:rPr lang="en-US" dirty="0">
                    <a:solidFill>
                      <a:schemeClr val="tx1"/>
                    </a:solidFill>
                  </a:rPr>
                  <a:t>•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GREEDY +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m) </a:t>
                </a:r>
                <a:r>
                  <a:rPr lang="en-US" dirty="0">
                    <a:solidFill>
                      <a:schemeClr val="tx1"/>
                    </a:solidFill>
                  </a:rPr>
                  <a:t>/ </a:t>
                </a:r>
                <a:r>
                  <a:rPr lang="el-GR" dirty="0">
                    <a:solidFill>
                      <a:schemeClr val="tx1"/>
                    </a:solidFill>
                  </a:rPr>
                  <a:t>β</a:t>
                </a:r>
                <a:r>
                  <a:rPr lang="en-US" baseline="30000" dirty="0" smtClean="0">
                    <a:solidFill>
                      <a:schemeClr val="tx1"/>
                    </a:solidFill>
                  </a:rPr>
                  <a:t>2</a:t>
                </a:r>
              </a:p>
              <a:p>
                <a:pPr marL="285750" indent="-285750"/>
                <a:r>
                  <a:rPr lang="en-US" dirty="0" smtClean="0">
                    <a:solidFill>
                      <a:schemeClr val="tx1"/>
                    </a:solidFill>
                  </a:rPr>
                  <a:t>        ≤ </a:t>
                </a:r>
                <a:r>
                  <a:rPr lang="en-US" dirty="0">
                    <a:solidFill>
                      <a:schemeClr val="tx1"/>
                    </a:solidFill>
                  </a:rPr>
                  <a:t>GREEDY +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2 </a:t>
                </a:r>
                <a:r>
                  <a:rPr lang="el-GR" dirty="0" smtClean="0">
                    <a:solidFill>
                      <a:schemeClr val="tx1"/>
                    </a:solidFill>
                  </a:rPr>
                  <a:t>β</a:t>
                </a:r>
                <a:r>
                  <a:rPr lang="en-US" baseline="30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•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GREEDY +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2 m </a:t>
                </a:r>
                <a:r>
                  <a:rPr lang="en-US" dirty="0">
                    <a:solidFill>
                      <a:schemeClr val="tx1"/>
                    </a:solidFill>
                  </a:rPr>
                  <a:t>/ </a:t>
                </a:r>
                <a:r>
                  <a:rPr lang="el-GR" dirty="0">
                    <a:solidFill>
                      <a:schemeClr val="tx1"/>
                    </a:solidFill>
                  </a:rPr>
                  <a:t>β</a:t>
                </a:r>
                <a:r>
                  <a:rPr lang="en-US" baseline="30000" dirty="0" smtClean="0">
                    <a:solidFill>
                      <a:schemeClr val="tx1"/>
                    </a:solidFill>
                  </a:rPr>
                  <a:t>2</a:t>
                </a:r>
              </a:p>
              <a:p>
                <a:pPr marL="285750" indent="-285750"/>
                <a:r>
                  <a:rPr lang="en-US" baseline="30000" dirty="0">
                    <a:solidFill>
                      <a:schemeClr val="tx1"/>
                    </a:solidFill>
                  </a:rPr>
                  <a:t> </a:t>
                </a:r>
                <a:r>
                  <a:rPr lang="en-US" baseline="30000" dirty="0" smtClean="0">
                    <a:solidFill>
                      <a:schemeClr val="tx1"/>
                    </a:solidFill>
                  </a:rPr>
                  <a:t>           </a:t>
                </a:r>
                <a:r>
                  <a:rPr lang="en-US" dirty="0">
                    <a:solidFill>
                      <a:schemeClr val="tx1"/>
                    </a:solidFill>
                  </a:rPr>
                  <a:t>≤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2 (1 + </a:t>
                </a:r>
                <a:r>
                  <a:rPr lang="el-GR" dirty="0" smtClean="0">
                    <a:solidFill>
                      <a:schemeClr val="tx1"/>
                    </a:solidFill>
                  </a:rPr>
                  <a:t>β</a:t>
                </a:r>
                <a:r>
                  <a:rPr lang="en-US" baseline="30000" dirty="0" smtClean="0">
                    <a:solidFill>
                      <a:schemeClr val="tx1"/>
                    </a:solidFill>
                  </a:rPr>
                  <a:t> 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+ </a:t>
                </a:r>
                <a:r>
                  <a:rPr lang="en-US" dirty="0">
                    <a:solidFill>
                      <a:schemeClr val="tx1"/>
                    </a:solidFill>
                  </a:rPr>
                  <a:t>m / </a:t>
                </a:r>
                <a:r>
                  <a:rPr lang="el-GR" dirty="0">
                    <a:solidFill>
                      <a:schemeClr val="tx1"/>
                    </a:solidFill>
                  </a:rPr>
                  <a:t>β</a:t>
                </a:r>
                <a:r>
                  <a:rPr lang="en-US" baseline="30000" dirty="0" smtClean="0">
                    <a:solidFill>
                      <a:schemeClr val="tx1"/>
                    </a:solidFill>
                  </a:rPr>
                  <a:t>2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) </a:t>
                </a:r>
                <a:r>
                  <a:rPr lang="en-US" dirty="0">
                    <a:solidFill>
                      <a:schemeClr val="tx1"/>
                    </a:solidFill>
                  </a:rPr>
                  <a:t>•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GREEDY</a:t>
                </a:r>
              </a:p>
              <a:p>
                <a:pPr marL="285750" indent="-285750"/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/>
                <a:r>
                  <a:rPr lang="en-US" dirty="0" smtClean="0">
                    <a:solidFill>
                      <a:schemeClr val="tx1"/>
                    </a:solidFill>
                  </a:rPr>
                  <a:t>Choosing </a:t>
                </a:r>
                <a:r>
                  <a:rPr lang="el-GR" dirty="0">
                    <a:solidFill>
                      <a:schemeClr val="tx1"/>
                    </a:solidFill>
                  </a:rPr>
                  <a:t>β</a:t>
                </a:r>
                <a:r>
                  <a:rPr lang="en-US" baseline="30000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= </a:t>
                </a:r>
                <a:r>
                  <a:rPr lang="en-US" dirty="0">
                    <a:solidFill>
                      <a:schemeClr val="tx1"/>
                    </a:solidFill>
                  </a:rPr>
                  <a:t>m / </a:t>
                </a:r>
                <a:r>
                  <a:rPr lang="el-GR" dirty="0">
                    <a:solidFill>
                      <a:schemeClr val="tx1"/>
                    </a:solidFill>
                  </a:rPr>
                  <a:t>β</a:t>
                </a:r>
                <a:r>
                  <a:rPr lang="en-US" baseline="30000" dirty="0" smtClean="0">
                    <a:solidFill>
                      <a:schemeClr val="tx1"/>
                    </a:solidFill>
                  </a:rPr>
                  <a:t>2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, or </a:t>
                </a:r>
                <a:r>
                  <a:rPr lang="el-GR" dirty="0">
                    <a:solidFill>
                      <a:schemeClr val="tx1"/>
                    </a:solidFill>
                  </a:rPr>
                  <a:t>β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= m</a:t>
                </a:r>
                <a:r>
                  <a:rPr lang="en-US" baseline="30000" dirty="0" smtClean="0">
                    <a:solidFill>
                      <a:schemeClr val="tx1"/>
                    </a:solidFill>
                  </a:rPr>
                  <a:t>1/3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minimizes the approximation to O(m</a:t>
                </a:r>
                <a:r>
                  <a:rPr lang="en-US" baseline="30000" dirty="0" smtClean="0">
                    <a:solidFill>
                      <a:schemeClr val="tx1"/>
                    </a:solidFill>
                  </a:rPr>
                  <a:t>1/3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).</a:t>
                </a:r>
              </a:p>
              <a:p>
                <a:pPr marL="285750" indent="-285750"/>
                <a:r>
                  <a:rPr lang="en-US" smtClean="0">
                    <a:solidFill>
                      <a:schemeClr val="tx1"/>
                    </a:solidFill>
                  </a:rPr>
                  <a:t>O(c m</a:t>
                </a:r>
                <a:r>
                  <a:rPr lang="en-US" baseline="30000" smtClean="0">
                    <a:solidFill>
                      <a:schemeClr val="tx1"/>
                    </a:solidFill>
                  </a:rPr>
                  <a:t>1</a:t>
                </a:r>
                <a:r>
                  <a:rPr lang="en-US" baseline="30000" dirty="0" smtClean="0">
                    <a:solidFill>
                      <a:schemeClr val="tx1"/>
                    </a:solidFill>
                  </a:rPr>
                  <a:t>/(1+c)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) </a:t>
                </a:r>
                <a:r>
                  <a:rPr lang="en-US" smtClean="0">
                    <a:solidFill>
                      <a:schemeClr val="tx1"/>
                    </a:solidFill>
                  </a:rPr>
                  <a:t>for general c.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/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/>
                <a:endParaRPr lang="en-US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623452"/>
                <a:ext cx="7848600" cy="5410200"/>
              </a:xfrm>
              <a:blipFill rotWithShape="1">
                <a:blip r:embed="rId2"/>
                <a:stretch>
                  <a:fillRect l="-776" b="-6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6FD0E-38C3-4C74-AA39-BBC19CA6BF29}" type="slidenum">
              <a:rPr lang="en-US" altLang="en-US" smtClean="0"/>
              <a:pPr/>
              <a:t>39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87038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58830-B407-49EE-9463-51303DD359D0}" type="slidenum">
              <a:rPr lang="en-US" altLang="en-US"/>
              <a:pPr/>
              <a:t>4</a:t>
            </a:fld>
            <a:endParaRPr lang="en-US" altLang="en-US" sz="1400"/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List-scheduling algorithm.</a:t>
            </a:r>
          </a:p>
          <a:p>
            <a:pPr lvl="1"/>
            <a:r>
              <a:rPr lang="en-US" altLang="en-US" dirty="0"/>
              <a:t>Consider n jobs </a:t>
            </a:r>
            <a:r>
              <a:rPr lang="en-US" altLang="en-US" dirty="0" smtClean="0"/>
              <a:t>in some fixed order.</a:t>
            </a:r>
            <a:endParaRPr lang="en-US" altLang="en-US" dirty="0"/>
          </a:p>
          <a:p>
            <a:pPr lvl="1"/>
            <a:r>
              <a:rPr lang="en-US" altLang="en-US" dirty="0"/>
              <a:t>Assign job j </a:t>
            </a:r>
            <a:r>
              <a:rPr lang="en-US" altLang="en-US" dirty="0" smtClean="0"/>
              <a:t>to </a:t>
            </a:r>
            <a:r>
              <a:rPr lang="en-US" altLang="en-US" dirty="0"/>
              <a:t>machine whose load is smallest so far.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Implementation.</a:t>
            </a:r>
            <a:r>
              <a:rPr lang="en-US" altLang="en-US" dirty="0">
                <a:solidFill>
                  <a:srgbClr val="006600"/>
                </a:solidFill>
              </a:rPr>
              <a:t>  </a:t>
            </a:r>
            <a:r>
              <a:rPr lang="en-US" altLang="en-US" dirty="0">
                <a:solidFill>
                  <a:schemeClr val="tx1"/>
                </a:solidFill>
              </a:rPr>
              <a:t>O(n log n) using a priority queue.</a:t>
            </a:r>
          </a:p>
        </p:txBody>
      </p:sp>
      <p:sp>
        <p:nvSpPr>
          <p:cNvPr id="44749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Load Balancing:  List Scheduling</a:t>
            </a:r>
          </a:p>
        </p:txBody>
      </p:sp>
      <p:sp>
        <p:nvSpPr>
          <p:cNvPr id="447498" name="Text Box 10"/>
          <p:cNvSpPr txBox="1">
            <a:spLocks noChangeArrowheads="1"/>
          </p:cNvSpPr>
          <p:nvPr/>
        </p:nvSpPr>
        <p:spPr bwMode="auto">
          <a:xfrm>
            <a:off x="1371600" y="2279650"/>
            <a:ext cx="5778500" cy="32067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7160" tIns="137160" rIns="137160" bIns="137160">
            <a:spAutoFit/>
          </a:bodyPr>
          <a:lstStyle/>
          <a:p>
            <a:r>
              <a:rPr kumimoji="0" lang="en-US" altLang="en-US" sz="1600" b="1">
                <a:solidFill>
                  <a:schemeClr val="bg2"/>
                </a:solidFill>
                <a:latin typeface="Courier New" pitchFamily="92" charset="0"/>
                <a:ea typeface="ＭＳ Ｐゴシック" pitchFamily="92" charset="-128"/>
              </a:rPr>
              <a:t>List-Scheduling(m, n, t</a:t>
            </a:r>
            <a:r>
              <a:rPr kumimoji="0" lang="en-US" altLang="en-US" sz="1600" b="1" baseline="-25000">
                <a:solidFill>
                  <a:schemeClr val="bg2"/>
                </a:solidFill>
                <a:latin typeface="Courier New" pitchFamily="92" charset="0"/>
                <a:ea typeface="ＭＳ Ｐゴシック" pitchFamily="92" charset="-128"/>
              </a:rPr>
              <a:t>1</a:t>
            </a:r>
            <a:r>
              <a:rPr kumimoji="0" lang="en-US" altLang="en-US" sz="1600" b="1">
                <a:solidFill>
                  <a:schemeClr val="bg2"/>
                </a:solidFill>
                <a:latin typeface="Courier New" pitchFamily="92" charset="0"/>
                <a:ea typeface="ＭＳ Ｐゴシック" pitchFamily="92" charset="-128"/>
              </a:rPr>
              <a:t>,t</a:t>
            </a:r>
            <a:r>
              <a:rPr kumimoji="0" lang="en-US" altLang="en-US" sz="1600" b="1" baseline="-25000">
                <a:solidFill>
                  <a:schemeClr val="bg2"/>
                </a:solidFill>
                <a:latin typeface="Courier New" pitchFamily="92" charset="0"/>
                <a:ea typeface="ＭＳ Ｐゴシック" pitchFamily="92" charset="-128"/>
              </a:rPr>
              <a:t>2</a:t>
            </a:r>
            <a:r>
              <a:rPr kumimoji="0" lang="en-US" altLang="en-US" sz="1600" b="1">
                <a:solidFill>
                  <a:schemeClr val="bg2"/>
                </a:solidFill>
                <a:latin typeface="Courier New" pitchFamily="92" charset="0"/>
                <a:ea typeface="ＭＳ Ｐゴシック" pitchFamily="92" charset="-128"/>
              </a:rPr>
              <a:t>,</a:t>
            </a:r>
            <a:r>
              <a:rPr kumimoji="0" lang="en-US" altLang="en-US" sz="1600" b="1">
                <a:solidFill>
                  <a:schemeClr val="bg2"/>
                </a:solidFill>
                <a:latin typeface="Arial"/>
                <a:ea typeface="ＭＳ Ｐゴシック" pitchFamily="92" charset="-128"/>
              </a:rPr>
              <a:t>…</a:t>
            </a:r>
            <a:r>
              <a:rPr kumimoji="0" lang="en-US" altLang="en-US" sz="1600" b="1">
                <a:solidFill>
                  <a:schemeClr val="bg2"/>
                </a:solidFill>
                <a:latin typeface="Courier New" pitchFamily="92" charset="0"/>
                <a:ea typeface="ＭＳ Ｐゴシック" pitchFamily="92" charset="-128"/>
              </a:rPr>
              <a:t>,t</a:t>
            </a:r>
            <a:r>
              <a:rPr kumimoji="0" lang="en-US" altLang="en-US" sz="1600" b="1" baseline="-25000">
                <a:solidFill>
                  <a:schemeClr val="bg2"/>
                </a:solidFill>
                <a:latin typeface="Courier New" pitchFamily="92" charset="0"/>
                <a:ea typeface="ＭＳ Ｐゴシック" pitchFamily="92" charset="-128"/>
              </a:rPr>
              <a:t>n</a:t>
            </a:r>
            <a:r>
              <a:rPr kumimoji="0" lang="en-US" altLang="en-US" sz="1600" b="1">
                <a:solidFill>
                  <a:schemeClr val="bg2"/>
                </a:solidFill>
                <a:latin typeface="Courier New" pitchFamily="92" charset="0"/>
                <a:ea typeface="ＭＳ Ｐゴシック" pitchFamily="92" charset="-128"/>
              </a:rPr>
              <a:t>) {</a:t>
            </a:r>
          </a:p>
          <a:p>
            <a:r>
              <a:rPr kumimoji="0" lang="en-US" altLang="en-US" sz="1600" b="1">
                <a:solidFill>
                  <a:schemeClr val="bg2"/>
                </a:solidFill>
                <a:latin typeface="Courier New" pitchFamily="92" charset="0"/>
                <a:ea typeface="ＭＳ Ｐゴシック" pitchFamily="92" charset="-128"/>
              </a:rPr>
              <a:t>   </a:t>
            </a:r>
            <a:r>
              <a:rPr lang="en-US" altLang="en-US" sz="1600" b="1">
                <a:solidFill>
                  <a:srgbClr val="003399"/>
                </a:solidFill>
                <a:latin typeface="Courier New" pitchFamily="92" charset="0"/>
              </a:rPr>
              <a:t>for </a:t>
            </a:r>
            <a:r>
              <a:rPr lang="en-US" altLang="en-US" sz="1600" b="1">
                <a:latin typeface="Courier New" pitchFamily="92" charset="0"/>
                <a:sym typeface="Symbol" pitchFamily="92" charset="2"/>
              </a:rPr>
              <a:t>i = 1 to m {</a:t>
            </a:r>
            <a:endParaRPr lang="en-US" altLang="en-US" sz="1600" b="1">
              <a:latin typeface="Courier New" pitchFamily="92" charset="0"/>
            </a:endParaRPr>
          </a:p>
          <a:p>
            <a:r>
              <a:rPr lang="en-US" altLang="en-US" sz="1600" b="1">
                <a:latin typeface="Courier New" pitchFamily="92" charset="0"/>
              </a:rPr>
              <a:t>      L</a:t>
            </a:r>
            <a:r>
              <a:rPr lang="en-US" altLang="en-US" sz="1600" b="1" baseline="-25000">
                <a:latin typeface="Courier New" pitchFamily="92" charset="0"/>
              </a:rPr>
              <a:t>i </a:t>
            </a:r>
            <a:r>
              <a:rPr lang="en-US" altLang="en-US" sz="1600" b="1">
                <a:latin typeface="Courier New" pitchFamily="92" charset="0"/>
                <a:sym typeface="Symbol" pitchFamily="92" charset="2"/>
              </a:rPr>
              <a:t> 0</a:t>
            </a:r>
          </a:p>
          <a:p>
            <a:r>
              <a:rPr lang="en-US" altLang="en-US" sz="1600" b="1">
                <a:latin typeface="Courier New" pitchFamily="92" charset="0"/>
                <a:sym typeface="Symbol" pitchFamily="92" charset="2"/>
              </a:rPr>
              <a:t>      J(i)</a:t>
            </a:r>
            <a:r>
              <a:rPr lang="en-US" altLang="en-US" sz="1600" b="1" baseline="-25000">
                <a:latin typeface="Courier New" pitchFamily="92" charset="0"/>
              </a:rPr>
              <a:t> </a:t>
            </a:r>
            <a:r>
              <a:rPr lang="en-US" altLang="en-US" sz="1600" b="1">
                <a:latin typeface="Courier New" pitchFamily="92" charset="0"/>
                <a:sym typeface="Symbol" pitchFamily="92" charset="2"/>
              </a:rPr>
              <a:t> </a:t>
            </a:r>
          </a:p>
          <a:p>
            <a:r>
              <a:rPr lang="en-US" altLang="en-US" sz="1600" b="1">
                <a:latin typeface="Courier New" pitchFamily="92" charset="0"/>
                <a:sym typeface="Symbol" pitchFamily="92" charset="2"/>
              </a:rPr>
              <a:t>   }</a:t>
            </a:r>
          </a:p>
          <a:p>
            <a:endParaRPr lang="en-US" altLang="en-US" sz="1600" b="1">
              <a:latin typeface="Courier New" pitchFamily="92" charset="0"/>
              <a:sym typeface="Symbol" pitchFamily="92" charset="2"/>
            </a:endParaRPr>
          </a:p>
          <a:p>
            <a:r>
              <a:rPr lang="en-US" altLang="en-US" sz="1600" b="1">
                <a:solidFill>
                  <a:srgbClr val="003399"/>
                </a:solidFill>
                <a:latin typeface="Courier New" pitchFamily="92" charset="0"/>
              </a:rPr>
              <a:t>   for </a:t>
            </a:r>
            <a:r>
              <a:rPr lang="en-US" altLang="en-US" sz="1600" b="1">
                <a:latin typeface="Courier New" pitchFamily="92" charset="0"/>
                <a:sym typeface="Symbol" pitchFamily="92" charset="2"/>
              </a:rPr>
              <a:t>j = 1 to n {</a:t>
            </a:r>
          </a:p>
          <a:p>
            <a:r>
              <a:rPr lang="en-US" altLang="en-US" sz="1600" b="1">
                <a:latin typeface="Courier New" pitchFamily="92" charset="0"/>
                <a:sym typeface="Symbol" pitchFamily="92" charset="2"/>
              </a:rPr>
              <a:t>   </a:t>
            </a:r>
            <a:r>
              <a:rPr lang="en-US" altLang="en-US" sz="1600" b="1">
                <a:latin typeface="Courier New" pitchFamily="92" charset="0"/>
              </a:rPr>
              <a:t>   i = argmin</a:t>
            </a:r>
            <a:r>
              <a:rPr lang="en-US" altLang="en-US" sz="1600" b="1" baseline="-25000">
                <a:latin typeface="Courier New" pitchFamily="92" charset="0"/>
              </a:rPr>
              <a:t>k</a:t>
            </a:r>
            <a:r>
              <a:rPr lang="en-US" altLang="en-US" sz="1600" b="1">
                <a:latin typeface="Courier New" pitchFamily="92" charset="0"/>
              </a:rPr>
              <a:t> L</a:t>
            </a:r>
            <a:r>
              <a:rPr lang="en-US" altLang="en-US" sz="1600" b="1" baseline="-25000">
                <a:latin typeface="Courier New" pitchFamily="92" charset="0"/>
              </a:rPr>
              <a:t>k</a:t>
            </a:r>
            <a:endParaRPr lang="en-US" altLang="en-US" sz="1600" b="1">
              <a:latin typeface="Courier New" pitchFamily="92" charset="0"/>
              <a:sym typeface="Symbol" pitchFamily="92" charset="2"/>
            </a:endParaRPr>
          </a:p>
          <a:p>
            <a:r>
              <a:rPr lang="en-US" altLang="en-US" sz="1600" b="1">
                <a:latin typeface="Courier New" pitchFamily="92" charset="0"/>
                <a:sym typeface="Symbol" pitchFamily="92" charset="2"/>
              </a:rPr>
              <a:t>      J(i)</a:t>
            </a:r>
            <a:r>
              <a:rPr lang="en-US" altLang="en-US" sz="1600" b="1" baseline="-25000">
                <a:latin typeface="Courier New" pitchFamily="92" charset="0"/>
              </a:rPr>
              <a:t> </a:t>
            </a:r>
            <a:r>
              <a:rPr lang="en-US" altLang="en-US" sz="1600" b="1">
                <a:latin typeface="Courier New" pitchFamily="92" charset="0"/>
                <a:sym typeface="Symbol" pitchFamily="92" charset="2"/>
              </a:rPr>
              <a:t> J(i)</a:t>
            </a:r>
            <a:r>
              <a:rPr lang="en-US" altLang="en-US" sz="1600" b="1" baseline="-25000">
                <a:latin typeface="Courier New" pitchFamily="92" charset="0"/>
              </a:rPr>
              <a:t> </a:t>
            </a:r>
            <a:r>
              <a:rPr lang="en-US" altLang="en-US" sz="1600" b="1">
                <a:latin typeface="Courier New" pitchFamily="92" charset="0"/>
                <a:sym typeface="Symbol" pitchFamily="92" charset="2"/>
              </a:rPr>
              <a:t> {j}</a:t>
            </a:r>
          </a:p>
          <a:p>
            <a:r>
              <a:rPr lang="en-US" altLang="en-US" sz="1600" b="1">
                <a:latin typeface="Courier New" pitchFamily="92" charset="0"/>
                <a:sym typeface="Symbol" pitchFamily="92" charset="2"/>
              </a:rPr>
              <a:t>      L</a:t>
            </a:r>
            <a:r>
              <a:rPr lang="en-US" altLang="en-US" sz="1600" b="1" baseline="-25000">
                <a:latin typeface="Courier New" pitchFamily="92" charset="0"/>
              </a:rPr>
              <a:t>i </a:t>
            </a:r>
            <a:r>
              <a:rPr lang="en-US" altLang="en-US" sz="1600" b="1">
                <a:latin typeface="Courier New" pitchFamily="92" charset="0"/>
                <a:sym typeface="Symbol" pitchFamily="92" charset="2"/>
              </a:rPr>
              <a:t> L</a:t>
            </a:r>
            <a:r>
              <a:rPr lang="en-US" altLang="en-US" sz="1600" b="1" baseline="-25000">
                <a:latin typeface="Courier New" pitchFamily="92" charset="0"/>
              </a:rPr>
              <a:t>i </a:t>
            </a:r>
            <a:r>
              <a:rPr lang="en-US" altLang="en-US" sz="1600" b="1">
                <a:latin typeface="Courier New" pitchFamily="92" charset="0"/>
                <a:sym typeface="Symbol" pitchFamily="92" charset="2"/>
              </a:rPr>
              <a:t>+ t</a:t>
            </a:r>
            <a:r>
              <a:rPr lang="en-US" altLang="en-US" sz="1600" b="1" baseline="-25000">
                <a:latin typeface="Courier New" pitchFamily="92" charset="0"/>
              </a:rPr>
              <a:t>j</a:t>
            </a:r>
          </a:p>
          <a:p>
            <a:r>
              <a:rPr kumimoji="0" lang="en-US" altLang="en-US" sz="1600" b="1">
                <a:solidFill>
                  <a:schemeClr val="bg2"/>
                </a:solidFill>
                <a:latin typeface="Courier New" pitchFamily="92" charset="0"/>
                <a:ea typeface="ＭＳ Ｐゴシック" pitchFamily="92" charset="-128"/>
              </a:rPr>
              <a:t>   }</a:t>
            </a:r>
          </a:p>
          <a:p>
            <a:r>
              <a:rPr kumimoji="0" lang="en-US" altLang="en-US" sz="1600" b="1">
                <a:solidFill>
                  <a:schemeClr val="bg2"/>
                </a:solidFill>
                <a:latin typeface="Courier New" pitchFamily="92" charset="0"/>
                <a:ea typeface="ＭＳ Ｐゴシック" pitchFamily="92" charset="-128"/>
              </a:rPr>
              <a:t>}</a:t>
            </a:r>
          </a:p>
        </p:txBody>
      </p:sp>
      <p:sp>
        <p:nvSpPr>
          <p:cNvPr id="447499" name="Line 11"/>
          <p:cNvSpPr>
            <a:spLocks noChangeShapeType="1"/>
          </p:cNvSpPr>
          <p:nvPr/>
        </p:nvSpPr>
        <p:spPr bwMode="auto">
          <a:xfrm flipH="1">
            <a:off x="3508375" y="3276600"/>
            <a:ext cx="219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47500" name="Rectangle 12"/>
          <p:cNvSpPr>
            <a:spLocks noChangeArrowheads="1"/>
          </p:cNvSpPr>
          <p:nvPr/>
        </p:nvSpPr>
        <p:spPr bwMode="auto">
          <a:xfrm>
            <a:off x="3832225" y="3111500"/>
            <a:ext cx="200025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/>
              <a:t>jobs assigned to machine i</a:t>
            </a:r>
          </a:p>
        </p:txBody>
      </p:sp>
      <p:sp>
        <p:nvSpPr>
          <p:cNvPr id="447501" name="Line 13"/>
          <p:cNvSpPr>
            <a:spLocks noChangeShapeType="1"/>
          </p:cNvSpPr>
          <p:nvPr/>
        </p:nvSpPr>
        <p:spPr bwMode="auto">
          <a:xfrm flipH="1">
            <a:off x="3505200" y="3017838"/>
            <a:ext cx="219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47502" name="Rectangle 14"/>
          <p:cNvSpPr>
            <a:spLocks noChangeArrowheads="1"/>
          </p:cNvSpPr>
          <p:nvPr/>
        </p:nvSpPr>
        <p:spPr bwMode="auto">
          <a:xfrm>
            <a:off x="3829050" y="2852738"/>
            <a:ext cx="135255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/>
              <a:t>load on machine i</a:t>
            </a:r>
          </a:p>
        </p:txBody>
      </p:sp>
      <p:sp>
        <p:nvSpPr>
          <p:cNvPr id="447503" name="Line 15"/>
          <p:cNvSpPr>
            <a:spLocks noChangeShapeType="1"/>
          </p:cNvSpPr>
          <p:nvPr/>
        </p:nvSpPr>
        <p:spPr bwMode="auto">
          <a:xfrm flipH="1">
            <a:off x="4546600" y="4271963"/>
            <a:ext cx="219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47504" name="Rectangle 16"/>
          <p:cNvSpPr>
            <a:spLocks noChangeArrowheads="1"/>
          </p:cNvSpPr>
          <p:nvPr/>
        </p:nvSpPr>
        <p:spPr bwMode="auto">
          <a:xfrm>
            <a:off x="4870450" y="4106863"/>
            <a:ext cx="206375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/>
              <a:t>machine i has smallest load</a:t>
            </a:r>
          </a:p>
        </p:txBody>
      </p:sp>
      <p:sp>
        <p:nvSpPr>
          <p:cNvPr id="447505" name="Line 17"/>
          <p:cNvSpPr>
            <a:spLocks noChangeShapeType="1"/>
          </p:cNvSpPr>
          <p:nvPr/>
        </p:nvSpPr>
        <p:spPr bwMode="auto">
          <a:xfrm flipH="1">
            <a:off x="4554538" y="4524375"/>
            <a:ext cx="219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47506" name="Rectangle 18"/>
          <p:cNvSpPr>
            <a:spLocks noChangeArrowheads="1"/>
          </p:cNvSpPr>
          <p:nvPr/>
        </p:nvSpPr>
        <p:spPr bwMode="auto">
          <a:xfrm>
            <a:off x="4878388" y="4359275"/>
            <a:ext cx="188595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/>
              <a:t>assign job j to machine i</a:t>
            </a:r>
          </a:p>
        </p:txBody>
      </p:sp>
      <p:sp>
        <p:nvSpPr>
          <p:cNvPr id="447507" name="Line 19"/>
          <p:cNvSpPr>
            <a:spLocks noChangeShapeType="1"/>
          </p:cNvSpPr>
          <p:nvPr/>
        </p:nvSpPr>
        <p:spPr bwMode="auto">
          <a:xfrm flipH="1">
            <a:off x="4562475" y="4776788"/>
            <a:ext cx="219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47508" name="Rectangle 20"/>
          <p:cNvSpPr>
            <a:spLocks noChangeArrowheads="1"/>
          </p:cNvSpPr>
          <p:nvPr/>
        </p:nvSpPr>
        <p:spPr bwMode="auto">
          <a:xfrm>
            <a:off x="4886325" y="4611688"/>
            <a:ext cx="186055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/>
              <a:t>update load of machine 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11.6  LP Rounding: Vertex Cover</a:t>
            </a:r>
          </a:p>
        </p:txBody>
      </p:sp>
    </p:spTree>
    <p:extLst>
      <p:ext uri="{BB962C8B-B14F-4D97-AF65-F5344CB8AC3E}">
        <p14:creationId xmlns:p14="http://schemas.microsoft.com/office/powerpoint/2010/main" val="231986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5BCF9-1F8F-4094-98CE-745CB57B3558}" type="slidenum">
              <a:rPr lang="en-US" altLang="en-US"/>
              <a:pPr/>
              <a:t>41</a:t>
            </a:fld>
            <a:endParaRPr lang="en-US" altLang="en-US" sz="1400"/>
          </a:p>
        </p:txBody>
      </p:sp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Weighted Vertex Cover:  IP Formulation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Weighted vertex cover.  </a:t>
            </a:r>
            <a:r>
              <a:rPr lang="en-US" altLang="en-US">
                <a:solidFill>
                  <a:schemeClr val="tx1"/>
                </a:solidFill>
              </a:rPr>
              <a:t>Given an undirected graph G = (V, E) with vertex weights w</a:t>
            </a:r>
            <a:r>
              <a:rPr lang="en-US" altLang="en-US" sz="2000" baseline="-25000">
                <a:solidFill>
                  <a:schemeClr val="tx1"/>
                </a:solidFill>
              </a:rPr>
              <a:t>i</a:t>
            </a:r>
            <a:r>
              <a:rPr lang="en-US" altLang="en-US">
                <a:solidFill>
                  <a:schemeClr val="tx1"/>
                </a:solidFill>
              </a:rPr>
              <a:t> </a:t>
            </a:r>
            <a:r>
              <a:rPr lang="en-US" altLang="en-US">
                <a:solidFill>
                  <a:schemeClr val="tx1"/>
                </a:solidFill>
                <a:sym typeface="Symbol" pitchFamily="92" charset="2"/>
              </a:rPr>
              <a:t> 0</a:t>
            </a:r>
            <a:r>
              <a:rPr lang="en-US" altLang="en-US">
                <a:solidFill>
                  <a:schemeClr val="tx1"/>
                </a:solidFill>
              </a:rPr>
              <a:t>, find a minimum weight subset of nodes S such that every edge is incident to at least one vertex in 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Integer programming formulation.</a:t>
            </a:r>
          </a:p>
          <a:p>
            <a:pPr lvl="1"/>
            <a:r>
              <a:rPr lang="en-US" altLang="en-US"/>
              <a:t>Model inclusion of each vertex i using a 0/1 variable x</a:t>
            </a:r>
            <a:r>
              <a:rPr lang="en-US" altLang="en-US" baseline="-25000"/>
              <a:t>i</a:t>
            </a:r>
            <a:r>
              <a:rPr lang="en-US" altLang="en-US"/>
              <a:t>.</a:t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>Vertex covers in 1-1 correspondence with 0/1 assignments:</a:t>
            </a:r>
            <a:br>
              <a:rPr lang="en-US" altLang="en-US"/>
            </a:br>
            <a:r>
              <a:rPr lang="en-US" altLang="en-US"/>
              <a:t> S = {i </a:t>
            </a:r>
            <a:r>
              <a:rPr lang="en-US" altLang="en-US">
                <a:sym typeface="Symbol" pitchFamily="92" charset="2"/>
              </a:rPr>
              <a:t> V</a:t>
            </a:r>
            <a:r>
              <a:rPr lang="en-US" altLang="en-US"/>
              <a:t> : x</a:t>
            </a:r>
            <a:r>
              <a:rPr lang="en-US" altLang="en-US" sz="2000" baseline="-25000"/>
              <a:t>i</a:t>
            </a:r>
            <a:r>
              <a:rPr lang="en-US" altLang="en-US"/>
              <a:t> = 1} 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Objective function:  maximize </a:t>
            </a:r>
            <a:r>
              <a:rPr lang="en-US" altLang="en-US">
                <a:sym typeface="Symbol" pitchFamily="92" charset="2"/>
              </a:rPr>
              <a:t></a:t>
            </a:r>
            <a:r>
              <a:rPr lang="en-US" altLang="en-US" baseline="-25000">
                <a:sym typeface="Symbol" pitchFamily="92" charset="2"/>
              </a:rPr>
              <a:t>i </a:t>
            </a:r>
            <a:r>
              <a:rPr lang="en-US" altLang="en-US">
                <a:sym typeface="Symbol" pitchFamily="92" charset="2"/>
              </a:rPr>
              <a:t>w</a:t>
            </a:r>
            <a:r>
              <a:rPr lang="en-US" altLang="en-US" baseline="-25000">
                <a:sym typeface="Symbol" pitchFamily="92" charset="2"/>
              </a:rPr>
              <a:t>i </a:t>
            </a:r>
            <a:r>
              <a:rPr lang="en-US" altLang="en-US">
                <a:sym typeface="Symbol" pitchFamily="92" charset="2"/>
              </a:rPr>
              <a:t>x</a:t>
            </a:r>
            <a:r>
              <a:rPr lang="en-US" altLang="en-US" baseline="-25000">
                <a:sym typeface="Symbol" pitchFamily="92" charset="2"/>
              </a:rPr>
              <a:t>i</a:t>
            </a:r>
            <a:r>
              <a:rPr lang="en-US" altLang="en-US">
                <a:sym typeface="Symbol" pitchFamily="92" charset="2"/>
              </a:rPr>
              <a:t>.</a:t>
            </a:r>
            <a:r>
              <a:rPr lang="en-US" altLang="en-US"/>
              <a:t> 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Must take either i or j:  </a:t>
            </a:r>
            <a:r>
              <a:rPr lang="en-US" altLang="en-US">
                <a:sym typeface="Symbol" pitchFamily="92" charset="2"/>
              </a:rPr>
              <a:t>x</a:t>
            </a:r>
            <a:r>
              <a:rPr lang="en-US" altLang="en-US" baseline="-25000">
                <a:sym typeface="Symbol" pitchFamily="92" charset="2"/>
              </a:rPr>
              <a:t>i</a:t>
            </a:r>
            <a:r>
              <a:rPr lang="en-US" altLang="en-US"/>
              <a:t> + x</a:t>
            </a:r>
            <a:r>
              <a:rPr lang="en-US" altLang="en-US" baseline="-25000"/>
              <a:t>j</a:t>
            </a:r>
            <a:r>
              <a:rPr lang="en-US" altLang="en-US"/>
              <a:t>  </a:t>
            </a:r>
            <a:r>
              <a:rPr lang="en-US" altLang="en-US">
                <a:sym typeface="Symbol" pitchFamily="92" charset="2"/>
              </a:rPr>
              <a:t> 1.</a:t>
            </a:r>
            <a:endParaRPr lang="en-US" altLang="en-US"/>
          </a:p>
          <a:p>
            <a:pPr lvl="1"/>
            <a:endParaRPr lang="en-US" altLang="en-US"/>
          </a:p>
        </p:txBody>
      </p:sp>
      <p:graphicFrame>
        <p:nvGraphicFramePr>
          <p:cNvPr id="618501" name="Object 5"/>
          <p:cNvGraphicFramePr>
            <a:graphicFrameLocks noChangeAspect="1"/>
          </p:cNvGraphicFramePr>
          <p:nvPr/>
        </p:nvGraphicFramePr>
        <p:xfrm>
          <a:off x="1676400" y="3076575"/>
          <a:ext cx="426085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64" name="Equation" r:id="rId4" imgW="4013200" imgH="635000" progId="Equation.3">
                  <p:embed/>
                </p:oleObj>
              </mc:Choice>
              <mc:Fallback>
                <p:oleObj name="Equation" r:id="rId4" imgW="4013200" imgH="635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3191" t="-11520" r="-3191" b="-11520"/>
                      <a:stretch>
                        <a:fillRect/>
                      </a:stretch>
                    </p:blipFill>
                    <p:spPr bwMode="auto">
                      <a:xfrm>
                        <a:off x="1676400" y="3076575"/>
                        <a:ext cx="426085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DC35F-51FC-417C-B8D6-BF3A930174BE}" type="slidenum">
              <a:rPr lang="en-US" altLang="en-US"/>
              <a:pPr/>
              <a:t>42</a:t>
            </a:fld>
            <a:endParaRPr lang="en-US" altLang="en-US" sz="1400"/>
          </a:p>
        </p:txBody>
      </p:sp>
      <p:sp>
        <p:nvSpPr>
          <p:cNvPr id="65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Weighted Vertex Cover:  </a:t>
            </a:r>
            <a:r>
              <a:rPr lang="en-US" altLang="en-US" dirty="0" smtClean="0"/>
              <a:t>ILP </a:t>
            </a:r>
            <a:r>
              <a:rPr lang="en-US" altLang="en-US" dirty="0"/>
              <a:t>Formulation</a:t>
            </a:r>
          </a:p>
        </p:txBody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Weighted vertex cover.  </a:t>
            </a:r>
            <a:r>
              <a:rPr lang="en-US" altLang="en-US">
                <a:solidFill>
                  <a:schemeClr val="tx1"/>
                </a:solidFill>
              </a:rPr>
              <a:t>Integer programming formulation.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r>
              <a:rPr lang="en-US" altLang="en-US"/>
              <a:t>Observation.  </a:t>
            </a:r>
            <a:r>
              <a:rPr lang="en-US" altLang="en-US">
                <a:solidFill>
                  <a:schemeClr val="tx1"/>
                </a:solidFill>
              </a:rPr>
              <a:t>If x* is optimal solution to (ILP), then S = {i </a:t>
            </a:r>
            <a:r>
              <a:rPr lang="en-US" altLang="en-US">
                <a:solidFill>
                  <a:schemeClr val="tx1"/>
                </a:solidFill>
                <a:sym typeface="Symbol" pitchFamily="92" charset="2"/>
              </a:rPr>
              <a:t> V</a:t>
            </a:r>
            <a:r>
              <a:rPr lang="en-US" altLang="en-US">
                <a:solidFill>
                  <a:schemeClr val="tx1"/>
                </a:solidFill>
              </a:rPr>
              <a:t> : x*</a:t>
            </a:r>
            <a:r>
              <a:rPr lang="en-US" altLang="en-US" sz="2000" baseline="-25000">
                <a:solidFill>
                  <a:schemeClr val="tx1"/>
                </a:solidFill>
              </a:rPr>
              <a:t>i</a:t>
            </a:r>
            <a:r>
              <a:rPr lang="en-US" altLang="en-US">
                <a:solidFill>
                  <a:schemeClr val="tx1"/>
                </a:solidFill>
              </a:rPr>
              <a:t> = 1} is a min weight vertex cover.</a:t>
            </a:r>
            <a:endParaRPr lang="en-US" altLang="en-US"/>
          </a:p>
        </p:txBody>
      </p:sp>
      <p:graphicFrame>
        <p:nvGraphicFramePr>
          <p:cNvPr id="659460" name="Object 4"/>
          <p:cNvGraphicFramePr>
            <a:graphicFrameLocks noChangeAspect="1"/>
          </p:cNvGraphicFramePr>
          <p:nvPr/>
        </p:nvGraphicFramePr>
        <p:xfrm>
          <a:off x="2190750" y="1651000"/>
          <a:ext cx="4697413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525" name="Equation" r:id="rId4" imgW="4432300" imgH="1244600" progId="Equation.3">
                  <p:embed/>
                </p:oleObj>
              </mc:Choice>
              <mc:Fallback>
                <p:oleObj name="Equation" r:id="rId4" imgW="4432300" imgH="1244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3094" t="-11020" r="-3094" b="-11020"/>
                      <a:stretch>
                        <a:fillRect/>
                      </a:stretch>
                    </p:blipFill>
                    <p:spPr bwMode="auto">
                      <a:xfrm>
                        <a:off x="2190750" y="1651000"/>
                        <a:ext cx="4697413" cy="151765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50185-54EA-4B70-BFA7-B95C77867F86}" type="slidenum">
              <a:rPr lang="en-US" altLang="en-US"/>
              <a:pPr/>
              <a:t>43</a:t>
            </a:fld>
            <a:endParaRPr lang="en-US" altLang="en-US" sz="1400"/>
          </a:p>
        </p:txBody>
      </p:sp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Integer Linear </a:t>
            </a:r>
            <a:r>
              <a:rPr lang="en-US" altLang="en-US" dirty="0"/>
              <a:t>Programming</a:t>
            </a:r>
          </a:p>
        </p:txBody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600" dirty="0" smtClean="0"/>
              <a:t>ILP.</a:t>
            </a:r>
            <a:r>
              <a:rPr lang="en-US" altLang="en-US" dirty="0" smtClean="0"/>
              <a:t>  </a:t>
            </a:r>
            <a:r>
              <a:rPr lang="en-US" altLang="en-US" dirty="0">
                <a:solidFill>
                  <a:schemeClr val="tx1"/>
                </a:solidFill>
              </a:rPr>
              <a:t>Given integers </a:t>
            </a:r>
            <a:r>
              <a:rPr lang="en-US" altLang="en-US" dirty="0" err="1">
                <a:solidFill>
                  <a:schemeClr val="tx1"/>
                </a:solidFill>
              </a:rPr>
              <a:t>a</a:t>
            </a:r>
            <a:r>
              <a:rPr lang="en-US" altLang="en-US" sz="2000" baseline="-25000" dirty="0" err="1">
                <a:solidFill>
                  <a:schemeClr val="tx1"/>
                </a:solidFill>
              </a:rPr>
              <a:t>ij</a:t>
            </a:r>
            <a:r>
              <a:rPr lang="en-US" altLang="en-US" dirty="0">
                <a:solidFill>
                  <a:schemeClr val="tx1"/>
                </a:solidFill>
              </a:rPr>
              <a:t> and b</a:t>
            </a:r>
            <a:r>
              <a:rPr lang="en-US" altLang="en-US" baseline="-25000" dirty="0">
                <a:solidFill>
                  <a:schemeClr val="tx1"/>
                </a:solidFill>
              </a:rPr>
              <a:t>i</a:t>
            </a:r>
            <a:r>
              <a:rPr lang="en-US" altLang="en-US" dirty="0">
                <a:solidFill>
                  <a:schemeClr val="tx1"/>
                </a:solidFill>
              </a:rPr>
              <a:t>, find integers </a:t>
            </a:r>
            <a:r>
              <a:rPr lang="en-US" altLang="en-US" dirty="0" err="1">
                <a:solidFill>
                  <a:schemeClr val="tx1"/>
                </a:solidFill>
              </a:rPr>
              <a:t>x</a:t>
            </a:r>
            <a:r>
              <a:rPr lang="en-US" altLang="en-US" sz="2000" baseline="-25000" dirty="0" err="1">
                <a:solidFill>
                  <a:schemeClr val="tx1"/>
                </a:solidFill>
              </a:rPr>
              <a:t>j</a:t>
            </a:r>
            <a:r>
              <a:rPr lang="en-US" altLang="en-US" dirty="0">
                <a:solidFill>
                  <a:schemeClr val="tx1"/>
                </a:solidFill>
              </a:rPr>
              <a:t> that satisfy: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Observation.  </a:t>
            </a:r>
            <a:r>
              <a:rPr lang="en-US" altLang="en-US" dirty="0">
                <a:solidFill>
                  <a:schemeClr val="tx1"/>
                </a:solidFill>
              </a:rPr>
              <a:t>Vertex cover formulation proves that </a:t>
            </a:r>
            <a:r>
              <a:rPr lang="en-US" altLang="en-US" dirty="0" smtClean="0">
                <a:solidFill>
                  <a:schemeClr val="tx1"/>
                </a:solidFill>
              </a:rPr>
              <a:t>ILP </a:t>
            </a:r>
            <a:r>
              <a:rPr lang="en-US" altLang="en-US" dirty="0">
                <a:solidFill>
                  <a:schemeClr val="tx1"/>
                </a:solidFill>
              </a:rPr>
              <a:t>is </a:t>
            </a:r>
            <a:r>
              <a:rPr lang="en-US" altLang="en-US" dirty="0" smtClean="0">
                <a:solidFill>
                  <a:schemeClr val="tx1"/>
                </a:solidFill>
              </a:rPr>
              <a:t>NP-hard.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graphicFrame>
        <p:nvGraphicFramePr>
          <p:cNvPr id="6164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1898979"/>
              </p:ext>
            </p:extLst>
          </p:nvPr>
        </p:nvGraphicFramePr>
        <p:xfrm>
          <a:off x="4363894" y="1838036"/>
          <a:ext cx="3608702" cy="1476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88" name="Equation" r:id="rId4" imgW="2908300" imgH="1231900" progId="Equation.3">
                  <p:embed/>
                </p:oleObj>
              </mc:Choice>
              <mc:Fallback>
                <p:oleObj name="Equation" r:id="rId4" imgW="2908300" imgH="1231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9433" t="-7423" r="-9433" b="-7423"/>
                      <a:stretch>
                        <a:fillRect/>
                      </a:stretch>
                    </p:blipFill>
                    <p:spPr bwMode="auto">
                      <a:xfrm>
                        <a:off x="4363894" y="1838036"/>
                        <a:ext cx="3608702" cy="1476664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455" name="Rectangle 7"/>
          <p:cNvSpPr>
            <a:spLocks noChangeArrowheads="1"/>
          </p:cNvSpPr>
          <p:nvPr/>
        </p:nvSpPr>
        <p:spPr bwMode="auto">
          <a:xfrm>
            <a:off x="4950033" y="4421187"/>
            <a:ext cx="272415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 dirty="0"/>
              <a:t>even if all coefficients are 0/1 and</a:t>
            </a:r>
            <a:br>
              <a:rPr lang="en-US" altLang="en-US" sz="1200" dirty="0"/>
            </a:br>
            <a:r>
              <a:rPr lang="en-US" altLang="en-US" sz="1200" dirty="0"/>
              <a:t>at most two variables per inequality</a:t>
            </a:r>
          </a:p>
        </p:txBody>
      </p:sp>
      <p:sp>
        <p:nvSpPr>
          <p:cNvPr id="616456" name="Line 8"/>
          <p:cNvSpPr>
            <a:spLocks noChangeShapeType="1"/>
          </p:cNvSpPr>
          <p:nvPr/>
        </p:nvSpPr>
        <p:spPr bwMode="auto">
          <a:xfrm flipV="1">
            <a:off x="6687047" y="3975650"/>
            <a:ext cx="645077" cy="4455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graphicFrame>
        <p:nvGraphicFramePr>
          <p:cNvPr id="61645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2338368"/>
              </p:ext>
            </p:extLst>
          </p:nvPr>
        </p:nvGraphicFramePr>
        <p:xfrm>
          <a:off x="1538288" y="1597025"/>
          <a:ext cx="2201862" cy="191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89" name="Equation" r:id="rId6" imgW="1066680" imgH="914400" progId="Equation.3">
                  <p:embed/>
                </p:oleObj>
              </mc:Choice>
              <mc:Fallback>
                <p:oleObj name="Equation" r:id="rId6" imgW="1066680" imgH="914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 l="-8421" t="-9114" r="-8421" b="-9114"/>
                      <a:stretch>
                        <a:fillRect/>
                      </a:stretch>
                    </p:blipFill>
                    <p:spPr bwMode="auto">
                      <a:xfrm>
                        <a:off x="1538288" y="1597025"/>
                        <a:ext cx="2201862" cy="1916113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694CD-1248-4149-87E7-6BDB3D486507}" type="slidenum">
              <a:rPr lang="en-US" altLang="en-US"/>
              <a:pPr/>
              <a:t>44</a:t>
            </a:fld>
            <a:endParaRPr lang="en-US" altLang="en-US" sz="1400"/>
          </a:p>
        </p:txBody>
      </p:sp>
      <p:sp>
        <p:nvSpPr>
          <p:cNvPr id="612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Linear Programming</a:t>
            </a:r>
          </a:p>
        </p:txBody>
      </p:sp>
      <p:sp>
        <p:nvSpPr>
          <p:cNvPr id="612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Linear programming.  </a:t>
            </a:r>
            <a:r>
              <a:rPr lang="en-US" altLang="en-US" dirty="0">
                <a:solidFill>
                  <a:schemeClr val="tx1"/>
                </a:solidFill>
              </a:rPr>
              <a:t>Max/min linear objective function subject to linear inequalities.</a:t>
            </a:r>
          </a:p>
          <a:p>
            <a:pPr lvl="1"/>
            <a:r>
              <a:rPr lang="en-US" altLang="en-US" dirty="0"/>
              <a:t>Input:  </a:t>
            </a:r>
            <a:r>
              <a:rPr lang="en-US" altLang="en-US" dirty="0" smtClean="0"/>
              <a:t>rational numbers </a:t>
            </a:r>
            <a:r>
              <a:rPr lang="en-US" altLang="en-US" dirty="0" err="1" smtClean="0"/>
              <a:t>c</a:t>
            </a:r>
            <a:r>
              <a:rPr lang="en-US" altLang="en-US" sz="2000" baseline="-25000" dirty="0" err="1" smtClean="0"/>
              <a:t>j</a:t>
            </a:r>
            <a:r>
              <a:rPr lang="en-US" altLang="en-US" dirty="0"/>
              <a:t>, b</a:t>
            </a:r>
            <a:r>
              <a:rPr lang="en-US" altLang="en-US" sz="2000" baseline="-25000" dirty="0"/>
              <a:t>i</a:t>
            </a:r>
            <a:r>
              <a:rPr lang="en-US" altLang="en-US" dirty="0"/>
              <a:t>, </a:t>
            </a:r>
            <a:r>
              <a:rPr lang="en-US" altLang="en-US" dirty="0" err="1"/>
              <a:t>a</a:t>
            </a:r>
            <a:r>
              <a:rPr lang="en-US" altLang="en-US" sz="2000" baseline="-25000" dirty="0" err="1"/>
              <a:t>ij</a:t>
            </a:r>
            <a:r>
              <a:rPr lang="en-US" altLang="en-US" sz="2000" baseline="-25000" dirty="0"/>
              <a:t> 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Output:  </a:t>
            </a:r>
            <a:r>
              <a:rPr lang="en-US" altLang="en-US" dirty="0" smtClean="0"/>
              <a:t>rational numbers </a:t>
            </a:r>
            <a:r>
              <a:rPr lang="en-US" altLang="en-US" dirty="0" err="1" smtClean="0"/>
              <a:t>x</a:t>
            </a:r>
            <a:r>
              <a:rPr lang="en-US" altLang="en-US" sz="2000" baseline="-25000" dirty="0" err="1" smtClean="0"/>
              <a:t>j</a:t>
            </a:r>
            <a:r>
              <a:rPr lang="en-US" altLang="en-US" dirty="0"/>
              <a:t>.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r>
              <a:rPr lang="en-US" altLang="en-US" dirty="0"/>
              <a:t>Linear.  </a:t>
            </a:r>
            <a:r>
              <a:rPr lang="en-US" altLang="en-US" dirty="0">
                <a:solidFill>
                  <a:schemeClr val="tx1"/>
                </a:solidFill>
              </a:rPr>
              <a:t>No x</a:t>
            </a:r>
            <a:r>
              <a:rPr lang="en-US" altLang="en-US" baseline="30000" dirty="0">
                <a:solidFill>
                  <a:schemeClr val="tx1"/>
                </a:solidFill>
              </a:rPr>
              <a:t>2</a:t>
            </a:r>
            <a:r>
              <a:rPr lang="en-US" altLang="en-US" dirty="0">
                <a:solidFill>
                  <a:schemeClr val="tx1"/>
                </a:solidFill>
              </a:rPr>
              <a:t>,  </a:t>
            </a:r>
            <a:r>
              <a:rPr lang="en-US" altLang="en-US" dirty="0" err="1">
                <a:solidFill>
                  <a:schemeClr val="tx1"/>
                </a:solidFill>
              </a:rPr>
              <a:t>xy</a:t>
            </a:r>
            <a:r>
              <a:rPr lang="en-US" altLang="en-US" dirty="0">
                <a:solidFill>
                  <a:schemeClr val="tx1"/>
                </a:solidFill>
              </a:rPr>
              <a:t>,  </a:t>
            </a:r>
            <a:r>
              <a:rPr lang="en-US" altLang="en-US" dirty="0" err="1">
                <a:solidFill>
                  <a:schemeClr val="tx1"/>
                </a:solidFill>
              </a:rPr>
              <a:t>arccos</a:t>
            </a:r>
            <a:r>
              <a:rPr lang="en-US" altLang="en-US" dirty="0">
                <a:solidFill>
                  <a:schemeClr val="tx1"/>
                </a:solidFill>
              </a:rPr>
              <a:t>(x),  x(1-x), etc.</a:t>
            </a: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/>
              <a:t>Simplex algorithm.  </a:t>
            </a:r>
            <a:r>
              <a:rPr lang="en-US" altLang="en-US" dirty="0">
                <a:solidFill>
                  <a:schemeClr val="hlink"/>
                </a:solidFill>
              </a:rPr>
              <a:t>[</a:t>
            </a:r>
            <a:r>
              <a:rPr lang="en-US" altLang="en-US" dirty="0" err="1">
                <a:solidFill>
                  <a:schemeClr val="hlink"/>
                </a:solidFill>
              </a:rPr>
              <a:t>Dantzig</a:t>
            </a:r>
            <a:r>
              <a:rPr lang="en-US" altLang="en-US" dirty="0">
                <a:solidFill>
                  <a:schemeClr val="hlink"/>
                </a:solidFill>
              </a:rPr>
              <a:t> 1947]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tx1"/>
                </a:solidFill>
              </a:rPr>
              <a:t> Can solve LP in practice.</a:t>
            </a:r>
          </a:p>
          <a:p>
            <a:r>
              <a:rPr lang="en-US" altLang="en-US" dirty="0"/>
              <a:t>Ellipsoid algorithm.  </a:t>
            </a:r>
            <a:r>
              <a:rPr lang="en-US" altLang="en-US" dirty="0">
                <a:solidFill>
                  <a:schemeClr val="hlink"/>
                </a:solidFill>
              </a:rPr>
              <a:t>[</a:t>
            </a:r>
            <a:r>
              <a:rPr lang="en-US" altLang="en-US" dirty="0" err="1">
                <a:solidFill>
                  <a:schemeClr val="hlink"/>
                </a:solidFill>
              </a:rPr>
              <a:t>Khachian</a:t>
            </a:r>
            <a:r>
              <a:rPr lang="en-US" altLang="en-US" dirty="0">
                <a:solidFill>
                  <a:schemeClr val="hlink"/>
                </a:solidFill>
              </a:rPr>
              <a:t> 1979]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tx1"/>
                </a:solidFill>
              </a:rPr>
              <a:t> Can solve LP in poly-time.</a:t>
            </a:r>
          </a:p>
        </p:txBody>
      </p:sp>
      <p:graphicFrame>
        <p:nvGraphicFramePr>
          <p:cNvPr id="6123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1908163"/>
              </p:ext>
            </p:extLst>
          </p:nvPr>
        </p:nvGraphicFramePr>
        <p:xfrm>
          <a:off x="4468091" y="2343082"/>
          <a:ext cx="3594745" cy="1664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488" name="Equation" r:id="rId4" imgW="2552400" imgH="1117440" progId="Equation.3">
                  <p:embed/>
                </p:oleObj>
              </mc:Choice>
              <mc:Fallback>
                <p:oleObj name="Equation" r:id="rId4" imgW="2552400" imgH="1117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 l="-2718" t="-5714" r="-2718" b="-5714"/>
                      <a:stretch>
                        <a:fillRect/>
                      </a:stretch>
                    </p:blipFill>
                    <p:spPr bwMode="auto">
                      <a:xfrm>
                        <a:off x="4468091" y="2343082"/>
                        <a:ext cx="3594745" cy="1664742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23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4834856"/>
              </p:ext>
            </p:extLst>
          </p:nvPr>
        </p:nvGraphicFramePr>
        <p:xfrm>
          <a:off x="1194936" y="2421513"/>
          <a:ext cx="2882932" cy="1495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489" name="Equation" r:id="rId6" imgW="1600200" imgH="761760" progId="Equation.3">
                  <p:embed/>
                </p:oleObj>
              </mc:Choice>
              <mc:Fallback>
                <p:oleObj name="Equation" r:id="rId6" imgW="1600200" imgH="7617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 l="-4045" t="-8675" r="-4045" b="-8675"/>
                      <a:stretch>
                        <a:fillRect/>
                      </a:stretch>
                    </p:blipFill>
                    <p:spPr bwMode="auto">
                      <a:xfrm>
                        <a:off x="1194936" y="2421513"/>
                        <a:ext cx="2882932" cy="149586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3F29D-FAB6-4837-A6A5-19A0AE1B4587}" type="slidenum">
              <a:rPr lang="en-US" altLang="en-US"/>
              <a:pPr/>
              <a:t>45</a:t>
            </a:fld>
            <a:endParaRPr lang="en-US" altLang="en-US" sz="1400"/>
          </a:p>
        </p:txBody>
      </p:sp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LP Feasible Region</a:t>
            </a:r>
          </a:p>
        </p:txBody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LP geometry in 2D.</a:t>
            </a:r>
          </a:p>
        </p:txBody>
      </p:sp>
      <p:pic>
        <p:nvPicPr>
          <p:cNvPr id="661508" name="Picture 4" descr="kleinberg_11F10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38"/>
          <a:stretch>
            <a:fillRect/>
          </a:stretch>
        </p:blipFill>
        <p:spPr bwMode="auto">
          <a:xfrm>
            <a:off x="2362200" y="1928813"/>
            <a:ext cx="5105400" cy="439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1509" name="Rectangle 5"/>
          <p:cNvSpPr>
            <a:spLocks noChangeArrowheads="1"/>
          </p:cNvSpPr>
          <p:nvPr/>
        </p:nvSpPr>
        <p:spPr bwMode="auto">
          <a:xfrm>
            <a:off x="6400800" y="5984875"/>
            <a:ext cx="11207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/>
              <a:t>x</a:t>
            </a:r>
            <a:r>
              <a:rPr lang="en-US" altLang="en-US" sz="1400" baseline="-25000"/>
              <a:t>1</a:t>
            </a:r>
            <a:r>
              <a:rPr lang="en-US" altLang="en-US" sz="1400"/>
              <a:t> + 2x</a:t>
            </a:r>
            <a:r>
              <a:rPr lang="en-US" altLang="en-US" sz="1400" baseline="-25000"/>
              <a:t>2</a:t>
            </a:r>
            <a:r>
              <a:rPr lang="en-US" altLang="en-US" sz="1400"/>
              <a:t> = 6</a:t>
            </a:r>
          </a:p>
        </p:txBody>
      </p:sp>
      <p:sp>
        <p:nvSpPr>
          <p:cNvPr id="661510" name="Rectangle 6"/>
          <p:cNvSpPr>
            <a:spLocks noChangeArrowheads="1"/>
          </p:cNvSpPr>
          <p:nvPr/>
        </p:nvSpPr>
        <p:spPr bwMode="auto">
          <a:xfrm>
            <a:off x="4038600" y="6248400"/>
            <a:ext cx="11207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/>
              <a:t>2x</a:t>
            </a:r>
            <a:r>
              <a:rPr lang="en-US" altLang="en-US" sz="1400" baseline="-25000"/>
              <a:t>1</a:t>
            </a:r>
            <a:r>
              <a:rPr lang="en-US" altLang="en-US" sz="1400"/>
              <a:t> + x</a:t>
            </a:r>
            <a:r>
              <a:rPr lang="en-US" altLang="en-US" sz="1400" baseline="-25000"/>
              <a:t>2</a:t>
            </a:r>
            <a:r>
              <a:rPr lang="en-US" altLang="en-US" sz="1400"/>
              <a:t> = 6</a:t>
            </a:r>
          </a:p>
        </p:txBody>
      </p:sp>
      <p:sp>
        <p:nvSpPr>
          <p:cNvPr id="661511" name="Rectangle 7"/>
          <p:cNvSpPr>
            <a:spLocks noChangeArrowheads="1"/>
          </p:cNvSpPr>
          <p:nvPr/>
        </p:nvSpPr>
        <p:spPr bwMode="auto">
          <a:xfrm>
            <a:off x="6713538" y="5499100"/>
            <a:ext cx="665162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/>
              <a:t>x</a:t>
            </a:r>
            <a:r>
              <a:rPr lang="en-US" altLang="en-US" sz="1400" baseline="-25000"/>
              <a:t>2</a:t>
            </a:r>
            <a:r>
              <a:rPr lang="en-US" altLang="en-US" sz="1400"/>
              <a:t> = 0</a:t>
            </a:r>
          </a:p>
        </p:txBody>
      </p:sp>
      <p:sp>
        <p:nvSpPr>
          <p:cNvPr id="661512" name="Rectangle 8"/>
          <p:cNvSpPr>
            <a:spLocks noChangeArrowheads="1"/>
          </p:cNvSpPr>
          <p:nvPr/>
        </p:nvSpPr>
        <p:spPr bwMode="auto">
          <a:xfrm>
            <a:off x="2824163" y="1616075"/>
            <a:ext cx="646112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/>
              <a:t>x</a:t>
            </a:r>
            <a:r>
              <a:rPr lang="en-US" altLang="en-US" sz="1400" baseline="-25000"/>
              <a:t>1</a:t>
            </a:r>
            <a:r>
              <a:rPr lang="en-US" altLang="en-US" sz="1400"/>
              <a:t> 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CB3E3-FDFC-4C5B-B9F6-F8CD5D8CAF6D}" type="slidenum">
              <a:rPr lang="en-US" altLang="en-US"/>
              <a:pPr/>
              <a:t>46</a:t>
            </a:fld>
            <a:endParaRPr lang="en-US" altLang="en-US" sz="1400"/>
          </a:p>
        </p:txBody>
      </p:sp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Weighted Vertex Cover:  LP Relaxation</a:t>
            </a:r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Weighted vertex cover.  </a:t>
            </a:r>
            <a:r>
              <a:rPr lang="en-US" altLang="en-US" dirty="0">
                <a:solidFill>
                  <a:schemeClr val="tx1"/>
                </a:solidFill>
              </a:rPr>
              <a:t>Linear programming formulation.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Observation.  </a:t>
            </a:r>
            <a:r>
              <a:rPr lang="en-US" altLang="en-US" dirty="0">
                <a:solidFill>
                  <a:schemeClr val="tx1"/>
                </a:solidFill>
              </a:rPr>
              <a:t>Optimal value of (LP) is  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  optimal value of </a:t>
            </a:r>
            <a:r>
              <a:rPr lang="en-US" altLang="en-US" dirty="0">
                <a:solidFill>
                  <a:schemeClr val="tx1"/>
                </a:solidFill>
              </a:rPr>
              <a:t>(ILP).</a:t>
            </a:r>
            <a:br>
              <a:rPr lang="en-US" altLang="en-US" dirty="0">
                <a:solidFill>
                  <a:schemeClr val="tx1"/>
                </a:solidFill>
              </a:rPr>
            </a:br>
            <a:r>
              <a:rPr lang="en-US" altLang="en-US" dirty="0"/>
              <a:t>Pf.  </a:t>
            </a:r>
            <a:r>
              <a:rPr lang="en-US" altLang="en-US" dirty="0">
                <a:solidFill>
                  <a:schemeClr val="tx1"/>
                </a:solidFill>
              </a:rPr>
              <a:t>LP has fewer constraints. 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Note.  </a:t>
            </a:r>
            <a:r>
              <a:rPr lang="en-US" altLang="en-US" dirty="0">
                <a:solidFill>
                  <a:schemeClr val="tx1"/>
                </a:solidFill>
              </a:rPr>
              <a:t>LP is not equivalent to vertex cover. 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Q.  </a:t>
            </a:r>
            <a:r>
              <a:rPr lang="en-US" altLang="en-US" dirty="0">
                <a:solidFill>
                  <a:schemeClr val="tx1"/>
                </a:solidFill>
              </a:rPr>
              <a:t>How can solving LP help us find a small vertex cover?</a:t>
            </a:r>
          </a:p>
          <a:p>
            <a:r>
              <a:rPr lang="en-US" altLang="en-US" dirty="0"/>
              <a:t>A.  </a:t>
            </a:r>
            <a:r>
              <a:rPr lang="en-US" altLang="en-US" dirty="0">
                <a:solidFill>
                  <a:schemeClr val="tx1"/>
                </a:solidFill>
              </a:rPr>
              <a:t>Solve LP and </a:t>
            </a:r>
            <a:r>
              <a:rPr lang="en-US" altLang="en-US" dirty="0">
                <a:solidFill>
                  <a:schemeClr val="accent1"/>
                </a:solidFill>
              </a:rPr>
              <a:t>round</a:t>
            </a:r>
            <a:r>
              <a:rPr lang="en-US" altLang="en-US" dirty="0">
                <a:solidFill>
                  <a:schemeClr val="tx1"/>
                </a:solidFill>
              </a:rPr>
              <a:t> fractional values.</a:t>
            </a:r>
          </a:p>
        </p:txBody>
      </p:sp>
      <p:sp>
        <p:nvSpPr>
          <p:cNvPr id="520196" name="Oval 4"/>
          <p:cNvSpPr>
            <a:spLocks noChangeAspect="1" noChangeArrowheads="1"/>
          </p:cNvSpPr>
          <p:nvPr/>
        </p:nvSpPr>
        <p:spPr bwMode="auto">
          <a:xfrm>
            <a:off x="6542088" y="4656138"/>
            <a:ext cx="249237" cy="2508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sz="1400"/>
          </a:p>
        </p:txBody>
      </p:sp>
      <p:cxnSp>
        <p:nvCxnSpPr>
          <p:cNvPr id="520197" name="AutoShape 5"/>
          <p:cNvCxnSpPr>
            <a:cxnSpLocks noChangeShapeType="1"/>
            <a:stCxn id="520196" idx="6"/>
            <a:endCxn id="520200" idx="2"/>
          </p:cNvCxnSpPr>
          <p:nvPr/>
        </p:nvCxnSpPr>
        <p:spPr bwMode="auto">
          <a:xfrm>
            <a:off x="6791325" y="4781550"/>
            <a:ext cx="1295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20198" name="AutoShape 6"/>
          <p:cNvCxnSpPr>
            <a:cxnSpLocks noChangeShapeType="1"/>
            <a:stCxn id="520196" idx="5"/>
            <a:endCxn id="520201" idx="1"/>
          </p:cNvCxnSpPr>
          <p:nvPr/>
        </p:nvCxnSpPr>
        <p:spPr bwMode="auto">
          <a:xfrm>
            <a:off x="6754813" y="4870450"/>
            <a:ext cx="606425" cy="485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20199" name="AutoShape 7"/>
          <p:cNvCxnSpPr>
            <a:cxnSpLocks noChangeShapeType="1"/>
            <a:stCxn id="520200" idx="3"/>
            <a:endCxn id="520201" idx="7"/>
          </p:cNvCxnSpPr>
          <p:nvPr/>
        </p:nvCxnSpPr>
        <p:spPr bwMode="auto">
          <a:xfrm flipH="1">
            <a:off x="7537450" y="4870450"/>
            <a:ext cx="585788" cy="485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20200" name="Oval 8"/>
          <p:cNvSpPr>
            <a:spLocks noChangeAspect="1" noChangeArrowheads="1"/>
          </p:cNvSpPr>
          <p:nvPr/>
        </p:nvSpPr>
        <p:spPr bwMode="auto">
          <a:xfrm>
            <a:off x="8086725" y="4656138"/>
            <a:ext cx="249238" cy="2508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sz="1400">
              <a:solidFill>
                <a:schemeClr val="bg1"/>
              </a:solidFill>
            </a:endParaRPr>
          </a:p>
        </p:txBody>
      </p:sp>
      <p:sp>
        <p:nvSpPr>
          <p:cNvPr id="520201" name="Oval 9"/>
          <p:cNvSpPr>
            <a:spLocks noChangeAspect="1" noChangeArrowheads="1"/>
          </p:cNvSpPr>
          <p:nvPr/>
        </p:nvSpPr>
        <p:spPr bwMode="auto">
          <a:xfrm>
            <a:off x="7324725" y="5319713"/>
            <a:ext cx="249238" cy="2508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sz="1400">
              <a:solidFill>
                <a:schemeClr val="bg1"/>
              </a:solidFill>
            </a:endParaRPr>
          </a:p>
        </p:txBody>
      </p:sp>
      <p:graphicFrame>
        <p:nvGraphicFramePr>
          <p:cNvPr id="520205" name="Object 13"/>
          <p:cNvGraphicFramePr>
            <a:graphicFrameLocks noChangeAspect="1"/>
          </p:cNvGraphicFramePr>
          <p:nvPr/>
        </p:nvGraphicFramePr>
        <p:xfrm>
          <a:off x="2203450" y="1649413"/>
          <a:ext cx="4225925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272" name="Equation" r:id="rId4" imgW="3987800" imgH="1244600" progId="Equation.3">
                  <p:embed/>
                </p:oleObj>
              </mc:Choice>
              <mc:Fallback>
                <p:oleObj name="Equation" r:id="rId4" imgW="3987800" imgH="1244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3094" t="-11020" r="-3094" b="-11020"/>
                      <a:stretch>
                        <a:fillRect/>
                      </a:stretch>
                    </p:blipFill>
                    <p:spPr bwMode="auto">
                      <a:xfrm>
                        <a:off x="2203450" y="1649413"/>
                        <a:ext cx="4225925" cy="151765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0206" name="Rectangle 14"/>
          <p:cNvSpPr>
            <a:spLocks noChangeArrowheads="1"/>
          </p:cNvSpPr>
          <p:nvPr/>
        </p:nvSpPr>
        <p:spPr bwMode="auto">
          <a:xfrm>
            <a:off x="8334375" y="4556125"/>
            <a:ext cx="333375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sym typeface="Symbol" pitchFamily="92" charset="2"/>
              </a:rPr>
              <a:t>½</a:t>
            </a:r>
          </a:p>
        </p:txBody>
      </p:sp>
      <p:sp>
        <p:nvSpPr>
          <p:cNvPr id="520207" name="Rectangle 15"/>
          <p:cNvSpPr>
            <a:spLocks noChangeArrowheads="1"/>
          </p:cNvSpPr>
          <p:nvPr/>
        </p:nvSpPr>
        <p:spPr bwMode="auto">
          <a:xfrm>
            <a:off x="6192838" y="4556125"/>
            <a:ext cx="333375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sym typeface="Symbol" pitchFamily="92" charset="2"/>
              </a:rPr>
              <a:t>½</a:t>
            </a:r>
          </a:p>
        </p:txBody>
      </p:sp>
      <p:sp>
        <p:nvSpPr>
          <p:cNvPr id="520208" name="Rectangle 16"/>
          <p:cNvSpPr>
            <a:spLocks noChangeArrowheads="1"/>
          </p:cNvSpPr>
          <p:nvPr/>
        </p:nvSpPr>
        <p:spPr bwMode="auto">
          <a:xfrm>
            <a:off x="7275513" y="5568950"/>
            <a:ext cx="333375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sym typeface="Symbol" pitchFamily="92" charset="2"/>
              </a:rPr>
              <a:t>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195" grpId="0" uiExpand="1" build="p"/>
      <p:bldP spid="520196" grpId="0" animBg="1"/>
      <p:bldP spid="520200" grpId="0" animBg="1"/>
      <p:bldP spid="520201" grpId="0" animBg="1"/>
      <p:bldP spid="520206" grpId="0"/>
      <p:bldP spid="520207" grpId="0"/>
      <p:bldP spid="52020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3FF9-7F85-4C0D-83D9-B2637D5529B8}" type="slidenum">
              <a:rPr lang="en-US" altLang="en-US"/>
              <a:pPr/>
              <a:t>47</a:t>
            </a:fld>
            <a:endParaRPr lang="en-US" altLang="en-US" sz="1400"/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Weighted Vertex Cover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Theorem.  </a:t>
            </a:r>
            <a:r>
              <a:rPr lang="en-US" altLang="en-US" dirty="0">
                <a:solidFill>
                  <a:schemeClr val="tx1"/>
                </a:solidFill>
              </a:rPr>
              <a:t>If x* is optimal solution to (LP), then S = {</a:t>
            </a:r>
            <a:r>
              <a:rPr lang="en-US" altLang="en-US" dirty="0" err="1">
                <a:solidFill>
                  <a:schemeClr val="tx1"/>
                </a:solidFill>
              </a:rPr>
              <a:t>i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 V</a:t>
            </a:r>
            <a:r>
              <a:rPr lang="en-US" altLang="en-US" dirty="0">
                <a:solidFill>
                  <a:schemeClr val="tx1"/>
                </a:solidFill>
              </a:rPr>
              <a:t>  : x*</a:t>
            </a:r>
            <a:r>
              <a:rPr lang="en-US" altLang="en-US" sz="2000" baseline="-25000" dirty="0" err="1">
                <a:solidFill>
                  <a:schemeClr val="tx1"/>
                </a:solidFill>
              </a:rPr>
              <a:t>i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 ½</a:t>
            </a:r>
            <a:r>
              <a:rPr lang="en-US" altLang="en-US" dirty="0">
                <a:solidFill>
                  <a:schemeClr val="tx1"/>
                </a:solidFill>
              </a:rPr>
              <a:t>} is a vertex cover whose weight is at most twice the min possible weight.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Pf.  </a:t>
            </a:r>
            <a:r>
              <a:rPr lang="en-US" altLang="en-US" dirty="0">
                <a:solidFill>
                  <a:schemeClr val="hlink"/>
                </a:solidFill>
              </a:rPr>
              <a:t>[S is a vertex cover]</a:t>
            </a:r>
            <a:endParaRPr lang="en-US" altLang="en-US" dirty="0"/>
          </a:p>
          <a:p>
            <a:pPr lvl="1"/>
            <a:r>
              <a:rPr lang="en-US" altLang="en-US" dirty="0"/>
              <a:t>Consider an edge (</a:t>
            </a:r>
            <a:r>
              <a:rPr lang="en-US" altLang="en-US" dirty="0" err="1"/>
              <a:t>i</a:t>
            </a:r>
            <a:r>
              <a:rPr lang="en-US" altLang="en-US" dirty="0"/>
              <a:t>, j) </a:t>
            </a:r>
            <a:r>
              <a:rPr lang="en-US" altLang="en-US" dirty="0">
                <a:sym typeface="Symbol" pitchFamily="92" charset="2"/>
              </a:rPr>
              <a:t> E.</a:t>
            </a:r>
          </a:p>
          <a:p>
            <a:pPr lvl="1"/>
            <a:r>
              <a:rPr lang="en-US" altLang="en-US" dirty="0">
                <a:sym typeface="Symbol" pitchFamily="92" charset="2"/>
              </a:rPr>
              <a:t>Since </a:t>
            </a:r>
            <a:r>
              <a:rPr lang="en-US" altLang="en-US" dirty="0"/>
              <a:t>x*</a:t>
            </a:r>
            <a:r>
              <a:rPr lang="en-US" altLang="en-US" sz="2000" baseline="-25000" dirty="0" err="1"/>
              <a:t>i</a:t>
            </a:r>
            <a:r>
              <a:rPr lang="en-US" altLang="en-US" dirty="0"/>
              <a:t> + x*</a:t>
            </a:r>
            <a:r>
              <a:rPr lang="en-US" altLang="en-US" sz="2000" baseline="-25000" dirty="0"/>
              <a:t>j</a:t>
            </a:r>
            <a:r>
              <a:rPr lang="en-US" altLang="en-US" dirty="0"/>
              <a:t>  </a:t>
            </a:r>
            <a:r>
              <a:rPr lang="en-US" altLang="en-US" dirty="0">
                <a:sym typeface="Symbol" pitchFamily="92" charset="2"/>
              </a:rPr>
              <a:t>  1, either </a:t>
            </a:r>
            <a:r>
              <a:rPr lang="en-US" altLang="en-US" dirty="0"/>
              <a:t>x*</a:t>
            </a:r>
            <a:r>
              <a:rPr lang="en-US" altLang="en-US" sz="2000" baseline="-25000" dirty="0" err="1"/>
              <a:t>i</a:t>
            </a:r>
            <a:r>
              <a:rPr lang="en-US" altLang="en-US" sz="2000" baseline="-25000" dirty="0"/>
              <a:t> </a:t>
            </a:r>
            <a:r>
              <a:rPr lang="en-US" altLang="en-US" dirty="0">
                <a:sym typeface="Symbol" pitchFamily="92" charset="2"/>
              </a:rPr>
              <a:t> ½</a:t>
            </a:r>
            <a:r>
              <a:rPr lang="en-US" altLang="en-US" dirty="0"/>
              <a:t> or  x*</a:t>
            </a:r>
            <a:r>
              <a:rPr lang="en-US" altLang="en-US" sz="2000" baseline="-25000" dirty="0"/>
              <a:t>j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92" charset="2"/>
              </a:rPr>
              <a:t> ½</a:t>
            </a:r>
            <a:r>
              <a:rPr lang="en-US" altLang="en-US" dirty="0"/>
              <a:t>   </a:t>
            </a:r>
            <a:r>
              <a:rPr lang="en-US" altLang="en-US" dirty="0">
                <a:sym typeface="Symbol" pitchFamily="92" charset="2"/>
              </a:rPr>
              <a:t>  (</a:t>
            </a:r>
            <a:r>
              <a:rPr lang="en-US" altLang="en-US" dirty="0" err="1">
                <a:sym typeface="Symbol" pitchFamily="92" charset="2"/>
              </a:rPr>
              <a:t>i</a:t>
            </a:r>
            <a:r>
              <a:rPr lang="en-US" altLang="en-US" dirty="0">
                <a:sym typeface="Symbol" pitchFamily="92" charset="2"/>
              </a:rPr>
              <a:t>, j) covered.</a:t>
            </a:r>
          </a:p>
          <a:p>
            <a:pPr lvl="1"/>
            <a:endParaRPr lang="en-US" altLang="en-US" dirty="0">
              <a:sym typeface="Symbol" pitchFamily="92" charset="2"/>
            </a:endParaRPr>
          </a:p>
          <a:p>
            <a:r>
              <a:rPr lang="en-US" altLang="en-US" dirty="0"/>
              <a:t>Pf.  </a:t>
            </a:r>
            <a:r>
              <a:rPr lang="en-US" altLang="en-US" dirty="0">
                <a:solidFill>
                  <a:schemeClr val="hlink"/>
                </a:solidFill>
              </a:rPr>
              <a:t>[S has desired cost]</a:t>
            </a:r>
            <a:endParaRPr lang="en-US" altLang="en-US" dirty="0"/>
          </a:p>
          <a:p>
            <a:pPr lvl="1"/>
            <a:r>
              <a:rPr lang="en-US" altLang="en-US" dirty="0"/>
              <a:t>Let S* be optimal vertex cover. Then</a:t>
            </a:r>
          </a:p>
          <a:p>
            <a:endParaRPr lang="en-US" altLang="en-US" dirty="0"/>
          </a:p>
        </p:txBody>
      </p:sp>
      <p:graphicFrame>
        <p:nvGraphicFramePr>
          <p:cNvPr id="522244" name="Object 4"/>
          <p:cNvGraphicFramePr>
            <a:graphicFrameLocks noChangeAspect="1"/>
          </p:cNvGraphicFramePr>
          <p:nvPr/>
        </p:nvGraphicFramePr>
        <p:xfrm>
          <a:off x="2133600" y="4186238"/>
          <a:ext cx="353060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12" name="Equation" r:id="rId4" imgW="3022600" imgH="533400" progId="Equation.3">
                  <p:embed/>
                </p:oleObj>
              </mc:Choice>
              <mc:Fallback>
                <p:oleObj name="Equation" r:id="rId4" imgW="3022600" imgH="533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186238"/>
                        <a:ext cx="3530600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45" name="Line 5"/>
          <p:cNvSpPr>
            <a:spLocks noChangeShapeType="1"/>
          </p:cNvSpPr>
          <p:nvPr/>
        </p:nvSpPr>
        <p:spPr bwMode="auto">
          <a:xfrm flipV="1">
            <a:off x="3054350" y="4762500"/>
            <a:ext cx="0" cy="233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22246" name="Rectangle 6"/>
          <p:cNvSpPr>
            <a:spLocks noChangeArrowheads="1"/>
          </p:cNvSpPr>
          <p:nvPr/>
        </p:nvSpPr>
        <p:spPr bwMode="auto">
          <a:xfrm>
            <a:off x="2419350" y="5030788"/>
            <a:ext cx="16002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/>
              <a:t>LP is a relaxation</a:t>
            </a:r>
          </a:p>
        </p:txBody>
      </p:sp>
      <p:sp>
        <p:nvSpPr>
          <p:cNvPr id="522247" name="Line 7"/>
          <p:cNvSpPr>
            <a:spLocks noChangeShapeType="1"/>
          </p:cNvSpPr>
          <p:nvPr/>
        </p:nvSpPr>
        <p:spPr bwMode="auto">
          <a:xfrm flipV="1">
            <a:off x="4552950" y="4759325"/>
            <a:ext cx="0" cy="233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22248" name="Rectangle 8"/>
          <p:cNvSpPr>
            <a:spLocks noChangeArrowheads="1"/>
          </p:cNvSpPr>
          <p:nvPr/>
        </p:nvSpPr>
        <p:spPr bwMode="auto">
          <a:xfrm>
            <a:off x="4251325" y="5027613"/>
            <a:ext cx="8413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/>
              <a:t>x*</a:t>
            </a:r>
            <a:r>
              <a:rPr lang="en-US" altLang="en-US" sz="1400" baseline="-25000"/>
              <a:t>i</a:t>
            </a:r>
            <a:r>
              <a:rPr lang="en-US" altLang="en-US" sz="1400"/>
              <a:t>  </a:t>
            </a:r>
            <a:r>
              <a:rPr lang="en-US" altLang="en-US" sz="1400">
                <a:sym typeface="Symbol" pitchFamily="92" charset="2"/>
              </a:rPr>
              <a:t>  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43" grpId="0" build="p"/>
      <p:bldP spid="522245" grpId="0" animBg="1"/>
      <p:bldP spid="522246" grpId="0"/>
      <p:bldP spid="522247" grpId="0" animBg="1"/>
      <p:bldP spid="52224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B2D58-3959-491B-8C77-AB69F98EE700}" type="slidenum">
              <a:rPr lang="en-US" altLang="en-US"/>
              <a:pPr/>
              <a:t>48</a:t>
            </a:fld>
            <a:endParaRPr lang="en-US" altLang="en-US" sz="1400"/>
          </a:p>
        </p:txBody>
      </p:sp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Weighted Vertex Cover</a:t>
            </a:r>
          </a:p>
        </p:txBody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Theorem.  </a:t>
            </a:r>
            <a:r>
              <a:rPr lang="en-US" altLang="en-US" dirty="0">
                <a:solidFill>
                  <a:schemeClr val="tx1"/>
                </a:solidFill>
              </a:rPr>
              <a:t>2-approximation algorithm for weighted vertex cover</a:t>
            </a:r>
            <a:r>
              <a:rPr lang="en-US" altLang="en-US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en-US" dirty="0">
              <a:solidFill>
                <a:schemeClr val="tx1"/>
              </a:solidFill>
              <a:sym typeface="Symbol" pitchFamily="92" charset="2"/>
            </a:endParaRPr>
          </a:p>
          <a:p>
            <a:r>
              <a:rPr lang="en-US" altLang="en-US" dirty="0" smtClean="0"/>
              <a:t>Integrality gap.  </a:t>
            </a:r>
            <a:r>
              <a:rPr lang="en-US" altLang="en-US" dirty="0" smtClean="0">
                <a:solidFill>
                  <a:schemeClr val="tx1"/>
                </a:solidFill>
              </a:rPr>
              <a:t>The integrality gap of an LP formulation of a problem is </a:t>
            </a:r>
            <a:r>
              <a:rPr lang="en-US" altLang="en-US" dirty="0" err="1" smtClean="0">
                <a:solidFill>
                  <a:schemeClr val="tx1"/>
                </a:solidFill>
              </a:rPr>
              <a:t>sup</a:t>
            </a:r>
            <a:r>
              <a:rPr lang="en-US" altLang="en-US" baseline="-25000" dirty="0" err="1" smtClean="0">
                <a:solidFill>
                  <a:schemeClr val="tx1"/>
                </a:solidFill>
              </a:rPr>
              <a:t>I</a:t>
            </a:r>
            <a:r>
              <a:rPr lang="en-US" altLang="en-US" baseline="-25000" dirty="0" smtClean="0">
                <a:solidFill>
                  <a:schemeClr val="tx1"/>
                </a:solidFill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sym typeface="Symbol"/>
              </a:rPr>
              <a:t>OPT</a:t>
            </a:r>
            <a:r>
              <a:rPr lang="en-US" altLang="en-US" baseline="-25000" dirty="0" smtClean="0">
                <a:solidFill>
                  <a:schemeClr val="tx1"/>
                </a:solidFill>
                <a:sym typeface="Symbol"/>
              </a:rPr>
              <a:t>ILP</a:t>
            </a:r>
            <a:r>
              <a:rPr lang="en-US" altLang="en-US" dirty="0" smtClean="0">
                <a:solidFill>
                  <a:schemeClr val="tx1"/>
                </a:solidFill>
                <a:sym typeface="Symbol"/>
              </a:rPr>
              <a:t>(I) / OPT</a:t>
            </a:r>
            <a:r>
              <a:rPr lang="en-US" altLang="en-US" baseline="-25000" dirty="0" smtClean="0">
                <a:solidFill>
                  <a:schemeClr val="tx1"/>
                </a:solidFill>
                <a:sym typeface="Symbol"/>
              </a:rPr>
              <a:t>LP</a:t>
            </a:r>
            <a:r>
              <a:rPr lang="en-US" altLang="en-US" dirty="0" smtClean="0">
                <a:solidFill>
                  <a:schemeClr val="tx1"/>
                </a:solidFill>
                <a:sym typeface="Symbol"/>
              </a:rPr>
              <a:t>(I)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dirty="0" smtClean="0">
                <a:sym typeface="Symbol" pitchFamily="92" charset="2"/>
              </a:rPr>
              <a:t>No hope to beat the integrality gap with any rounding scheme.</a:t>
            </a:r>
            <a:endParaRPr lang="en-US" altLang="en-US" dirty="0">
              <a:sym typeface="Symbol" pitchFamily="92" charset="2"/>
            </a:endParaRPr>
          </a:p>
          <a:p>
            <a:endParaRPr lang="en-US" altLang="en-US" dirty="0" smtClean="0">
              <a:sym typeface="Symbol" pitchFamily="92" charset="2"/>
            </a:endParaRPr>
          </a:p>
          <a:p>
            <a:r>
              <a:rPr lang="en-US" altLang="en-US" dirty="0" smtClean="0">
                <a:solidFill>
                  <a:schemeClr val="tx1"/>
                </a:solidFill>
              </a:rPr>
              <a:t>The </a:t>
            </a:r>
            <a:r>
              <a:rPr lang="en-US" altLang="en-US" dirty="0">
                <a:solidFill>
                  <a:schemeClr val="tx1"/>
                </a:solidFill>
              </a:rPr>
              <a:t>integrality gap of </a:t>
            </a:r>
            <a:r>
              <a:rPr lang="en-US" altLang="en-US" dirty="0" smtClean="0">
                <a:solidFill>
                  <a:schemeClr val="tx1"/>
                </a:solidFill>
              </a:rPr>
              <a:t>the above LP </a:t>
            </a:r>
            <a:r>
              <a:rPr lang="en-US" altLang="en-US" dirty="0">
                <a:solidFill>
                  <a:schemeClr val="tx1"/>
                </a:solidFill>
              </a:rPr>
              <a:t>formulation </a:t>
            </a:r>
            <a:r>
              <a:rPr lang="en-US" altLang="en-US" dirty="0" smtClean="0">
                <a:solidFill>
                  <a:schemeClr val="tx1"/>
                </a:solidFill>
              </a:rPr>
              <a:t>for vertex cover is 2.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dirty="0" smtClean="0">
                <a:sym typeface="Symbol" pitchFamily="92" charset="2"/>
              </a:rPr>
              <a:t>Consider a complete graph</a:t>
            </a:r>
            <a:endParaRPr lang="en-US" altLang="en-US" dirty="0">
              <a:sym typeface="Symbol" pitchFamily="92" charset="2"/>
            </a:endParaRPr>
          </a:p>
          <a:p>
            <a:pPr lvl="2"/>
            <a:endParaRPr lang="en-US" altLang="en-US" dirty="0">
              <a:sym typeface="Symbol" pitchFamily="92" charset="2"/>
            </a:endParaRPr>
          </a:p>
          <a:p>
            <a:r>
              <a:rPr lang="en-US" altLang="en-US" dirty="0" smtClean="0">
                <a:sym typeface="Symbol" pitchFamily="92" charset="2"/>
              </a:rPr>
              <a:t>Lower bound.  </a:t>
            </a:r>
            <a:r>
              <a:rPr lang="en-US" altLang="en-US" dirty="0">
                <a:solidFill>
                  <a:schemeClr val="hlink"/>
                </a:solidFill>
              </a:rPr>
              <a:t>[</a:t>
            </a:r>
            <a:r>
              <a:rPr lang="en-US" altLang="en-US" dirty="0" err="1">
                <a:solidFill>
                  <a:schemeClr val="hlink"/>
                </a:solidFill>
              </a:rPr>
              <a:t>Dinur-Safra</a:t>
            </a:r>
            <a:r>
              <a:rPr lang="en-US" altLang="en-US" dirty="0">
                <a:solidFill>
                  <a:schemeClr val="hlink"/>
                </a:solidFill>
              </a:rPr>
              <a:t> </a:t>
            </a:r>
            <a:r>
              <a:rPr lang="en-US" altLang="en-US" dirty="0" smtClean="0">
                <a:solidFill>
                  <a:schemeClr val="hlink"/>
                </a:solidFill>
              </a:rPr>
              <a:t>2005]  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If P  NP, then no -approximation</a:t>
            </a:r>
            <a:br>
              <a:rPr lang="en-US" altLang="en-US" dirty="0">
                <a:solidFill>
                  <a:schemeClr val="tx1"/>
                </a:solidFill>
                <a:sym typeface="Symbol" pitchFamily="92" charset="2"/>
              </a:rPr>
            </a:b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for  &lt; 1.3607, even with unit weights.   </a:t>
            </a:r>
          </a:p>
          <a:p>
            <a:pPr lvl="1"/>
            <a:endParaRPr lang="en-US" altLang="en-US" dirty="0">
              <a:sym typeface="Symbol" pitchFamily="92" charset="2"/>
            </a:endParaRPr>
          </a:p>
          <a:p>
            <a:r>
              <a:rPr lang="en-US" altLang="en-US" dirty="0" smtClean="0">
                <a:sym typeface="Symbol" pitchFamily="92" charset="2"/>
              </a:rPr>
              <a:t>Open </a:t>
            </a:r>
            <a:r>
              <a:rPr lang="en-US" altLang="en-US" dirty="0">
                <a:sym typeface="Symbol" pitchFamily="92" charset="2"/>
              </a:rPr>
              <a:t>research problem.   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Close the gap.</a:t>
            </a:r>
          </a:p>
          <a:p>
            <a:pPr lvl="1"/>
            <a:endParaRPr lang="en-US" altLang="en-US" dirty="0">
              <a:sym typeface="Symbol" pitchFamily="9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291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2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 smtClean="0"/>
              <a:t>LP Rounding: Set Cover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64391-268D-41EC-A147-703C97FC875D}" type="slidenum">
              <a:rPr lang="en-US" altLang="en-US"/>
              <a:pPr/>
              <a:t>5</a:t>
            </a:fld>
            <a:endParaRPr lang="en-US" altLang="en-US" sz="1400"/>
          </a:p>
        </p:txBody>
      </p:sp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Load Balancing:  List Scheduling Analysis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Theorem. </a:t>
            </a:r>
            <a:r>
              <a:rPr lang="en-US" altLang="en-US">
                <a:solidFill>
                  <a:schemeClr val="hlink"/>
                </a:solidFill>
              </a:rPr>
              <a:t>[Graham, 1966]</a:t>
            </a:r>
            <a:r>
              <a:rPr lang="en-US" altLang="en-US"/>
              <a:t>  </a:t>
            </a:r>
            <a:r>
              <a:rPr lang="en-US" altLang="en-US">
                <a:solidFill>
                  <a:schemeClr val="tx1"/>
                </a:solidFill>
              </a:rPr>
              <a:t>Greedy algorithm is a 2-approximation.</a:t>
            </a:r>
          </a:p>
          <a:p>
            <a:pPr lvl="1"/>
            <a:r>
              <a:rPr lang="en-US" altLang="en-US"/>
              <a:t>First worst-case analysis of an approximation algorithm.</a:t>
            </a:r>
          </a:p>
          <a:p>
            <a:pPr lvl="1"/>
            <a:r>
              <a:rPr lang="en-US" altLang="en-US"/>
              <a:t>Need to compare resulting solution with optimal makespan L*.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Lemma 1.  </a:t>
            </a:r>
            <a:r>
              <a:rPr lang="en-US" altLang="en-US">
                <a:solidFill>
                  <a:schemeClr val="tx1"/>
                </a:solidFill>
              </a:rPr>
              <a:t>The optimal makespan L* </a:t>
            </a:r>
            <a:r>
              <a:rPr lang="en-US" altLang="en-US">
                <a:solidFill>
                  <a:schemeClr val="tx1"/>
                </a:solidFill>
                <a:sym typeface="Symbol" pitchFamily="92" charset="2"/>
              </a:rPr>
              <a:t> max</a:t>
            </a:r>
            <a:r>
              <a:rPr lang="en-US" altLang="en-US" baseline="-25000">
                <a:solidFill>
                  <a:schemeClr val="tx1"/>
                </a:solidFill>
                <a:sym typeface="Symbol" pitchFamily="92" charset="2"/>
              </a:rPr>
              <a:t>j</a:t>
            </a:r>
            <a:r>
              <a:rPr lang="en-US" altLang="en-US">
                <a:solidFill>
                  <a:schemeClr val="tx1"/>
                </a:solidFill>
                <a:sym typeface="Symbol" pitchFamily="92" charset="2"/>
              </a:rPr>
              <a:t> t</a:t>
            </a:r>
            <a:r>
              <a:rPr lang="en-US" altLang="en-US" baseline="-25000">
                <a:solidFill>
                  <a:schemeClr val="tx1"/>
                </a:solidFill>
                <a:sym typeface="Symbol" pitchFamily="92" charset="2"/>
              </a:rPr>
              <a:t>j</a:t>
            </a:r>
            <a:r>
              <a:rPr lang="en-US" altLang="en-US">
                <a:solidFill>
                  <a:schemeClr val="tx1"/>
                </a:solidFill>
                <a:sym typeface="Symbol" pitchFamily="92" charset="2"/>
              </a:rPr>
              <a:t>. </a:t>
            </a:r>
            <a:r>
              <a:rPr lang="en-US" altLang="en-US">
                <a:solidFill>
                  <a:schemeClr val="tx1"/>
                </a:solidFill>
              </a:rPr>
              <a:t>  </a:t>
            </a:r>
          </a:p>
          <a:p>
            <a:r>
              <a:rPr lang="en-US" altLang="en-US"/>
              <a:t>Pf.  </a:t>
            </a:r>
            <a:r>
              <a:rPr lang="en-US" altLang="en-US">
                <a:solidFill>
                  <a:schemeClr val="tx1"/>
                </a:solidFill>
              </a:rPr>
              <a:t>Some machine must process the most time-consuming job.  </a:t>
            </a:r>
            <a:r>
              <a:rPr lang="en-US" altLang="en-US">
                <a:solidFill>
                  <a:schemeClr val="tx1"/>
                </a:solidFill>
                <a:ea typeface="Lucida Grande" pitchFamily="92" charset="0"/>
                <a:cs typeface="Lucida Grande" pitchFamily="92" charset="0"/>
              </a:rPr>
              <a:t>▪</a:t>
            </a:r>
          </a:p>
          <a:p>
            <a:endParaRPr lang="en-US" altLang="en-US"/>
          </a:p>
          <a:p>
            <a:r>
              <a:rPr lang="en-US" altLang="en-US"/>
              <a:t>Lemma 2.  </a:t>
            </a:r>
            <a:r>
              <a:rPr lang="en-US" altLang="en-US">
                <a:solidFill>
                  <a:schemeClr val="tx1"/>
                </a:solidFill>
              </a:rPr>
              <a:t>The optimal makespan </a:t>
            </a:r>
          </a:p>
          <a:p>
            <a:r>
              <a:rPr lang="en-US" altLang="en-US"/>
              <a:t>Pf.  </a:t>
            </a:r>
            <a:endParaRPr lang="en-US" altLang="en-US">
              <a:solidFill>
                <a:schemeClr val="tx1"/>
              </a:solidFill>
            </a:endParaRPr>
          </a:p>
          <a:p>
            <a:pPr lvl="1"/>
            <a:r>
              <a:rPr lang="en-US" altLang="en-US"/>
              <a:t>The total processing time is  </a:t>
            </a:r>
            <a:r>
              <a:rPr lang="en-US" altLang="en-US">
                <a:sym typeface="Symbol" pitchFamily="92" charset="2"/>
              </a:rPr>
              <a:t></a:t>
            </a:r>
            <a:r>
              <a:rPr lang="en-US" altLang="en-US" sz="2000" baseline="-25000">
                <a:sym typeface="Symbol" pitchFamily="92" charset="2"/>
              </a:rPr>
              <a:t>j </a:t>
            </a:r>
            <a:r>
              <a:rPr lang="en-US" altLang="en-US">
                <a:sym typeface="Symbol" pitchFamily="92" charset="2"/>
              </a:rPr>
              <a:t>t</a:t>
            </a:r>
            <a:r>
              <a:rPr lang="en-US" altLang="en-US" sz="2000" baseline="-25000">
                <a:sym typeface="Symbol" pitchFamily="92" charset="2"/>
              </a:rPr>
              <a:t>j </a:t>
            </a:r>
            <a:r>
              <a:rPr lang="en-US" altLang="en-US">
                <a:sym typeface="Symbol" pitchFamily="92" charset="2"/>
              </a:rPr>
              <a:t>.</a:t>
            </a:r>
            <a:endParaRPr lang="en-US" altLang="en-US"/>
          </a:p>
          <a:p>
            <a:pPr lvl="1"/>
            <a:r>
              <a:rPr lang="en-US" altLang="en-US"/>
              <a:t>One of m machines must do at least a 1/m fraction of total work.  </a:t>
            </a:r>
            <a:r>
              <a:rPr lang="en-US" altLang="en-US">
                <a:ea typeface="Lucida Grande" pitchFamily="92" charset="0"/>
                <a:cs typeface="Lucida Grande" pitchFamily="92" charset="0"/>
              </a:rPr>
              <a:t>▪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</p:txBody>
      </p:sp>
      <p:graphicFrame>
        <p:nvGraphicFramePr>
          <p:cNvPr id="449541" name="Object 5"/>
          <p:cNvGraphicFramePr>
            <a:graphicFrameLocks noChangeAspect="1"/>
          </p:cNvGraphicFramePr>
          <p:nvPr/>
        </p:nvGraphicFramePr>
        <p:xfrm>
          <a:off x="4214813" y="3668713"/>
          <a:ext cx="1471612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604" name="Equation" r:id="rId4" imgW="1473200" imgH="330200" progId="Equation.3">
                  <p:embed/>
                </p:oleObj>
              </mc:Choice>
              <mc:Fallback>
                <p:oleObj name="Equation" r:id="rId4" imgW="1473200" imgH="330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3" y="3668713"/>
                        <a:ext cx="1471612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ILP Formulation of Set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Problem Definition</a:t>
            </a:r>
            <a:r>
              <a:rPr lang="en-US" altLang="en-US" dirty="0">
                <a:ea typeface="ＭＳ Ｐゴシック" pitchFamily="34" charset="-128"/>
              </a:rPr>
              <a:t>: </a:t>
            </a: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Given a universe U of n elements, a list</a:t>
            </a:r>
            <a:r>
              <a:rPr lang="en-US" altLang="en-US" i="1" dirty="0">
                <a:solidFill>
                  <a:schemeClr val="tx1"/>
                </a:solidFill>
                <a:ea typeface="ＭＳ Ｐゴシック" pitchFamily="34" charset="-128"/>
              </a:rPr>
              <a:t> </a:t>
            </a:r>
            <a:r>
              <a:rPr lang="en-US" altLang="en-US" dirty="0">
                <a:solidFill>
                  <a:schemeClr val="tx1"/>
                </a:solidFill>
                <a:ea typeface="SimSun" pitchFamily="2" charset="-122"/>
              </a:rPr>
              <a:t>S</a:t>
            </a:r>
            <a:r>
              <a:rPr lang="en-US" altLang="en-US" baseline="-25000" dirty="0">
                <a:solidFill>
                  <a:schemeClr val="tx1"/>
                </a:solidFill>
                <a:ea typeface="SimSun" pitchFamily="2" charset="-122"/>
              </a:rPr>
              <a:t>1</a:t>
            </a:r>
            <a:r>
              <a:rPr lang="en-US" altLang="en-US" dirty="0">
                <a:solidFill>
                  <a:schemeClr val="tx1"/>
                </a:solidFill>
                <a:ea typeface="SimSun" pitchFamily="2" charset="-122"/>
              </a:rPr>
              <a:t>, …, S</a:t>
            </a:r>
            <a:r>
              <a:rPr lang="en-US" altLang="en-US" baseline="-25000" dirty="0">
                <a:solidFill>
                  <a:schemeClr val="tx1"/>
                </a:solidFill>
                <a:ea typeface="SimSun" pitchFamily="2" charset="-122"/>
              </a:rPr>
              <a:t>m</a:t>
            </a:r>
            <a:r>
              <a:rPr lang="en-US" altLang="en-US" dirty="0">
                <a:solidFill>
                  <a:schemeClr val="tx1"/>
                </a:solidFill>
                <a:ea typeface="SimSun" pitchFamily="2" charset="-122"/>
              </a:rPr>
              <a:t> of subsets of U, find a collection of these subsets whose union is U</a:t>
            </a:r>
            <a:r>
              <a:rPr lang="en-US" altLang="en-US" i="1" dirty="0">
                <a:solidFill>
                  <a:schemeClr val="tx1"/>
                </a:solidFill>
                <a:ea typeface="SimSun" pitchFamily="2" charset="-122"/>
              </a:rPr>
              <a:t>.</a:t>
            </a:r>
          </a:p>
          <a:p>
            <a:pPr eaLnBrk="1" hangingPunct="1"/>
            <a:endParaRPr lang="en-US" altLang="en-US" dirty="0" smtClean="0">
              <a:ea typeface="SimSun" pitchFamily="2" charset="-122"/>
            </a:endParaRPr>
          </a:p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Weighted version: </a:t>
            </a:r>
            <a:r>
              <a:rPr lang="en-US" altLang="en-US" dirty="0" smtClean="0">
                <a:solidFill>
                  <a:schemeClr val="tx1"/>
                </a:solidFill>
                <a:ea typeface="SimSun" pitchFamily="2" charset="-122"/>
              </a:rPr>
              <a:t>S</a:t>
            </a:r>
            <a:r>
              <a:rPr lang="en-US" altLang="en-US" baseline="-25000" dirty="0" smtClean="0">
                <a:solidFill>
                  <a:schemeClr val="tx1"/>
                </a:solidFill>
                <a:ea typeface="SimSun" pitchFamily="2" charset="-122"/>
              </a:rPr>
              <a:t>i </a:t>
            </a:r>
            <a:r>
              <a:rPr lang="en-US" altLang="en-US" dirty="0" smtClean="0">
                <a:solidFill>
                  <a:schemeClr val="tx1"/>
                </a:solidFill>
                <a:ea typeface="SimSun" pitchFamily="2" charset="-122"/>
              </a:rPr>
              <a:t>has weight </a:t>
            </a:r>
            <a:r>
              <a:rPr lang="en-US" altLang="en-US" dirty="0" err="1" smtClean="0">
                <a:solidFill>
                  <a:schemeClr val="tx1"/>
                </a:solidFill>
                <a:ea typeface="SimSun" pitchFamily="2" charset="-122"/>
              </a:rPr>
              <a:t>w</a:t>
            </a:r>
            <a:r>
              <a:rPr lang="en-US" altLang="en-US" baseline="-25000" dirty="0" err="1" smtClean="0">
                <a:solidFill>
                  <a:schemeClr val="tx1"/>
                </a:solidFill>
                <a:ea typeface="SimSun" pitchFamily="2" charset="-122"/>
              </a:rPr>
              <a:t>i</a:t>
            </a:r>
            <a:r>
              <a:rPr lang="en-US" altLang="en-US" dirty="0" smtClean="0">
                <a:solidFill>
                  <a:schemeClr val="tx1"/>
                </a:solidFill>
                <a:ea typeface="SimSun" pitchFamily="2" charset="-122"/>
              </a:rPr>
              <a:t>.  Want to minimize total weight of the subsets selected in the set cover.</a:t>
            </a:r>
            <a:endParaRPr lang="en-US" altLang="en-US" i="1" dirty="0">
              <a:solidFill>
                <a:schemeClr val="tx1"/>
              </a:solidFill>
              <a:ea typeface="SimSun" pitchFamily="2" charset="-122"/>
            </a:endParaRPr>
          </a:p>
          <a:p>
            <a:pPr eaLnBrk="1" hangingPunct="1"/>
            <a:endParaRPr lang="en-US" altLang="en-US" dirty="0">
              <a:ea typeface="SimSun" pitchFamily="2" charset="-122"/>
            </a:endParaRPr>
          </a:p>
          <a:p>
            <a:r>
              <a:rPr lang="en-US" dirty="0" smtClean="0"/>
              <a:t>ILP formulation:</a:t>
            </a:r>
          </a:p>
          <a:p>
            <a:pPr marL="631825" lvl="1" indent="-285750"/>
            <a:r>
              <a:rPr lang="en-US" dirty="0" smtClean="0"/>
              <a:t>x</a:t>
            </a:r>
            <a:r>
              <a:rPr lang="en-US" baseline="-25000" dirty="0" smtClean="0"/>
              <a:t>i </a:t>
            </a:r>
            <a:r>
              <a:rPr lang="en-US" dirty="0" smtClean="0"/>
              <a:t>=</a:t>
            </a:r>
            <a:r>
              <a:rPr lang="en-US" baseline="-25000" dirty="0" smtClean="0"/>
              <a:t> </a:t>
            </a:r>
            <a:r>
              <a:rPr lang="en-US" dirty="0" smtClean="0"/>
              <a:t>1 if S</a:t>
            </a:r>
            <a:r>
              <a:rPr lang="en-US" baseline="-25000" dirty="0" smtClean="0"/>
              <a:t>i</a:t>
            </a:r>
            <a:r>
              <a:rPr lang="en-US" dirty="0" smtClean="0"/>
              <a:t> is selected, 0 otherwise.</a:t>
            </a:r>
            <a:endParaRPr lang="en-US" baseline="-25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6FD0E-38C3-4C74-AA39-BBC19CA6BF29}" type="slidenum">
              <a:rPr lang="en-US" altLang="en-US" smtClean="0"/>
              <a:pPr/>
              <a:t>50</a:t>
            </a:fld>
            <a:endParaRPr lang="en-US" altLang="en-US" sz="140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70681"/>
              </p:ext>
            </p:extLst>
          </p:nvPr>
        </p:nvGraphicFramePr>
        <p:xfrm>
          <a:off x="1831975" y="3784600"/>
          <a:ext cx="5341938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544" name="Equation" r:id="rId3" imgW="2692080" imgH="939600" progId="Equation.3">
                  <p:embed/>
                </p:oleObj>
              </mc:Choice>
              <mc:Fallback>
                <p:oleObj name="Equation" r:id="rId3" imgW="2692080" imgH="939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l="-3094" t="-11020" r="-3094" b="-11020"/>
                      <a:stretch>
                        <a:fillRect/>
                      </a:stretch>
                    </p:blipFill>
                    <p:spPr bwMode="auto">
                      <a:xfrm>
                        <a:off x="1831975" y="3784600"/>
                        <a:ext cx="5341938" cy="214630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747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LP Relaxation for Set Cover and Rounding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262746"/>
            <a:ext cx="7848600" cy="3061854"/>
          </a:xfrm>
        </p:spPr>
        <p:txBody>
          <a:bodyPr/>
          <a:lstStyle/>
          <a:p>
            <a:r>
              <a:rPr lang="en-US" dirty="0" smtClean="0"/>
              <a:t>Algorithm:</a:t>
            </a:r>
          </a:p>
          <a:p>
            <a:pPr marL="631825" lvl="1" indent="-285750"/>
            <a:r>
              <a:rPr lang="en-US" dirty="0" smtClean="0"/>
              <a:t>Find the optimal fractional solution to the LP.</a:t>
            </a:r>
          </a:p>
          <a:p>
            <a:pPr marL="631825" lvl="1" indent="-285750"/>
            <a:r>
              <a:rPr lang="en-US" dirty="0" smtClean="0"/>
              <a:t>Return all sets for which x</a:t>
            </a:r>
            <a:r>
              <a:rPr lang="en-US" baseline="-25000" dirty="0" smtClean="0"/>
              <a:t>i</a:t>
            </a:r>
            <a:r>
              <a:rPr lang="en-US" dirty="0" smtClean="0"/>
              <a:t> ≥ 1/f, where f is the frequency of the most frequent element</a:t>
            </a:r>
          </a:p>
          <a:p>
            <a:pPr marL="631825" lvl="1" indent="-285750"/>
            <a:endParaRPr lang="en-US" dirty="0"/>
          </a:p>
          <a:p>
            <a:pPr marL="285750" indent="-285750"/>
            <a:r>
              <a:rPr lang="en-US" dirty="0" smtClean="0"/>
              <a:t>Theorem: </a:t>
            </a:r>
            <a:r>
              <a:rPr lang="en-US" dirty="0" smtClean="0">
                <a:solidFill>
                  <a:schemeClr val="tx1"/>
                </a:solidFill>
              </a:rPr>
              <a:t>This algorithm </a:t>
            </a:r>
            <a:r>
              <a:rPr lang="en-US" smtClean="0">
                <a:solidFill>
                  <a:schemeClr val="tx1"/>
                </a:solidFill>
              </a:rPr>
              <a:t>returns an f-approximation </a:t>
            </a:r>
            <a:r>
              <a:rPr lang="en-US" dirty="0" smtClean="0">
                <a:solidFill>
                  <a:schemeClr val="tx1"/>
                </a:solidFill>
              </a:rPr>
              <a:t>for set cover.</a:t>
            </a:r>
          </a:p>
          <a:p>
            <a:pPr marL="285750" indent="-285750"/>
            <a:r>
              <a:rPr lang="en-US" dirty="0" smtClean="0"/>
              <a:t>Pf: </a:t>
            </a:r>
            <a:r>
              <a:rPr lang="en-US" dirty="0" smtClean="0">
                <a:solidFill>
                  <a:schemeClr val="tx1"/>
                </a:solidFill>
              </a:rPr>
              <a:t>Same as in vertex cover – just replace 2 with f.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/>
            <a:endParaRPr lang="en-US" dirty="0"/>
          </a:p>
          <a:p>
            <a:pPr marL="631825" lvl="1" indent="-28575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6FD0E-38C3-4C74-AA39-BBC19CA6BF29}" type="slidenum">
              <a:rPr lang="en-US" altLang="en-US" smtClean="0"/>
              <a:pPr/>
              <a:t>51</a:t>
            </a:fld>
            <a:endParaRPr lang="en-US" altLang="en-US" sz="140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1360097"/>
              </p:ext>
            </p:extLst>
          </p:nvPr>
        </p:nvGraphicFramePr>
        <p:xfrm>
          <a:off x="2027238" y="927100"/>
          <a:ext cx="4887912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2569" name="Equation" r:id="rId3" imgW="2463480" imgH="939600" progId="Equation.3">
                  <p:embed/>
                </p:oleObj>
              </mc:Choice>
              <mc:Fallback>
                <p:oleObj name="Equation" r:id="rId3" imgW="2463480" imgH="939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l="-3094" t="-11020" r="-3094" b="-11020"/>
                      <a:stretch>
                        <a:fillRect/>
                      </a:stretch>
                    </p:blipFill>
                    <p:spPr bwMode="auto">
                      <a:xfrm>
                        <a:off x="2027238" y="927100"/>
                        <a:ext cx="4887912" cy="214630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010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Randomized Rounding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623452"/>
                <a:ext cx="7848600" cy="5410200"/>
              </a:xfrm>
            </p:spPr>
            <p:txBody>
              <a:bodyPr/>
              <a:lstStyle/>
              <a:p>
                <a:r>
                  <a:rPr lang="en-US" dirty="0" smtClean="0"/>
                  <a:t>Algorithm:</a:t>
                </a:r>
              </a:p>
              <a:p>
                <a:pPr marL="631825" lvl="1" indent="-285750"/>
                <a:r>
                  <a:rPr lang="en-US" dirty="0"/>
                  <a:t>Find the optimal fractional solution to the LP.</a:t>
                </a:r>
              </a:p>
              <a:p>
                <a:pPr marL="631825" lvl="1" indent="-285750"/>
                <a:r>
                  <a:rPr lang="en-US" dirty="0" smtClean="0"/>
                  <a:t>Pick S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 with probability x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.</a:t>
                </a:r>
              </a:p>
              <a:p>
                <a:pPr marL="631825" lvl="1" indent="-285750"/>
                <a:endParaRPr lang="en-US" baseline="-25000" dirty="0"/>
              </a:p>
              <a:p>
                <a:pPr marL="285750" indent="-285750"/>
                <a:r>
                  <a:rPr lang="en-US" dirty="0" smtClean="0"/>
                  <a:t>Analysis:</a:t>
                </a:r>
              </a:p>
              <a:p>
                <a:pPr marL="285750" indent="-285750"/>
                <a:r>
                  <a:rPr lang="en-US" dirty="0" smtClean="0">
                    <a:solidFill>
                      <a:schemeClr val="tx1"/>
                    </a:solidFill>
                  </a:rPr>
                  <a:t>The expected cost = </a:t>
                </a:r>
                <a:r>
                  <a:rPr lang="en-US" sz="2400" dirty="0" smtClean="0">
                    <a:solidFill>
                      <a:schemeClr val="tx1"/>
                    </a:solidFill>
                    <a:sym typeface="Symbol"/>
                  </a:rPr>
                  <a:t></a:t>
                </a:r>
                <a:r>
                  <a:rPr lang="en-US" baseline="-25000" dirty="0" err="1" smtClean="0">
                    <a:solidFill>
                      <a:schemeClr val="tx1"/>
                    </a:solidFill>
                    <a:sym typeface="Symbol"/>
                  </a:rPr>
                  <a:t>i</a:t>
                </a:r>
                <a:r>
                  <a:rPr lang="en-US" dirty="0" smtClean="0">
                    <a:solidFill>
                      <a:schemeClr val="tx1"/>
                    </a:solidFill>
                    <a:sym typeface="Symbol"/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  <a:sym typeface="Symbol"/>
                  </a:rPr>
                  <a:t>Pr</a:t>
                </a:r>
                <a:r>
                  <a:rPr lang="en-US" dirty="0" smtClean="0">
                    <a:solidFill>
                      <a:schemeClr val="tx1"/>
                    </a:solidFill>
                    <a:sym typeface="Symbol"/>
                  </a:rPr>
                  <a:t>[S</a:t>
                </a:r>
                <a:r>
                  <a:rPr lang="en-US" baseline="-25000" dirty="0" smtClean="0">
                    <a:solidFill>
                      <a:schemeClr val="tx1"/>
                    </a:solidFill>
                    <a:sym typeface="Symbol"/>
                  </a:rPr>
                  <a:t>i</a:t>
                </a:r>
                <a:r>
                  <a:rPr lang="en-US" dirty="0" smtClean="0">
                    <a:solidFill>
                      <a:schemeClr val="tx1"/>
                    </a:solidFill>
                    <a:sym typeface="Symbol"/>
                  </a:rPr>
                  <a:t> is picked] • </a:t>
                </a:r>
                <a:r>
                  <a:rPr lang="en-US" dirty="0" err="1" smtClean="0">
                    <a:solidFill>
                      <a:schemeClr val="tx1"/>
                    </a:solidFill>
                    <a:sym typeface="Symbol"/>
                  </a:rPr>
                  <a:t>w</a:t>
                </a:r>
                <a:r>
                  <a:rPr lang="en-US" baseline="-25000" dirty="0" err="1" smtClean="0">
                    <a:solidFill>
                      <a:schemeClr val="tx1"/>
                    </a:solidFill>
                    <a:sym typeface="Symbol"/>
                  </a:rPr>
                  <a:t>i</a:t>
                </a:r>
                <a:r>
                  <a:rPr lang="en-US" dirty="0" smtClean="0">
                    <a:solidFill>
                      <a:schemeClr val="tx1"/>
                    </a:solidFill>
                    <a:sym typeface="Symbol"/>
                  </a:rPr>
                  <a:t> = </a:t>
                </a:r>
                <a:r>
                  <a:rPr lang="en-US" sz="2400" dirty="0" smtClean="0">
                    <a:solidFill>
                      <a:schemeClr val="tx1"/>
                    </a:solidFill>
                    <a:sym typeface="Symbol"/>
                  </a:rPr>
                  <a:t></a:t>
                </a:r>
                <a:r>
                  <a:rPr lang="en-US" baseline="-25000" dirty="0" err="1" smtClean="0">
                    <a:solidFill>
                      <a:schemeClr val="tx1"/>
                    </a:solidFill>
                    <a:sym typeface="Symbol"/>
                  </a:rPr>
                  <a:t>i</a:t>
                </a:r>
                <a:r>
                  <a:rPr lang="en-US" dirty="0" smtClean="0">
                    <a:solidFill>
                      <a:schemeClr val="tx1"/>
                    </a:solidFill>
                    <a:sym typeface="Symbol"/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  <a:sym typeface="Symbol"/>
                  </a:rPr>
                  <a:t>x</a:t>
                </a:r>
                <a:r>
                  <a:rPr lang="en-US" baseline="-25000" dirty="0" err="1" smtClean="0">
                    <a:solidFill>
                      <a:schemeClr val="tx1"/>
                    </a:solidFill>
                    <a:sym typeface="Symbol"/>
                  </a:rPr>
                  <a:t>i</a:t>
                </a:r>
                <a:r>
                  <a:rPr lang="en-US" dirty="0" err="1" smtClean="0">
                    <a:solidFill>
                      <a:schemeClr val="tx1"/>
                    </a:solidFill>
                    <a:sym typeface="Symbol"/>
                  </a:rPr>
                  <a:t>w</a:t>
                </a:r>
                <a:r>
                  <a:rPr lang="en-US" baseline="-25000" dirty="0" err="1" smtClean="0">
                    <a:solidFill>
                      <a:schemeClr val="tx1"/>
                    </a:solidFill>
                    <a:sym typeface="Symbol"/>
                  </a:rPr>
                  <a:t>i</a:t>
                </a:r>
                <a:r>
                  <a:rPr lang="en-US" baseline="-25000" dirty="0" smtClean="0">
                    <a:solidFill>
                      <a:schemeClr val="tx1"/>
                    </a:solidFill>
                    <a:sym typeface="Symbol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sym typeface="Symbol"/>
                  </a:rPr>
                  <a:t>= OPT</a:t>
                </a:r>
                <a:r>
                  <a:rPr lang="en-US" baseline="-25000" dirty="0" smtClean="0">
                    <a:solidFill>
                      <a:schemeClr val="tx1"/>
                    </a:solidFill>
                    <a:sym typeface="Symbol"/>
                  </a:rPr>
                  <a:t>LP</a:t>
                </a:r>
              </a:p>
              <a:p>
                <a:pPr lvl="1" indent="0">
                  <a:buNone/>
                </a:pPr>
                <a:endParaRPr lang="en-US" baseline="-25000" dirty="0" smtClean="0"/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For any j, the probability that j is not covered is 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en-US" b="0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supHide m:val="on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𝑆𝑖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𝑥𝑖</m:t>
                              </m:r>
                            </m:e>
                          </m:d>
                        </m:e>
                      </m:nary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≤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𝑘</m:t>
                          </m:r>
                        </m:sup>
                      </m:sSup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1/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𝑒</m:t>
                      </m:r>
                    </m:oMath>
                  </m:oMathPara>
                </a14:m>
                <a:endParaRPr lang="en-US" sz="2000" baseline="30000" dirty="0">
                  <a:solidFill>
                    <a:schemeClr val="tx1"/>
                  </a:solidFill>
                </a:endParaRPr>
              </a:p>
              <a:p>
                <a:pPr algn="r"/>
                <a:r>
                  <a:rPr lang="en-US" dirty="0" smtClean="0">
                    <a:solidFill>
                      <a:schemeClr val="tx1"/>
                    </a:solidFill>
                    <a:ea typeface="Cambria Math"/>
                  </a:rPr>
                  <a:t>k is number of sets covering j</a:t>
                </a:r>
              </a:p>
              <a:p>
                <a:pPr algn="ctr"/>
                <a:endParaRPr lang="en-US" baseline="30000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To cover all elements, do this d log n times independently, and take all sets.  Now the probability that j is not covered is 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(1/e) </a:t>
                </a:r>
                <a:r>
                  <a:rPr lang="en-US" baseline="30000" dirty="0" smtClean="0">
                    <a:solidFill>
                      <a:schemeClr val="tx1"/>
                    </a:solidFill>
                  </a:rPr>
                  <a:t>d log n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≤ 1/(4n)</a:t>
                </a:r>
              </a:p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for some constant d large enough</a:t>
                </a:r>
              </a:p>
              <a:p>
                <a:pPr algn="ctr"/>
                <a:endParaRPr lang="en-US" baseline="30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623452"/>
                <a:ext cx="7848600" cy="5410200"/>
              </a:xfrm>
              <a:blipFill rotWithShape="0">
                <a:blip r:embed="rId2"/>
                <a:stretch>
                  <a:fillRect l="-621" r="-621" b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6FD0E-38C3-4C74-AA39-BBC19CA6BF29}" type="slidenum">
              <a:rPr lang="en-US" altLang="en-US" smtClean="0"/>
              <a:pPr/>
              <a:t>52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23432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O(log n)-Approximation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Bad Event 1: </a:t>
            </a:r>
            <a:r>
              <a:rPr lang="en-US" dirty="0" smtClean="0">
                <a:solidFill>
                  <a:schemeClr val="tx1"/>
                </a:solidFill>
              </a:rPr>
              <a:t>Some element is not covered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The probability of this event ≤ 1/(4n) • n = 1/4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Bad Event </a:t>
            </a:r>
            <a:r>
              <a:rPr lang="en-US" dirty="0" smtClean="0"/>
              <a:t>2: </a:t>
            </a:r>
            <a:r>
              <a:rPr lang="en-US" dirty="0" smtClean="0">
                <a:solidFill>
                  <a:schemeClr val="tx1"/>
                </a:solidFill>
              </a:rPr>
              <a:t>Cost of the picked sets is too high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</a:t>
            </a:r>
            <a:r>
              <a:rPr lang="en-US" dirty="0" smtClean="0">
                <a:solidFill>
                  <a:schemeClr val="tx1"/>
                </a:solidFill>
              </a:rPr>
              <a:t>E[cost of one round] = OPT</a:t>
            </a:r>
            <a:r>
              <a:rPr lang="en-US" baseline="-25000" dirty="0" smtClean="0">
                <a:solidFill>
                  <a:schemeClr val="tx1"/>
                </a:solidFill>
              </a:rPr>
              <a:t>LP</a:t>
            </a:r>
          </a:p>
          <a:p>
            <a:r>
              <a:rPr lang="en-US" baseline="-25000" dirty="0" smtClean="0">
                <a:solidFill>
                  <a:schemeClr val="tx1"/>
                </a:solidFill>
              </a:rPr>
              <a:t>          </a:t>
            </a:r>
            <a:r>
              <a:rPr lang="en-US" dirty="0">
                <a:solidFill>
                  <a:schemeClr val="tx1"/>
                </a:solidFill>
              </a:rPr>
              <a:t>E[cost of </a:t>
            </a:r>
            <a:r>
              <a:rPr lang="en-US" dirty="0" smtClean="0">
                <a:solidFill>
                  <a:schemeClr val="tx1"/>
                </a:solidFill>
              </a:rPr>
              <a:t>d log n rounds</a:t>
            </a:r>
            <a:r>
              <a:rPr lang="en-US" smtClean="0">
                <a:solidFill>
                  <a:schemeClr val="tx1"/>
                </a:solidFill>
              </a:rPr>
              <a:t>] </a:t>
            </a:r>
            <a:r>
              <a:rPr lang="en-US" smtClean="0">
                <a:solidFill>
                  <a:schemeClr val="tx1"/>
                </a:solidFill>
              </a:rPr>
              <a:t>≤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d log n • OPT</a:t>
            </a:r>
            <a:r>
              <a:rPr lang="en-US" baseline="-25000" dirty="0" smtClean="0">
                <a:solidFill>
                  <a:schemeClr val="tx1"/>
                </a:solidFill>
              </a:rPr>
              <a:t>LP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</a:t>
            </a:r>
            <a:r>
              <a:rPr lang="en-US" dirty="0" err="1" smtClean="0">
                <a:solidFill>
                  <a:schemeClr val="tx1"/>
                </a:solidFill>
              </a:rPr>
              <a:t>Pr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cost of d log n </a:t>
            </a:r>
            <a:r>
              <a:rPr lang="en-US" dirty="0" smtClean="0">
                <a:solidFill>
                  <a:schemeClr val="tx1"/>
                </a:solidFill>
              </a:rPr>
              <a:t>rounds ≥ 4 </a:t>
            </a:r>
            <a:r>
              <a:rPr lang="en-US" dirty="0">
                <a:solidFill>
                  <a:schemeClr val="tx1"/>
                </a:solidFill>
              </a:rPr>
              <a:t>d log n • </a:t>
            </a:r>
            <a:r>
              <a:rPr lang="en-US" dirty="0" smtClean="0">
                <a:solidFill>
                  <a:schemeClr val="tx1"/>
                </a:solidFill>
              </a:rPr>
              <a:t>OPT</a:t>
            </a:r>
            <a:r>
              <a:rPr lang="en-US" baseline="-25000" dirty="0" smtClean="0">
                <a:solidFill>
                  <a:schemeClr val="tx1"/>
                </a:solidFill>
              </a:rPr>
              <a:t>LP</a:t>
            </a:r>
            <a:r>
              <a:rPr lang="en-US" dirty="0" smtClean="0">
                <a:solidFill>
                  <a:schemeClr val="tx1"/>
                </a:solidFill>
              </a:rPr>
              <a:t>] ≤ 1/4 </a:t>
            </a:r>
          </a:p>
          <a:p>
            <a:endParaRPr lang="en-US" baseline="-25000" dirty="0">
              <a:solidFill>
                <a:schemeClr val="tx1"/>
              </a:solidFill>
            </a:endParaRPr>
          </a:p>
          <a:p>
            <a:r>
              <a:rPr lang="en-US" dirty="0" smtClean="0"/>
              <a:t>Markov inequality:</a:t>
            </a:r>
            <a:r>
              <a:rPr lang="en-US" dirty="0" smtClean="0">
                <a:solidFill>
                  <a:schemeClr val="tx1"/>
                </a:solidFill>
              </a:rPr>
              <a:t> For X ≥ 0, t &gt; 0, </a:t>
            </a:r>
            <a:r>
              <a:rPr lang="en-US" dirty="0" err="1" smtClean="0">
                <a:solidFill>
                  <a:schemeClr val="tx1"/>
                </a:solidFill>
              </a:rPr>
              <a:t>Pr</a:t>
            </a:r>
            <a:r>
              <a:rPr lang="en-US" dirty="0" smtClean="0">
                <a:solidFill>
                  <a:schemeClr val="tx1"/>
                </a:solidFill>
              </a:rPr>
              <a:t>[X ≥ t E[X]] ≤ 1/t.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Probability that one bad event occurs ≤ 1/4 + 1/4 =1/2.  (union bound)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Probability that </a:t>
            </a:r>
            <a:r>
              <a:rPr lang="en-US" dirty="0" smtClean="0">
                <a:solidFill>
                  <a:schemeClr val="tx1"/>
                </a:solidFill>
              </a:rPr>
              <a:t>the algorithm succeeds ≥ 1/2.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What if it fails?  Start over again!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6FD0E-38C3-4C74-AA39-BBC19CA6BF29}" type="slidenum">
              <a:rPr lang="en-US" altLang="en-US" smtClean="0"/>
              <a:pPr/>
              <a:t>53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64532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2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11.8  </a:t>
            </a:r>
            <a:r>
              <a:rPr lang="en-US" altLang="en-US" dirty="0" smtClean="0"/>
              <a:t>FPTAS: The Knapsack </a:t>
            </a:r>
            <a:r>
              <a:rPr lang="en-US" altLang="en-US" dirty="0"/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386326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7B866-62AB-4E8F-A9A9-5C5FF562FE84}" type="slidenum">
              <a:rPr lang="en-US" altLang="en-US"/>
              <a:pPr/>
              <a:t>55</a:t>
            </a:fld>
            <a:endParaRPr lang="en-US" altLang="en-US" sz="1400"/>
          </a:p>
        </p:txBody>
      </p:sp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Polynomial Time Approximation Scheme</a:t>
            </a:r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153400" cy="5410200"/>
          </a:xfrm>
        </p:spPr>
        <p:txBody>
          <a:bodyPr/>
          <a:lstStyle/>
          <a:p>
            <a:r>
              <a:rPr lang="en-US" altLang="en-US" dirty="0"/>
              <a:t>PTAS.  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(1 + )-approximation algorithm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</a:rPr>
              <a:t>with poly-time running time for </a:t>
            </a:r>
            <a:r>
              <a:rPr lang="en-US" altLang="en-US" dirty="0">
                <a:solidFill>
                  <a:schemeClr val="tx1"/>
                </a:solidFill>
              </a:rPr>
              <a:t>any </a:t>
            </a:r>
            <a:r>
              <a:rPr lang="en-US" altLang="en-US" dirty="0">
                <a:solidFill>
                  <a:srgbClr val="C00000"/>
                </a:solidFill>
              </a:rPr>
              <a:t>constant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 &gt; 0. </a:t>
            </a:r>
          </a:p>
          <a:p>
            <a:endParaRPr lang="en-US" altLang="en-US" dirty="0">
              <a:solidFill>
                <a:schemeClr val="tx1"/>
              </a:solidFill>
              <a:sym typeface="Symbol" pitchFamily="92" charset="2"/>
            </a:endParaRPr>
          </a:p>
          <a:p>
            <a:r>
              <a:rPr lang="en-US" altLang="en-US" dirty="0"/>
              <a:t>Consequence.  </a:t>
            </a:r>
            <a:r>
              <a:rPr lang="en-US" altLang="en-US" dirty="0">
                <a:solidFill>
                  <a:schemeClr val="tx1"/>
                </a:solidFill>
              </a:rPr>
              <a:t>PTAS produces arbitrarily high quality solution, but trades off accuracy for time. </a:t>
            </a:r>
          </a:p>
          <a:p>
            <a:endParaRPr lang="en-US" altLang="en-US" dirty="0" smtClean="0">
              <a:solidFill>
                <a:schemeClr val="tx1"/>
              </a:solidFill>
            </a:endParaRPr>
          </a:p>
          <a:p>
            <a:r>
              <a:rPr lang="en-US" altLang="en-US" dirty="0" smtClean="0"/>
              <a:t>FPTAS</a:t>
            </a:r>
            <a:r>
              <a:rPr lang="en-US" altLang="en-US" dirty="0"/>
              <a:t>.  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(1 + )-approximation algorithm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</a:rPr>
              <a:t>with running time poly(n, 1/</a:t>
            </a:r>
            <a:r>
              <a:rPr lang="en-US" altLang="en-US" dirty="0" smtClean="0">
                <a:solidFill>
                  <a:schemeClr val="tx1"/>
                </a:solidFill>
                <a:sym typeface="Symbol" pitchFamily="92" charset="2"/>
              </a:rPr>
              <a:t></a:t>
            </a:r>
            <a:r>
              <a:rPr lang="en-US" altLang="en-US" dirty="0" smtClean="0">
                <a:solidFill>
                  <a:schemeClr val="tx1"/>
                </a:solidFill>
              </a:rPr>
              <a:t>)</a:t>
            </a:r>
            <a:r>
              <a:rPr lang="en-US" altLang="en-US" dirty="0" smtClean="0">
                <a:solidFill>
                  <a:schemeClr val="tx1"/>
                </a:solidFill>
                <a:sym typeface="Symbol" pitchFamily="92" charset="2"/>
              </a:rPr>
              <a:t>. </a:t>
            </a:r>
            <a:endParaRPr lang="en-US" altLang="en-US" dirty="0">
              <a:solidFill>
                <a:schemeClr val="tx1"/>
              </a:solidFill>
              <a:sym typeface="Symbol" pitchFamily="92" charset="2"/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/>
              <a:t>This section.  </a:t>
            </a:r>
            <a:r>
              <a:rPr lang="en-US" altLang="en-US" dirty="0" smtClean="0">
                <a:solidFill>
                  <a:schemeClr val="tx1"/>
                </a:solidFill>
              </a:rPr>
              <a:t>FPTAS </a:t>
            </a:r>
            <a:r>
              <a:rPr lang="en-US" altLang="en-US" dirty="0">
                <a:solidFill>
                  <a:schemeClr val="tx1"/>
                </a:solidFill>
              </a:rPr>
              <a:t>for knapsack problem via rounding and scaling.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AF307-319C-4C40-9A29-7A935E1D6DAD}" type="slidenum">
              <a:rPr lang="en-US" altLang="en-US"/>
              <a:pPr/>
              <a:t>56</a:t>
            </a:fld>
            <a:endParaRPr lang="en-US" altLang="en-US" sz="1400"/>
          </a:p>
        </p:txBody>
      </p:sp>
      <p:sp>
        <p:nvSpPr>
          <p:cNvPr id="636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Knapsack Problem</a:t>
            </a:r>
          </a:p>
        </p:txBody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Knapsack problem.</a:t>
            </a:r>
          </a:p>
          <a:p>
            <a:pPr lvl="1"/>
            <a:r>
              <a:rPr lang="en-US" altLang="en-US"/>
              <a:t>Given n objects and a "knapsack."</a:t>
            </a:r>
          </a:p>
          <a:p>
            <a:pPr lvl="1"/>
            <a:r>
              <a:rPr lang="en-US" altLang="en-US"/>
              <a:t>Item i has value v</a:t>
            </a:r>
            <a:r>
              <a:rPr lang="en-US" altLang="en-US" sz="2000" baseline="-25000"/>
              <a:t>i  </a:t>
            </a:r>
            <a:r>
              <a:rPr lang="en-US" altLang="en-US"/>
              <a:t>&gt; 0 and weighs w</a:t>
            </a:r>
            <a:r>
              <a:rPr lang="en-US" altLang="en-US" sz="2000" baseline="-25000"/>
              <a:t>i </a:t>
            </a:r>
            <a:r>
              <a:rPr lang="en-US" altLang="en-US"/>
              <a:t>&gt; 0.</a:t>
            </a:r>
          </a:p>
          <a:p>
            <a:pPr lvl="1"/>
            <a:r>
              <a:rPr lang="en-US" altLang="en-US"/>
              <a:t>Knapsack can carry weight up to W.</a:t>
            </a:r>
          </a:p>
          <a:p>
            <a:pPr lvl="1"/>
            <a:r>
              <a:rPr lang="en-US" altLang="en-US"/>
              <a:t>Goal:  fill knapsack so as to maximize total value.</a:t>
            </a:r>
          </a:p>
          <a:p>
            <a:pPr lvl="1"/>
            <a:endParaRPr lang="en-US" altLang="en-US"/>
          </a:p>
          <a:p>
            <a:r>
              <a:rPr lang="en-US" altLang="en-US"/>
              <a:t>Ex:  </a:t>
            </a:r>
            <a:r>
              <a:rPr lang="en-US" altLang="en-US">
                <a:solidFill>
                  <a:schemeClr val="tx1"/>
                </a:solidFill>
              </a:rPr>
              <a:t>{ 3, 4 } has value 40.</a:t>
            </a:r>
          </a:p>
        </p:txBody>
      </p:sp>
      <p:sp>
        <p:nvSpPr>
          <p:cNvPr id="636932" name="Rectangle 4"/>
          <p:cNvSpPr>
            <a:spLocks noChangeArrowheads="1"/>
          </p:cNvSpPr>
          <p:nvPr/>
        </p:nvSpPr>
        <p:spPr bwMode="auto">
          <a:xfrm>
            <a:off x="6781800" y="3238500"/>
            <a:ext cx="844550" cy="34925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1</a:t>
            </a:r>
            <a:endParaRPr kumimoji="0" lang="en-US" altLang="en-US" sz="1600" baseline="30000"/>
          </a:p>
        </p:txBody>
      </p:sp>
      <p:sp>
        <p:nvSpPr>
          <p:cNvPr id="636933" name="Rectangle 5"/>
          <p:cNvSpPr>
            <a:spLocks noChangeArrowheads="1"/>
          </p:cNvSpPr>
          <p:nvPr/>
        </p:nvSpPr>
        <p:spPr bwMode="auto">
          <a:xfrm>
            <a:off x="6781800" y="2819400"/>
            <a:ext cx="844550" cy="4191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600">
                <a:solidFill>
                  <a:schemeClr val="bg1"/>
                </a:solidFill>
              </a:rPr>
              <a:t>Value</a:t>
            </a:r>
            <a:endParaRPr lang="en-US" altLang="en-US" sz="1600" baseline="-25000">
              <a:solidFill>
                <a:schemeClr val="bg1"/>
              </a:solidFill>
            </a:endParaRPr>
          </a:p>
        </p:txBody>
      </p:sp>
      <p:sp>
        <p:nvSpPr>
          <p:cNvPr id="636934" name="Rectangle 6"/>
          <p:cNvSpPr>
            <a:spLocks noChangeArrowheads="1"/>
          </p:cNvSpPr>
          <p:nvPr/>
        </p:nvSpPr>
        <p:spPr bwMode="auto">
          <a:xfrm>
            <a:off x="6781800" y="3937000"/>
            <a:ext cx="844550" cy="34925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18</a:t>
            </a:r>
            <a:endParaRPr kumimoji="0" lang="en-US" altLang="en-US" sz="1600" baseline="30000"/>
          </a:p>
        </p:txBody>
      </p:sp>
      <p:sp>
        <p:nvSpPr>
          <p:cNvPr id="636935" name="Rectangle 7"/>
          <p:cNvSpPr>
            <a:spLocks noChangeArrowheads="1"/>
          </p:cNvSpPr>
          <p:nvPr/>
        </p:nvSpPr>
        <p:spPr bwMode="auto">
          <a:xfrm>
            <a:off x="6781800" y="4286250"/>
            <a:ext cx="844550" cy="34925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22</a:t>
            </a:r>
            <a:endParaRPr kumimoji="0" lang="en-US" altLang="en-US" sz="1600" baseline="30000"/>
          </a:p>
        </p:txBody>
      </p:sp>
      <p:sp>
        <p:nvSpPr>
          <p:cNvPr id="636936" name="Rectangle 8"/>
          <p:cNvSpPr>
            <a:spLocks noChangeArrowheads="1"/>
          </p:cNvSpPr>
          <p:nvPr/>
        </p:nvSpPr>
        <p:spPr bwMode="auto">
          <a:xfrm>
            <a:off x="6781800" y="4635500"/>
            <a:ext cx="844550" cy="34925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28</a:t>
            </a:r>
            <a:endParaRPr kumimoji="0" lang="en-US" altLang="en-US" sz="1600" baseline="30000"/>
          </a:p>
        </p:txBody>
      </p:sp>
      <p:sp>
        <p:nvSpPr>
          <p:cNvPr id="636937" name="Rectangle 9"/>
          <p:cNvSpPr>
            <a:spLocks noChangeArrowheads="1"/>
          </p:cNvSpPr>
          <p:nvPr/>
        </p:nvSpPr>
        <p:spPr bwMode="auto">
          <a:xfrm>
            <a:off x="7626350" y="3238500"/>
            <a:ext cx="908050" cy="34925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600"/>
              <a:t>1</a:t>
            </a:r>
            <a:endParaRPr kumimoji="0" lang="en-US" altLang="en-US" sz="1600"/>
          </a:p>
        </p:txBody>
      </p:sp>
      <p:sp>
        <p:nvSpPr>
          <p:cNvPr id="636938" name="Rectangle 10"/>
          <p:cNvSpPr>
            <a:spLocks noChangeArrowheads="1"/>
          </p:cNvSpPr>
          <p:nvPr/>
        </p:nvSpPr>
        <p:spPr bwMode="auto">
          <a:xfrm>
            <a:off x="7626350" y="2819400"/>
            <a:ext cx="908050" cy="4191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>
                <a:solidFill>
                  <a:schemeClr val="bg1"/>
                </a:solidFill>
              </a:rPr>
              <a:t>Weight</a:t>
            </a:r>
          </a:p>
        </p:txBody>
      </p:sp>
      <p:sp>
        <p:nvSpPr>
          <p:cNvPr id="636939" name="Rectangle 11"/>
          <p:cNvSpPr>
            <a:spLocks noChangeArrowheads="1"/>
          </p:cNvSpPr>
          <p:nvPr/>
        </p:nvSpPr>
        <p:spPr bwMode="auto">
          <a:xfrm>
            <a:off x="7626350" y="3937000"/>
            <a:ext cx="908050" cy="34925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5</a:t>
            </a:r>
            <a:endParaRPr kumimoji="0" lang="en-US" altLang="en-US" sz="1600" baseline="30000"/>
          </a:p>
        </p:txBody>
      </p:sp>
      <p:sp>
        <p:nvSpPr>
          <p:cNvPr id="636940" name="Rectangle 12"/>
          <p:cNvSpPr>
            <a:spLocks noChangeArrowheads="1"/>
          </p:cNvSpPr>
          <p:nvPr/>
        </p:nvSpPr>
        <p:spPr bwMode="auto">
          <a:xfrm>
            <a:off x="7626350" y="4286250"/>
            <a:ext cx="908050" cy="34925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600"/>
              <a:t>6</a:t>
            </a:r>
            <a:endParaRPr kumimoji="0" lang="en-US" altLang="en-US" sz="1600"/>
          </a:p>
        </p:txBody>
      </p:sp>
      <p:sp>
        <p:nvSpPr>
          <p:cNvPr id="636941" name="Rectangle 13"/>
          <p:cNvSpPr>
            <a:spLocks noChangeArrowheads="1"/>
          </p:cNvSpPr>
          <p:nvPr/>
        </p:nvSpPr>
        <p:spPr bwMode="auto">
          <a:xfrm>
            <a:off x="6781800" y="3587750"/>
            <a:ext cx="844550" cy="34925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6</a:t>
            </a:r>
            <a:endParaRPr kumimoji="0" lang="en-US" altLang="en-US" sz="1600" baseline="30000"/>
          </a:p>
        </p:txBody>
      </p:sp>
      <p:sp>
        <p:nvSpPr>
          <p:cNvPr id="636942" name="Rectangle 14"/>
          <p:cNvSpPr>
            <a:spLocks noChangeArrowheads="1"/>
          </p:cNvSpPr>
          <p:nvPr/>
        </p:nvSpPr>
        <p:spPr bwMode="auto">
          <a:xfrm>
            <a:off x="7626350" y="3587750"/>
            <a:ext cx="908050" cy="34925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600"/>
              <a:t>2</a:t>
            </a:r>
            <a:endParaRPr kumimoji="0" lang="en-US" altLang="en-US" sz="1600" baseline="30000"/>
          </a:p>
        </p:txBody>
      </p:sp>
      <p:sp>
        <p:nvSpPr>
          <p:cNvPr id="636943" name="Rectangle 15"/>
          <p:cNvSpPr>
            <a:spLocks noChangeArrowheads="1"/>
          </p:cNvSpPr>
          <p:nvPr/>
        </p:nvSpPr>
        <p:spPr bwMode="auto">
          <a:xfrm>
            <a:off x="7626350" y="4635500"/>
            <a:ext cx="908050" cy="34925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7</a:t>
            </a:r>
            <a:endParaRPr kumimoji="0" lang="en-US" altLang="en-US" sz="1600" baseline="30000"/>
          </a:p>
        </p:txBody>
      </p:sp>
      <p:sp>
        <p:nvSpPr>
          <p:cNvPr id="636944" name="Rectangle 16"/>
          <p:cNvSpPr>
            <a:spLocks noChangeArrowheads="1"/>
          </p:cNvSpPr>
          <p:nvPr/>
        </p:nvSpPr>
        <p:spPr bwMode="auto">
          <a:xfrm>
            <a:off x="6019800" y="2819400"/>
            <a:ext cx="762000" cy="4191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>
                <a:solidFill>
                  <a:schemeClr val="bg1"/>
                </a:solidFill>
              </a:rPr>
              <a:t>Item</a:t>
            </a:r>
          </a:p>
        </p:txBody>
      </p:sp>
      <p:sp>
        <p:nvSpPr>
          <p:cNvPr id="636945" name="Rectangle 17"/>
          <p:cNvSpPr>
            <a:spLocks noChangeArrowheads="1"/>
          </p:cNvSpPr>
          <p:nvPr/>
        </p:nvSpPr>
        <p:spPr bwMode="auto">
          <a:xfrm>
            <a:off x="6019800" y="3238500"/>
            <a:ext cx="762000" cy="34925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1</a:t>
            </a:r>
            <a:endParaRPr kumimoji="0" lang="en-US" altLang="en-US" sz="1600" baseline="30000"/>
          </a:p>
        </p:txBody>
      </p:sp>
      <p:sp>
        <p:nvSpPr>
          <p:cNvPr id="636946" name="Rectangle 18"/>
          <p:cNvSpPr>
            <a:spLocks noChangeArrowheads="1"/>
          </p:cNvSpPr>
          <p:nvPr/>
        </p:nvSpPr>
        <p:spPr bwMode="auto">
          <a:xfrm>
            <a:off x="6019800" y="3937000"/>
            <a:ext cx="762000" cy="34925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3</a:t>
            </a:r>
            <a:endParaRPr kumimoji="0" lang="en-US" altLang="en-US" sz="1600" baseline="30000"/>
          </a:p>
        </p:txBody>
      </p:sp>
      <p:sp>
        <p:nvSpPr>
          <p:cNvPr id="636947" name="Rectangle 19"/>
          <p:cNvSpPr>
            <a:spLocks noChangeArrowheads="1"/>
          </p:cNvSpPr>
          <p:nvPr/>
        </p:nvSpPr>
        <p:spPr bwMode="auto">
          <a:xfrm>
            <a:off x="6019800" y="4286250"/>
            <a:ext cx="762000" cy="34925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4</a:t>
            </a:r>
            <a:endParaRPr kumimoji="0" lang="en-US" altLang="en-US" sz="1600" baseline="30000"/>
          </a:p>
        </p:txBody>
      </p:sp>
      <p:sp>
        <p:nvSpPr>
          <p:cNvPr id="636948" name="Rectangle 20"/>
          <p:cNvSpPr>
            <a:spLocks noChangeArrowheads="1"/>
          </p:cNvSpPr>
          <p:nvPr/>
        </p:nvSpPr>
        <p:spPr bwMode="auto">
          <a:xfrm>
            <a:off x="6019800" y="4635500"/>
            <a:ext cx="762000" cy="34925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5</a:t>
            </a:r>
            <a:endParaRPr kumimoji="0" lang="en-US" altLang="en-US" sz="1600" baseline="30000"/>
          </a:p>
        </p:txBody>
      </p:sp>
      <p:sp>
        <p:nvSpPr>
          <p:cNvPr id="636949" name="Rectangle 21"/>
          <p:cNvSpPr>
            <a:spLocks noChangeArrowheads="1"/>
          </p:cNvSpPr>
          <p:nvPr/>
        </p:nvSpPr>
        <p:spPr bwMode="auto">
          <a:xfrm>
            <a:off x="6019800" y="3587750"/>
            <a:ext cx="762000" cy="34925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2</a:t>
            </a:r>
            <a:endParaRPr kumimoji="0" lang="en-US" altLang="en-US" sz="1600" baseline="30000"/>
          </a:p>
        </p:txBody>
      </p:sp>
      <p:sp>
        <p:nvSpPr>
          <p:cNvPr id="636950" name="Rectangle 22"/>
          <p:cNvSpPr>
            <a:spLocks noChangeArrowheads="1"/>
          </p:cNvSpPr>
          <p:nvPr/>
        </p:nvSpPr>
        <p:spPr bwMode="auto">
          <a:xfrm>
            <a:off x="4578350" y="3733800"/>
            <a:ext cx="106045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600"/>
              <a:t>W = 11</a:t>
            </a:r>
            <a:endParaRPr kumimoji="0" lang="en-US" altLang="en-US" sz="1600" baseline="30000"/>
          </a:p>
        </p:txBody>
      </p:sp>
      <p:sp>
        <p:nvSpPr>
          <p:cNvPr id="636951" name="Rectangle 23"/>
          <p:cNvSpPr>
            <a:spLocks noChangeArrowheads="1"/>
          </p:cNvSpPr>
          <p:nvPr/>
        </p:nvSpPr>
        <p:spPr bwMode="auto">
          <a:xfrm>
            <a:off x="5802313" y="1622425"/>
            <a:ext cx="163195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/>
              <a:t>we'll assume w</a:t>
            </a:r>
            <a:r>
              <a:rPr lang="en-US" altLang="en-US" sz="1200" baseline="-25000"/>
              <a:t>i</a:t>
            </a:r>
            <a:r>
              <a:rPr lang="en-US" altLang="en-US" sz="1200"/>
              <a:t> </a:t>
            </a:r>
            <a:r>
              <a:rPr lang="en-US" altLang="en-US" sz="1200">
                <a:sym typeface="Symbol" pitchFamily="92" charset="2"/>
              </a:rPr>
              <a:t> </a:t>
            </a:r>
            <a:r>
              <a:rPr lang="en-US" altLang="en-US" sz="1200"/>
              <a:t>W </a:t>
            </a:r>
          </a:p>
        </p:txBody>
      </p:sp>
      <p:sp>
        <p:nvSpPr>
          <p:cNvPr id="636952" name="Line 24"/>
          <p:cNvSpPr>
            <a:spLocks noChangeShapeType="1"/>
          </p:cNvSpPr>
          <p:nvPr/>
        </p:nvSpPr>
        <p:spPr bwMode="auto">
          <a:xfrm flipH="1">
            <a:off x="5410200" y="178593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271E15-F24E-4B0B-8C5E-AC6E838ADDF2}" type="slidenum">
              <a:rPr lang="en-US" altLang="en-US"/>
              <a:pPr/>
              <a:t>57</a:t>
            </a:fld>
            <a:endParaRPr lang="en-US" altLang="en-US" sz="1400"/>
          </a:p>
        </p:txBody>
      </p:sp>
      <p:sp>
        <p:nvSpPr>
          <p:cNvPr id="64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Knapsack Problem:  Dynamic Programming </a:t>
            </a:r>
            <a:r>
              <a:rPr lang="en-US" altLang="en-US" dirty="0" smtClean="0"/>
              <a:t>I</a:t>
            </a:r>
            <a:endParaRPr lang="en-US" altLang="en-US" dirty="0"/>
          </a:p>
        </p:txBody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01000" cy="5410200"/>
          </a:xfrm>
        </p:spPr>
        <p:txBody>
          <a:bodyPr/>
          <a:lstStyle/>
          <a:p>
            <a:r>
              <a:rPr lang="en-US" altLang="en-US" dirty="0"/>
              <a:t>Def.  </a:t>
            </a:r>
            <a:r>
              <a:rPr lang="en-US" altLang="en-US" dirty="0">
                <a:solidFill>
                  <a:schemeClr val="tx1"/>
                </a:solidFill>
              </a:rPr>
              <a:t>OPT(</a:t>
            </a:r>
            <a:r>
              <a:rPr lang="en-US" altLang="en-US" dirty="0" err="1">
                <a:solidFill>
                  <a:schemeClr val="tx1"/>
                </a:solidFill>
              </a:rPr>
              <a:t>i</a:t>
            </a:r>
            <a:r>
              <a:rPr lang="en-US" altLang="en-US" dirty="0">
                <a:solidFill>
                  <a:schemeClr val="tx1"/>
                </a:solidFill>
              </a:rPr>
              <a:t>, w) = max value subset of items  1,..., </a:t>
            </a:r>
            <a:r>
              <a:rPr lang="en-US" altLang="en-US" dirty="0" err="1">
                <a:solidFill>
                  <a:schemeClr val="tx1"/>
                </a:solidFill>
              </a:rPr>
              <a:t>i</a:t>
            </a:r>
            <a:r>
              <a:rPr lang="en-US" altLang="en-US" dirty="0">
                <a:solidFill>
                  <a:schemeClr val="tx1"/>
                </a:solidFill>
              </a:rPr>
              <a:t> with weight limit w.</a:t>
            </a:r>
          </a:p>
          <a:p>
            <a:pPr lvl="1"/>
            <a:r>
              <a:rPr lang="en-US" altLang="en-US" dirty="0"/>
              <a:t>Case 1:  </a:t>
            </a:r>
            <a:r>
              <a:rPr lang="en-US" altLang="en-US" dirty="0">
                <a:sym typeface="Symbol" pitchFamily="92" charset="2"/>
              </a:rPr>
              <a:t>OPT </a:t>
            </a:r>
            <a:r>
              <a:rPr lang="en-US" altLang="en-US" dirty="0"/>
              <a:t>does not select item </a:t>
            </a:r>
            <a:r>
              <a:rPr lang="en-US" altLang="en-US" dirty="0" err="1"/>
              <a:t>i</a:t>
            </a:r>
            <a:r>
              <a:rPr lang="en-US" altLang="en-US" dirty="0"/>
              <a:t>.</a:t>
            </a:r>
          </a:p>
          <a:p>
            <a:pPr lvl="2"/>
            <a:r>
              <a:rPr lang="en-US" altLang="en-US" dirty="0"/>
              <a:t>OPT selects best of 1, …, </a:t>
            </a:r>
            <a:r>
              <a:rPr lang="en-US" altLang="en-US" dirty="0" err="1"/>
              <a:t>i</a:t>
            </a:r>
            <a:r>
              <a:rPr lang="en-US" altLang="en-US" dirty="0"/>
              <a:t>–1 </a:t>
            </a:r>
            <a:r>
              <a:rPr lang="en-US" altLang="en-US" dirty="0" smtClean="0"/>
              <a:t>with weight </a:t>
            </a:r>
            <a:r>
              <a:rPr lang="en-US" altLang="en-US" dirty="0"/>
              <a:t>limit w</a:t>
            </a:r>
          </a:p>
          <a:p>
            <a:pPr lvl="1"/>
            <a:r>
              <a:rPr lang="en-US" altLang="en-US" dirty="0"/>
              <a:t>Case 2:  OPT selects item </a:t>
            </a:r>
            <a:r>
              <a:rPr lang="en-US" altLang="en-US" dirty="0" err="1"/>
              <a:t>i</a:t>
            </a:r>
            <a:r>
              <a:rPr lang="en-US" altLang="en-US" dirty="0"/>
              <a:t>.</a:t>
            </a:r>
          </a:p>
          <a:p>
            <a:pPr lvl="2"/>
            <a:r>
              <a:rPr lang="en-US" altLang="en-US" dirty="0"/>
              <a:t>new weight limit = w – </a:t>
            </a:r>
            <a:r>
              <a:rPr lang="en-US" altLang="en-US" dirty="0" err="1"/>
              <a:t>w</a:t>
            </a:r>
            <a:r>
              <a:rPr lang="en-US" altLang="en-US" sz="2000" baseline="-25000" dirty="0" err="1"/>
              <a:t>i</a:t>
            </a:r>
            <a:endParaRPr lang="en-US" altLang="en-US" sz="2000" baseline="-25000" dirty="0"/>
          </a:p>
          <a:p>
            <a:pPr lvl="2"/>
            <a:r>
              <a:rPr lang="en-US" altLang="en-US" dirty="0">
                <a:sym typeface="Symbol" pitchFamily="92" charset="2"/>
              </a:rPr>
              <a:t>OPT</a:t>
            </a:r>
            <a:r>
              <a:rPr lang="en-US" altLang="en-US" dirty="0"/>
              <a:t> selects best of 1, …, </a:t>
            </a:r>
            <a:r>
              <a:rPr lang="en-US" altLang="en-US" dirty="0" err="1"/>
              <a:t>i</a:t>
            </a:r>
            <a:r>
              <a:rPr lang="en-US" altLang="en-US" dirty="0"/>
              <a:t>–1 </a:t>
            </a:r>
            <a:r>
              <a:rPr lang="en-US" altLang="en-US" dirty="0" smtClean="0"/>
              <a:t>with weight </a:t>
            </a:r>
            <a:r>
              <a:rPr lang="en-US" altLang="en-US" dirty="0"/>
              <a:t>limit w – </a:t>
            </a:r>
            <a:r>
              <a:rPr lang="en-US" altLang="en-US" dirty="0" err="1"/>
              <a:t>w</a:t>
            </a:r>
            <a:r>
              <a:rPr lang="en-US" altLang="en-US" sz="2000" baseline="-25000" dirty="0" err="1"/>
              <a:t>i</a:t>
            </a:r>
            <a:endParaRPr lang="en-US" altLang="en-US" dirty="0"/>
          </a:p>
          <a:p>
            <a:pPr lvl="2"/>
            <a:endParaRPr lang="en-US" altLang="en-US" dirty="0"/>
          </a:p>
          <a:p>
            <a:pPr lvl="2"/>
            <a:endParaRPr lang="en-US" altLang="en-US" dirty="0"/>
          </a:p>
          <a:p>
            <a:pPr lvl="2"/>
            <a:endParaRPr lang="en-US" altLang="en-US" dirty="0"/>
          </a:p>
          <a:p>
            <a:pPr lvl="2"/>
            <a:endParaRPr lang="en-US" altLang="en-US" dirty="0"/>
          </a:p>
          <a:p>
            <a:pPr lvl="2">
              <a:buFontTx/>
              <a:buNone/>
            </a:pPr>
            <a:endParaRPr lang="en-US" altLang="en-US" dirty="0"/>
          </a:p>
          <a:p>
            <a:r>
              <a:rPr lang="en-US" altLang="en-US" dirty="0"/>
              <a:t>Running time.  </a:t>
            </a:r>
            <a:r>
              <a:rPr lang="en-US" altLang="en-US" dirty="0">
                <a:solidFill>
                  <a:schemeClr val="tx1"/>
                </a:solidFill>
              </a:rPr>
              <a:t>O(n W).</a:t>
            </a:r>
          </a:p>
          <a:p>
            <a:pPr lvl="1"/>
            <a:r>
              <a:rPr lang="en-US" altLang="en-US" dirty="0"/>
              <a:t>W = weight limit.</a:t>
            </a:r>
          </a:p>
          <a:p>
            <a:pPr lvl="1"/>
            <a:r>
              <a:rPr lang="en-US" altLang="en-US" dirty="0">
                <a:solidFill>
                  <a:schemeClr val="accent1"/>
                </a:solidFill>
              </a:rPr>
              <a:t>Not polynomial</a:t>
            </a:r>
            <a:r>
              <a:rPr lang="en-US" altLang="en-US" dirty="0"/>
              <a:t> in input size</a:t>
            </a:r>
            <a:r>
              <a:rPr lang="en-US" altLang="en-US" dirty="0" smtClean="0"/>
              <a:t>!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 smtClean="0"/>
              <a:t>Knapsack is actually NP-hard.</a:t>
            </a:r>
            <a:endParaRPr lang="en-US" altLang="en-US" dirty="0"/>
          </a:p>
        </p:txBody>
      </p:sp>
      <p:graphicFrame>
        <p:nvGraphicFramePr>
          <p:cNvPr id="641028" name="Object 4"/>
          <p:cNvGraphicFramePr>
            <a:graphicFrameLocks noChangeAspect="1"/>
          </p:cNvGraphicFramePr>
          <p:nvPr/>
        </p:nvGraphicFramePr>
        <p:xfrm>
          <a:off x="1211263" y="3278188"/>
          <a:ext cx="6945312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094" name="Equation" r:id="rId4" imgW="6680200" imgH="990600" progId="Equation.3">
                  <p:embed/>
                </p:oleObj>
              </mc:Choice>
              <mc:Fallback>
                <p:oleObj name="Equation" r:id="rId4" imgW="6680200" imgH="990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2061" t="-14999" r="-2061" b="-14999"/>
                      <a:stretch>
                        <a:fillRect/>
                      </a:stretch>
                    </p:blipFill>
                    <p:spPr bwMode="auto">
                      <a:xfrm>
                        <a:off x="1211263" y="3278188"/>
                        <a:ext cx="6945312" cy="1285875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87FAF-E1FF-4E65-B608-DC0DF91E18FE}" type="slidenum">
              <a:rPr lang="en-US" altLang="en-US"/>
              <a:pPr/>
              <a:t>58</a:t>
            </a:fld>
            <a:endParaRPr lang="en-US" altLang="en-US" sz="1400"/>
          </a:p>
        </p:txBody>
      </p:sp>
      <p:sp>
        <p:nvSpPr>
          <p:cNvPr id="64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Knapsack Problem:  Dynamic Programming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30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09600" y="735100"/>
                <a:ext cx="8001000" cy="5410200"/>
              </a:xfrm>
            </p:spPr>
            <p:txBody>
              <a:bodyPr/>
              <a:lstStyle/>
              <a:p>
                <a:r>
                  <a:rPr lang="en-US" altLang="en-US" dirty="0" smtClean="0"/>
                  <a:t>Def.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OPT(</a:t>
                </a:r>
                <a:r>
                  <a:rPr lang="en-US" altLang="en-US" dirty="0" err="1">
                    <a:solidFill>
                      <a:schemeClr val="tx1"/>
                    </a:solidFill>
                  </a:rPr>
                  <a:t>i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, v) = min weight subset of items 1, …, </a:t>
                </a:r>
                <a:r>
                  <a:rPr lang="en-US" altLang="en-US" dirty="0" err="1">
                    <a:solidFill>
                      <a:schemeClr val="tx1"/>
                    </a:solidFill>
                  </a:rPr>
                  <a:t>i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that yields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value ≥ v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/>
                <a:r>
                  <a:rPr lang="en-US" altLang="en-US" dirty="0"/>
                  <a:t>Case 1:  OPT does not select item </a:t>
                </a:r>
                <a:r>
                  <a:rPr lang="en-US" altLang="en-US" dirty="0" err="1"/>
                  <a:t>i</a:t>
                </a:r>
                <a:r>
                  <a:rPr lang="en-US" altLang="en-US" dirty="0"/>
                  <a:t>.</a:t>
                </a:r>
              </a:p>
              <a:p>
                <a:pPr lvl="2"/>
                <a:r>
                  <a:rPr lang="en-US" altLang="en-US" dirty="0"/>
                  <a:t>OPT selects best of 1, …, i-1 that achieves </a:t>
                </a:r>
                <a:r>
                  <a:rPr lang="en-US" altLang="en-US" dirty="0" smtClean="0"/>
                  <a:t>value </a:t>
                </a:r>
                <a:r>
                  <a:rPr lang="en-US" altLang="en-US" dirty="0"/>
                  <a:t>≥ </a:t>
                </a:r>
                <a:r>
                  <a:rPr lang="en-US" altLang="en-US" dirty="0" smtClean="0"/>
                  <a:t>v</a:t>
                </a:r>
                <a:endParaRPr lang="en-US" altLang="en-US" dirty="0"/>
              </a:p>
              <a:p>
                <a:pPr lvl="1"/>
                <a:r>
                  <a:rPr lang="en-US" altLang="en-US" dirty="0"/>
                  <a:t>Case 2:  OPT selects item </a:t>
                </a:r>
                <a:r>
                  <a:rPr lang="en-US" altLang="en-US" dirty="0" err="1"/>
                  <a:t>i</a:t>
                </a:r>
                <a:r>
                  <a:rPr lang="en-US" altLang="en-US" dirty="0"/>
                  <a:t>.</a:t>
                </a:r>
              </a:p>
              <a:p>
                <a:pPr lvl="2"/>
                <a:r>
                  <a:rPr lang="en-US" altLang="en-US" dirty="0"/>
                  <a:t>consumes weight </a:t>
                </a:r>
                <a:r>
                  <a:rPr lang="en-US" altLang="en-US" dirty="0" err="1"/>
                  <a:t>w</a:t>
                </a:r>
                <a:r>
                  <a:rPr lang="en-US" altLang="en-US" sz="2000" baseline="-25000" dirty="0" err="1"/>
                  <a:t>i</a:t>
                </a:r>
                <a:r>
                  <a:rPr lang="en-US" altLang="en-US" dirty="0"/>
                  <a:t>, new value needed = </a:t>
                </a:r>
                <a:r>
                  <a:rPr lang="en-US" altLang="en-US" dirty="0" smtClean="0"/>
                  <a:t>max(0, v </a:t>
                </a:r>
                <a:r>
                  <a:rPr lang="en-US" altLang="en-US" dirty="0"/>
                  <a:t>– </a:t>
                </a:r>
                <a:r>
                  <a:rPr lang="en-US" altLang="en-US" dirty="0" smtClean="0"/>
                  <a:t>v</a:t>
                </a:r>
                <a:r>
                  <a:rPr lang="en-US" altLang="en-US" sz="2000" baseline="-25000" dirty="0" smtClean="0"/>
                  <a:t>i</a:t>
                </a:r>
                <a:r>
                  <a:rPr lang="en-US" altLang="en-US" sz="2000" dirty="0" smtClean="0"/>
                  <a:t>)</a:t>
                </a:r>
                <a:endParaRPr lang="en-US" altLang="en-US" sz="2000" dirty="0"/>
              </a:p>
              <a:p>
                <a:pPr lvl="2"/>
                <a:r>
                  <a:rPr lang="en-US" altLang="en-US" dirty="0"/>
                  <a:t>OPT selects best of 1, …, i-1 that achieves </a:t>
                </a:r>
                <a:r>
                  <a:rPr lang="en-US" altLang="en-US" dirty="0" smtClean="0"/>
                  <a:t>value </a:t>
                </a:r>
                <a:r>
                  <a:rPr lang="en-US" altLang="en-US" dirty="0"/>
                  <a:t>≥ max(0, v – v</a:t>
                </a:r>
                <a:r>
                  <a:rPr lang="en-US" altLang="en-US" sz="2000" baseline="-25000" dirty="0"/>
                  <a:t>i</a:t>
                </a:r>
                <a:r>
                  <a:rPr lang="en-US" altLang="en-US" sz="2000" dirty="0"/>
                  <a:t>)</a:t>
                </a:r>
                <a:endParaRPr lang="en-US" altLang="en-US" dirty="0"/>
              </a:p>
              <a:p>
                <a:pPr marL="460375" lvl="2" indent="0">
                  <a:buNone/>
                </a:pPr>
                <a:endParaRPr lang="en-US" altLang="en-US" sz="2000" b="0" i="1" dirty="0" smtClean="0">
                  <a:latin typeface="Cambria Math"/>
                </a:endParaRPr>
              </a:p>
              <a:p>
                <a:pPr marL="460375" lvl="2" indent="0">
                  <a:buNone/>
                </a:pP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/>
                      </a:rPr>
                      <m:t>𝑂𝑃𝑇</m:t>
                    </m:r>
                    <m:d>
                      <m:d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en-US" sz="2000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en-US" sz="2000" b="0" i="1" smtClean="0">
                            <a:latin typeface="Cambria Math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en-US" sz="2000" b="0" i="1" dirty="0" smtClean="0">
                    <a:latin typeface="Cambria Math"/>
                  </a:rPr>
                  <a:t>=</a:t>
                </a:r>
              </a:p>
              <a:p>
                <a:pPr marL="460375" lvl="2" indent="0">
                  <a:buNone/>
                </a:pPr>
                <a:endParaRPr lang="en-US" altLang="en-US" sz="2000" i="1" dirty="0">
                  <a:latin typeface="Cambria Math"/>
                </a:endParaRPr>
              </a:p>
              <a:p>
                <a:pPr marL="460375" lvl="2" indent="0">
                  <a:buNone/>
                </a:pPr>
                <a:endParaRPr lang="en-US" altLang="en-US" sz="2000" b="0" i="1" dirty="0" smtClean="0">
                  <a:latin typeface="Cambria Math"/>
                </a:endParaRPr>
              </a:p>
              <a:p>
                <a:pPr marL="460375" lvl="2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en-US" sz="2000" b="0" i="1" smtClean="0">
                                  <a:latin typeface="Cambria Math"/>
                                </a:rPr>
                                <m:t>0,  </m:t>
                              </m:r>
                              <m:r>
                                <a:rPr lang="en-US" altLang="en-US" sz="20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en-US" sz="2000" b="0" i="1" smtClean="0">
                                  <a:latin typeface="Cambria Math"/>
                                </a:rPr>
                                <m:t>=0,</m:t>
                              </m:r>
                              <m:r>
                                <a:rPr lang="en-US" altLang="en-US" sz="2000" b="0" i="1" smtClean="0">
                                  <a:latin typeface="Cambria Math"/>
                                </a:rPr>
                                <m:t>𝑣</m:t>
                              </m:r>
                              <m:r>
                                <a:rPr lang="en-US" altLang="en-US" sz="2000" b="0" i="1" smtClean="0">
                                  <a:latin typeface="Cambria Math"/>
                                </a:rPr>
                                <m:t>=0;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  <m:r>
                                <a:rPr lang="en-US" altLang="en-US" sz="2000" b="0" i="1" smtClean="0">
                                  <a:latin typeface="Cambria Math"/>
                                </a:rPr>
                                <m:t>,  </m:t>
                              </m:r>
                              <m:r>
                                <a:rPr lang="en-US" altLang="en-US" sz="20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en-US" sz="2000" b="0" i="1" smtClean="0">
                                  <a:latin typeface="Cambria Math"/>
                                </a:rPr>
                                <m:t>=0, </m:t>
                              </m:r>
                              <m:r>
                                <a:rPr lang="en-US" altLang="en-US" sz="2000" b="0" i="1" smtClean="0">
                                  <a:latin typeface="Cambria Math"/>
                                </a:rPr>
                                <m:t>𝑣</m:t>
                              </m:r>
                              <m:r>
                                <a:rPr lang="en-US" altLang="en-US" sz="2000" b="0" i="1" smtClean="0">
                                  <a:latin typeface="Cambria Math"/>
                                </a:rPr>
                                <m:t>&gt;0;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en-US" sz="2000" b="0" i="0" smtClean="0">
                                  <a:latin typeface="Cambria Math"/>
                                </a:rPr>
                                <m:t>min</m:t>
                              </m:r>
                              <m:r>
                                <a:rPr lang="en-US" altLang="en-US" sz="2000" b="0" i="1" smtClean="0">
                                  <a:latin typeface="Cambria Math"/>
                                </a:rPr>
                                <m:t>⁡(</m:t>
                              </m:r>
                              <m:r>
                                <a:rPr lang="en-US" altLang="en-US" sz="2000" b="0" i="1" smtClean="0">
                                  <a:latin typeface="Cambria Math"/>
                                </a:rPr>
                                <m:t>𝑂𝑃𝑇</m:t>
                              </m:r>
                              <m:d>
                                <m:dPr>
                                  <m:ctrlPr>
                                    <a:rPr lang="en-US" alt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000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en-US" sz="2000" b="0" i="1" smtClean="0">
                                      <a:latin typeface="Cambria Math"/>
                                    </a:rPr>
                                    <m:t>−1,</m:t>
                                  </m:r>
                                  <m:r>
                                    <a:rPr lang="en-US" altLang="en-US" sz="2000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en-US" sz="2000" b="0" i="1" smtClean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altLang="en-US" sz="2000" b="0" i="1" smtClean="0">
                                  <a:latin typeface="Cambria Math"/>
                                </a:rPr>
                                <m:t>𝑤𝑖</m:t>
                              </m:r>
                              <m:r>
                                <a:rPr lang="en-US" altLang="en-US" sz="20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en-US" sz="2000" b="0" i="1" smtClean="0">
                                  <a:latin typeface="Cambria Math"/>
                                </a:rPr>
                                <m:t>𝑂𝑃𝑇</m:t>
                              </m:r>
                              <m:d>
                                <m:dPr>
                                  <m:ctrlPr>
                                    <a:rPr lang="en-US" alt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000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en-US" sz="2000" b="0" i="1" smtClean="0">
                                      <a:latin typeface="Cambria Math"/>
                                    </a:rPr>
                                    <m:t>−1,</m:t>
                                  </m:r>
                                  <m:func>
                                    <m:funcPr>
                                      <m:ctrlPr>
                                        <a:rPr lang="en-US" alt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en-US" sz="2000" b="0" i="0" smtClean="0">
                                          <a:latin typeface="Cambria Math"/>
                                        </a:rPr>
                                        <m:t>max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en-US" sz="2000" b="0" i="1" smtClean="0">
                                              <a:latin typeface="Cambria Math"/>
                                            </a:rPr>
                                            <m:t>0,</m:t>
                                          </m:r>
                                          <m:r>
                                            <a:rPr lang="en-US" altLang="en-US" sz="2000" b="0" i="1" smtClean="0"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  <m:r>
                                            <a:rPr lang="en-US" altLang="en-US" sz="2000" b="0" i="1" smtClean="0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en-US" sz="2000" b="0" i="1" smtClean="0">
                                              <a:latin typeface="Cambria Math"/>
                                            </a:rPr>
                                            <m:t>𝑣𝑖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  <m:r>
                                <a:rPr lang="en-US" altLang="en-US" sz="2000" b="0" i="1" smtClean="0">
                                  <a:latin typeface="Cambria Math"/>
                                </a:rPr>
                                <m:t>,   </m:t>
                              </m:r>
                              <m:r>
                                <m:rPr>
                                  <m:nor/>
                                </m:rPr>
                                <a:rPr lang="en-US" altLang="en-US" sz="2000" b="0" i="0" smtClean="0">
                                  <a:latin typeface="Cambria Math"/>
                                </a:rPr>
                                <m:t>otherwise</m:t>
                              </m:r>
                              <m:r>
                                <m:rPr>
                                  <m:nor/>
                                </m:rPr>
                                <a:rPr lang="en-US" altLang="en-US" sz="2000" b="0" i="0" smtClean="0">
                                  <a:latin typeface="Cambria Math"/>
                                </a:rPr>
                                <m:t>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en-US" sz="2000" dirty="0"/>
              </a:p>
              <a:p>
                <a:pPr lvl="2"/>
                <a:endParaRPr lang="en-US" altLang="en-US" dirty="0"/>
              </a:p>
              <a:p>
                <a:pPr lvl="2"/>
                <a:endParaRPr lang="en-US" altLang="en-US" dirty="0"/>
              </a:p>
              <a:p>
                <a:r>
                  <a:rPr lang="en-US" altLang="en-US" dirty="0"/>
                  <a:t>Running time.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O(n V*) = O(n</a:t>
                </a:r>
                <a:r>
                  <a:rPr lang="en-US" altLang="en-US" baseline="30000" dirty="0">
                    <a:solidFill>
                      <a:schemeClr val="tx1"/>
                    </a:solidFill>
                  </a:rPr>
                  <a:t>2 </a:t>
                </a:r>
                <a:r>
                  <a:rPr lang="en-US" altLang="en-US" dirty="0" err="1">
                    <a:solidFill>
                      <a:schemeClr val="tx1"/>
                    </a:solidFill>
                  </a:rPr>
                  <a:t>v</a:t>
                </a:r>
                <a:r>
                  <a:rPr lang="en-US" altLang="en-US" baseline="-25000" dirty="0" err="1">
                    <a:solidFill>
                      <a:schemeClr val="tx1"/>
                    </a:solidFill>
                  </a:rPr>
                  <a:t>max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).</a:t>
                </a:r>
              </a:p>
              <a:p>
                <a:pPr lvl="1"/>
                <a:r>
                  <a:rPr lang="en-US" altLang="en-US" dirty="0"/>
                  <a:t>V* = optimal value = maximum v such that OPT(n, v) </a:t>
                </a:r>
                <a:r>
                  <a:rPr lang="en-US" altLang="en-US" dirty="0">
                    <a:sym typeface="Symbol" pitchFamily="92" charset="2"/>
                  </a:rPr>
                  <a:t> W.</a:t>
                </a:r>
              </a:p>
              <a:p>
                <a:pPr lvl="1"/>
                <a:r>
                  <a:rPr lang="en-US" altLang="en-US" dirty="0">
                    <a:solidFill>
                      <a:schemeClr val="accent1"/>
                    </a:solidFill>
                  </a:rPr>
                  <a:t>Not polynomial</a:t>
                </a:r>
                <a:r>
                  <a:rPr lang="en-US" altLang="en-US" dirty="0"/>
                  <a:t> in input size!</a:t>
                </a:r>
              </a:p>
            </p:txBody>
          </p:sp>
        </mc:Choice>
        <mc:Fallback xmlns="">
          <p:sp>
            <p:nvSpPr>
              <p:cNvPr id="64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9600" y="735100"/>
                <a:ext cx="8001000" cy="5410200"/>
              </a:xfrm>
              <a:blipFill rotWithShape="1">
                <a:blip r:embed="rId3"/>
                <a:stretch>
                  <a:fillRect l="-16527" r="-990" b="-31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3077" name="Line 5"/>
          <p:cNvSpPr>
            <a:spLocks noChangeShapeType="1"/>
          </p:cNvSpPr>
          <p:nvPr/>
        </p:nvSpPr>
        <p:spPr bwMode="auto">
          <a:xfrm flipH="1">
            <a:off x="3254375" y="490686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43078" name="Rectangle 6"/>
          <p:cNvSpPr>
            <a:spLocks noChangeArrowheads="1"/>
          </p:cNvSpPr>
          <p:nvPr/>
        </p:nvSpPr>
        <p:spPr bwMode="auto">
          <a:xfrm>
            <a:off x="3441700" y="4700490"/>
            <a:ext cx="94615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/>
              <a:t>V* </a:t>
            </a:r>
            <a:r>
              <a:rPr lang="en-US" altLang="en-US" sz="1200">
                <a:sym typeface="Symbol" pitchFamily="92" charset="2"/>
              </a:rPr>
              <a:t> n v</a:t>
            </a:r>
            <a:r>
              <a:rPr lang="en-US" altLang="en-US" sz="1200" baseline="-25000">
                <a:sym typeface="Symbol" pitchFamily="92" charset="2"/>
              </a:rPr>
              <a:t>max</a:t>
            </a:r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1F796-9E31-4C9C-8F88-912885BC1887}" type="slidenum">
              <a:rPr lang="en-US" altLang="en-US"/>
              <a:pPr/>
              <a:t>59</a:t>
            </a:fld>
            <a:endParaRPr lang="en-US" altLang="en-US" sz="1400"/>
          </a:p>
        </p:txBody>
      </p:sp>
      <p:sp>
        <p:nvSpPr>
          <p:cNvPr id="64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Knapsack:  FPTAS</a:t>
            </a:r>
          </a:p>
        </p:txBody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Intuition for approximation algorithm.</a:t>
            </a:r>
          </a:p>
          <a:p>
            <a:pPr lvl="1"/>
            <a:r>
              <a:rPr lang="en-US" altLang="en-US" dirty="0"/>
              <a:t>Round all values up to lie in smaller range.</a:t>
            </a:r>
          </a:p>
          <a:p>
            <a:pPr lvl="1"/>
            <a:r>
              <a:rPr lang="en-US" altLang="en-US" dirty="0"/>
              <a:t>Run dynamic programming algorithm on rounded instance.</a:t>
            </a:r>
          </a:p>
          <a:p>
            <a:pPr lvl="1"/>
            <a:r>
              <a:rPr lang="en-US" altLang="en-US" dirty="0"/>
              <a:t>Return optimal items in rounded instance.</a:t>
            </a:r>
          </a:p>
        </p:txBody>
      </p:sp>
      <p:sp>
        <p:nvSpPr>
          <p:cNvPr id="645124" name="Text Box 4"/>
          <p:cNvSpPr txBox="1">
            <a:spLocks noChangeArrowheads="1"/>
          </p:cNvSpPr>
          <p:nvPr/>
        </p:nvSpPr>
        <p:spPr bwMode="auto">
          <a:xfrm>
            <a:off x="588963" y="2817813"/>
            <a:ext cx="914400" cy="3841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chemeClr val="bg1"/>
                </a:solidFill>
              </a:rPr>
              <a:t>Item</a:t>
            </a:r>
          </a:p>
        </p:txBody>
      </p:sp>
      <p:sp>
        <p:nvSpPr>
          <p:cNvPr id="645125" name="Text Box 5"/>
          <p:cNvSpPr txBox="1">
            <a:spLocks noChangeArrowheads="1"/>
          </p:cNvSpPr>
          <p:nvPr/>
        </p:nvSpPr>
        <p:spPr bwMode="auto">
          <a:xfrm>
            <a:off x="1503363" y="2817813"/>
            <a:ext cx="1524000" cy="3841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645126" name="Text Box 6"/>
          <p:cNvSpPr txBox="1">
            <a:spLocks noChangeArrowheads="1"/>
          </p:cNvSpPr>
          <p:nvPr/>
        </p:nvSpPr>
        <p:spPr bwMode="auto">
          <a:xfrm>
            <a:off x="3027363" y="2817813"/>
            <a:ext cx="963612" cy="3841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chemeClr val="bg1"/>
                </a:solidFill>
              </a:rPr>
              <a:t>Weight</a:t>
            </a:r>
          </a:p>
        </p:txBody>
      </p:sp>
      <p:sp>
        <p:nvSpPr>
          <p:cNvPr id="645127" name="Text Box 7"/>
          <p:cNvSpPr txBox="1">
            <a:spLocks noChangeArrowheads="1"/>
          </p:cNvSpPr>
          <p:nvPr/>
        </p:nvSpPr>
        <p:spPr bwMode="auto">
          <a:xfrm>
            <a:off x="588963" y="3198813"/>
            <a:ext cx="914400" cy="384175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/>
              <a:t>1</a:t>
            </a:r>
          </a:p>
        </p:txBody>
      </p:sp>
      <p:sp>
        <p:nvSpPr>
          <p:cNvPr id="645128" name="Text Box 8"/>
          <p:cNvSpPr txBox="1">
            <a:spLocks noChangeArrowheads="1"/>
          </p:cNvSpPr>
          <p:nvPr/>
        </p:nvSpPr>
        <p:spPr bwMode="auto">
          <a:xfrm>
            <a:off x="1503363" y="3198813"/>
            <a:ext cx="1524000" cy="384175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/>
              <a:t>134,221</a:t>
            </a:r>
          </a:p>
        </p:txBody>
      </p:sp>
      <p:sp>
        <p:nvSpPr>
          <p:cNvPr id="645129" name="Text Box 9"/>
          <p:cNvSpPr txBox="1">
            <a:spLocks noChangeArrowheads="1"/>
          </p:cNvSpPr>
          <p:nvPr/>
        </p:nvSpPr>
        <p:spPr bwMode="auto">
          <a:xfrm>
            <a:off x="3027363" y="3198813"/>
            <a:ext cx="963612" cy="384175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/>
              <a:t>1</a:t>
            </a:r>
          </a:p>
        </p:txBody>
      </p:sp>
      <p:sp>
        <p:nvSpPr>
          <p:cNvPr id="645130" name="Text Box 10"/>
          <p:cNvSpPr txBox="1">
            <a:spLocks noChangeArrowheads="1"/>
          </p:cNvSpPr>
          <p:nvPr/>
        </p:nvSpPr>
        <p:spPr bwMode="auto">
          <a:xfrm>
            <a:off x="588963" y="3579813"/>
            <a:ext cx="914400" cy="384175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/>
              <a:t>2</a:t>
            </a:r>
          </a:p>
        </p:txBody>
      </p:sp>
      <p:sp>
        <p:nvSpPr>
          <p:cNvPr id="645131" name="Text Box 11"/>
          <p:cNvSpPr txBox="1">
            <a:spLocks noChangeArrowheads="1"/>
          </p:cNvSpPr>
          <p:nvPr/>
        </p:nvSpPr>
        <p:spPr bwMode="auto">
          <a:xfrm>
            <a:off x="1503363" y="3579813"/>
            <a:ext cx="1524000" cy="384175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/>
              <a:t>656,342</a:t>
            </a:r>
          </a:p>
        </p:txBody>
      </p:sp>
      <p:sp>
        <p:nvSpPr>
          <p:cNvPr id="645132" name="Text Box 12"/>
          <p:cNvSpPr txBox="1">
            <a:spLocks noChangeArrowheads="1"/>
          </p:cNvSpPr>
          <p:nvPr/>
        </p:nvSpPr>
        <p:spPr bwMode="auto">
          <a:xfrm>
            <a:off x="3027363" y="3579813"/>
            <a:ext cx="963612" cy="384175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/>
              <a:t>2</a:t>
            </a:r>
          </a:p>
        </p:txBody>
      </p:sp>
      <p:sp>
        <p:nvSpPr>
          <p:cNvPr id="645133" name="Text Box 13"/>
          <p:cNvSpPr txBox="1">
            <a:spLocks noChangeArrowheads="1"/>
          </p:cNvSpPr>
          <p:nvPr/>
        </p:nvSpPr>
        <p:spPr bwMode="auto">
          <a:xfrm>
            <a:off x="588963" y="3960813"/>
            <a:ext cx="914400" cy="384175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/>
              <a:t>3</a:t>
            </a:r>
          </a:p>
        </p:txBody>
      </p:sp>
      <p:sp>
        <p:nvSpPr>
          <p:cNvPr id="645134" name="Text Box 14"/>
          <p:cNvSpPr txBox="1">
            <a:spLocks noChangeArrowheads="1"/>
          </p:cNvSpPr>
          <p:nvPr/>
        </p:nvSpPr>
        <p:spPr bwMode="auto">
          <a:xfrm>
            <a:off x="1503363" y="3960813"/>
            <a:ext cx="1524000" cy="384175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/>
              <a:t>1,810,013</a:t>
            </a:r>
          </a:p>
        </p:txBody>
      </p:sp>
      <p:sp>
        <p:nvSpPr>
          <p:cNvPr id="645135" name="Text Box 15"/>
          <p:cNvSpPr txBox="1">
            <a:spLocks noChangeArrowheads="1"/>
          </p:cNvSpPr>
          <p:nvPr/>
        </p:nvSpPr>
        <p:spPr bwMode="auto">
          <a:xfrm>
            <a:off x="3027363" y="3960813"/>
            <a:ext cx="963612" cy="384175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/>
              <a:t>5</a:t>
            </a:r>
          </a:p>
        </p:txBody>
      </p:sp>
      <p:sp>
        <p:nvSpPr>
          <p:cNvPr id="645136" name="Text Box 16"/>
          <p:cNvSpPr txBox="1">
            <a:spLocks noChangeArrowheads="1"/>
          </p:cNvSpPr>
          <p:nvPr/>
        </p:nvSpPr>
        <p:spPr bwMode="auto">
          <a:xfrm>
            <a:off x="588963" y="4341813"/>
            <a:ext cx="914400" cy="384175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/>
              <a:t>4</a:t>
            </a:r>
          </a:p>
        </p:txBody>
      </p:sp>
      <p:sp>
        <p:nvSpPr>
          <p:cNvPr id="645137" name="Text Box 17"/>
          <p:cNvSpPr txBox="1">
            <a:spLocks noChangeArrowheads="1"/>
          </p:cNvSpPr>
          <p:nvPr/>
        </p:nvSpPr>
        <p:spPr bwMode="auto">
          <a:xfrm>
            <a:off x="1503363" y="4341813"/>
            <a:ext cx="1524000" cy="384175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/>
              <a:t>22,217,800</a:t>
            </a:r>
          </a:p>
        </p:txBody>
      </p:sp>
      <p:sp>
        <p:nvSpPr>
          <p:cNvPr id="645138" name="Text Box 18"/>
          <p:cNvSpPr txBox="1">
            <a:spLocks noChangeArrowheads="1"/>
          </p:cNvSpPr>
          <p:nvPr/>
        </p:nvSpPr>
        <p:spPr bwMode="auto">
          <a:xfrm>
            <a:off x="3027363" y="4341813"/>
            <a:ext cx="963612" cy="384175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/>
              <a:t>6</a:t>
            </a:r>
          </a:p>
        </p:txBody>
      </p:sp>
      <p:sp>
        <p:nvSpPr>
          <p:cNvPr id="645139" name="Text Box 19"/>
          <p:cNvSpPr txBox="1">
            <a:spLocks noChangeArrowheads="1"/>
          </p:cNvSpPr>
          <p:nvPr/>
        </p:nvSpPr>
        <p:spPr bwMode="auto">
          <a:xfrm>
            <a:off x="588963" y="4722813"/>
            <a:ext cx="914400" cy="384175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/>
              <a:t>5</a:t>
            </a:r>
          </a:p>
        </p:txBody>
      </p:sp>
      <p:sp>
        <p:nvSpPr>
          <p:cNvPr id="645140" name="Text Box 20"/>
          <p:cNvSpPr txBox="1">
            <a:spLocks noChangeArrowheads="1"/>
          </p:cNvSpPr>
          <p:nvPr/>
        </p:nvSpPr>
        <p:spPr bwMode="auto">
          <a:xfrm>
            <a:off x="1503363" y="4722813"/>
            <a:ext cx="1524000" cy="384175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/>
              <a:t>28,343,199</a:t>
            </a:r>
          </a:p>
        </p:txBody>
      </p:sp>
      <p:sp>
        <p:nvSpPr>
          <p:cNvPr id="645141" name="Text Box 21"/>
          <p:cNvSpPr txBox="1">
            <a:spLocks noChangeArrowheads="1"/>
          </p:cNvSpPr>
          <p:nvPr/>
        </p:nvSpPr>
        <p:spPr bwMode="auto">
          <a:xfrm>
            <a:off x="3027363" y="4722813"/>
            <a:ext cx="963612" cy="384175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/>
              <a:t>7</a:t>
            </a:r>
          </a:p>
        </p:txBody>
      </p:sp>
      <p:sp>
        <p:nvSpPr>
          <p:cNvPr id="645142" name="Text Box 22"/>
          <p:cNvSpPr txBox="1">
            <a:spLocks noChangeArrowheads="1"/>
          </p:cNvSpPr>
          <p:nvPr/>
        </p:nvSpPr>
        <p:spPr bwMode="auto">
          <a:xfrm>
            <a:off x="3013075" y="5307013"/>
            <a:ext cx="987425" cy="384175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/>
              <a:t>W = 11</a:t>
            </a:r>
          </a:p>
        </p:txBody>
      </p:sp>
      <p:sp>
        <p:nvSpPr>
          <p:cNvPr id="645143" name="Text Box 23"/>
          <p:cNvSpPr txBox="1">
            <a:spLocks noChangeArrowheads="1"/>
          </p:cNvSpPr>
          <p:nvPr/>
        </p:nvSpPr>
        <p:spPr bwMode="auto">
          <a:xfrm>
            <a:off x="5562600" y="2817813"/>
            <a:ext cx="914400" cy="3841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chemeClr val="bg1"/>
                </a:solidFill>
              </a:rPr>
              <a:t>Item</a:t>
            </a:r>
          </a:p>
        </p:txBody>
      </p:sp>
      <p:sp>
        <p:nvSpPr>
          <p:cNvPr id="645144" name="Text Box 24"/>
          <p:cNvSpPr txBox="1">
            <a:spLocks noChangeArrowheads="1"/>
          </p:cNvSpPr>
          <p:nvPr/>
        </p:nvSpPr>
        <p:spPr bwMode="auto">
          <a:xfrm>
            <a:off x="6477000" y="2817813"/>
            <a:ext cx="1066800" cy="3841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645145" name="Text Box 25"/>
          <p:cNvSpPr txBox="1">
            <a:spLocks noChangeArrowheads="1"/>
          </p:cNvSpPr>
          <p:nvPr/>
        </p:nvSpPr>
        <p:spPr bwMode="auto">
          <a:xfrm>
            <a:off x="7543800" y="2817813"/>
            <a:ext cx="911225" cy="3841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chemeClr val="bg1"/>
                </a:solidFill>
              </a:rPr>
              <a:t>Weight</a:t>
            </a:r>
          </a:p>
        </p:txBody>
      </p:sp>
      <p:sp>
        <p:nvSpPr>
          <p:cNvPr id="645146" name="Text Box 26"/>
          <p:cNvSpPr txBox="1">
            <a:spLocks noChangeArrowheads="1"/>
          </p:cNvSpPr>
          <p:nvPr/>
        </p:nvSpPr>
        <p:spPr bwMode="auto">
          <a:xfrm>
            <a:off x="5562600" y="3198813"/>
            <a:ext cx="914400" cy="384175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/>
              <a:t>1</a:t>
            </a:r>
          </a:p>
        </p:txBody>
      </p:sp>
      <p:sp>
        <p:nvSpPr>
          <p:cNvPr id="645147" name="Text Box 27"/>
          <p:cNvSpPr txBox="1">
            <a:spLocks noChangeArrowheads="1"/>
          </p:cNvSpPr>
          <p:nvPr/>
        </p:nvSpPr>
        <p:spPr bwMode="auto">
          <a:xfrm>
            <a:off x="6477000" y="3198813"/>
            <a:ext cx="1066800" cy="384175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/>
              <a:t>2</a:t>
            </a:r>
          </a:p>
        </p:txBody>
      </p:sp>
      <p:sp>
        <p:nvSpPr>
          <p:cNvPr id="645148" name="Text Box 28"/>
          <p:cNvSpPr txBox="1">
            <a:spLocks noChangeArrowheads="1"/>
          </p:cNvSpPr>
          <p:nvPr/>
        </p:nvSpPr>
        <p:spPr bwMode="auto">
          <a:xfrm>
            <a:off x="7543800" y="3198813"/>
            <a:ext cx="911225" cy="384175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/>
              <a:t>1</a:t>
            </a:r>
          </a:p>
        </p:txBody>
      </p:sp>
      <p:sp>
        <p:nvSpPr>
          <p:cNvPr id="645149" name="Text Box 29"/>
          <p:cNvSpPr txBox="1">
            <a:spLocks noChangeArrowheads="1"/>
          </p:cNvSpPr>
          <p:nvPr/>
        </p:nvSpPr>
        <p:spPr bwMode="auto">
          <a:xfrm>
            <a:off x="5562600" y="3579813"/>
            <a:ext cx="914400" cy="384175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/>
              <a:t>2</a:t>
            </a:r>
          </a:p>
        </p:txBody>
      </p:sp>
      <p:sp>
        <p:nvSpPr>
          <p:cNvPr id="645150" name="Text Box 30"/>
          <p:cNvSpPr txBox="1">
            <a:spLocks noChangeArrowheads="1"/>
          </p:cNvSpPr>
          <p:nvPr/>
        </p:nvSpPr>
        <p:spPr bwMode="auto">
          <a:xfrm>
            <a:off x="6477000" y="3579813"/>
            <a:ext cx="1066800" cy="384175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/>
              <a:t>7</a:t>
            </a:r>
          </a:p>
        </p:txBody>
      </p:sp>
      <p:sp>
        <p:nvSpPr>
          <p:cNvPr id="645151" name="Text Box 31"/>
          <p:cNvSpPr txBox="1">
            <a:spLocks noChangeArrowheads="1"/>
          </p:cNvSpPr>
          <p:nvPr/>
        </p:nvSpPr>
        <p:spPr bwMode="auto">
          <a:xfrm>
            <a:off x="7543800" y="3579813"/>
            <a:ext cx="911225" cy="384175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/>
              <a:t>2</a:t>
            </a:r>
          </a:p>
        </p:txBody>
      </p:sp>
      <p:sp>
        <p:nvSpPr>
          <p:cNvPr id="645152" name="Text Box 32"/>
          <p:cNvSpPr txBox="1">
            <a:spLocks noChangeArrowheads="1"/>
          </p:cNvSpPr>
          <p:nvPr/>
        </p:nvSpPr>
        <p:spPr bwMode="auto">
          <a:xfrm>
            <a:off x="5562600" y="3960813"/>
            <a:ext cx="914400" cy="384175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/>
              <a:t>3</a:t>
            </a:r>
          </a:p>
        </p:txBody>
      </p:sp>
      <p:sp>
        <p:nvSpPr>
          <p:cNvPr id="645153" name="Text Box 33"/>
          <p:cNvSpPr txBox="1">
            <a:spLocks noChangeArrowheads="1"/>
          </p:cNvSpPr>
          <p:nvPr/>
        </p:nvSpPr>
        <p:spPr bwMode="auto">
          <a:xfrm>
            <a:off x="6477000" y="3960813"/>
            <a:ext cx="1066800" cy="384175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/>
              <a:t>19</a:t>
            </a:r>
          </a:p>
        </p:txBody>
      </p:sp>
      <p:sp>
        <p:nvSpPr>
          <p:cNvPr id="645154" name="Text Box 34"/>
          <p:cNvSpPr txBox="1">
            <a:spLocks noChangeArrowheads="1"/>
          </p:cNvSpPr>
          <p:nvPr/>
        </p:nvSpPr>
        <p:spPr bwMode="auto">
          <a:xfrm>
            <a:off x="7543800" y="3960813"/>
            <a:ext cx="911225" cy="384175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/>
              <a:t>5</a:t>
            </a:r>
          </a:p>
        </p:txBody>
      </p:sp>
      <p:sp>
        <p:nvSpPr>
          <p:cNvPr id="645155" name="Text Box 35"/>
          <p:cNvSpPr txBox="1">
            <a:spLocks noChangeArrowheads="1"/>
          </p:cNvSpPr>
          <p:nvPr/>
        </p:nvSpPr>
        <p:spPr bwMode="auto">
          <a:xfrm>
            <a:off x="5562600" y="4341813"/>
            <a:ext cx="914400" cy="384175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/>
              <a:t>4</a:t>
            </a:r>
          </a:p>
        </p:txBody>
      </p:sp>
      <p:sp>
        <p:nvSpPr>
          <p:cNvPr id="645156" name="Text Box 36"/>
          <p:cNvSpPr txBox="1">
            <a:spLocks noChangeArrowheads="1"/>
          </p:cNvSpPr>
          <p:nvPr/>
        </p:nvSpPr>
        <p:spPr bwMode="auto">
          <a:xfrm>
            <a:off x="6477000" y="4341813"/>
            <a:ext cx="1066800" cy="384175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/>
              <a:t>23</a:t>
            </a:r>
          </a:p>
        </p:txBody>
      </p:sp>
      <p:sp>
        <p:nvSpPr>
          <p:cNvPr id="645157" name="Text Box 37"/>
          <p:cNvSpPr txBox="1">
            <a:spLocks noChangeArrowheads="1"/>
          </p:cNvSpPr>
          <p:nvPr/>
        </p:nvSpPr>
        <p:spPr bwMode="auto">
          <a:xfrm>
            <a:off x="7543800" y="4341813"/>
            <a:ext cx="911225" cy="384175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/>
              <a:t>6</a:t>
            </a:r>
          </a:p>
        </p:txBody>
      </p:sp>
      <p:sp>
        <p:nvSpPr>
          <p:cNvPr id="645158" name="Text Box 38"/>
          <p:cNvSpPr txBox="1">
            <a:spLocks noChangeArrowheads="1"/>
          </p:cNvSpPr>
          <p:nvPr/>
        </p:nvSpPr>
        <p:spPr bwMode="auto">
          <a:xfrm>
            <a:off x="5562600" y="4722813"/>
            <a:ext cx="914400" cy="384175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/>
              <a:t>5</a:t>
            </a:r>
          </a:p>
        </p:txBody>
      </p:sp>
      <p:sp>
        <p:nvSpPr>
          <p:cNvPr id="645159" name="Text Box 39"/>
          <p:cNvSpPr txBox="1">
            <a:spLocks noChangeArrowheads="1"/>
          </p:cNvSpPr>
          <p:nvPr/>
        </p:nvSpPr>
        <p:spPr bwMode="auto">
          <a:xfrm>
            <a:off x="6477000" y="4722813"/>
            <a:ext cx="1066800" cy="384175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/>
              <a:t>29</a:t>
            </a:r>
          </a:p>
        </p:txBody>
      </p:sp>
      <p:sp>
        <p:nvSpPr>
          <p:cNvPr id="645160" name="Text Box 40"/>
          <p:cNvSpPr txBox="1">
            <a:spLocks noChangeArrowheads="1"/>
          </p:cNvSpPr>
          <p:nvPr/>
        </p:nvSpPr>
        <p:spPr bwMode="auto">
          <a:xfrm>
            <a:off x="7543800" y="4722813"/>
            <a:ext cx="911225" cy="384175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/>
              <a:t>7</a:t>
            </a:r>
          </a:p>
        </p:txBody>
      </p:sp>
      <p:sp>
        <p:nvSpPr>
          <p:cNvPr id="645161" name="AutoShape 41"/>
          <p:cNvSpPr>
            <a:spLocks noChangeArrowheads="1"/>
          </p:cNvSpPr>
          <p:nvPr/>
        </p:nvSpPr>
        <p:spPr bwMode="auto">
          <a:xfrm>
            <a:off x="4781550" y="3976688"/>
            <a:ext cx="347663" cy="193675"/>
          </a:xfrm>
          <a:prstGeom prst="rightArrow">
            <a:avLst>
              <a:gd name="adj1" fmla="val 50000"/>
              <a:gd name="adj2" fmla="val 44877"/>
            </a:avLst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45162" name="Text Box 42"/>
          <p:cNvSpPr txBox="1">
            <a:spLocks noChangeArrowheads="1"/>
          </p:cNvSpPr>
          <p:nvPr/>
        </p:nvSpPr>
        <p:spPr bwMode="auto">
          <a:xfrm>
            <a:off x="969963" y="5943600"/>
            <a:ext cx="2209800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/>
              <a:t>original instance</a:t>
            </a:r>
          </a:p>
        </p:txBody>
      </p:sp>
      <p:sp>
        <p:nvSpPr>
          <p:cNvPr id="645163" name="Text Box 43"/>
          <p:cNvSpPr txBox="1">
            <a:spLocks noChangeArrowheads="1"/>
          </p:cNvSpPr>
          <p:nvPr/>
        </p:nvSpPr>
        <p:spPr bwMode="auto">
          <a:xfrm>
            <a:off x="5943600" y="5943600"/>
            <a:ext cx="2209800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/>
              <a:t>rounded instance</a:t>
            </a:r>
          </a:p>
        </p:txBody>
      </p:sp>
      <p:sp>
        <p:nvSpPr>
          <p:cNvPr id="645164" name="Text Box 44"/>
          <p:cNvSpPr txBox="1">
            <a:spLocks noChangeArrowheads="1"/>
          </p:cNvSpPr>
          <p:nvPr/>
        </p:nvSpPr>
        <p:spPr bwMode="auto">
          <a:xfrm>
            <a:off x="7531100" y="5307013"/>
            <a:ext cx="933450" cy="384175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/>
              <a:t>W = 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C02E9-5A2B-4F2B-B3D4-56DD6E7A37A2}" type="slidenum">
              <a:rPr lang="en-US" altLang="en-US"/>
              <a:pPr/>
              <a:t>6</a:t>
            </a:fld>
            <a:endParaRPr lang="en-US" altLang="en-US" sz="1400"/>
          </a:p>
        </p:txBody>
      </p:sp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Load Balancing:  List Scheduling Analysis</a:t>
            </a:r>
          </a:p>
        </p:txBody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Theorem.  </a:t>
            </a:r>
            <a:r>
              <a:rPr lang="en-US" altLang="en-US">
                <a:solidFill>
                  <a:schemeClr val="tx1"/>
                </a:solidFill>
              </a:rPr>
              <a:t>Greedy algorithm is a 2-approximation.</a:t>
            </a:r>
          </a:p>
          <a:p>
            <a:r>
              <a:rPr lang="en-US" altLang="en-US"/>
              <a:t>Pf.  </a:t>
            </a:r>
            <a:r>
              <a:rPr lang="en-US" altLang="en-US">
                <a:solidFill>
                  <a:schemeClr val="tx1"/>
                </a:solidFill>
              </a:rPr>
              <a:t>Consider load L</a:t>
            </a:r>
            <a:r>
              <a:rPr lang="en-US" altLang="en-US" baseline="-25000">
                <a:solidFill>
                  <a:schemeClr val="tx1"/>
                </a:solidFill>
              </a:rPr>
              <a:t>i</a:t>
            </a:r>
            <a:r>
              <a:rPr lang="en-US" altLang="en-US">
                <a:solidFill>
                  <a:schemeClr val="tx1"/>
                </a:solidFill>
              </a:rPr>
              <a:t> of bottleneck machine i.</a:t>
            </a:r>
          </a:p>
          <a:p>
            <a:pPr lvl="1"/>
            <a:r>
              <a:rPr lang="en-US" altLang="en-US"/>
              <a:t>Let j be last job scheduled on machine i.</a:t>
            </a:r>
          </a:p>
          <a:p>
            <a:pPr lvl="1"/>
            <a:r>
              <a:rPr lang="en-US" altLang="en-US"/>
              <a:t>When job j assigned to machine i, i had smallest load.  Its load before assignment is L</a:t>
            </a:r>
            <a:r>
              <a:rPr lang="en-US" altLang="en-US" sz="2000" baseline="-25000"/>
              <a:t>i </a:t>
            </a:r>
            <a:r>
              <a:rPr lang="en-US" altLang="en-US"/>
              <a:t>- t</a:t>
            </a:r>
            <a:r>
              <a:rPr lang="en-US" altLang="en-US" sz="2000" baseline="-25000"/>
              <a:t>j    </a:t>
            </a:r>
            <a:r>
              <a:rPr lang="en-US" altLang="en-US">
                <a:sym typeface="Symbol" pitchFamily="92" charset="2"/>
              </a:rPr>
              <a:t>  L</a:t>
            </a:r>
            <a:r>
              <a:rPr lang="en-US" altLang="en-US" sz="2000" baseline="-25000"/>
              <a:t>i </a:t>
            </a:r>
            <a:r>
              <a:rPr lang="en-US" altLang="en-US"/>
              <a:t>- t</a:t>
            </a:r>
            <a:r>
              <a:rPr lang="en-US" altLang="en-US" sz="2000" baseline="-25000"/>
              <a:t>j   </a:t>
            </a:r>
            <a:r>
              <a:rPr lang="en-US" altLang="en-US">
                <a:sym typeface="Symbol" pitchFamily="92" charset="2"/>
              </a:rPr>
              <a:t> </a:t>
            </a:r>
            <a:r>
              <a:rPr lang="en-US" altLang="en-US" sz="2000" baseline="-25000"/>
              <a:t> </a:t>
            </a:r>
            <a:r>
              <a:rPr lang="en-US" altLang="en-US"/>
              <a:t>L</a:t>
            </a:r>
            <a:r>
              <a:rPr lang="en-US" altLang="en-US" sz="2000" baseline="-25000"/>
              <a:t>k   </a:t>
            </a:r>
            <a:r>
              <a:rPr lang="en-US" altLang="en-US"/>
              <a:t>for all 1 </a:t>
            </a:r>
            <a:r>
              <a:rPr lang="en-US" altLang="en-US">
                <a:sym typeface="Symbol" pitchFamily="92" charset="2"/>
              </a:rPr>
              <a:t> </a:t>
            </a:r>
            <a:r>
              <a:rPr lang="en-US" altLang="en-US"/>
              <a:t>k </a:t>
            </a:r>
            <a:r>
              <a:rPr lang="en-US" altLang="en-US">
                <a:sym typeface="Symbol" pitchFamily="92" charset="2"/>
              </a:rPr>
              <a:t> m.</a:t>
            </a:r>
          </a:p>
        </p:txBody>
      </p:sp>
      <p:sp>
        <p:nvSpPr>
          <p:cNvPr id="451592" name="Rectangle 8"/>
          <p:cNvSpPr>
            <a:spLocks noChangeAspect="1" noChangeArrowheads="1"/>
          </p:cNvSpPr>
          <p:nvPr/>
        </p:nvSpPr>
        <p:spPr bwMode="auto">
          <a:xfrm>
            <a:off x="1435100" y="4419600"/>
            <a:ext cx="1379538" cy="32385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600">
              <a:solidFill>
                <a:schemeClr val="bg1"/>
              </a:solidFill>
            </a:endParaRPr>
          </a:p>
        </p:txBody>
      </p:sp>
      <p:sp>
        <p:nvSpPr>
          <p:cNvPr id="451593" name="Rectangle 9"/>
          <p:cNvSpPr>
            <a:spLocks noChangeAspect="1" noChangeArrowheads="1"/>
          </p:cNvSpPr>
          <p:nvPr/>
        </p:nvSpPr>
        <p:spPr bwMode="auto">
          <a:xfrm>
            <a:off x="2514600" y="4953000"/>
            <a:ext cx="1054100" cy="32385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600">
              <a:solidFill>
                <a:schemeClr val="bg1"/>
              </a:solidFill>
            </a:endParaRPr>
          </a:p>
        </p:txBody>
      </p:sp>
      <p:sp>
        <p:nvSpPr>
          <p:cNvPr id="451594" name="Rectangle 10"/>
          <p:cNvSpPr>
            <a:spLocks noChangeAspect="1" noChangeArrowheads="1"/>
          </p:cNvSpPr>
          <p:nvPr/>
        </p:nvSpPr>
        <p:spPr bwMode="auto">
          <a:xfrm>
            <a:off x="2806700" y="5467350"/>
            <a:ext cx="2514600" cy="32385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600">
              <a:solidFill>
                <a:schemeClr val="bg1"/>
              </a:solidFill>
            </a:endParaRPr>
          </a:p>
        </p:txBody>
      </p:sp>
      <p:sp>
        <p:nvSpPr>
          <p:cNvPr id="451595" name="Rectangle 11"/>
          <p:cNvSpPr>
            <a:spLocks noChangeAspect="1" noChangeArrowheads="1"/>
          </p:cNvSpPr>
          <p:nvPr/>
        </p:nvSpPr>
        <p:spPr bwMode="auto">
          <a:xfrm>
            <a:off x="1435100" y="4953000"/>
            <a:ext cx="1093788" cy="32385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600">
              <a:solidFill>
                <a:schemeClr val="bg1"/>
              </a:solidFill>
            </a:endParaRPr>
          </a:p>
        </p:txBody>
      </p:sp>
      <p:sp>
        <p:nvSpPr>
          <p:cNvPr id="451596" name="Rectangle 12"/>
          <p:cNvSpPr>
            <a:spLocks noChangeAspect="1" noChangeArrowheads="1"/>
          </p:cNvSpPr>
          <p:nvPr/>
        </p:nvSpPr>
        <p:spPr bwMode="auto">
          <a:xfrm>
            <a:off x="1435100" y="5467350"/>
            <a:ext cx="1379538" cy="32385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600">
              <a:solidFill>
                <a:schemeClr val="bg1"/>
              </a:solidFill>
            </a:endParaRPr>
          </a:p>
        </p:txBody>
      </p:sp>
      <p:sp>
        <p:nvSpPr>
          <p:cNvPr id="451597" name="Rectangle 13"/>
          <p:cNvSpPr>
            <a:spLocks noChangeAspect="1" noChangeArrowheads="1"/>
          </p:cNvSpPr>
          <p:nvPr/>
        </p:nvSpPr>
        <p:spPr bwMode="auto">
          <a:xfrm>
            <a:off x="3568700" y="4953000"/>
            <a:ext cx="441960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60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451598" name="Rectangle 14"/>
          <p:cNvSpPr>
            <a:spLocks noChangeAspect="1" noChangeArrowheads="1"/>
          </p:cNvSpPr>
          <p:nvPr/>
        </p:nvSpPr>
        <p:spPr bwMode="auto">
          <a:xfrm>
            <a:off x="2806700" y="4419600"/>
            <a:ext cx="914400" cy="32385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600">
              <a:solidFill>
                <a:schemeClr val="bg1"/>
              </a:solidFill>
            </a:endParaRPr>
          </a:p>
        </p:txBody>
      </p:sp>
      <p:sp>
        <p:nvSpPr>
          <p:cNvPr id="451599" name="Rectangle 15"/>
          <p:cNvSpPr>
            <a:spLocks noChangeAspect="1" noChangeArrowheads="1"/>
          </p:cNvSpPr>
          <p:nvPr/>
        </p:nvSpPr>
        <p:spPr bwMode="auto">
          <a:xfrm>
            <a:off x="5092700" y="4419600"/>
            <a:ext cx="1143000" cy="3238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600"/>
          </a:p>
        </p:txBody>
      </p:sp>
      <p:sp>
        <p:nvSpPr>
          <p:cNvPr id="451600" name="Rectangle 16"/>
          <p:cNvSpPr>
            <a:spLocks noChangeAspect="1" noChangeArrowheads="1"/>
          </p:cNvSpPr>
          <p:nvPr/>
        </p:nvSpPr>
        <p:spPr bwMode="auto">
          <a:xfrm>
            <a:off x="3721100" y="4419600"/>
            <a:ext cx="1371600" cy="3238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600"/>
          </a:p>
        </p:txBody>
      </p:sp>
      <p:sp>
        <p:nvSpPr>
          <p:cNvPr id="451601" name="Rectangle 17"/>
          <p:cNvSpPr>
            <a:spLocks noChangeAspect="1" noChangeArrowheads="1"/>
          </p:cNvSpPr>
          <p:nvPr/>
        </p:nvSpPr>
        <p:spPr bwMode="auto">
          <a:xfrm>
            <a:off x="5321300" y="5467350"/>
            <a:ext cx="2133600" cy="3238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600"/>
          </a:p>
        </p:txBody>
      </p:sp>
      <p:sp>
        <p:nvSpPr>
          <p:cNvPr id="451602" name="Line 18"/>
          <p:cNvSpPr>
            <a:spLocks noChangeAspect="1" noChangeShapeType="1"/>
          </p:cNvSpPr>
          <p:nvPr/>
        </p:nvSpPr>
        <p:spPr bwMode="auto">
          <a:xfrm>
            <a:off x="1428750" y="6010275"/>
            <a:ext cx="697706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51603" name="Text Box 19"/>
          <p:cNvSpPr txBox="1">
            <a:spLocks noChangeAspect="1" noChangeArrowheads="1"/>
          </p:cNvSpPr>
          <p:nvPr/>
        </p:nvSpPr>
        <p:spPr bwMode="auto">
          <a:xfrm>
            <a:off x="1266825" y="6010275"/>
            <a:ext cx="4873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0</a:t>
            </a:r>
          </a:p>
        </p:txBody>
      </p:sp>
      <p:sp>
        <p:nvSpPr>
          <p:cNvPr id="451604" name="Text Box 20"/>
          <p:cNvSpPr txBox="1">
            <a:spLocks noChangeAspect="1" noChangeArrowheads="1"/>
          </p:cNvSpPr>
          <p:nvPr/>
        </p:nvSpPr>
        <p:spPr bwMode="auto">
          <a:xfrm>
            <a:off x="7653338" y="6172200"/>
            <a:ext cx="10207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L = L</a:t>
            </a:r>
            <a:r>
              <a:rPr lang="en-US" altLang="en-US" sz="1600" baseline="-25000"/>
              <a:t>i</a:t>
            </a:r>
            <a:endParaRPr lang="en-US" altLang="en-US" sz="1600"/>
          </a:p>
        </p:txBody>
      </p:sp>
      <p:sp>
        <p:nvSpPr>
          <p:cNvPr id="451605" name="Line 21"/>
          <p:cNvSpPr>
            <a:spLocks noChangeShapeType="1"/>
          </p:cNvSpPr>
          <p:nvPr/>
        </p:nvSpPr>
        <p:spPr bwMode="auto">
          <a:xfrm>
            <a:off x="7988300" y="5867400"/>
            <a:ext cx="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1606" name="Text Box 22"/>
          <p:cNvSpPr txBox="1">
            <a:spLocks noChangeAspect="1" noChangeArrowheads="1"/>
          </p:cNvSpPr>
          <p:nvPr/>
        </p:nvSpPr>
        <p:spPr bwMode="auto">
          <a:xfrm>
            <a:off x="3233738" y="6172200"/>
            <a:ext cx="10207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L</a:t>
            </a:r>
            <a:r>
              <a:rPr lang="en-US" altLang="en-US" sz="1600" baseline="-25000"/>
              <a:t>i </a:t>
            </a:r>
            <a:r>
              <a:rPr lang="en-US" altLang="en-US" sz="1600"/>
              <a:t>- t</a:t>
            </a:r>
            <a:r>
              <a:rPr lang="en-US" altLang="en-US" sz="1600" baseline="-25000"/>
              <a:t>j </a:t>
            </a:r>
          </a:p>
        </p:txBody>
      </p:sp>
      <p:sp>
        <p:nvSpPr>
          <p:cNvPr id="451607" name="Line 23"/>
          <p:cNvSpPr>
            <a:spLocks noChangeShapeType="1"/>
          </p:cNvSpPr>
          <p:nvPr/>
        </p:nvSpPr>
        <p:spPr bwMode="auto">
          <a:xfrm>
            <a:off x="3568700" y="4114800"/>
            <a:ext cx="0" cy="2057400"/>
          </a:xfrm>
          <a:prstGeom prst="line">
            <a:avLst/>
          </a:prstGeom>
          <a:noFill/>
          <a:ln w="222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1609" name="Text Box 25"/>
          <p:cNvSpPr txBox="1">
            <a:spLocks noChangeAspect="1" noChangeArrowheads="1"/>
          </p:cNvSpPr>
          <p:nvPr/>
        </p:nvSpPr>
        <p:spPr bwMode="auto">
          <a:xfrm>
            <a:off x="242888" y="4921250"/>
            <a:ext cx="1060450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machine i</a:t>
            </a:r>
          </a:p>
        </p:txBody>
      </p:sp>
      <p:sp>
        <p:nvSpPr>
          <p:cNvPr id="451610" name="Line 26"/>
          <p:cNvSpPr>
            <a:spLocks noChangeShapeType="1"/>
          </p:cNvSpPr>
          <p:nvPr/>
        </p:nvSpPr>
        <p:spPr bwMode="auto">
          <a:xfrm rot="16200000" flipH="1">
            <a:off x="2101850" y="4233863"/>
            <a:ext cx="219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1611" name="Rectangle 27"/>
          <p:cNvSpPr>
            <a:spLocks noChangeArrowheads="1"/>
          </p:cNvSpPr>
          <p:nvPr/>
        </p:nvSpPr>
        <p:spPr bwMode="auto">
          <a:xfrm>
            <a:off x="1274763" y="3771900"/>
            <a:ext cx="213995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/>
              <a:t>blue jobs scheduled before j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437F6-5A34-4588-BB6C-A73042D52C7C}" type="slidenum">
              <a:rPr lang="en-US" altLang="en-US"/>
              <a:pPr/>
              <a:t>60</a:t>
            </a:fld>
            <a:endParaRPr lang="en-US" altLang="en-US" sz="1400"/>
          </a:p>
        </p:txBody>
      </p:sp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Knapsack:  FPTAS</a:t>
            </a:r>
          </a:p>
        </p:txBody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Knapsack FPTAS.  </a:t>
            </a:r>
            <a:r>
              <a:rPr lang="en-US" altLang="en-US" dirty="0">
                <a:solidFill>
                  <a:schemeClr val="tx1"/>
                </a:solidFill>
              </a:rPr>
              <a:t>Round up all values:  </a:t>
            </a:r>
          </a:p>
          <a:p>
            <a:pPr lvl="2"/>
            <a:endParaRPr lang="en-US" altLang="en-US" dirty="0"/>
          </a:p>
          <a:p>
            <a:pPr lvl="2"/>
            <a:r>
              <a:rPr lang="en-US" altLang="en-US" dirty="0" err="1"/>
              <a:t>v</a:t>
            </a:r>
            <a:r>
              <a:rPr lang="en-US" altLang="en-US" baseline="-25000" dirty="0" err="1"/>
              <a:t>max</a:t>
            </a:r>
            <a:r>
              <a:rPr lang="en-US" altLang="en-US" dirty="0"/>
              <a:t> = largest value in original instance</a:t>
            </a:r>
          </a:p>
          <a:p>
            <a:pPr lvl="2"/>
            <a:r>
              <a:rPr lang="en-US" altLang="en-US" dirty="0">
                <a:sym typeface="Symbol" pitchFamily="92" charset="2"/>
              </a:rPr>
              <a:t>     = precision </a:t>
            </a:r>
            <a:r>
              <a:rPr lang="en-US" altLang="en-US" dirty="0" smtClean="0">
                <a:sym typeface="Symbol" pitchFamily="92" charset="2"/>
              </a:rPr>
              <a:t>parameter</a:t>
            </a:r>
          </a:p>
          <a:p>
            <a:pPr lvl="2"/>
            <a:r>
              <a:rPr lang="en-US" altLang="en-US" dirty="0" smtClean="0">
                <a:sym typeface="Symbol" pitchFamily="92" charset="2"/>
              </a:rPr>
              <a:t>     =  scaling factor =  </a:t>
            </a:r>
            <a:r>
              <a:rPr lang="en-US" altLang="en-US" dirty="0" err="1" smtClean="0"/>
              <a:t>v</a:t>
            </a:r>
            <a:r>
              <a:rPr lang="en-US" altLang="en-US" baseline="-25000" dirty="0" err="1" smtClean="0"/>
              <a:t>max</a:t>
            </a:r>
            <a:r>
              <a:rPr lang="en-US" altLang="en-US" dirty="0" smtClean="0">
                <a:sym typeface="Symbol" pitchFamily="92" charset="2"/>
              </a:rPr>
              <a:t> / n</a:t>
            </a:r>
            <a:endParaRPr lang="en-US" altLang="en-US" dirty="0" smtClean="0"/>
          </a:p>
          <a:p>
            <a:pPr lvl="1"/>
            <a:endParaRPr lang="en-US" altLang="en-US" dirty="0"/>
          </a:p>
          <a:p>
            <a:r>
              <a:rPr lang="en-US" altLang="en-US" dirty="0"/>
              <a:t>Observation.  </a:t>
            </a:r>
            <a:r>
              <a:rPr lang="en-US" altLang="en-US" dirty="0">
                <a:solidFill>
                  <a:schemeClr val="tx1"/>
                </a:solidFill>
              </a:rPr>
              <a:t>Optimal solution to problems with     or     are equivalent.</a:t>
            </a:r>
          </a:p>
          <a:p>
            <a:endParaRPr lang="en-US" altLang="en-US" dirty="0"/>
          </a:p>
          <a:p>
            <a:r>
              <a:rPr lang="en-US" altLang="en-US" dirty="0"/>
              <a:t>Intuition.   </a:t>
            </a:r>
            <a:r>
              <a:rPr lang="en-US" altLang="en-US" dirty="0">
                <a:solidFill>
                  <a:schemeClr val="tx1"/>
                </a:solidFill>
              </a:rPr>
              <a:t>  close to v so optimal solution using    </a:t>
            </a:r>
            <a:r>
              <a:rPr lang="en-US" altLang="en-US" dirty="0" smtClean="0">
                <a:solidFill>
                  <a:schemeClr val="tx1"/>
                </a:solidFill>
              </a:rPr>
              <a:t> is </a:t>
            </a:r>
            <a:r>
              <a:rPr lang="en-US" altLang="en-US" dirty="0">
                <a:solidFill>
                  <a:schemeClr val="tx1"/>
                </a:solidFill>
              </a:rPr>
              <a:t>nearly optimal;</a:t>
            </a:r>
            <a:br>
              <a:rPr lang="en-US" altLang="en-US" dirty="0">
                <a:solidFill>
                  <a:schemeClr val="tx1"/>
                </a:solidFill>
              </a:rPr>
            </a:br>
            <a:r>
              <a:rPr lang="en-US" altLang="en-US" dirty="0">
                <a:solidFill>
                  <a:schemeClr val="tx1"/>
                </a:solidFill>
              </a:rPr>
              <a:t>    small and integral so dynamic programming algorithm is fast.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Running time.  </a:t>
            </a:r>
            <a:r>
              <a:rPr lang="en-US" altLang="en-US" dirty="0">
                <a:solidFill>
                  <a:schemeClr val="tx1"/>
                </a:solidFill>
              </a:rPr>
              <a:t>O(n</a:t>
            </a:r>
            <a:r>
              <a:rPr lang="en-US" altLang="en-US" baseline="30000" dirty="0">
                <a:solidFill>
                  <a:schemeClr val="tx1"/>
                </a:solidFill>
              </a:rPr>
              <a:t>3</a:t>
            </a:r>
            <a:r>
              <a:rPr lang="en-US" altLang="en-US" dirty="0">
                <a:solidFill>
                  <a:schemeClr val="tx1"/>
                </a:solidFill>
              </a:rPr>
              <a:t> / </a:t>
            </a:r>
            <a:r>
              <a:rPr lang="en-US" altLang="en-US" dirty="0">
                <a:solidFill>
                  <a:schemeClr val="tx1"/>
                </a:solidFill>
                <a:latin typeface="Symbol" pitchFamily="92" charset="2"/>
                <a:sym typeface="Symbol" pitchFamily="92" charset="2"/>
              </a:rPr>
              <a:t></a:t>
            </a:r>
            <a:r>
              <a:rPr lang="en-US" altLang="en-US" dirty="0">
                <a:solidFill>
                  <a:schemeClr val="tx1"/>
                </a:solidFill>
              </a:rPr>
              <a:t>). </a:t>
            </a:r>
          </a:p>
          <a:p>
            <a:pPr lvl="1"/>
            <a:r>
              <a:rPr lang="en-US" altLang="en-US" dirty="0"/>
              <a:t>Dynamic program II running time is                ,  where</a:t>
            </a:r>
          </a:p>
        </p:txBody>
      </p:sp>
      <p:graphicFrame>
        <p:nvGraphicFramePr>
          <p:cNvPr id="6471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6240344"/>
              </p:ext>
            </p:extLst>
          </p:nvPr>
        </p:nvGraphicFramePr>
        <p:xfrm>
          <a:off x="4898572" y="778003"/>
          <a:ext cx="2020907" cy="72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700" name="Equation" r:id="rId4" imgW="1206360" imgH="431640" progId="Equation.3">
                  <p:embed/>
                </p:oleObj>
              </mc:Choice>
              <mc:Fallback>
                <p:oleObj name="Equation" r:id="rId4" imgW="120636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8572" y="778003"/>
                        <a:ext cx="2020907" cy="72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71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5574535"/>
              </p:ext>
            </p:extLst>
          </p:nvPr>
        </p:nvGraphicFramePr>
        <p:xfrm>
          <a:off x="6399990" y="2931303"/>
          <a:ext cx="217680" cy="337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701" name="Equation" r:id="rId6" imgW="114120" imgH="177480" progId="Equation.3">
                  <p:embed/>
                </p:oleObj>
              </mc:Choice>
              <mc:Fallback>
                <p:oleObj name="Equation" r:id="rId6" imgW="114120" imgH="177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9990" y="2931303"/>
                        <a:ext cx="217680" cy="3371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7174" name="Object 6"/>
          <p:cNvGraphicFramePr>
            <a:graphicFrameLocks noChangeAspect="1"/>
          </p:cNvGraphicFramePr>
          <p:nvPr/>
        </p:nvGraphicFramePr>
        <p:xfrm>
          <a:off x="5851525" y="3006725"/>
          <a:ext cx="212725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702" name="Equation" r:id="rId8" imgW="152400" imgH="152400" progId="Equation.3">
                  <p:embed/>
                </p:oleObj>
              </mc:Choice>
              <mc:Fallback>
                <p:oleObj name="Equation" r:id="rId8" imgW="152400" imgH="152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1525" y="3006725"/>
                        <a:ext cx="212725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7175" name="Object 7"/>
          <p:cNvGraphicFramePr>
            <a:graphicFrameLocks noChangeAspect="1"/>
          </p:cNvGraphicFramePr>
          <p:nvPr/>
        </p:nvGraphicFramePr>
        <p:xfrm>
          <a:off x="1774825" y="3659188"/>
          <a:ext cx="212725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703" name="Equation" r:id="rId10" imgW="152400" imgH="152400" progId="Equation.3">
                  <p:embed/>
                </p:oleObj>
              </mc:Choice>
              <mc:Fallback>
                <p:oleObj name="Equation" r:id="rId10" imgW="152400" imgH="152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3659188"/>
                        <a:ext cx="212725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7176" name="Object 8"/>
          <p:cNvGraphicFramePr>
            <a:graphicFrameLocks noChangeAspect="1"/>
          </p:cNvGraphicFramePr>
          <p:nvPr/>
        </p:nvGraphicFramePr>
        <p:xfrm>
          <a:off x="5764213" y="3668713"/>
          <a:ext cx="212725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704" name="Equation" r:id="rId11" imgW="152400" imgH="152400" progId="Equation.3">
                  <p:embed/>
                </p:oleObj>
              </mc:Choice>
              <mc:Fallback>
                <p:oleObj name="Equation" r:id="rId11" imgW="152400" imgH="152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4213" y="3668713"/>
                        <a:ext cx="212725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717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357506"/>
              </p:ext>
            </p:extLst>
          </p:nvPr>
        </p:nvGraphicFramePr>
        <p:xfrm>
          <a:off x="661498" y="3937001"/>
          <a:ext cx="251348" cy="391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705" name="Equation" r:id="rId12" imgW="114120" imgH="177480" progId="Equation.3">
                  <p:embed/>
                </p:oleObj>
              </mc:Choice>
              <mc:Fallback>
                <p:oleObj name="Equation" r:id="rId12" imgW="114120" imgH="177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498" y="3937001"/>
                        <a:ext cx="251348" cy="3918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717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388577"/>
              </p:ext>
            </p:extLst>
          </p:nvPr>
        </p:nvGraphicFramePr>
        <p:xfrm>
          <a:off x="4867982" y="4863829"/>
          <a:ext cx="1143180" cy="42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706" name="Equation" r:id="rId14" imgW="647640" imgH="241200" progId="Equation.3">
                  <p:embed/>
                </p:oleObj>
              </mc:Choice>
              <mc:Fallback>
                <p:oleObj name="Equation" r:id="rId14" imgW="647640" imgH="241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7982" y="4863829"/>
                        <a:ext cx="1143180" cy="42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717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574676"/>
              </p:ext>
            </p:extLst>
          </p:nvPr>
        </p:nvGraphicFramePr>
        <p:xfrm>
          <a:off x="2232058" y="5383763"/>
          <a:ext cx="2686049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707" name="Equation" r:id="rId16" imgW="1269720" imgH="431640" progId="Equation.3">
                  <p:embed/>
                </p:oleObj>
              </mc:Choice>
              <mc:Fallback>
                <p:oleObj name="Equation" r:id="rId16" imgW="1269720" imgH="431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058" y="5383763"/>
                        <a:ext cx="2686049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40834" y="6629400"/>
            <a:ext cx="1905000" cy="228600"/>
          </a:xfrm>
        </p:spPr>
        <p:txBody>
          <a:bodyPr/>
          <a:lstStyle/>
          <a:p>
            <a:fld id="{0002466B-C46B-4D87-A34C-E9FDE381149E}" type="slidenum">
              <a:rPr lang="en-US" altLang="en-US"/>
              <a:pPr/>
              <a:t>61</a:t>
            </a:fld>
            <a:endParaRPr lang="en-US" altLang="en-US" sz="1400" dirty="0"/>
          </a:p>
        </p:txBody>
      </p:sp>
      <p:sp>
        <p:nvSpPr>
          <p:cNvPr id="64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Knapsack:  FPTAS</a:t>
            </a:r>
          </a:p>
        </p:txBody>
      </p:sp>
      <p:sp>
        <p:nvSpPr>
          <p:cNvPr id="64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Theorem</a:t>
            </a:r>
            <a:r>
              <a:rPr lang="en-US" altLang="en-US" dirty="0"/>
              <a:t>.  </a:t>
            </a:r>
            <a:r>
              <a:rPr lang="en-US" altLang="en-US" dirty="0">
                <a:solidFill>
                  <a:schemeClr val="tx1"/>
                </a:solidFill>
              </a:rPr>
              <a:t>If S is solution found by our algorithm and S* is </a:t>
            </a:r>
            <a:r>
              <a:rPr lang="en-US" altLang="en-US" dirty="0" smtClean="0">
                <a:solidFill>
                  <a:schemeClr val="tx1"/>
                </a:solidFill>
              </a:rPr>
              <a:t>the optimal solution, </a:t>
            </a:r>
            <a:r>
              <a:rPr lang="en-US" altLang="en-US" dirty="0">
                <a:solidFill>
                  <a:schemeClr val="tx1"/>
                </a:solidFill>
              </a:rPr>
              <a:t>then</a:t>
            </a:r>
          </a:p>
          <a:p>
            <a:endParaRPr lang="en-US" altLang="en-US" dirty="0"/>
          </a:p>
          <a:p>
            <a:endParaRPr lang="en-US" altLang="en-US" dirty="0" smtClean="0"/>
          </a:p>
          <a:p>
            <a:r>
              <a:rPr lang="en-US" altLang="en-US" dirty="0" smtClean="0"/>
              <a:t>Pf</a:t>
            </a:r>
            <a:r>
              <a:rPr lang="en-US" altLang="en-US" dirty="0"/>
              <a:t>.  </a:t>
            </a:r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6492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8106154"/>
              </p:ext>
            </p:extLst>
          </p:nvPr>
        </p:nvGraphicFramePr>
        <p:xfrm>
          <a:off x="2573338" y="2164864"/>
          <a:ext cx="2286392" cy="3558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366" name="Equation" r:id="rId4" imgW="1523880" imgH="2336760" progId="Equation.3">
                  <p:embed/>
                </p:oleObj>
              </mc:Choice>
              <mc:Fallback>
                <p:oleObj name="Equation" r:id="rId4" imgW="1523880" imgH="23367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3338" y="2164864"/>
                        <a:ext cx="2286392" cy="35587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9221" name="Rectangle 5"/>
          <p:cNvSpPr>
            <a:spLocks noChangeArrowheads="1"/>
          </p:cNvSpPr>
          <p:nvPr/>
        </p:nvSpPr>
        <p:spPr bwMode="auto">
          <a:xfrm>
            <a:off x="5189740" y="4052026"/>
            <a:ext cx="1867499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dirty="0"/>
              <a:t>always round up</a:t>
            </a:r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5224205" y="3511121"/>
            <a:ext cx="365164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dirty="0"/>
              <a:t>solve rounded instance optimally</a:t>
            </a:r>
          </a:p>
        </p:txBody>
      </p:sp>
      <p:sp>
        <p:nvSpPr>
          <p:cNvPr id="649223" name="Rectangle 7"/>
          <p:cNvSpPr>
            <a:spLocks noChangeArrowheads="1"/>
          </p:cNvSpPr>
          <p:nvPr/>
        </p:nvSpPr>
        <p:spPr bwMode="auto">
          <a:xfrm>
            <a:off x="5174403" y="2218546"/>
            <a:ext cx="3444854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dirty="0"/>
              <a:t>never round up by more than </a:t>
            </a:r>
            <a:r>
              <a:rPr lang="en-US" altLang="en-US" dirty="0">
                <a:latin typeface="Symbol" pitchFamily="92" charset="2"/>
                <a:sym typeface="Symbol" pitchFamily="92" charset="2"/>
              </a:rPr>
              <a:t></a:t>
            </a:r>
            <a:endParaRPr lang="en-US" altLang="en-US" dirty="0"/>
          </a:p>
        </p:txBody>
      </p:sp>
      <p:graphicFrame>
        <p:nvGraphicFramePr>
          <p:cNvPr id="6492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997423"/>
              </p:ext>
            </p:extLst>
          </p:nvPr>
        </p:nvGraphicFramePr>
        <p:xfrm>
          <a:off x="3371850" y="1530350"/>
          <a:ext cx="2112963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367" name="Equation" r:id="rId6" imgW="1193760" imgH="368280" progId="Equation.3">
                  <p:embed/>
                </p:oleObj>
              </mc:Choice>
              <mc:Fallback>
                <p:oleObj name="Equation" r:id="rId6" imgW="1193760" imgH="3682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1850" y="1530350"/>
                        <a:ext cx="2112963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9225" name="Rectangle 9"/>
          <p:cNvSpPr>
            <a:spLocks noChangeArrowheads="1"/>
          </p:cNvSpPr>
          <p:nvPr/>
        </p:nvSpPr>
        <p:spPr bwMode="auto">
          <a:xfrm>
            <a:off x="5189740" y="2812006"/>
            <a:ext cx="926536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dirty="0"/>
              <a:t>|S| </a:t>
            </a:r>
            <a:r>
              <a:rPr lang="en-US" altLang="en-US" dirty="0">
                <a:sym typeface="Symbol" pitchFamily="92" charset="2"/>
              </a:rPr>
              <a:t></a:t>
            </a:r>
            <a:r>
              <a:rPr lang="en-US" altLang="en-US" dirty="0"/>
              <a:t> n</a:t>
            </a:r>
          </a:p>
        </p:txBody>
      </p:sp>
      <p:sp>
        <p:nvSpPr>
          <p:cNvPr id="649226" name="Rectangle 10"/>
          <p:cNvSpPr>
            <a:spLocks noChangeArrowheads="1"/>
          </p:cNvSpPr>
          <p:nvPr/>
        </p:nvSpPr>
        <p:spPr bwMode="auto">
          <a:xfrm>
            <a:off x="5224205" y="4422000"/>
            <a:ext cx="284853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dirty="0"/>
              <a:t>n</a:t>
            </a:r>
            <a:r>
              <a:rPr lang="en-US" altLang="en-US" baseline="-25000" dirty="0"/>
              <a:t> </a:t>
            </a:r>
            <a:r>
              <a:rPr lang="en-US" altLang="en-US" dirty="0">
                <a:sym typeface="Symbol" pitchFamily="92" charset="2"/>
              </a:rPr>
              <a:t></a:t>
            </a:r>
            <a:r>
              <a:rPr lang="en-US" altLang="en-US" dirty="0"/>
              <a:t> = </a:t>
            </a:r>
            <a:r>
              <a:rPr lang="en-US" altLang="en-US" dirty="0">
                <a:sym typeface="Symbol" pitchFamily="92" charset="2"/>
              </a:rPr>
              <a:t></a:t>
            </a:r>
            <a:r>
              <a:rPr lang="en-US" altLang="en-US" baseline="-25000" dirty="0"/>
              <a:t> </a:t>
            </a:r>
            <a:r>
              <a:rPr lang="en-US" altLang="en-US" dirty="0" err="1"/>
              <a:t>v</a:t>
            </a:r>
            <a:r>
              <a:rPr lang="en-US" altLang="en-US" baseline="-25000" dirty="0" err="1"/>
              <a:t>max</a:t>
            </a:r>
            <a:r>
              <a:rPr lang="en-US" altLang="en-US" dirty="0"/>
              <a:t>,  </a:t>
            </a:r>
            <a:r>
              <a:rPr lang="en-US" altLang="en-US" dirty="0" err="1"/>
              <a:t>v</a:t>
            </a:r>
            <a:r>
              <a:rPr lang="en-US" altLang="en-US" baseline="-25000" dirty="0" err="1"/>
              <a:t>max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92" charset="2"/>
              </a:rPr>
              <a:t> </a:t>
            </a:r>
            <a:r>
              <a:rPr lang="en-US" altLang="en-US" baseline="-25000" dirty="0" err="1">
                <a:sym typeface="Symbol" pitchFamily="92" charset="2"/>
              </a:rPr>
              <a:t>i</a:t>
            </a:r>
            <a:r>
              <a:rPr lang="en-US" altLang="en-US" baseline="-25000" dirty="0" err="1" smtClean="0">
                <a:sym typeface="Symbol" pitchFamily="92" charset="2"/>
              </a:rPr>
              <a:t>S</a:t>
            </a:r>
            <a:r>
              <a:rPr lang="en-US" altLang="en-US" baseline="-25000" dirty="0" smtClean="0">
                <a:sym typeface="Symbol" pitchFamily="92" charset="2"/>
              </a:rPr>
              <a:t>*</a:t>
            </a:r>
            <a:r>
              <a:rPr lang="en-US" altLang="en-US" dirty="0" smtClean="0">
                <a:sym typeface="Symbol" pitchFamily="92" charset="2"/>
              </a:rPr>
              <a:t> </a:t>
            </a:r>
            <a:r>
              <a:rPr lang="en-US" altLang="en-US" dirty="0">
                <a:sym typeface="Symbol" pitchFamily="92" charset="2"/>
              </a:rPr>
              <a:t>v</a:t>
            </a:r>
            <a:r>
              <a:rPr lang="en-US" altLang="en-US" baseline="-25000" dirty="0">
                <a:sym typeface="Symbol" pitchFamily="92" charset="2"/>
              </a:rPr>
              <a:t>i</a:t>
            </a:r>
            <a:endParaRPr lang="en-US" altLang="en-US" dirty="0">
              <a:sym typeface="Symbol" pitchFamily="92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1341" y="4886266"/>
            <a:ext cx="2770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399"/>
                </a:solidFill>
              </a:rPr>
              <a:t>Q:</a:t>
            </a:r>
            <a:r>
              <a:rPr lang="en-US" dirty="0"/>
              <a:t> Can we use Dynamic Programming I and round up the weights?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66294" y="5363338"/>
            <a:ext cx="5253451" cy="1256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dirty="0" smtClean="0">
                <a:solidFill>
                  <a:srgbClr val="003399"/>
                </a:solidFill>
              </a:rPr>
              <a:t>Note: </a:t>
            </a:r>
            <a:r>
              <a:rPr lang="en-US" dirty="0" smtClean="0"/>
              <a:t>SOL &gt; (1 – </a:t>
            </a:r>
            <a:r>
              <a:rPr lang="el-GR" dirty="0"/>
              <a:t>ε</a:t>
            </a:r>
            <a:r>
              <a:rPr lang="en-US" dirty="0" smtClean="0"/>
              <a:t>) OPT is actually as good as </a:t>
            </a:r>
          </a:p>
          <a:p>
            <a:r>
              <a:rPr lang="en-US" dirty="0"/>
              <a:t>SOL </a:t>
            </a:r>
            <a:r>
              <a:rPr lang="en-US" dirty="0" smtClean="0"/>
              <a:t>&gt; OPT /(</a:t>
            </a:r>
            <a:r>
              <a:rPr lang="en-US" dirty="0"/>
              <a:t>1 + </a:t>
            </a:r>
            <a:r>
              <a:rPr lang="el-GR" dirty="0"/>
              <a:t>ε</a:t>
            </a:r>
            <a:r>
              <a:rPr lang="en-US" dirty="0" smtClean="0"/>
              <a:t>), since 1 – </a:t>
            </a:r>
            <a:r>
              <a:rPr lang="el-GR" dirty="0"/>
              <a:t>ε</a:t>
            </a:r>
            <a:r>
              <a:rPr lang="en-US" dirty="0" smtClean="0"/>
              <a:t> &gt; 1/(1 + 2</a:t>
            </a:r>
            <a:r>
              <a:rPr lang="el-GR" dirty="0" smtClean="0"/>
              <a:t>ε</a:t>
            </a:r>
            <a:r>
              <a:rPr lang="en-US" dirty="0" smtClean="0"/>
              <a:t>), for </a:t>
            </a:r>
            <a:r>
              <a:rPr lang="el-GR" dirty="0" smtClean="0"/>
              <a:t>ε</a:t>
            </a:r>
            <a:r>
              <a:rPr lang="en-US" dirty="0" smtClean="0"/>
              <a:t> small enough.  Replacing </a:t>
            </a:r>
            <a:r>
              <a:rPr lang="el-GR" dirty="0" smtClean="0"/>
              <a:t>ε</a:t>
            </a:r>
            <a:r>
              <a:rPr lang="en-US" dirty="0" smtClean="0"/>
              <a:t> with </a:t>
            </a:r>
            <a:r>
              <a:rPr lang="el-GR" dirty="0" smtClean="0"/>
              <a:t>ε</a:t>
            </a:r>
            <a:r>
              <a:rPr lang="en-US" dirty="0" smtClean="0"/>
              <a:t>/2 makes the former a (1+</a:t>
            </a:r>
            <a:r>
              <a:rPr lang="el-GR" dirty="0" smtClean="0"/>
              <a:t>ε</a:t>
            </a:r>
            <a:r>
              <a:rPr lang="en-US" dirty="0" smtClean="0"/>
              <a:t>)-approximation.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 smtClean="0"/>
              <a:t>PTAS for Load Balancing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1296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Balancing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26135"/>
            <a:ext cx="7848600" cy="5410200"/>
          </a:xfrm>
        </p:spPr>
        <p:txBody>
          <a:bodyPr/>
          <a:lstStyle/>
          <a:p>
            <a:r>
              <a:rPr lang="en-US" altLang="en-US" dirty="0"/>
              <a:t>Input.  </a:t>
            </a:r>
            <a:r>
              <a:rPr lang="en-US" altLang="en-US" dirty="0">
                <a:solidFill>
                  <a:schemeClr val="tx1"/>
                </a:solidFill>
              </a:rPr>
              <a:t>m identical machines; n jobs, job j has processing time </a:t>
            </a:r>
            <a:r>
              <a:rPr lang="en-US" altLang="en-US" dirty="0" err="1">
                <a:solidFill>
                  <a:schemeClr val="tx1"/>
                </a:solidFill>
              </a:rPr>
              <a:t>t</a:t>
            </a:r>
            <a:r>
              <a:rPr lang="en-US" altLang="en-US" sz="2000" baseline="-25000" dirty="0" err="1">
                <a:solidFill>
                  <a:schemeClr val="tx1"/>
                </a:solidFill>
              </a:rPr>
              <a:t>j</a:t>
            </a:r>
            <a:r>
              <a:rPr lang="en-US" altLang="en-US" dirty="0">
                <a:solidFill>
                  <a:schemeClr val="tx1"/>
                </a:solidFill>
              </a:rPr>
              <a:t>.</a:t>
            </a:r>
          </a:p>
          <a:p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/>
              <a:t>Def.  </a:t>
            </a:r>
            <a:r>
              <a:rPr lang="en-US" altLang="en-US" dirty="0">
                <a:solidFill>
                  <a:schemeClr val="tx1"/>
                </a:solidFill>
              </a:rPr>
              <a:t>Let J(</a:t>
            </a:r>
            <a:r>
              <a:rPr lang="en-US" altLang="en-US" dirty="0" err="1">
                <a:solidFill>
                  <a:schemeClr val="tx1"/>
                </a:solidFill>
              </a:rPr>
              <a:t>i</a:t>
            </a:r>
            <a:r>
              <a:rPr lang="en-US" altLang="en-US" dirty="0">
                <a:solidFill>
                  <a:schemeClr val="tx1"/>
                </a:solidFill>
              </a:rPr>
              <a:t>) be the subset of jobs assigned to machine </a:t>
            </a:r>
            <a:r>
              <a:rPr lang="en-US" altLang="en-US" dirty="0" err="1">
                <a:solidFill>
                  <a:schemeClr val="tx1"/>
                </a:solidFill>
              </a:rPr>
              <a:t>i</a:t>
            </a:r>
            <a:r>
              <a:rPr lang="en-US" altLang="en-US" dirty="0">
                <a:solidFill>
                  <a:schemeClr val="tx1"/>
                </a:solidFill>
              </a:rPr>
              <a:t>.  The</a:t>
            </a:r>
          </a:p>
          <a:p>
            <a:r>
              <a:rPr lang="en-US" altLang="en-US" dirty="0">
                <a:solidFill>
                  <a:schemeClr val="accent1"/>
                </a:solidFill>
              </a:rPr>
              <a:t>load</a:t>
            </a:r>
            <a:r>
              <a:rPr lang="en-US" altLang="en-US" dirty="0">
                <a:solidFill>
                  <a:schemeClr val="tx1"/>
                </a:solidFill>
              </a:rPr>
              <a:t> of machine </a:t>
            </a:r>
            <a:r>
              <a:rPr lang="en-US" altLang="en-US" dirty="0" err="1">
                <a:solidFill>
                  <a:schemeClr val="tx1"/>
                </a:solidFill>
              </a:rPr>
              <a:t>i</a:t>
            </a:r>
            <a:r>
              <a:rPr lang="en-US" altLang="en-US" dirty="0">
                <a:solidFill>
                  <a:schemeClr val="tx1"/>
                </a:solidFill>
              </a:rPr>
              <a:t> is L</a:t>
            </a:r>
            <a:r>
              <a:rPr lang="en-US" altLang="en-US" baseline="-25000" dirty="0">
                <a:solidFill>
                  <a:schemeClr val="tx1"/>
                </a:solidFill>
              </a:rPr>
              <a:t>i</a:t>
            </a:r>
            <a:r>
              <a:rPr lang="en-US" altLang="en-US" dirty="0">
                <a:solidFill>
                  <a:schemeClr val="tx1"/>
                </a:solidFill>
              </a:rPr>
              <a:t> = 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</a:t>
            </a:r>
            <a:r>
              <a:rPr lang="en-US" altLang="en-US" baseline="-25000" dirty="0">
                <a:solidFill>
                  <a:schemeClr val="tx1"/>
                </a:solidFill>
              </a:rPr>
              <a:t>j </a:t>
            </a:r>
            <a:r>
              <a:rPr lang="en-US" altLang="en-US" baseline="-25000" dirty="0">
                <a:solidFill>
                  <a:schemeClr val="tx1"/>
                </a:solidFill>
                <a:sym typeface="Symbol" pitchFamily="92" charset="2"/>
              </a:rPr>
              <a:t> J(</a:t>
            </a:r>
            <a:r>
              <a:rPr lang="en-US" altLang="en-US" baseline="-25000" dirty="0" err="1">
                <a:solidFill>
                  <a:schemeClr val="tx1"/>
                </a:solidFill>
                <a:sym typeface="Symbol" pitchFamily="92" charset="2"/>
              </a:rPr>
              <a:t>i</a:t>
            </a:r>
            <a:r>
              <a:rPr lang="en-US" altLang="en-US" baseline="-25000" dirty="0">
                <a:solidFill>
                  <a:schemeClr val="tx1"/>
                </a:solidFill>
                <a:sym typeface="Symbol" pitchFamily="92" charset="2"/>
              </a:rPr>
              <a:t>)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</a:t>
            </a:r>
            <a:r>
              <a:rPr lang="en-US" altLang="en-US" baseline="-25000" dirty="0" err="1">
                <a:solidFill>
                  <a:schemeClr val="tx1"/>
                </a:solidFill>
              </a:rPr>
              <a:t>j</a:t>
            </a:r>
            <a:r>
              <a:rPr lang="en-US" altLang="en-US" dirty="0">
                <a:solidFill>
                  <a:schemeClr val="tx1"/>
                </a:solidFill>
              </a:rPr>
              <a:t>. </a:t>
            </a:r>
            <a:endParaRPr lang="en-US" altLang="en-US" dirty="0"/>
          </a:p>
          <a:p>
            <a:pPr lvl="1"/>
            <a:endParaRPr lang="en-US" altLang="en-US" dirty="0"/>
          </a:p>
          <a:p>
            <a:r>
              <a:rPr lang="en-US" altLang="en-US" dirty="0"/>
              <a:t>Def. </a:t>
            </a:r>
            <a:r>
              <a:rPr lang="en-US" altLang="en-US" dirty="0">
                <a:solidFill>
                  <a:schemeClr val="tx1"/>
                </a:solidFill>
              </a:rPr>
              <a:t>The </a:t>
            </a:r>
            <a:r>
              <a:rPr lang="en-US" altLang="en-US" dirty="0" err="1">
                <a:solidFill>
                  <a:schemeClr val="accent1"/>
                </a:solidFill>
              </a:rPr>
              <a:t>makespan</a:t>
            </a:r>
            <a:r>
              <a:rPr lang="en-US" altLang="en-US" dirty="0">
                <a:solidFill>
                  <a:schemeClr val="tx1"/>
                </a:solidFill>
              </a:rPr>
              <a:t> is the maximum load on any machine L = max</a:t>
            </a:r>
            <a:r>
              <a:rPr lang="en-US" altLang="en-US" baseline="-25000" dirty="0">
                <a:solidFill>
                  <a:schemeClr val="tx1"/>
                </a:solidFill>
              </a:rPr>
              <a:t>i</a:t>
            </a:r>
            <a:r>
              <a:rPr lang="en-US" altLang="en-US" dirty="0">
                <a:solidFill>
                  <a:schemeClr val="tx1"/>
                </a:solidFill>
              </a:rPr>
              <a:t> L</a:t>
            </a:r>
            <a:r>
              <a:rPr lang="en-US" altLang="en-US" baseline="-25000" dirty="0">
                <a:solidFill>
                  <a:schemeClr val="tx1"/>
                </a:solidFill>
              </a:rPr>
              <a:t>i</a:t>
            </a:r>
            <a:r>
              <a:rPr lang="en-US" altLang="en-US" dirty="0">
                <a:solidFill>
                  <a:schemeClr val="tx1"/>
                </a:solidFill>
              </a:rPr>
              <a:t>.</a:t>
            </a:r>
            <a:endParaRPr lang="en-US" altLang="en-US" dirty="0"/>
          </a:p>
          <a:p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/>
              <a:t>Load balancing.  </a:t>
            </a:r>
            <a:r>
              <a:rPr lang="en-US" altLang="en-US" dirty="0">
                <a:solidFill>
                  <a:schemeClr val="tx1"/>
                </a:solidFill>
              </a:rPr>
              <a:t>Assign each job to a machine to minimize </a:t>
            </a:r>
            <a:r>
              <a:rPr lang="en-US" altLang="en-US" dirty="0" err="1">
                <a:solidFill>
                  <a:schemeClr val="tx1"/>
                </a:solidFill>
              </a:rPr>
              <a:t>makespan</a:t>
            </a:r>
            <a:r>
              <a:rPr lang="en-US" altLang="en-US" dirty="0">
                <a:solidFill>
                  <a:schemeClr val="tx1"/>
                </a:solidFill>
              </a:rPr>
              <a:t>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We already have a 2-approximation, i.e., we know that OPT </a:t>
            </a:r>
            <a:r>
              <a:rPr lang="en-US" dirty="0" smtClean="0">
                <a:solidFill>
                  <a:schemeClr val="tx1"/>
                </a:solidFill>
                <a:sym typeface="Symbol"/>
              </a:rPr>
              <a:t> </a:t>
            </a:r>
            <a:r>
              <a:rPr lang="en-US" dirty="0" smtClean="0">
                <a:solidFill>
                  <a:schemeClr val="tx1"/>
                </a:solidFill>
              </a:rPr>
              <a:t>[LB, 2LB].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/>
              <a:t>Idea: </a:t>
            </a:r>
            <a:r>
              <a:rPr lang="en-US" dirty="0" smtClean="0">
                <a:solidFill>
                  <a:schemeClr val="tx1"/>
                </a:solidFill>
              </a:rPr>
              <a:t>Narrow down the range by binary search, and solve the following decision problem: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 Given a target </a:t>
            </a:r>
            <a:r>
              <a:rPr lang="en-US" dirty="0" err="1" smtClean="0">
                <a:solidFill>
                  <a:schemeClr val="tx1"/>
                </a:solidFill>
              </a:rPr>
              <a:t>makespan</a:t>
            </a:r>
            <a:r>
              <a:rPr lang="en-US" dirty="0" smtClean="0">
                <a:solidFill>
                  <a:schemeClr val="tx1"/>
                </a:solidFill>
              </a:rPr>
              <a:t> L, are m machines enough?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    (also known as the bin packing problem)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6FD0E-38C3-4C74-AA39-BBC19CA6BF29}" type="slidenum">
              <a:rPr lang="en-US" altLang="en-US" smtClean="0"/>
              <a:pPr/>
              <a:t>63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53682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Balancing to Bin Packing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Decision problem:</a:t>
            </a:r>
            <a:r>
              <a:rPr lang="en-US" dirty="0" smtClean="0">
                <a:solidFill>
                  <a:schemeClr val="tx1"/>
                </a:solidFill>
              </a:rPr>
              <a:t> Given a target </a:t>
            </a:r>
            <a:r>
              <a:rPr lang="en-US" dirty="0" err="1" smtClean="0">
                <a:solidFill>
                  <a:schemeClr val="tx1"/>
                </a:solidFill>
              </a:rPr>
              <a:t>makespan</a:t>
            </a:r>
            <a:r>
              <a:rPr lang="en-US" dirty="0" smtClean="0">
                <a:solidFill>
                  <a:schemeClr val="tx1"/>
                </a:solidFill>
              </a:rPr>
              <a:t> L, are m machines enough?</a:t>
            </a:r>
          </a:p>
          <a:p>
            <a:r>
              <a:rPr lang="en-US" dirty="0" smtClean="0"/>
              <a:t>Bin packing: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Given a </a:t>
            </a:r>
            <a:r>
              <a:rPr lang="en-US" dirty="0" smtClean="0">
                <a:solidFill>
                  <a:schemeClr val="tx1"/>
                </a:solidFill>
              </a:rPr>
              <a:t>bin </a:t>
            </a:r>
            <a:r>
              <a:rPr lang="en-US" dirty="0">
                <a:solidFill>
                  <a:schemeClr val="tx1"/>
                </a:solidFill>
              </a:rPr>
              <a:t>size L, </a:t>
            </a:r>
            <a:r>
              <a:rPr lang="en-US" dirty="0" smtClean="0">
                <a:solidFill>
                  <a:schemeClr val="tx1"/>
                </a:solidFill>
              </a:rPr>
              <a:t>what’s the minimum # bins needed?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We will design an algorithm that:</a:t>
            </a:r>
          </a:p>
          <a:p>
            <a:pPr marL="631825" lvl="1" indent="-285750"/>
            <a:r>
              <a:rPr lang="en-US" dirty="0" smtClean="0"/>
              <a:t>Suppose the minimum # bins needed is b</a:t>
            </a:r>
          </a:p>
          <a:p>
            <a:pPr marL="631825" lvl="1" indent="-285750"/>
            <a:r>
              <a:rPr lang="en-US" dirty="0" smtClean="0"/>
              <a:t>Returns a packing </a:t>
            </a:r>
            <a:r>
              <a:rPr lang="en-US" smtClean="0"/>
              <a:t>using ≤ b </a:t>
            </a:r>
            <a:r>
              <a:rPr lang="en-US" dirty="0" smtClean="0"/>
              <a:t>bins of size (1 + </a:t>
            </a:r>
            <a:r>
              <a:rPr lang="el-GR" dirty="0" smtClean="0">
                <a:sym typeface="Symbol"/>
              </a:rPr>
              <a:t>ε</a:t>
            </a:r>
            <a:r>
              <a:rPr lang="en-US" dirty="0" smtClean="0">
                <a:sym typeface="Symbol"/>
              </a:rPr>
              <a:t>) L</a:t>
            </a:r>
            <a:endParaRPr lang="en-US" dirty="0"/>
          </a:p>
          <a:p>
            <a:pPr lvl="1" indent="0">
              <a:buNone/>
            </a:pPr>
            <a:endParaRPr lang="en-US" dirty="0"/>
          </a:p>
          <a:p>
            <a:pPr marL="285750" indent="-285750"/>
            <a:r>
              <a:rPr lang="en-US" dirty="0" smtClean="0">
                <a:solidFill>
                  <a:schemeClr val="tx1"/>
                </a:solidFill>
              </a:rPr>
              <a:t>Do binary search in [LB, 2LB] until the range is smaller than </a:t>
            </a:r>
            <a:r>
              <a:rPr lang="el-GR" dirty="0" smtClean="0">
                <a:solidFill>
                  <a:schemeClr val="tx1"/>
                </a:solidFill>
              </a:rPr>
              <a:t>ε</a:t>
            </a:r>
            <a:r>
              <a:rPr lang="en-US" dirty="0" smtClean="0">
                <a:solidFill>
                  <a:schemeClr val="tx1"/>
                </a:solidFill>
              </a:rPr>
              <a:t> • LB</a:t>
            </a:r>
          </a:p>
          <a:p>
            <a:pPr marL="631825" lvl="1" indent="-285750"/>
            <a:r>
              <a:rPr lang="en-US" dirty="0" smtClean="0"/>
              <a:t>The last ‘yes’ answer must have been obtained from some </a:t>
            </a:r>
            <a:br>
              <a:rPr lang="en-US" dirty="0" smtClean="0"/>
            </a:br>
            <a:r>
              <a:rPr lang="en-US" dirty="0" smtClean="0"/>
              <a:t>L </a:t>
            </a:r>
            <a:r>
              <a:rPr lang="en-US" dirty="0" smtClean="0">
                <a:sym typeface="Symbol"/>
              </a:rPr>
              <a:t> [OPT, OPT + </a:t>
            </a:r>
            <a:r>
              <a:rPr lang="el-GR" dirty="0" smtClean="0">
                <a:sym typeface="Symbol"/>
              </a:rPr>
              <a:t>ε</a:t>
            </a:r>
            <a:r>
              <a:rPr lang="en-US" dirty="0" smtClean="0">
                <a:sym typeface="Symbol"/>
              </a:rPr>
              <a:t> • LB]</a:t>
            </a:r>
          </a:p>
          <a:p>
            <a:pPr marL="631825" lvl="1" indent="-285750"/>
            <a:r>
              <a:rPr lang="en-US" dirty="0" smtClean="0"/>
              <a:t>Solution must ≤ (1 + </a:t>
            </a:r>
            <a:r>
              <a:rPr lang="el-GR" dirty="0" smtClean="0">
                <a:sym typeface="Symbol"/>
              </a:rPr>
              <a:t>ε</a:t>
            </a:r>
            <a:r>
              <a:rPr lang="en-US" dirty="0" smtClean="0">
                <a:sym typeface="Symbol"/>
              </a:rPr>
              <a:t>) (</a:t>
            </a:r>
            <a:r>
              <a:rPr lang="en-US" dirty="0">
                <a:sym typeface="Symbol"/>
              </a:rPr>
              <a:t>OPT + </a:t>
            </a:r>
            <a:r>
              <a:rPr lang="el-GR" dirty="0">
                <a:sym typeface="Symbol"/>
              </a:rPr>
              <a:t>ε</a:t>
            </a:r>
            <a:r>
              <a:rPr lang="en-US" dirty="0">
                <a:sym typeface="Symbol"/>
              </a:rPr>
              <a:t> • </a:t>
            </a:r>
            <a:r>
              <a:rPr lang="en-US" dirty="0" smtClean="0">
                <a:sym typeface="Symbol"/>
              </a:rPr>
              <a:t>LB) 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                      = OPT + </a:t>
            </a:r>
            <a:r>
              <a:rPr lang="el-GR" dirty="0" smtClean="0">
                <a:sym typeface="Symbol"/>
              </a:rPr>
              <a:t>ε</a:t>
            </a:r>
            <a:r>
              <a:rPr lang="en-US" dirty="0" smtClean="0">
                <a:sym typeface="Symbol"/>
              </a:rPr>
              <a:t> </a:t>
            </a:r>
            <a:r>
              <a:rPr lang="en-US" dirty="0">
                <a:sym typeface="Symbol"/>
              </a:rPr>
              <a:t>• </a:t>
            </a:r>
            <a:r>
              <a:rPr lang="en-US" dirty="0" smtClean="0">
                <a:sym typeface="Symbol"/>
              </a:rPr>
              <a:t>OPT + </a:t>
            </a:r>
            <a:r>
              <a:rPr lang="el-GR" dirty="0">
                <a:sym typeface="Symbol"/>
              </a:rPr>
              <a:t>ε</a:t>
            </a:r>
            <a:r>
              <a:rPr lang="en-US" dirty="0">
                <a:sym typeface="Symbol"/>
              </a:rPr>
              <a:t> • </a:t>
            </a:r>
            <a:r>
              <a:rPr lang="en-US" dirty="0" smtClean="0">
                <a:sym typeface="Symbol"/>
              </a:rPr>
              <a:t>LB + </a:t>
            </a:r>
            <a:r>
              <a:rPr lang="el-GR" dirty="0" smtClean="0">
                <a:sym typeface="Symbol"/>
              </a:rPr>
              <a:t>ε</a:t>
            </a:r>
            <a:r>
              <a:rPr lang="en-US" baseline="30000" dirty="0" smtClean="0">
                <a:sym typeface="Symbol"/>
              </a:rPr>
              <a:t>2 </a:t>
            </a:r>
            <a:r>
              <a:rPr lang="en-US" dirty="0" smtClean="0">
                <a:sym typeface="Symbol"/>
              </a:rPr>
              <a:t>• LB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                      ≤ (1 + 3</a:t>
            </a:r>
            <a:r>
              <a:rPr lang="el-GR" dirty="0" smtClean="0">
                <a:sym typeface="Symbol"/>
              </a:rPr>
              <a:t>ε</a:t>
            </a:r>
            <a:r>
              <a:rPr lang="en-US" dirty="0" smtClean="0">
                <a:sym typeface="Symbol"/>
              </a:rPr>
              <a:t>) OPT</a:t>
            </a:r>
          </a:p>
          <a:p>
            <a:pPr marL="631825" lvl="1" indent="-285750"/>
            <a:r>
              <a:rPr lang="en-US" dirty="0" smtClean="0">
                <a:sym typeface="Symbol"/>
              </a:rPr>
              <a:t>Replacing </a:t>
            </a:r>
            <a:r>
              <a:rPr lang="el-GR" dirty="0" smtClean="0">
                <a:sym typeface="Symbol"/>
              </a:rPr>
              <a:t>ε</a:t>
            </a:r>
            <a:r>
              <a:rPr lang="en-US" dirty="0" smtClean="0">
                <a:sym typeface="Symbol"/>
              </a:rPr>
              <a:t> with </a:t>
            </a:r>
            <a:r>
              <a:rPr lang="el-GR" dirty="0" smtClean="0">
                <a:sym typeface="Symbol"/>
              </a:rPr>
              <a:t>ε</a:t>
            </a:r>
            <a:r>
              <a:rPr lang="en-US" dirty="0" smtClean="0">
                <a:sym typeface="Symbol"/>
              </a:rPr>
              <a:t>/3 yields a (1 + </a:t>
            </a:r>
            <a:r>
              <a:rPr lang="el-GR" dirty="0" smtClean="0">
                <a:sym typeface="Symbol"/>
              </a:rPr>
              <a:t>ε</a:t>
            </a:r>
            <a:r>
              <a:rPr lang="en-US" dirty="0" smtClean="0">
                <a:sym typeface="Symbol"/>
              </a:rPr>
              <a:t>)-approximation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6FD0E-38C3-4C74-AA39-BBC19CA6BF29}" type="slidenum">
              <a:rPr lang="en-US" altLang="en-US" smtClean="0"/>
              <a:pPr/>
              <a:t>64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41994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Bin Packing Exactly on k Different Job Sizes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Assume the jobs have only k different sizes.  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 smtClean="0"/>
          </a:p>
          <a:p>
            <a:r>
              <a:rPr lang="en-US" dirty="0" err="1" smtClean="0"/>
              <a:t>Def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tx1"/>
                </a:solidFill>
              </a:rPr>
              <a:t>B(i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, i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, …,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baseline="-25000" dirty="0" err="1" smtClean="0">
                <a:solidFill>
                  <a:schemeClr val="tx1"/>
                </a:solidFill>
              </a:rPr>
              <a:t>k</a:t>
            </a:r>
            <a:r>
              <a:rPr lang="en-US" dirty="0" smtClean="0">
                <a:solidFill>
                  <a:schemeClr val="tx1"/>
                </a:solidFill>
              </a:rPr>
              <a:t>) = min # bins needed to pack i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 jobs of size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, 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jobs of </a:t>
            </a:r>
            <a:r>
              <a:rPr lang="en-US" dirty="0" smtClean="0">
                <a:solidFill>
                  <a:schemeClr val="tx1"/>
                </a:solidFill>
              </a:rPr>
              <a:t>size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, …,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baseline="-25000" dirty="0" err="1" smtClean="0">
                <a:solidFill>
                  <a:schemeClr val="tx1"/>
                </a:solidFill>
              </a:rPr>
              <a:t>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jobs of </a:t>
            </a:r>
            <a:r>
              <a:rPr lang="en-US" dirty="0" err="1" smtClean="0">
                <a:solidFill>
                  <a:schemeClr val="tx1"/>
                </a:solidFill>
              </a:rPr>
              <a:t>size</a:t>
            </a:r>
            <a:r>
              <a:rPr lang="en-US" baseline="-25000" dirty="0" err="1" smtClean="0">
                <a:solidFill>
                  <a:schemeClr val="tx1"/>
                </a:solidFill>
              </a:rPr>
              <a:t>k</a:t>
            </a:r>
            <a:endParaRPr lang="en-US" baseline="-25000" dirty="0" smtClean="0">
              <a:solidFill>
                <a:schemeClr val="tx1"/>
              </a:solidFill>
            </a:endParaRPr>
          </a:p>
          <a:p>
            <a:pPr marL="631825" lvl="1" indent="-285750"/>
            <a:r>
              <a:rPr lang="en-US" dirty="0" smtClean="0"/>
              <a:t>O(</a:t>
            </a:r>
            <a:r>
              <a:rPr lang="en-US" dirty="0" err="1" smtClean="0"/>
              <a:t>n</a:t>
            </a:r>
            <a:r>
              <a:rPr lang="en-US" baseline="30000" dirty="0" err="1" smtClean="0"/>
              <a:t>k</a:t>
            </a:r>
            <a:r>
              <a:rPr lang="en-US" dirty="0" smtClean="0"/>
              <a:t>) </a:t>
            </a:r>
            <a:r>
              <a:rPr lang="en-US" dirty="0" err="1" smtClean="0"/>
              <a:t>subproblems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/>
              <a:t>Def</a:t>
            </a:r>
            <a:r>
              <a:rPr lang="en-US" dirty="0"/>
              <a:t>: </a:t>
            </a:r>
            <a:r>
              <a:rPr lang="en-US" dirty="0" smtClean="0">
                <a:solidFill>
                  <a:schemeClr val="tx1"/>
                </a:solidFill>
              </a:rPr>
              <a:t>Q = {(i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, 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, …,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baseline="-25000" dirty="0" err="1">
                <a:solidFill>
                  <a:schemeClr val="tx1"/>
                </a:solidFill>
              </a:rPr>
              <a:t>k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 smtClean="0">
                <a:solidFill>
                  <a:schemeClr val="tx1"/>
                </a:solidFill>
              </a:rPr>
              <a:t>: B</a:t>
            </a:r>
            <a:r>
              <a:rPr lang="en-US" dirty="0">
                <a:solidFill>
                  <a:schemeClr val="tx1"/>
                </a:solidFill>
              </a:rPr>
              <a:t>(i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, 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, …,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baseline="-25000" dirty="0" err="1">
                <a:solidFill>
                  <a:schemeClr val="tx1"/>
                </a:solidFill>
              </a:rPr>
              <a:t>k</a:t>
            </a:r>
            <a:r>
              <a:rPr lang="en-US" dirty="0" smtClean="0">
                <a:solidFill>
                  <a:schemeClr val="tx1"/>
                </a:solidFill>
              </a:rPr>
              <a:t>) = 1}</a:t>
            </a:r>
          </a:p>
          <a:p>
            <a:pPr marL="631825" lvl="1" indent="-285750"/>
            <a:r>
              <a:rPr lang="en-US" dirty="0" smtClean="0"/>
              <a:t>Checking if </a:t>
            </a:r>
            <a:r>
              <a:rPr lang="en-US" dirty="0"/>
              <a:t>B(i</a:t>
            </a:r>
            <a:r>
              <a:rPr lang="en-US" baseline="-25000" dirty="0"/>
              <a:t>1</a:t>
            </a:r>
            <a:r>
              <a:rPr lang="en-US" dirty="0"/>
              <a:t>, i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dirty="0" err="1"/>
              <a:t>i</a:t>
            </a:r>
            <a:r>
              <a:rPr lang="en-US" baseline="-25000" dirty="0" err="1"/>
              <a:t>k</a:t>
            </a:r>
            <a:r>
              <a:rPr lang="en-US" dirty="0"/>
              <a:t>) = </a:t>
            </a:r>
            <a:r>
              <a:rPr lang="en-US" dirty="0" smtClean="0"/>
              <a:t>1 takes O(k) time.</a:t>
            </a:r>
            <a:endParaRPr lang="en-US" dirty="0">
              <a:solidFill>
                <a:schemeClr val="tx1"/>
              </a:solidFill>
            </a:endParaRPr>
          </a:p>
          <a:p>
            <a:endParaRPr lang="en-US" baseline="-25000" dirty="0" smtClean="0">
              <a:solidFill>
                <a:schemeClr val="tx1"/>
              </a:solidFill>
            </a:endParaRPr>
          </a:p>
          <a:p>
            <a:r>
              <a:rPr lang="en-US" dirty="0" smtClean="0"/>
              <a:t>DP: </a:t>
            </a:r>
            <a:r>
              <a:rPr lang="en-US" dirty="0">
                <a:solidFill>
                  <a:schemeClr val="tx1"/>
                </a:solidFill>
              </a:rPr>
              <a:t>B(i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, 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, …,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baseline="-25000" dirty="0" err="1">
                <a:solidFill>
                  <a:schemeClr val="tx1"/>
                </a:solidFill>
              </a:rPr>
              <a:t>k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 smtClean="0">
                <a:solidFill>
                  <a:schemeClr val="tx1"/>
                </a:solidFill>
              </a:rPr>
              <a:t>= 1 + min</a:t>
            </a:r>
            <a:r>
              <a:rPr lang="en-US" baseline="-25000" dirty="0" smtClean="0">
                <a:solidFill>
                  <a:schemeClr val="tx1"/>
                </a:solidFill>
              </a:rPr>
              <a:t>(q1, …, </a:t>
            </a:r>
            <a:r>
              <a:rPr lang="en-US" baseline="-25000" dirty="0" err="1" smtClean="0">
                <a:solidFill>
                  <a:schemeClr val="tx1"/>
                </a:solidFill>
              </a:rPr>
              <a:t>qk</a:t>
            </a:r>
            <a:r>
              <a:rPr lang="en-US" baseline="-25000" dirty="0" smtClean="0">
                <a:solidFill>
                  <a:schemeClr val="tx1"/>
                </a:solidFill>
              </a:rPr>
              <a:t>)</a:t>
            </a:r>
            <a:r>
              <a:rPr lang="en-US" baseline="-25000" dirty="0" smtClean="0">
                <a:solidFill>
                  <a:schemeClr val="tx1"/>
                </a:solidFill>
                <a:sym typeface="Symbol"/>
              </a:rPr>
              <a:t>Q </a:t>
            </a:r>
            <a:r>
              <a:rPr lang="en-US" dirty="0" smtClean="0">
                <a:solidFill>
                  <a:schemeClr val="tx1"/>
                </a:solidFill>
                <a:sym typeface="Symbol"/>
              </a:rPr>
              <a:t>B(i</a:t>
            </a:r>
            <a:r>
              <a:rPr lang="en-US" baseline="-25000" dirty="0" smtClean="0">
                <a:solidFill>
                  <a:schemeClr val="tx1"/>
                </a:solidFill>
                <a:sym typeface="Symbol"/>
              </a:rPr>
              <a:t>1</a:t>
            </a:r>
            <a:r>
              <a:rPr lang="en-US" dirty="0" smtClean="0">
                <a:solidFill>
                  <a:schemeClr val="tx1"/>
                </a:solidFill>
                <a:sym typeface="Symbol"/>
              </a:rPr>
              <a:t>-q</a:t>
            </a:r>
            <a:r>
              <a:rPr lang="en-US" baseline="-25000" dirty="0" smtClean="0">
                <a:solidFill>
                  <a:schemeClr val="tx1"/>
                </a:solidFill>
                <a:sym typeface="Symbol"/>
              </a:rPr>
              <a:t>1</a:t>
            </a:r>
            <a:r>
              <a:rPr lang="en-US" dirty="0" smtClean="0">
                <a:solidFill>
                  <a:schemeClr val="tx1"/>
                </a:solidFill>
                <a:sym typeface="Symbol"/>
              </a:rPr>
              <a:t>, …,</a:t>
            </a:r>
            <a:r>
              <a:rPr lang="en-US" dirty="0">
                <a:solidFill>
                  <a:schemeClr val="tx1"/>
                </a:solidFill>
                <a:sym typeface="Symbol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sym typeface="Symbol"/>
              </a:rPr>
              <a:t>i</a:t>
            </a:r>
            <a:r>
              <a:rPr lang="en-US" baseline="-25000" dirty="0" err="1" smtClean="0">
                <a:solidFill>
                  <a:schemeClr val="tx1"/>
                </a:solidFill>
                <a:sym typeface="Symbol"/>
              </a:rPr>
              <a:t>k</a:t>
            </a:r>
            <a:r>
              <a:rPr lang="en-US" dirty="0" err="1" smtClean="0">
                <a:solidFill>
                  <a:schemeClr val="tx1"/>
                </a:solidFill>
                <a:sym typeface="Symbol"/>
              </a:rPr>
              <a:t>-q</a:t>
            </a:r>
            <a:r>
              <a:rPr lang="en-US" baseline="-25000" dirty="0" err="1" smtClean="0">
                <a:solidFill>
                  <a:schemeClr val="tx1"/>
                </a:solidFill>
                <a:sym typeface="Symbol"/>
              </a:rPr>
              <a:t>k</a:t>
            </a:r>
            <a:r>
              <a:rPr lang="en-US" dirty="0" smtClean="0">
                <a:solidFill>
                  <a:schemeClr val="tx1"/>
                </a:solidFill>
                <a:sym typeface="Symbol"/>
              </a:rPr>
              <a:t>)</a:t>
            </a:r>
            <a:endParaRPr lang="en-US" baseline="-25000" dirty="0" smtClean="0">
              <a:solidFill>
                <a:schemeClr val="tx1"/>
              </a:solidFill>
              <a:sym typeface="Symbol"/>
            </a:endParaRPr>
          </a:p>
          <a:p>
            <a:endParaRPr lang="en-US" baseline="-25000" dirty="0">
              <a:solidFill>
                <a:schemeClr val="tx1"/>
              </a:solidFill>
              <a:sym typeface="Symbol"/>
            </a:endParaRPr>
          </a:p>
          <a:p>
            <a:r>
              <a:rPr lang="en-US" dirty="0" smtClean="0">
                <a:solidFill>
                  <a:schemeClr val="tx1"/>
                </a:solidFill>
                <a:sym typeface="Symbol"/>
              </a:rPr>
              <a:t>Computing all the </a:t>
            </a:r>
            <a:r>
              <a:rPr lang="en-US" dirty="0">
                <a:solidFill>
                  <a:schemeClr val="tx1"/>
                </a:solidFill>
              </a:rPr>
              <a:t>B(i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, 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, …,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baseline="-25000" dirty="0" err="1">
                <a:solidFill>
                  <a:schemeClr val="tx1"/>
                </a:solidFill>
              </a:rPr>
              <a:t>k</a:t>
            </a:r>
            <a:r>
              <a:rPr lang="en-US" dirty="0" smtClean="0">
                <a:solidFill>
                  <a:schemeClr val="tx1"/>
                </a:solidFill>
              </a:rPr>
              <a:t>)’s takes O(n</a:t>
            </a:r>
            <a:r>
              <a:rPr lang="en-US" baseline="30000" dirty="0" smtClean="0">
                <a:solidFill>
                  <a:schemeClr val="tx1"/>
                </a:solidFill>
              </a:rPr>
              <a:t>2k</a:t>
            </a:r>
            <a:r>
              <a:rPr lang="en-US" dirty="0" smtClean="0">
                <a:solidFill>
                  <a:schemeClr val="tx1"/>
                </a:solidFill>
              </a:rPr>
              <a:t>) time.</a:t>
            </a:r>
            <a:endParaRPr lang="en-US" dirty="0" smtClean="0">
              <a:solidFill>
                <a:schemeClr val="tx1"/>
              </a:solidFill>
              <a:sym typeface="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6FD0E-38C3-4C74-AA39-BBC19CA6BF29}" type="slidenum">
              <a:rPr lang="en-US" altLang="en-US" smtClean="0"/>
              <a:pPr/>
              <a:t>65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18297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Bin Packing with Slack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46835"/>
            <a:ext cx="7848600" cy="5997400"/>
          </a:xfrm>
        </p:spPr>
        <p:txBody>
          <a:bodyPr/>
          <a:lstStyle/>
          <a:p>
            <a:r>
              <a:rPr lang="en-US" dirty="0" smtClean="0"/>
              <a:t>Small jobs: </a:t>
            </a:r>
            <a:r>
              <a:rPr lang="en-US" dirty="0" smtClean="0">
                <a:solidFill>
                  <a:schemeClr val="tx1"/>
                </a:solidFill>
              </a:rPr>
              <a:t>Jobs of size &lt; </a:t>
            </a:r>
            <a:r>
              <a:rPr lang="el-GR" dirty="0" smtClean="0">
                <a:solidFill>
                  <a:schemeClr val="tx1"/>
                </a:solidFill>
              </a:rPr>
              <a:t>ε</a:t>
            </a:r>
            <a:r>
              <a:rPr lang="en-US" dirty="0" smtClean="0">
                <a:solidFill>
                  <a:schemeClr val="tx1"/>
                </a:solidFill>
              </a:rPr>
              <a:t> L, remove them for now.</a:t>
            </a:r>
          </a:p>
          <a:p>
            <a:endParaRPr lang="en-US" dirty="0" smtClean="0"/>
          </a:p>
          <a:p>
            <a:r>
              <a:rPr lang="en-US" dirty="0" smtClean="0"/>
              <a:t>Rounding: </a:t>
            </a:r>
            <a:r>
              <a:rPr lang="en-US" dirty="0" smtClean="0">
                <a:solidFill>
                  <a:schemeClr val="tx1"/>
                </a:solidFill>
              </a:rPr>
              <a:t>Round jobs down to </a:t>
            </a:r>
            <a:r>
              <a:rPr lang="el-GR" dirty="0">
                <a:solidFill>
                  <a:schemeClr val="tx1"/>
                </a:solidFill>
              </a:rPr>
              <a:t>ε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L (1 + </a:t>
            </a:r>
            <a:r>
              <a:rPr lang="el-GR" dirty="0" smtClean="0">
                <a:solidFill>
                  <a:schemeClr val="tx1"/>
                </a:solidFill>
              </a:rPr>
              <a:t>ε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r>
              <a:rPr lang="en-US" baseline="30000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, for integer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baseline="30000" dirty="0" smtClean="0">
              <a:solidFill>
                <a:schemeClr val="tx1"/>
              </a:solidFill>
            </a:endParaRPr>
          </a:p>
          <a:p>
            <a:pPr marL="631825" lvl="1" indent="-285750"/>
            <a:r>
              <a:rPr lang="en-US" dirty="0" smtClean="0"/>
              <a:t>log</a:t>
            </a:r>
            <a:r>
              <a:rPr lang="en-US" baseline="-25000" dirty="0" smtClean="0"/>
              <a:t>1+</a:t>
            </a:r>
            <a:r>
              <a:rPr lang="el-GR" baseline="-25000" dirty="0" smtClean="0"/>
              <a:t>ε</a:t>
            </a:r>
            <a:r>
              <a:rPr lang="en-US" dirty="0" smtClean="0"/>
              <a:t>(1/</a:t>
            </a:r>
            <a:r>
              <a:rPr lang="el-GR" dirty="0" smtClean="0"/>
              <a:t>ε</a:t>
            </a:r>
            <a:r>
              <a:rPr lang="en-US" dirty="0" smtClean="0"/>
              <a:t>) = O(1/</a:t>
            </a:r>
            <a:r>
              <a:rPr lang="el-GR" dirty="0" smtClean="0"/>
              <a:t>ε</a:t>
            </a:r>
            <a:r>
              <a:rPr lang="en-US" dirty="0" smtClean="0"/>
              <a:t> log (1/</a:t>
            </a:r>
            <a:r>
              <a:rPr lang="el-GR" dirty="0" smtClean="0"/>
              <a:t>ε</a:t>
            </a:r>
            <a:r>
              <a:rPr lang="en-US" dirty="0" smtClean="0"/>
              <a:t>)) different job sizes</a:t>
            </a:r>
          </a:p>
          <a:p>
            <a:pPr marL="631825" lvl="1" indent="-285750"/>
            <a:r>
              <a:rPr lang="en-US" dirty="0" smtClean="0">
                <a:solidFill>
                  <a:schemeClr val="tx1"/>
                </a:solidFill>
              </a:rPr>
              <a:t>Each job loses a factor of at most (1 +</a:t>
            </a:r>
            <a:r>
              <a:rPr lang="el-GR" dirty="0"/>
              <a:t> </a:t>
            </a:r>
            <a:r>
              <a:rPr lang="el-GR" dirty="0" smtClean="0"/>
              <a:t>ε</a:t>
            </a:r>
            <a:r>
              <a:rPr lang="en-US" dirty="0" smtClean="0"/>
              <a:t>)</a:t>
            </a:r>
          </a:p>
          <a:p>
            <a:pPr marL="631825" lvl="1" indent="-285750"/>
            <a:endParaRPr lang="en-US" dirty="0">
              <a:solidFill>
                <a:schemeClr val="tx1"/>
              </a:solidFill>
            </a:endParaRPr>
          </a:p>
          <a:p>
            <a:pPr marL="285750" indent="-285750"/>
            <a:r>
              <a:rPr lang="en-US" dirty="0" smtClean="0"/>
              <a:t>DP: </a:t>
            </a:r>
            <a:r>
              <a:rPr lang="en-US" dirty="0" smtClean="0">
                <a:solidFill>
                  <a:schemeClr val="tx1"/>
                </a:solidFill>
              </a:rPr>
              <a:t>Find the optimal solution on rounded jobs</a:t>
            </a:r>
          </a:p>
          <a:p>
            <a:pPr marL="631825" lvl="1" indent="-285750"/>
            <a:r>
              <a:rPr lang="en-US" dirty="0" smtClean="0"/>
              <a:t>Must be able to accommodate original jobs with bin size </a:t>
            </a:r>
            <a:r>
              <a:rPr lang="en-US" dirty="0"/>
              <a:t>(1 +</a:t>
            </a:r>
            <a:r>
              <a:rPr lang="el-GR" dirty="0"/>
              <a:t> ε</a:t>
            </a:r>
            <a:r>
              <a:rPr lang="en-US" dirty="0" smtClean="0"/>
              <a:t>) L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/>
            <a:endParaRPr lang="en-US" dirty="0">
              <a:solidFill>
                <a:schemeClr val="tx1"/>
              </a:solidFill>
            </a:endParaRPr>
          </a:p>
          <a:p>
            <a:pPr marL="285750" indent="-285750"/>
            <a:r>
              <a:rPr lang="en-US" dirty="0" smtClean="0"/>
              <a:t>Pack</a:t>
            </a:r>
            <a:r>
              <a:rPr lang="en-US" dirty="0" smtClean="0">
                <a:solidFill>
                  <a:schemeClr val="tx1"/>
                </a:solidFill>
              </a:rPr>
              <a:t>: Using bin size </a:t>
            </a:r>
            <a:r>
              <a:rPr lang="en-US" dirty="0">
                <a:solidFill>
                  <a:schemeClr val="tx1"/>
                </a:solidFill>
              </a:rPr>
              <a:t>(1 +</a:t>
            </a:r>
            <a:r>
              <a:rPr lang="el-GR" dirty="0">
                <a:solidFill>
                  <a:schemeClr val="tx1"/>
                </a:solidFill>
              </a:rPr>
              <a:t> ε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 smtClean="0">
                <a:solidFill>
                  <a:schemeClr val="tx1"/>
                </a:solidFill>
              </a:rPr>
              <a:t>L,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pack small jobs back to bins, and open new bins when necessary</a:t>
            </a:r>
          </a:p>
          <a:p>
            <a:pPr marL="285750" indent="-285750"/>
            <a:endParaRPr lang="en-US" dirty="0">
              <a:solidFill>
                <a:schemeClr val="tx1"/>
              </a:solidFill>
            </a:endParaRPr>
          </a:p>
          <a:p>
            <a:pPr marL="285750" lvl="1" indent="-285750">
              <a:buClr>
                <a:srgbClr val="003399"/>
              </a:buClr>
              <a:buSzPct val="50000"/>
              <a:buNone/>
            </a:pPr>
            <a:r>
              <a:rPr lang="en-US" dirty="0" smtClean="0">
                <a:solidFill>
                  <a:srgbClr val="003399"/>
                </a:solidFill>
              </a:rPr>
              <a:t>Claim: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If OPT uses b bins of size L, then this algorithm uses ≤ b bins of size </a:t>
            </a:r>
            <a:r>
              <a:rPr lang="en-US" dirty="0"/>
              <a:t>(1 +</a:t>
            </a:r>
            <a:r>
              <a:rPr lang="el-GR" dirty="0"/>
              <a:t> ε</a:t>
            </a:r>
            <a:r>
              <a:rPr lang="en-US" dirty="0"/>
              <a:t>) </a:t>
            </a:r>
            <a:r>
              <a:rPr lang="en-US" dirty="0" smtClean="0"/>
              <a:t>L.</a:t>
            </a:r>
            <a:endParaRPr lang="en-US" dirty="0"/>
          </a:p>
          <a:p>
            <a:pPr marL="285750" indent="-285750"/>
            <a:endParaRPr lang="en-US" dirty="0" smtClean="0">
              <a:solidFill>
                <a:schemeClr val="tx1"/>
              </a:solidFill>
            </a:endParaRPr>
          </a:p>
          <a:p>
            <a:pPr marL="285750" lvl="1" indent="-285750">
              <a:buClr>
                <a:srgbClr val="003399"/>
              </a:buClr>
              <a:buSzPct val="50000"/>
              <a:buNone/>
            </a:pPr>
            <a:r>
              <a:rPr lang="en-US" dirty="0" smtClean="0">
                <a:solidFill>
                  <a:srgbClr val="003399"/>
                </a:solidFill>
              </a:rPr>
              <a:t>Pf: </a:t>
            </a:r>
            <a:r>
              <a:rPr lang="en-US" dirty="0" smtClean="0"/>
              <a:t>If no new bins are opened, obvious. </a:t>
            </a:r>
          </a:p>
          <a:p>
            <a:pPr marL="285750" lvl="1" indent="-285750">
              <a:buClr>
                <a:srgbClr val="003399"/>
              </a:buClr>
              <a:buSzPct val="50000"/>
              <a:buNone/>
            </a:pPr>
            <a:r>
              <a:rPr lang="en-US" dirty="0" smtClean="0"/>
              <a:t>     If new bins are opened, all but one bin is packed to &gt; L, so OPT can’t use less bins with bin size = L.</a:t>
            </a:r>
            <a:endParaRPr lang="en-US" dirty="0"/>
          </a:p>
          <a:p>
            <a:pPr marL="285750" indent="-285750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6FD0E-38C3-4C74-AA39-BBC19CA6BF29}" type="slidenum">
              <a:rPr lang="en-US" altLang="en-US" smtClean="0"/>
              <a:pPr/>
              <a:t>66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83832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29C3E-1F79-4BCF-B12D-9B2CCE9E0D09}" type="slidenum">
              <a:rPr lang="en-US" altLang="en-US"/>
              <a:pPr/>
              <a:t>7</a:t>
            </a:fld>
            <a:endParaRPr lang="en-US" altLang="en-US" sz="1400"/>
          </a:p>
        </p:txBody>
      </p:sp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Load Balancing:  List Scheduling Analysis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Theorem.  </a:t>
            </a:r>
            <a:r>
              <a:rPr lang="en-US" altLang="en-US">
                <a:solidFill>
                  <a:schemeClr val="tx1"/>
                </a:solidFill>
              </a:rPr>
              <a:t>Greedy algorithm is a 2-approximation.</a:t>
            </a:r>
          </a:p>
          <a:p>
            <a:r>
              <a:rPr lang="en-US" altLang="en-US"/>
              <a:t>Pf.  </a:t>
            </a:r>
            <a:r>
              <a:rPr lang="en-US" altLang="en-US">
                <a:solidFill>
                  <a:schemeClr val="tx1"/>
                </a:solidFill>
              </a:rPr>
              <a:t>Consider load L</a:t>
            </a:r>
            <a:r>
              <a:rPr lang="en-US" altLang="en-US" baseline="-25000">
                <a:solidFill>
                  <a:schemeClr val="tx1"/>
                </a:solidFill>
              </a:rPr>
              <a:t>i</a:t>
            </a:r>
            <a:r>
              <a:rPr lang="en-US" altLang="en-US">
                <a:solidFill>
                  <a:schemeClr val="tx1"/>
                </a:solidFill>
              </a:rPr>
              <a:t> of bottleneck machine i.</a:t>
            </a:r>
          </a:p>
          <a:p>
            <a:pPr lvl="1"/>
            <a:r>
              <a:rPr lang="en-US" altLang="en-US"/>
              <a:t>Let j be last job scheduled on machine i.</a:t>
            </a:r>
          </a:p>
          <a:p>
            <a:pPr lvl="1"/>
            <a:r>
              <a:rPr lang="en-US" altLang="en-US"/>
              <a:t>When job j assigned to machine i, i had smallest load.  Its load before assignment is L</a:t>
            </a:r>
            <a:r>
              <a:rPr lang="en-US" altLang="en-US" sz="2000" baseline="-25000"/>
              <a:t>i </a:t>
            </a:r>
            <a:r>
              <a:rPr lang="en-US" altLang="en-US"/>
              <a:t>- t</a:t>
            </a:r>
            <a:r>
              <a:rPr lang="en-US" altLang="en-US" sz="2000" baseline="-25000"/>
              <a:t>j    </a:t>
            </a:r>
            <a:r>
              <a:rPr lang="en-US" altLang="en-US">
                <a:sym typeface="Symbol" pitchFamily="92" charset="2"/>
              </a:rPr>
              <a:t>  L</a:t>
            </a:r>
            <a:r>
              <a:rPr lang="en-US" altLang="en-US" sz="2000" baseline="-25000"/>
              <a:t>i </a:t>
            </a:r>
            <a:r>
              <a:rPr lang="en-US" altLang="en-US"/>
              <a:t>- t</a:t>
            </a:r>
            <a:r>
              <a:rPr lang="en-US" altLang="en-US" sz="2000" baseline="-25000"/>
              <a:t>j   </a:t>
            </a:r>
            <a:r>
              <a:rPr lang="en-US" altLang="en-US">
                <a:sym typeface="Symbol" pitchFamily="92" charset="2"/>
              </a:rPr>
              <a:t> </a:t>
            </a:r>
            <a:r>
              <a:rPr lang="en-US" altLang="en-US" sz="2000" baseline="-25000"/>
              <a:t> </a:t>
            </a:r>
            <a:r>
              <a:rPr lang="en-US" altLang="en-US"/>
              <a:t>L</a:t>
            </a:r>
            <a:r>
              <a:rPr lang="en-US" altLang="en-US" sz="2000" baseline="-25000"/>
              <a:t>k   </a:t>
            </a:r>
            <a:r>
              <a:rPr lang="en-US" altLang="en-US"/>
              <a:t>for all 1 </a:t>
            </a:r>
            <a:r>
              <a:rPr lang="en-US" altLang="en-US">
                <a:sym typeface="Symbol" pitchFamily="92" charset="2"/>
              </a:rPr>
              <a:t> </a:t>
            </a:r>
            <a:r>
              <a:rPr lang="en-US" altLang="en-US"/>
              <a:t>k </a:t>
            </a:r>
            <a:r>
              <a:rPr lang="en-US" altLang="en-US">
                <a:sym typeface="Symbol" pitchFamily="92" charset="2"/>
              </a:rPr>
              <a:t> m.</a:t>
            </a:r>
          </a:p>
          <a:p>
            <a:pPr lvl="1"/>
            <a:r>
              <a:rPr lang="en-US" altLang="en-US">
                <a:sym typeface="Symbol" pitchFamily="92" charset="2"/>
              </a:rPr>
              <a:t>Sum inequalities over all k and divide by m:</a:t>
            </a:r>
          </a:p>
          <a:p>
            <a:pPr lvl="1"/>
            <a:endParaRPr lang="en-US" altLang="en-US">
              <a:sym typeface="Symbol" pitchFamily="92" charset="2"/>
            </a:endParaRPr>
          </a:p>
          <a:p>
            <a:pPr lvl="1"/>
            <a:endParaRPr lang="en-US" altLang="en-US">
              <a:sym typeface="Symbol" pitchFamily="92" charset="2"/>
            </a:endParaRPr>
          </a:p>
          <a:p>
            <a:pPr lvl="1"/>
            <a:endParaRPr lang="en-US" altLang="en-US">
              <a:sym typeface="Symbol" pitchFamily="92" charset="2"/>
            </a:endParaRPr>
          </a:p>
          <a:p>
            <a:pPr lvl="1"/>
            <a:endParaRPr lang="en-US" altLang="en-US">
              <a:sym typeface="Symbol" pitchFamily="92" charset="2"/>
            </a:endParaRPr>
          </a:p>
          <a:p>
            <a:pPr lvl="1"/>
            <a:endParaRPr lang="en-US" altLang="en-US">
              <a:sym typeface="Symbol" pitchFamily="92" charset="2"/>
            </a:endParaRPr>
          </a:p>
          <a:p>
            <a:pPr lvl="1"/>
            <a:r>
              <a:rPr lang="en-US" altLang="en-US">
                <a:sym typeface="Symbol" pitchFamily="92" charset="2"/>
              </a:rPr>
              <a:t>Now					</a:t>
            </a:r>
            <a:r>
              <a:rPr lang="en-US" altLang="en-US">
                <a:ea typeface="Lucida Grande" pitchFamily="92" charset="0"/>
                <a:cs typeface="Lucida Grande" pitchFamily="92" charset="0"/>
              </a:rPr>
              <a:t>▪</a:t>
            </a:r>
          </a:p>
        </p:txBody>
      </p:sp>
      <p:graphicFrame>
        <p:nvGraphicFramePr>
          <p:cNvPr id="459799" name="Object 23"/>
          <p:cNvGraphicFramePr>
            <a:graphicFrameLocks noChangeAspect="1"/>
          </p:cNvGraphicFramePr>
          <p:nvPr/>
        </p:nvGraphicFramePr>
        <p:xfrm>
          <a:off x="3700463" y="3344863"/>
          <a:ext cx="2017712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929" name="Equation" r:id="rId4" imgW="2019300" imgH="965200" progId="Equation.3">
                  <p:embed/>
                </p:oleObj>
              </mc:Choice>
              <mc:Fallback>
                <p:oleObj name="Equation" r:id="rId4" imgW="2019300" imgH="9652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0463" y="3344863"/>
                        <a:ext cx="2017712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9800" name="Object 24"/>
          <p:cNvGraphicFramePr>
            <a:graphicFrameLocks noChangeAspect="1"/>
          </p:cNvGraphicFramePr>
          <p:nvPr/>
        </p:nvGraphicFramePr>
        <p:xfrm>
          <a:off x="1885950" y="4649788"/>
          <a:ext cx="298291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930" name="Equation" r:id="rId6" imgW="2984500" imgH="558800" progId="Equation.3">
                  <p:embed/>
                </p:oleObj>
              </mc:Choice>
              <mc:Fallback>
                <p:oleObj name="Equation" r:id="rId6" imgW="2984500" imgH="5588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950" y="4649788"/>
                        <a:ext cx="2982913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9801" name="Rectangle 25"/>
          <p:cNvSpPr>
            <a:spLocks noChangeArrowheads="1"/>
          </p:cNvSpPr>
          <p:nvPr/>
        </p:nvSpPr>
        <p:spPr bwMode="auto">
          <a:xfrm>
            <a:off x="3341688" y="5505450"/>
            <a:ext cx="76835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/>
              <a:t>Lemma 2</a:t>
            </a:r>
          </a:p>
        </p:txBody>
      </p:sp>
      <p:sp>
        <p:nvSpPr>
          <p:cNvPr id="459802" name="Line 26"/>
          <p:cNvSpPr>
            <a:spLocks noChangeShapeType="1"/>
          </p:cNvSpPr>
          <p:nvPr/>
        </p:nvSpPr>
        <p:spPr bwMode="auto">
          <a:xfrm rot="5400000" flipH="1" flipV="1">
            <a:off x="3546475" y="5395913"/>
            <a:ext cx="219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9803" name="Line 27"/>
          <p:cNvSpPr>
            <a:spLocks noChangeShapeType="1"/>
          </p:cNvSpPr>
          <p:nvPr/>
        </p:nvSpPr>
        <p:spPr bwMode="auto">
          <a:xfrm>
            <a:off x="4054475" y="4184650"/>
            <a:ext cx="219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9804" name="Rectangle 28"/>
          <p:cNvSpPr>
            <a:spLocks noChangeArrowheads="1"/>
          </p:cNvSpPr>
          <p:nvPr/>
        </p:nvSpPr>
        <p:spPr bwMode="auto">
          <a:xfrm>
            <a:off x="3187700" y="4008438"/>
            <a:ext cx="74295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/>
              <a:t>Lemma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C4113-08D4-4E33-B394-058364ABB2BE}" type="slidenum">
              <a:rPr lang="en-US" altLang="en-US"/>
              <a:pPr/>
              <a:t>8</a:t>
            </a:fld>
            <a:endParaRPr lang="en-US" altLang="en-US" sz="1400"/>
          </a:p>
        </p:txBody>
      </p:sp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Load Balancing:  List Scheduling Analysis</a:t>
            </a:r>
          </a:p>
        </p:txBody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Q.  </a:t>
            </a:r>
            <a:r>
              <a:rPr lang="en-US" altLang="en-US">
                <a:solidFill>
                  <a:schemeClr val="tx1"/>
                </a:solidFill>
              </a:rPr>
              <a:t>Is our analysis tight?</a:t>
            </a:r>
          </a:p>
          <a:p>
            <a:r>
              <a:rPr lang="en-US" altLang="en-US"/>
              <a:t>A.  </a:t>
            </a:r>
            <a:r>
              <a:rPr lang="en-US" altLang="en-US">
                <a:solidFill>
                  <a:schemeClr val="tx1"/>
                </a:solidFill>
              </a:rPr>
              <a:t>Essentially yes.</a:t>
            </a:r>
          </a:p>
          <a:p>
            <a:pPr lvl="1"/>
            <a:endParaRPr lang="en-US" altLang="en-US"/>
          </a:p>
          <a:p>
            <a:r>
              <a:rPr lang="en-US" altLang="en-US"/>
              <a:t>Ex:  </a:t>
            </a:r>
            <a:r>
              <a:rPr lang="en-US" altLang="en-US">
                <a:solidFill>
                  <a:schemeClr val="tx1"/>
                </a:solidFill>
              </a:rPr>
              <a:t>m machines, m(m-1) jobs length 1 jobs, one job of length m</a:t>
            </a:r>
          </a:p>
          <a:p>
            <a:pPr lvl="1"/>
            <a:endParaRPr lang="en-US" altLang="en-US"/>
          </a:p>
          <a:p>
            <a:endParaRPr lang="en-US" altLang="en-US"/>
          </a:p>
        </p:txBody>
      </p:sp>
      <p:sp>
        <p:nvSpPr>
          <p:cNvPr id="455788" name="Rectangle 108"/>
          <p:cNvSpPr>
            <a:spLocks noChangeArrowheads="1"/>
          </p:cNvSpPr>
          <p:nvPr/>
        </p:nvSpPr>
        <p:spPr bwMode="auto">
          <a:xfrm>
            <a:off x="1524000" y="2743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789" name="Rectangle 109"/>
          <p:cNvSpPr>
            <a:spLocks noChangeArrowheads="1"/>
          </p:cNvSpPr>
          <p:nvPr/>
        </p:nvSpPr>
        <p:spPr bwMode="auto">
          <a:xfrm>
            <a:off x="1828800" y="2743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790" name="Rectangle 110"/>
          <p:cNvSpPr>
            <a:spLocks noChangeArrowheads="1"/>
          </p:cNvSpPr>
          <p:nvPr/>
        </p:nvSpPr>
        <p:spPr bwMode="auto">
          <a:xfrm>
            <a:off x="2133600" y="2743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791" name="Rectangle 111"/>
          <p:cNvSpPr>
            <a:spLocks noChangeArrowheads="1"/>
          </p:cNvSpPr>
          <p:nvPr/>
        </p:nvSpPr>
        <p:spPr bwMode="auto">
          <a:xfrm>
            <a:off x="2438400" y="2743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792" name="Rectangle 112"/>
          <p:cNvSpPr>
            <a:spLocks noChangeArrowheads="1"/>
          </p:cNvSpPr>
          <p:nvPr/>
        </p:nvSpPr>
        <p:spPr bwMode="auto">
          <a:xfrm>
            <a:off x="2743200" y="2743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793" name="Rectangle 113"/>
          <p:cNvSpPr>
            <a:spLocks noChangeArrowheads="1"/>
          </p:cNvSpPr>
          <p:nvPr/>
        </p:nvSpPr>
        <p:spPr bwMode="auto">
          <a:xfrm>
            <a:off x="3048000" y="2743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794" name="Rectangle 114"/>
          <p:cNvSpPr>
            <a:spLocks noChangeArrowheads="1"/>
          </p:cNvSpPr>
          <p:nvPr/>
        </p:nvSpPr>
        <p:spPr bwMode="auto">
          <a:xfrm>
            <a:off x="3352800" y="2743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795" name="Rectangle 115"/>
          <p:cNvSpPr>
            <a:spLocks noChangeArrowheads="1"/>
          </p:cNvSpPr>
          <p:nvPr/>
        </p:nvSpPr>
        <p:spPr bwMode="auto">
          <a:xfrm>
            <a:off x="3657600" y="2743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796" name="Rectangle 116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797" name="Rectangle 117"/>
          <p:cNvSpPr>
            <a:spLocks noChangeArrowheads="1"/>
          </p:cNvSpPr>
          <p:nvPr/>
        </p:nvSpPr>
        <p:spPr bwMode="auto">
          <a:xfrm>
            <a:off x="4267200" y="2743200"/>
            <a:ext cx="3048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799" name="Rectangle 119"/>
          <p:cNvSpPr>
            <a:spLocks noChangeArrowheads="1"/>
          </p:cNvSpPr>
          <p:nvPr/>
        </p:nvSpPr>
        <p:spPr bwMode="auto">
          <a:xfrm>
            <a:off x="1524000" y="3048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00" name="Rectangle 120"/>
          <p:cNvSpPr>
            <a:spLocks noChangeArrowheads="1"/>
          </p:cNvSpPr>
          <p:nvPr/>
        </p:nvSpPr>
        <p:spPr bwMode="auto">
          <a:xfrm>
            <a:off x="1828800" y="3048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01" name="Rectangle 121"/>
          <p:cNvSpPr>
            <a:spLocks noChangeArrowheads="1"/>
          </p:cNvSpPr>
          <p:nvPr/>
        </p:nvSpPr>
        <p:spPr bwMode="auto">
          <a:xfrm>
            <a:off x="2133600" y="3048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02" name="Rectangle 122"/>
          <p:cNvSpPr>
            <a:spLocks noChangeArrowheads="1"/>
          </p:cNvSpPr>
          <p:nvPr/>
        </p:nvSpPr>
        <p:spPr bwMode="auto">
          <a:xfrm>
            <a:off x="2438400" y="3048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03" name="Rectangle 123"/>
          <p:cNvSpPr>
            <a:spLocks noChangeArrowheads="1"/>
          </p:cNvSpPr>
          <p:nvPr/>
        </p:nvSpPr>
        <p:spPr bwMode="auto">
          <a:xfrm>
            <a:off x="2743200" y="3048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04" name="Rectangle 124"/>
          <p:cNvSpPr>
            <a:spLocks noChangeArrowheads="1"/>
          </p:cNvSpPr>
          <p:nvPr/>
        </p:nvSpPr>
        <p:spPr bwMode="auto">
          <a:xfrm>
            <a:off x="3048000" y="3048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05" name="Rectangle 125"/>
          <p:cNvSpPr>
            <a:spLocks noChangeArrowheads="1"/>
          </p:cNvSpPr>
          <p:nvPr/>
        </p:nvSpPr>
        <p:spPr bwMode="auto">
          <a:xfrm>
            <a:off x="3352800" y="3048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06" name="Rectangle 126"/>
          <p:cNvSpPr>
            <a:spLocks noChangeArrowheads="1"/>
          </p:cNvSpPr>
          <p:nvPr/>
        </p:nvSpPr>
        <p:spPr bwMode="auto">
          <a:xfrm>
            <a:off x="3657600" y="3048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07" name="Rectangle 127"/>
          <p:cNvSpPr>
            <a:spLocks noChangeArrowheads="1"/>
          </p:cNvSpPr>
          <p:nvPr/>
        </p:nvSpPr>
        <p:spPr bwMode="auto">
          <a:xfrm>
            <a:off x="3962400" y="3048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08" name="Rectangle 128"/>
          <p:cNvSpPr>
            <a:spLocks noChangeArrowheads="1"/>
          </p:cNvSpPr>
          <p:nvPr/>
        </p:nvSpPr>
        <p:spPr bwMode="auto">
          <a:xfrm>
            <a:off x="4267200" y="3048000"/>
            <a:ext cx="3048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hlink"/>
                </a:solidFill>
              </a:rPr>
              <a:t>machine 2 idle</a:t>
            </a:r>
          </a:p>
        </p:txBody>
      </p:sp>
      <p:sp>
        <p:nvSpPr>
          <p:cNvPr id="455810" name="Rectangle 130"/>
          <p:cNvSpPr>
            <a:spLocks noChangeArrowheads="1"/>
          </p:cNvSpPr>
          <p:nvPr/>
        </p:nvSpPr>
        <p:spPr bwMode="auto">
          <a:xfrm>
            <a:off x="1524000" y="3352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11" name="Rectangle 131"/>
          <p:cNvSpPr>
            <a:spLocks noChangeArrowheads="1"/>
          </p:cNvSpPr>
          <p:nvPr/>
        </p:nvSpPr>
        <p:spPr bwMode="auto">
          <a:xfrm>
            <a:off x="1828800" y="3352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12" name="Rectangle 132"/>
          <p:cNvSpPr>
            <a:spLocks noChangeArrowheads="1"/>
          </p:cNvSpPr>
          <p:nvPr/>
        </p:nvSpPr>
        <p:spPr bwMode="auto">
          <a:xfrm>
            <a:off x="2133600" y="3352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13" name="Rectangle 133"/>
          <p:cNvSpPr>
            <a:spLocks noChangeArrowheads="1"/>
          </p:cNvSpPr>
          <p:nvPr/>
        </p:nvSpPr>
        <p:spPr bwMode="auto">
          <a:xfrm>
            <a:off x="2438400" y="3352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14" name="Rectangle 134"/>
          <p:cNvSpPr>
            <a:spLocks noChangeArrowheads="1"/>
          </p:cNvSpPr>
          <p:nvPr/>
        </p:nvSpPr>
        <p:spPr bwMode="auto">
          <a:xfrm>
            <a:off x="2743200" y="3352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15" name="Rectangle 135"/>
          <p:cNvSpPr>
            <a:spLocks noChangeArrowheads="1"/>
          </p:cNvSpPr>
          <p:nvPr/>
        </p:nvSpPr>
        <p:spPr bwMode="auto">
          <a:xfrm>
            <a:off x="3048000" y="3352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16" name="Rectangle 136"/>
          <p:cNvSpPr>
            <a:spLocks noChangeArrowheads="1"/>
          </p:cNvSpPr>
          <p:nvPr/>
        </p:nvSpPr>
        <p:spPr bwMode="auto">
          <a:xfrm>
            <a:off x="3352800" y="3352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17" name="Rectangle 137"/>
          <p:cNvSpPr>
            <a:spLocks noChangeArrowheads="1"/>
          </p:cNvSpPr>
          <p:nvPr/>
        </p:nvSpPr>
        <p:spPr bwMode="auto">
          <a:xfrm>
            <a:off x="3657600" y="3352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18" name="Rectangle 138"/>
          <p:cNvSpPr>
            <a:spLocks noChangeArrowheads="1"/>
          </p:cNvSpPr>
          <p:nvPr/>
        </p:nvSpPr>
        <p:spPr bwMode="auto">
          <a:xfrm>
            <a:off x="3962400" y="3352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19" name="Rectangle 139"/>
          <p:cNvSpPr>
            <a:spLocks noChangeArrowheads="1"/>
          </p:cNvSpPr>
          <p:nvPr/>
        </p:nvSpPr>
        <p:spPr bwMode="auto">
          <a:xfrm>
            <a:off x="4267200" y="3352800"/>
            <a:ext cx="3048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hlink"/>
                </a:solidFill>
              </a:rPr>
              <a:t>machine 3 idle</a:t>
            </a:r>
          </a:p>
        </p:txBody>
      </p:sp>
      <p:sp>
        <p:nvSpPr>
          <p:cNvPr id="455821" name="Rectangle 141"/>
          <p:cNvSpPr>
            <a:spLocks noChangeArrowheads="1"/>
          </p:cNvSpPr>
          <p:nvPr/>
        </p:nvSpPr>
        <p:spPr bwMode="auto">
          <a:xfrm>
            <a:off x="1524000" y="3657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22" name="Rectangle 142"/>
          <p:cNvSpPr>
            <a:spLocks noChangeArrowheads="1"/>
          </p:cNvSpPr>
          <p:nvPr/>
        </p:nvSpPr>
        <p:spPr bwMode="auto">
          <a:xfrm>
            <a:off x="1828800" y="3657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23" name="Rectangle 143"/>
          <p:cNvSpPr>
            <a:spLocks noChangeArrowheads="1"/>
          </p:cNvSpPr>
          <p:nvPr/>
        </p:nvSpPr>
        <p:spPr bwMode="auto">
          <a:xfrm>
            <a:off x="2133600" y="3657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24" name="Rectangle 144"/>
          <p:cNvSpPr>
            <a:spLocks noChangeArrowheads="1"/>
          </p:cNvSpPr>
          <p:nvPr/>
        </p:nvSpPr>
        <p:spPr bwMode="auto">
          <a:xfrm>
            <a:off x="2438400" y="3657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25" name="Rectangle 145"/>
          <p:cNvSpPr>
            <a:spLocks noChangeArrowheads="1"/>
          </p:cNvSpPr>
          <p:nvPr/>
        </p:nvSpPr>
        <p:spPr bwMode="auto">
          <a:xfrm>
            <a:off x="2743200" y="3657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26" name="Rectangle 146"/>
          <p:cNvSpPr>
            <a:spLocks noChangeArrowheads="1"/>
          </p:cNvSpPr>
          <p:nvPr/>
        </p:nvSpPr>
        <p:spPr bwMode="auto">
          <a:xfrm>
            <a:off x="3048000" y="3657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27" name="Rectangle 147"/>
          <p:cNvSpPr>
            <a:spLocks noChangeArrowheads="1"/>
          </p:cNvSpPr>
          <p:nvPr/>
        </p:nvSpPr>
        <p:spPr bwMode="auto">
          <a:xfrm>
            <a:off x="3352800" y="3657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28" name="Rectangle 148"/>
          <p:cNvSpPr>
            <a:spLocks noChangeArrowheads="1"/>
          </p:cNvSpPr>
          <p:nvPr/>
        </p:nvSpPr>
        <p:spPr bwMode="auto">
          <a:xfrm>
            <a:off x="3657600" y="3657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29" name="Rectangle 149"/>
          <p:cNvSpPr>
            <a:spLocks noChangeArrowheads="1"/>
          </p:cNvSpPr>
          <p:nvPr/>
        </p:nvSpPr>
        <p:spPr bwMode="auto">
          <a:xfrm>
            <a:off x="3962400" y="3657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30" name="Rectangle 150"/>
          <p:cNvSpPr>
            <a:spLocks noChangeArrowheads="1"/>
          </p:cNvSpPr>
          <p:nvPr/>
        </p:nvSpPr>
        <p:spPr bwMode="auto">
          <a:xfrm>
            <a:off x="4267200" y="3657600"/>
            <a:ext cx="3048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hlink"/>
                </a:solidFill>
              </a:rPr>
              <a:t>machine 4 idle</a:t>
            </a:r>
          </a:p>
        </p:txBody>
      </p:sp>
      <p:sp>
        <p:nvSpPr>
          <p:cNvPr id="455832" name="Rectangle 152"/>
          <p:cNvSpPr>
            <a:spLocks noChangeArrowheads="1"/>
          </p:cNvSpPr>
          <p:nvPr/>
        </p:nvSpPr>
        <p:spPr bwMode="auto">
          <a:xfrm>
            <a:off x="1524000" y="3962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33" name="Rectangle 153"/>
          <p:cNvSpPr>
            <a:spLocks noChangeArrowheads="1"/>
          </p:cNvSpPr>
          <p:nvPr/>
        </p:nvSpPr>
        <p:spPr bwMode="auto">
          <a:xfrm>
            <a:off x="1828800" y="3962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34" name="Rectangle 154"/>
          <p:cNvSpPr>
            <a:spLocks noChangeArrowheads="1"/>
          </p:cNvSpPr>
          <p:nvPr/>
        </p:nvSpPr>
        <p:spPr bwMode="auto">
          <a:xfrm>
            <a:off x="2133600" y="3962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35" name="Rectangle 155"/>
          <p:cNvSpPr>
            <a:spLocks noChangeArrowheads="1"/>
          </p:cNvSpPr>
          <p:nvPr/>
        </p:nvSpPr>
        <p:spPr bwMode="auto">
          <a:xfrm>
            <a:off x="2438400" y="3962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36" name="Rectangle 156"/>
          <p:cNvSpPr>
            <a:spLocks noChangeArrowheads="1"/>
          </p:cNvSpPr>
          <p:nvPr/>
        </p:nvSpPr>
        <p:spPr bwMode="auto">
          <a:xfrm>
            <a:off x="2743200" y="3962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37" name="Rectangle 157"/>
          <p:cNvSpPr>
            <a:spLocks noChangeArrowheads="1"/>
          </p:cNvSpPr>
          <p:nvPr/>
        </p:nvSpPr>
        <p:spPr bwMode="auto">
          <a:xfrm>
            <a:off x="3048000" y="3962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38" name="Rectangle 158"/>
          <p:cNvSpPr>
            <a:spLocks noChangeArrowheads="1"/>
          </p:cNvSpPr>
          <p:nvPr/>
        </p:nvSpPr>
        <p:spPr bwMode="auto">
          <a:xfrm>
            <a:off x="3352800" y="3962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39" name="Rectangle 159"/>
          <p:cNvSpPr>
            <a:spLocks noChangeArrowheads="1"/>
          </p:cNvSpPr>
          <p:nvPr/>
        </p:nvSpPr>
        <p:spPr bwMode="auto">
          <a:xfrm>
            <a:off x="3657600" y="3962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40" name="Rectangle 160"/>
          <p:cNvSpPr>
            <a:spLocks noChangeArrowheads="1"/>
          </p:cNvSpPr>
          <p:nvPr/>
        </p:nvSpPr>
        <p:spPr bwMode="auto">
          <a:xfrm>
            <a:off x="3962400" y="3962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41" name="Rectangle 161"/>
          <p:cNvSpPr>
            <a:spLocks noChangeArrowheads="1"/>
          </p:cNvSpPr>
          <p:nvPr/>
        </p:nvSpPr>
        <p:spPr bwMode="auto">
          <a:xfrm>
            <a:off x="4267200" y="3962400"/>
            <a:ext cx="3048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hlink"/>
                </a:solidFill>
              </a:rPr>
              <a:t>machine 5 idle</a:t>
            </a:r>
          </a:p>
        </p:txBody>
      </p:sp>
      <p:sp>
        <p:nvSpPr>
          <p:cNvPr id="455843" name="Rectangle 163"/>
          <p:cNvSpPr>
            <a:spLocks noChangeArrowheads="1"/>
          </p:cNvSpPr>
          <p:nvPr/>
        </p:nvSpPr>
        <p:spPr bwMode="auto">
          <a:xfrm>
            <a:off x="1524000" y="4267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44" name="Rectangle 164"/>
          <p:cNvSpPr>
            <a:spLocks noChangeArrowheads="1"/>
          </p:cNvSpPr>
          <p:nvPr/>
        </p:nvSpPr>
        <p:spPr bwMode="auto">
          <a:xfrm>
            <a:off x="1828800" y="4267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45" name="Rectangle 165"/>
          <p:cNvSpPr>
            <a:spLocks noChangeArrowheads="1"/>
          </p:cNvSpPr>
          <p:nvPr/>
        </p:nvSpPr>
        <p:spPr bwMode="auto">
          <a:xfrm>
            <a:off x="2133600" y="4267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46" name="Rectangle 166"/>
          <p:cNvSpPr>
            <a:spLocks noChangeArrowheads="1"/>
          </p:cNvSpPr>
          <p:nvPr/>
        </p:nvSpPr>
        <p:spPr bwMode="auto">
          <a:xfrm>
            <a:off x="2438400" y="4267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47" name="Rectangle 167"/>
          <p:cNvSpPr>
            <a:spLocks noChangeArrowheads="1"/>
          </p:cNvSpPr>
          <p:nvPr/>
        </p:nvSpPr>
        <p:spPr bwMode="auto">
          <a:xfrm>
            <a:off x="2743200" y="4267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48" name="Rectangle 168"/>
          <p:cNvSpPr>
            <a:spLocks noChangeArrowheads="1"/>
          </p:cNvSpPr>
          <p:nvPr/>
        </p:nvSpPr>
        <p:spPr bwMode="auto">
          <a:xfrm>
            <a:off x="3048000" y="4267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49" name="Rectangle 169"/>
          <p:cNvSpPr>
            <a:spLocks noChangeArrowheads="1"/>
          </p:cNvSpPr>
          <p:nvPr/>
        </p:nvSpPr>
        <p:spPr bwMode="auto">
          <a:xfrm>
            <a:off x="3352800" y="4267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50" name="Rectangle 170"/>
          <p:cNvSpPr>
            <a:spLocks noChangeArrowheads="1"/>
          </p:cNvSpPr>
          <p:nvPr/>
        </p:nvSpPr>
        <p:spPr bwMode="auto">
          <a:xfrm>
            <a:off x="3657600" y="4267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51" name="Rectangle 171"/>
          <p:cNvSpPr>
            <a:spLocks noChangeArrowheads="1"/>
          </p:cNvSpPr>
          <p:nvPr/>
        </p:nvSpPr>
        <p:spPr bwMode="auto">
          <a:xfrm>
            <a:off x="3962400" y="4267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52" name="Rectangle 172"/>
          <p:cNvSpPr>
            <a:spLocks noChangeArrowheads="1"/>
          </p:cNvSpPr>
          <p:nvPr/>
        </p:nvSpPr>
        <p:spPr bwMode="auto">
          <a:xfrm>
            <a:off x="4267200" y="4267200"/>
            <a:ext cx="3048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hlink"/>
                </a:solidFill>
              </a:rPr>
              <a:t>machine 6 idle</a:t>
            </a:r>
          </a:p>
        </p:txBody>
      </p:sp>
      <p:sp>
        <p:nvSpPr>
          <p:cNvPr id="455854" name="Rectangle 174"/>
          <p:cNvSpPr>
            <a:spLocks noChangeArrowheads="1"/>
          </p:cNvSpPr>
          <p:nvPr/>
        </p:nvSpPr>
        <p:spPr bwMode="auto">
          <a:xfrm>
            <a:off x="1524000" y="4572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55" name="Rectangle 175"/>
          <p:cNvSpPr>
            <a:spLocks noChangeArrowheads="1"/>
          </p:cNvSpPr>
          <p:nvPr/>
        </p:nvSpPr>
        <p:spPr bwMode="auto">
          <a:xfrm>
            <a:off x="1828800" y="4572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56" name="Rectangle 176"/>
          <p:cNvSpPr>
            <a:spLocks noChangeArrowheads="1"/>
          </p:cNvSpPr>
          <p:nvPr/>
        </p:nvSpPr>
        <p:spPr bwMode="auto">
          <a:xfrm>
            <a:off x="2133600" y="4572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57" name="Rectangle 177"/>
          <p:cNvSpPr>
            <a:spLocks noChangeArrowheads="1"/>
          </p:cNvSpPr>
          <p:nvPr/>
        </p:nvSpPr>
        <p:spPr bwMode="auto">
          <a:xfrm>
            <a:off x="2438400" y="4572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58" name="Rectangle 178"/>
          <p:cNvSpPr>
            <a:spLocks noChangeArrowheads="1"/>
          </p:cNvSpPr>
          <p:nvPr/>
        </p:nvSpPr>
        <p:spPr bwMode="auto">
          <a:xfrm>
            <a:off x="2743200" y="4572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59" name="Rectangle 179"/>
          <p:cNvSpPr>
            <a:spLocks noChangeArrowheads="1"/>
          </p:cNvSpPr>
          <p:nvPr/>
        </p:nvSpPr>
        <p:spPr bwMode="auto">
          <a:xfrm>
            <a:off x="3048000" y="4572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60" name="Rectangle 180"/>
          <p:cNvSpPr>
            <a:spLocks noChangeArrowheads="1"/>
          </p:cNvSpPr>
          <p:nvPr/>
        </p:nvSpPr>
        <p:spPr bwMode="auto">
          <a:xfrm>
            <a:off x="3352800" y="4572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61" name="Rectangle 181"/>
          <p:cNvSpPr>
            <a:spLocks noChangeArrowheads="1"/>
          </p:cNvSpPr>
          <p:nvPr/>
        </p:nvSpPr>
        <p:spPr bwMode="auto">
          <a:xfrm>
            <a:off x="3657600" y="4572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62" name="Rectangle 182"/>
          <p:cNvSpPr>
            <a:spLocks noChangeArrowheads="1"/>
          </p:cNvSpPr>
          <p:nvPr/>
        </p:nvSpPr>
        <p:spPr bwMode="auto">
          <a:xfrm>
            <a:off x="3962400" y="4572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63" name="Rectangle 183"/>
          <p:cNvSpPr>
            <a:spLocks noChangeArrowheads="1"/>
          </p:cNvSpPr>
          <p:nvPr/>
        </p:nvSpPr>
        <p:spPr bwMode="auto">
          <a:xfrm>
            <a:off x="4267200" y="4572000"/>
            <a:ext cx="3048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hlink"/>
                </a:solidFill>
              </a:rPr>
              <a:t>machine 7 idle</a:t>
            </a:r>
          </a:p>
        </p:txBody>
      </p:sp>
      <p:sp>
        <p:nvSpPr>
          <p:cNvPr id="455865" name="Rectangle 185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66" name="Rectangle 186"/>
          <p:cNvSpPr>
            <a:spLocks noChangeArrowheads="1"/>
          </p:cNvSpPr>
          <p:nvPr/>
        </p:nvSpPr>
        <p:spPr bwMode="auto">
          <a:xfrm>
            <a:off x="1828800" y="4876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67" name="Rectangle 187"/>
          <p:cNvSpPr>
            <a:spLocks noChangeArrowheads="1"/>
          </p:cNvSpPr>
          <p:nvPr/>
        </p:nvSpPr>
        <p:spPr bwMode="auto">
          <a:xfrm>
            <a:off x="2133600" y="4876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68" name="Rectangle 188"/>
          <p:cNvSpPr>
            <a:spLocks noChangeArrowheads="1"/>
          </p:cNvSpPr>
          <p:nvPr/>
        </p:nvSpPr>
        <p:spPr bwMode="auto">
          <a:xfrm>
            <a:off x="2438400" y="4876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69" name="Rectangle 189"/>
          <p:cNvSpPr>
            <a:spLocks noChangeArrowheads="1"/>
          </p:cNvSpPr>
          <p:nvPr/>
        </p:nvSpPr>
        <p:spPr bwMode="auto">
          <a:xfrm>
            <a:off x="2743200" y="4876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70" name="Rectangle 190"/>
          <p:cNvSpPr>
            <a:spLocks noChangeArrowheads="1"/>
          </p:cNvSpPr>
          <p:nvPr/>
        </p:nvSpPr>
        <p:spPr bwMode="auto">
          <a:xfrm>
            <a:off x="3048000" y="4876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71" name="Rectangle 191"/>
          <p:cNvSpPr>
            <a:spLocks noChangeArrowheads="1"/>
          </p:cNvSpPr>
          <p:nvPr/>
        </p:nvSpPr>
        <p:spPr bwMode="auto">
          <a:xfrm>
            <a:off x="3352800" y="4876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72" name="Rectangle 192"/>
          <p:cNvSpPr>
            <a:spLocks noChangeArrowheads="1"/>
          </p:cNvSpPr>
          <p:nvPr/>
        </p:nvSpPr>
        <p:spPr bwMode="auto">
          <a:xfrm>
            <a:off x="3657600" y="4876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73" name="Rectangle 193"/>
          <p:cNvSpPr>
            <a:spLocks noChangeArrowheads="1"/>
          </p:cNvSpPr>
          <p:nvPr/>
        </p:nvSpPr>
        <p:spPr bwMode="auto">
          <a:xfrm>
            <a:off x="3962400" y="4876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74" name="Rectangle 194"/>
          <p:cNvSpPr>
            <a:spLocks noChangeArrowheads="1"/>
          </p:cNvSpPr>
          <p:nvPr/>
        </p:nvSpPr>
        <p:spPr bwMode="auto">
          <a:xfrm>
            <a:off x="4267200" y="4876800"/>
            <a:ext cx="3048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hlink"/>
                </a:solidFill>
              </a:rPr>
              <a:t>machine 8 idle</a:t>
            </a:r>
          </a:p>
        </p:txBody>
      </p:sp>
      <p:sp>
        <p:nvSpPr>
          <p:cNvPr id="455876" name="Rectangle 196"/>
          <p:cNvSpPr>
            <a:spLocks noChangeArrowheads="1"/>
          </p:cNvSpPr>
          <p:nvPr/>
        </p:nvSpPr>
        <p:spPr bwMode="auto">
          <a:xfrm>
            <a:off x="1524000" y="5181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77" name="Rectangle 197"/>
          <p:cNvSpPr>
            <a:spLocks noChangeArrowheads="1"/>
          </p:cNvSpPr>
          <p:nvPr/>
        </p:nvSpPr>
        <p:spPr bwMode="auto">
          <a:xfrm>
            <a:off x="1828800" y="5181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78" name="Rectangle 198"/>
          <p:cNvSpPr>
            <a:spLocks noChangeArrowheads="1"/>
          </p:cNvSpPr>
          <p:nvPr/>
        </p:nvSpPr>
        <p:spPr bwMode="auto">
          <a:xfrm>
            <a:off x="2133600" y="5181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79" name="Rectangle 199"/>
          <p:cNvSpPr>
            <a:spLocks noChangeArrowheads="1"/>
          </p:cNvSpPr>
          <p:nvPr/>
        </p:nvSpPr>
        <p:spPr bwMode="auto">
          <a:xfrm>
            <a:off x="2438400" y="5181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80" name="Rectangle 200"/>
          <p:cNvSpPr>
            <a:spLocks noChangeArrowheads="1"/>
          </p:cNvSpPr>
          <p:nvPr/>
        </p:nvSpPr>
        <p:spPr bwMode="auto">
          <a:xfrm>
            <a:off x="2743200" y="5181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81" name="Rectangle 201"/>
          <p:cNvSpPr>
            <a:spLocks noChangeArrowheads="1"/>
          </p:cNvSpPr>
          <p:nvPr/>
        </p:nvSpPr>
        <p:spPr bwMode="auto">
          <a:xfrm>
            <a:off x="3048000" y="5181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82" name="Rectangle 202"/>
          <p:cNvSpPr>
            <a:spLocks noChangeArrowheads="1"/>
          </p:cNvSpPr>
          <p:nvPr/>
        </p:nvSpPr>
        <p:spPr bwMode="auto">
          <a:xfrm>
            <a:off x="3352800" y="5181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83" name="Rectangle 203"/>
          <p:cNvSpPr>
            <a:spLocks noChangeArrowheads="1"/>
          </p:cNvSpPr>
          <p:nvPr/>
        </p:nvSpPr>
        <p:spPr bwMode="auto">
          <a:xfrm>
            <a:off x="3657600" y="5181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84" name="Rectangle 204"/>
          <p:cNvSpPr>
            <a:spLocks noChangeArrowheads="1"/>
          </p:cNvSpPr>
          <p:nvPr/>
        </p:nvSpPr>
        <p:spPr bwMode="auto">
          <a:xfrm>
            <a:off x="3962400" y="5181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85" name="Rectangle 205"/>
          <p:cNvSpPr>
            <a:spLocks noChangeArrowheads="1"/>
          </p:cNvSpPr>
          <p:nvPr/>
        </p:nvSpPr>
        <p:spPr bwMode="auto">
          <a:xfrm>
            <a:off x="4267200" y="5181600"/>
            <a:ext cx="3048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hlink"/>
                </a:solidFill>
              </a:rPr>
              <a:t>machine 9 idle</a:t>
            </a:r>
          </a:p>
        </p:txBody>
      </p:sp>
      <p:sp>
        <p:nvSpPr>
          <p:cNvPr id="455887" name="Rectangle 207"/>
          <p:cNvSpPr>
            <a:spLocks noChangeArrowheads="1"/>
          </p:cNvSpPr>
          <p:nvPr/>
        </p:nvSpPr>
        <p:spPr bwMode="auto">
          <a:xfrm>
            <a:off x="1524000" y="5486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88" name="Rectangle 208"/>
          <p:cNvSpPr>
            <a:spLocks noChangeArrowheads="1"/>
          </p:cNvSpPr>
          <p:nvPr/>
        </p:nvSpPr>
        <p:spPr bwMode="auto">
          <a:xfrm>
            <a:off x="1828800" y="5486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89" name="Rectangle 209"/>
          <p:cNvSpPr>
            <a:spLocks noChangeArrowheads="1"/>
          </p:cNvSpPr>
          <p:nvPr/>
        </p:nvSpPr>
        <p:spPr bwMode="auto">
          <a:xfrm>
            <a:off x="2133600" y="5486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90" name="Rectangle 210"/>
          <p:cNvSpPr>
            <a:spLocks noChangeArrowheads="1"/>
          </p:cNvSpPr>
          <p:nvPr/>
        </p:nvSpPr>
        <p:spPr bwMode="auto">
          <a:xfrm>
            <a:off x="2438400" y="5486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91" name="Rectangle 211"/>
          <p:cNvSpPr>
            <a:spLocks noChangeArrowheads="1"/>
          </p:cNvSpPr>
          <p:nvPr/>
        </p:nvSpPr>
        <p:spPr bwMode="auto">
          <a:xfrm>
            <a:off x="2743200" y="5486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92" name="Rectangle 212"/>
          <p:cNvSpPr>
            <a:spLocks noChangeArrowheads="1"/>
          </p:cNvSpPr>
          <p:nvPr/>
        </p:nvSpPr>
        <p:spPr bwMode="auto">
          <a:xfrm>
            <a:off x="3048000" y="5486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93" name="Rectangle 213"/>
          <p:cNvSpPr>
            <a:spLocks noChangeArrowheads="1"/>
          </p:cNvSpPr>
          <p:nvPr/>
        </p:nvSpPr>
        <p:spPr bwMode="auto">
          <a:xfrm>
            <a:off x="3352800" y="5486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94" name="Rectangle 214"/>
          <p:cNvSpPr>
            <a:spLocks noChangeArrowheads="1"/>
          </p:cNvSpPr>
          <p:nvPr/>
        </p:nvSpPr>
        <p:spPr bwMode="auto">
          <a:xfrm>
            <a:off x="3657600" y="5486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95" name="Rectangle 215"/>
          <p:cNvSpPr>
            <a:spLocks noChangeArrowheads="1"/>
          </p:cNvSpPr>
          <p:nvPr/>
        </p:nvSpPr>
        <p:spPr bwMode="auto">
          <a:xfrm>
            <a:off x="3962400" y="5486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896" name="Rectangle 216"/>
          <p:cNvSpPr>
            <a:spLocks noChangeArrowheads="1"/>
          </p:cNvSpPr>
          <p:nvPr/>
        </p:nvSpPr>
        <p:spPr bwMode="auto">
          <a:xfrm>
            <a:off x="4267200" y="5486400"/>
            <a:ext cx="3048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hlink"/>
                </a:solidFill>
              </a:rPr>
              <a:t>machine 10 idle</a:t>
            </a:r>
          </a:p>
        </p:txBody>
      </p:sp>
      <p:sp>
        <p:nvSpPr>
          <p:cNvPr id="455898" name="Line 218"/>
          <p:cNvSpPr>
            <a:spLocks noChangeAspect="1" noChangeShapeType="1"/>
          </p:cNvSpPr>
          <p:nvPr/>
        </p:nvSpPr>
        <p:spPr bwMode="auto">
          <a:xfrm>
            <a:off x="1517650" y="6000750"/>
            <a:ext cx="6977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55899" name="Text Box 219"/>
          <p:cNvSpPr txBox="1">
            <a:spLocks noChangeAspect="1" noChangeArrowheads="1"/>
          </p:cNvSpPr>
          <p:nvPr/>
        </p:nvSpPr>
        <p:spPr bwMode="auto">
          <a:xfrm>
            <a:off x="5251450" y="6186488"/>
            <a:ext cx="221615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list scheduling makespan = 19</a:t>
            </a:r>
          </a:p>
        </p:txBody>
      </p:sp>
      <p:sp>
        <p:nvSpPr>
          <p:cNvPr id="455900" name="Line 220"/>
          <p:cNvSpPr>
            <a:spLocks noChangeShapeType="1"/>
          </p:cNvSpPr>
          <p:nvPr/>
        </p:nvSpPr>
        <p:spPr bwMode="auto">
          <a:xfrm>
            <a:off x="7307263" y="5911850"/>
            <a:ext cx="0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5902" name="Text Box 222"/>
          <p:cNvSpPr txBox="1">
            <a:spLocks noChangeArrowheads="1"/>
          </p:cNvSpPr>
          <p:nvPr/>
        </p:nvSpPr>
        <p:spPr bwMode="auto">
          <a:xfrm>
            <a:off x="533400" y="3962400"/>
            <a:ext cx="8382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m = 10</a:t>
            </a:r>
          </a:p>
        </p:txBody>
      </p:sp>
      <p:sp>
        <p:nvSpPr>
          <p:cNvPr id="455903" name="Line 223"/>
          <p:cNvSpPr>
            <a:spLocks noChangeShapeType="1"/>
          </p:cNvSpPr>
          <p:nvPr/>
        </p:nvSpPr>
        <p:spPr bwMode="auto">
          <a:xfrm>
            <a:off x="4267200" y="5907088"/>
            <a:ext cx="0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D722E-2AA1-4BBB-A45F-0D6D1DB26FAD}" type="slidenum">
              <a:rPr lang="en-US" altLang="en-US"/>
              <a:pPr/>
              <a:t>9</a:t>
            </a:fld>
            <a:endParaRPr lang="en-US" altLang="en-US" sz="1400"/>
          </a:p>
        </p:txBody>
      </p:sp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Load Balancing:  List Scheduling Analysis</a:t>
            </a:r>
          </a:p>
        </p:txBody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Q.  </a:t>
            </a:r>
            <a:r>
              <a:rPr lang="en-US" altLang="en-US">
                <a:solidFill>
                  <a:schemeClr val="tx1"/>
                </a:solidFill>
              </a:rPr>
              <a:t>Is our analysis tight?</a:t>
            </a:r>
          </a:p>
          <a:p>
            <a:r>
              <a:rPr lang="en-US" altLang="en-US"/>
              <a:t>A.  </a:t>
            </a:r>
            <a:r>
              <a:rPr lang="en-US" altLang="en-US">
                <a:solidFill>
                  <a:schemeClr val="tx1"/>
                </a:solidFill>
              </a:rPr>
              <a:t>Essentially yes.</a:t>
            </a:r>
          </a:p>
          <a:p>
            <a:pPr lvl="1"/>
            <a:endParaRPr lang="en-US" altLang="en-US"/>
          </a:p>
          <a:p>
            <a:r>
              <a:rPr lang="en-US" altLang="en-US"/>
              <a:t>Ex:  </a:t>
            </a:r>
            <a:r>
              <a:rPr lang="en-US" altLang="en-US">
                <a:solidFill>
                  <a:schemeClr val="tx1"/>
                </a:solidFill>
              </a:rPr>
              <a:t>m machines, m(m-1) jobs length 1 jobs, one job of length m</a:t>
            </a:r>
            <a:endParaRPr lang="en-US" altLang="en-US"/>
          </a:p>
          <a:p>
            <a:pPr lvl="1"/>
            <a:endParaRPr lang="en-US" altLang="en-US"/>
          </a:p>
          <a:p>
            <a:endParaRPr lang="en-US" altLang="en-US"/>
          </a:p>
        </p:txBody>
      </p:sp>
      <p:sp>
        <p:nvSpPr>
          <p:cNvPr id="456814" name="Rectangle 110"/>
          <p:cNvSpPr>
            <a:spLocks noChangeArrowheads="1"/>
          </p:cNvSpPr>
          <p:nvPr/>
        </p:nvSpPr>
        <p:spPr bwMode="auto">
          <a:xfrm>
            <a:off x="1524000" y="2743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15" name="Rectangle 111"/>
          <p:cNvSpPr>
            <a:spLocks noChangeArrowheads="1"/>
          </p:cNvSpPr>
          <p:nvPr/>
        </p:nvSpPr>
        <p:spPr bwMode="auto">
          <a:xfrm>
            <a:off x="1828800" y="2743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16" name="Rectangle 112"/>
          <p:cNvSpPr>
            <a:spLocks noChangeArrowheads="1"/>
          </p:cNvSpPr>
          <p:nvPr/>
        </p:nvSpPr>
        <p:spPr bwMode="auto">
          <a:xfrm>
            <a:off x="2133600" y="2743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17" name="Rectangle 113"/>
          <p:cNvSpPr>
            <a:spLocks noChangeArrowheads="1"/>
          </p:cNvSpPr>
          <p:nvPr/>
        </p:nvSpPr>
        <p:spPr bwMode="auto">
          <a:xfrm>
            <a:off x="2438400" y="2743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18" name="Rectangle 114"/>
          <p:cNvSpPr>
            <a:spLocks noChangeArrowheads="1"/>
          </p:cNvSpPr>
          <p:nvPr/>
        </p:nvSpPr>
        <p:spPr bwMode="auto">
          <a:xfrm>
            <a:off x="2743200" y="2743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19" name="Rectangle 115"/>
          <p:cNvSpPr>
            <a:spLocks noChangeArrowheads="1"/>
          </p:cNvSpPr>
          <p:nvPr/>
        </p:nvSpPr>
        <p:spPr bwMode="auto">
          <a:xfrm>
            <a:off x="3048000" y="2743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20" name="Rectangle 116"/>
          <p:cNvSpPr>
            <a:spLocks noChangeArrowheads="1"/>
          </p:cNvSpPr>
          <p:nvPr/>
        </p:nvSpPr>
        <p:spPr bwMode="auto">
          <a:xfrm>
            <a:off x="3352800" y="2743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21" name="Rectangle 117"/>
          <p:cNvSpPr>
            <a:spLocks noChangeArrowheads="1"/>
          </p:cNvSpPr>
          <p:nvPr/>
        </p:nvSpPr>
        <p:spPr bwMode="auto">
          <a:xfrm>
            <a:off x="3657600" y="2743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22" name="Rectangle 118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23" name="Rectangle 119"/>
          <p:cNvSpPr>
            <a:spLocks noChangeArrowheads="1"/>
          </p:cNvSpPr>
          <p:nvPr/>
        </p:nvSpPr>
        <p:spPr bwMode="auto">
          <a:xfrm>
            <a:off x="1524000" y="5486400"/>
            <a:ext cx="3048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24" name="Rectangle 120"/>
          <p:cNvSpPr>
            <a:spLocks noChangeArrowheads="1"/>
          </p:cNvSpPr>
          <p:nvPr/>
        </p:nvSpPr>
        <p:spPr bwMode="auto">
          <a:xfrm>
            <a:off x="4267200" y="2743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25" name="Rectangle 121"/>
          <p:cNvSpPr>
            <a:spLocks noChangeArrowheads="1"/>
          </p:cNvSpPr>
          <p:nvPr/>
        </p:nvSpPr>
        <p:spPr bwMode="auto">
          <a:xfrm>
            <a:off x="1524000" y="3048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26" name="Rectangle 122"/>
          <p:cNvSpPr>
            <a:spLocks noChangeArrowheads="1"/>
          </p:cNvSpPr>
          <p:nvPr/>
        </p:nvSpPr>
        <p:spPr bwMode="auto">
          <a:xfrm>
            <a:off x="1828800" y="3048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27" name="Rectangle 123"/>
          <p:cNvSpPr>
            <a:spLocks noChangeArrowheads="1"/>
          </p:cNvSpPr>
          <p:nvPr/>
        </p:nvSpPr>
        <p:spPr bwMode="auto">
          <a:xfrm>
            <a:off x="2133600" y="3048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28" name="Rectangle 124"/>
          <p:cNvSpPr>
            <a:spLocks noChangeArrowheads="1"/>
          </p:cNvSpPr>
          <p:nvPr/>
        </p:nvSpPr>
        <p:spPr bwMode="auto">
          <a:xfrm>
            <a:off x="2438400" y="3048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29" name="Rectangle 125"/>
          <p:cNvSpPr>
            <a:spLocks noChangeArrowheads="1"/>
          </p:cNvSpPr>
          <p:nvPr/>
        </p:nvSpPr>
        <p:spPr bwMode="auto">
          <a:xfrm>
            <a:off x="2743200" y="3048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30" name="Rectangle 126"/>
          <p:cNvSpPr>
            <a:spLocks noChangeArrowheads="1"/>
          </p:cNvSpPr>
          <p:nvPr/>
        </p:nvSpPr>
        <p:spPr bwMode="auto">
          <a:xfrm>
            <a:off x="3048000" y="3048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31" name="Rectangle 127"/>
          <p:cNvSpPr>
            <a:spLocks noChangeArrowheads="1"/>
          </p:cNvSpPr>
          <p:nvPr/>
        </p:nvSpPr>
        <p:spPr bwMode="auto">
          <a:xfrm>
            <a:off x="3352800" y="3048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32" name="Rectangle 128"/>
          <p:cNvSpPr>
            <a:spLocks noChangeArrowheads="1"/>
          </p:cNvSpPr>
          <p:nvPr/>
        </p:nvSpPr>
        <p:spPr bwMode="auto">
          <a:xfrm>
            <a:off x="3657600" y="3048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33" name="Rectangle 129"/>
          <p:cNvSpPr>
            <a:spLocks noChangeArrowheads="1"/>
          </p:cNvSpPr>
          <p:nvPr/>
        </p:nvSpPr>
        <p:spPr bwMode="auto">
          <a:xfrm>
            <a:off x="3962400" y="3048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35" name="Rectangle 131"/>
          <p:cNvSpPr>
            <a:spLocks noChangeArrowheads="1"/>
          </p:cNvSpPr>
          <p:nvPr/>
        </p:nvSpPr>
        <p:spPr bwMode="auto">
          <a:xfrm>
            <a:off x="4267200" y="3048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36" name="Rectangle 132"/>
          <p:cNvSpPr>
            <a:spLocks noChangeArrowheads="1"/>
          </p:cNvSpPr>
          <p:nvPr/>
        </p:nvSpPr>
        <p:spPr bwMode="auto">
          <a:xfrm>
            <a:off x="1524000" y="3352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37" name="Rectangle 133"/>
          <p:cNvSpPr>
            <a:spLocks noChangeArrowheads="1"/>
          </p:cNvSpPr>
          <p:nvPr/>
        </p:nvSpPr>
        <p:spPr bwMode="auto">
          <a:xfrm>
            <a:off x="1828800" y="3352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38" name="Rectangle 134"/>
          <p:cNvSpPr>
            <a:spLocks noChangeArrowheads="1"/>
          </p:cNvSpPr>
          <p:nvPr/>
        </p:nvSpPr>
        <p:spPr bwMode="auto">
          <a:xfrm>
            <a:off x="2133600" y="3352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39" name="Rectangle 135"/>
          <p:cNvSpPr>
            <a:spLocks noChangeArrowheads="1"/>
          </p:cNvSpPr>
          <p:nvPr/>
        </p:nvSpPr>
        <p:spPr bwMode="auto">
          <a:xfrm>
            <a:off x="2438400" y="3352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40" name="Rectangle 136"/>
          <p:cNvSpPr>
            <a:spLocks noChangeArrowheads="1"/>
          </p:cNvSpPr>
          <p:nvPr/>
        </p:nvSpPr>
        <p:spPr bwMode="auto">
          <a:xfrm>
            <a:off x="2743200" y="3352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41" name="Rectangle 137"/>
          <p:cNvSpPr>
            <a:spLocks noChangeArrowheads="1"/>
          </p:cNvSpPr>
          <p:nvPr/>
        </p:nvSpPr>
        <p:spPr bwMode="auto">
          <a:xfrm>
            <a:off x="3048000" y="3352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42" name="Rectangle 138"/>
          <p:cNvSpPr>
            <a:spLocks noChangeArrowheads="1"/>
          </p:cNvSpPr>
          <p:nvPr/>
        </p:nvSpPr>
        <p:spPr bwMode="auto">
          <a:xfrm>
            <a:off x="3352800" y="3352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43" name="Rectangle 139"/>
          <p:cNvSpPr>
            <a:spLocks noChangeArrowheads="1"/>
          </p:cNvSpPr>
          <p:nvPr/>
        </p:nvSpPr>
        <p:spPr bwMode="auto">
          <a:xfrm>
            <a:off x="3657600" y="3352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44" name="Rectangle 140"/>
          <p:cNvSpPr>
            <a:spLocks noChangeArrowheads="1"/>
          </p:cNvSpPr>
          <p:nvPr/>
        </p:nvSpPr>
        <p:spPr bwMode="auto">
          <a:xfrm>
            <a:off x="3962400" y="3352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46" name="Rectangle 142"/>
          <p:cNvSpPr>
            <a:spLocks noChangeArrowheads="1"/>
          </p:cNvSpPr>
          <p:nvPr/>
        </p:nvSpPr>
        <p:spPr bwMode="auto">
          <a:xfrm>
            <a:off x="4267200" y="3352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47" name="Rectangle 143"/>
          <p:cNvSpPr>
            <a:spLocks noChangeArrowheads="1"/>
          </p:cNvSpPr>
          <p:nvPr/>
        </p:nvSpPr>
        <p:spPr bwMode="auto">
          <a:xfrm>
            <a:off x="1524000" y="3657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48" name="Rectangle 144"/>
          <p:cNvSpPr>
            <a:spLocks noChangeArrowheads="1"/>
          </p:cNvSpPr>
          <p:nvPr/>
        </p:nvSpPr>
        <p:spPr bwMode="auto">
          <a:xfrm>
            <a:off x="1828800" y="3657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49" name="Rectangle 145"/>
          <p:cNvSpPr>
            <a:spLocks noChangeArrowheads="1"/>
          </p:cNvSpPr>
          <p:nvPr/>
        </p:nvSpPr>
        <p:spPr bwMode="auto">
          <a:xfrm>
            <a:off x="2133600" y="3657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50" name="Rectangle 146"/>
          <p:cNvSpPr>
            <a:spLocks noChangeArrowheads="1"/>
          </p:cNvSpPr>
          <p:nvPr/>
        </p:nvSpPr>
        <p:spPr bwMode="auto">
          <a:xfrm>
            <a:off x="2438400" y="3657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51" name="Rectangle 147"/>
          <p:cNvSpPr>
            <a:spLocks noChangeArrowheads="1"/>
          </p:cNvSpPr>
          <p:nvPr/>
        </p:nvSpPr>
        <p:spPr bwMode="auto">
          <a:xfrm>
            <a:off x="2743200" y="3657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52" name="Rectangle 148"/>
          <p:cNvSpPr>
            <a:spLocks noChangeArrowheads="1"/>
          </p:cNvSpPr>
          <p:nvPr/>
        </p:nvSpPr>
        <p:spPr bwMode="auto">
          <a:xfrm>
            <a:off x="3048000" y="3657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53" name="Rectangle 149"/>
          <p:cNvSpPr>
            <a:spLocks noChangeArrowheads="1"/>
          </p:cNvSpPr>
          <p:nvPr/>
        </p:nvSpPr>
        <p:spPr bwMode="auto">
          <a:xfrm>
            <a:off x="3352800" y="3657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54" name="Rectangle 150"/>
          <p:cNvSpPr>
            <a:spLocks noChangeArrowheads="1"/>
          </p:cNvSpPr>
          <p:nvPr/>
        </p:nvSpPr>
        <p:spPr bwMode="auto">
          <a:xfrm>
            <a:off x="3657600" y="3657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55" name="Rectangle 151"/>
          <p:cNvSpPr>
            <a:spLocks noChangeArrowheads="1"/>
          </p:cNvSpPr>
          <p:nvPr/>
        </p:nvSpPr>
        <p:spPr bwMode="auto">
          <a:xfrm>
            <a:off x="3962400" y="3657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57" name="Rectangle 153"/>
          <p:cNvSpPr>
            <a:spLocks noChangeArrowheads="1"/>
          </p:cNvSpPr>
          <p:nvPr/>
        </p:nvSpPr>
        <p:spPr bwMode="auto">
          <a:xfrm>
            <a:off x="4267200" y="3657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58" name="Rectangle 154"/>
          <p:cNvSpPr>
            <a:spLocks noChangeArrowheads="1"/>
          </p:cNvSpPr>
          <p:nvPr/>
        </p:nvSpPr>
        <p:spPr bwMode="auto">
          <a:xfrm>
            <a:off x="1524000" y="3962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59" name="Rectangle 155"/>
          <p:cNvSpPr>
            <a:spLocks noChangeArrowheads="1"/>
          </p:cNvSpPr>
          <p:nvPr/>
        </p:nvSpPr>
        <p:spPr bwMode="auto">
          <a:xfrm>
            <a:off x="1828800" y="3962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60" name="Rectangle 156"/>
          <p:cNvSpPr>
            <a:spLocks noChangeArrowheads="1"/>
          </p:cNvSpPr>
          <p:nvPr/>
        </p:nvSpPr>
        <p:spPr bwMode="auto">
          <a:xfrm>
            <a:off x="2133600" y="3962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61" name="Rectangle 157"/>
          <p:cNvSpPr>
            <a:spLocks noChangeArrowheads="1"/>
          </p:cNvSpPr>
          <p:nvPr/>
        </p:nvSpPr>
        <p:spPr bwMode="auto">
          <a:xfrm>
            <a:off x="2438400" y="3962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62" name="Rectangle 158"/>
          <p:cNvSpPr>
            <a:spLocks noChangeArrowheads="1"/>
          </p:cNvSpPr>
          <p:nvPr/>
        </p:nvSpPr>
        <p:spPr bwMode="auto">
          <a:xfrm>
            <a:off x="2743200" y="3962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63" name="Rectangle 159"/>
          <p:cNvSpPr>
            <a:spLocks noChangeArrowheads="1"/>
          </p:cNvSpPr>
          <p:nvPr/>
        </p:nvSpPr>
        <p:spPr bwMode="auto">
          <a:xfrm>
            <a:off x="3048000" y="3962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64" name="Rectangle 160"/>
          <p:cNvSpPr>
            <a:spLocks noChangeArrowheads="1"/>
          </p:cNvSpPr>
          <p:nvPr/>
        </p:nvSpPr>
        <p:spPr bwMode="auto">
          <a:xfrm>
            <a:off x="3352800" y="3962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65" name="Rectangle 161"/>
          <p:cNvSpPr>
            <a:spLocks noChangeArrowheads="1"/>
          </p:cNvSpPr>
          <p:nvPr/>
        </p:nvSpPr>
        <p:spPr bwMode="auto">
          <a:xfrm>
            <a:off x="3657600" y="3962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66" name="Rectangle 162"/>
          <p:cNvSpPr>
            <a:spLocks noChangeArrowheads="1"/>
          </p:cNvSpPr>
          <p:nvPr/>
        </p:nvSpPr>
        <p:spPr bwMode="auto">
          <a:xfrm>
            <a:off x="3962400" y="3962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68" name="Rectangle 164"/>
          <p:cNvSpPr>
            <a:spLocks noChangeArrowheads="1"/>
          </p:cNvSpPr>
          <p:nvPr/>
        </p:nvSpPr>
        <p:spPr bwMode="auto">
          <a:xfrm>
            <a:off x="4267200" y="3962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69" name="Rectangle 165"/>
          <p:cNvSpPr>
            <a:spLocks noChangeArrowheads="1"/>
          </p:cNvSpPr>
          <p:nvPr/>
        </p:nvSpPr>
        <p:spPr bwMode="auto">
          <a:xfrm>
            <a:off x="1524000" y="4267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70" name="Rectangle 166"/>
          <p:cNvSpPr>
            <a:spLocks noChangeArrowheads="1"/>
          </p:cNvSpPr>
          <p:nvPr/>
        </p:nvSpPr>
        <p:spPr bwMode="auto">
          <a:xfrm>
            <a:off x="1828800" y="4267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71" name="Rectangle 167"/>
          <p:cNvSpPr>
            <a:spLocks noChangeArrowheads="1"/>
          </p:cNvSpPr>
          <p:nvPr/>
        </p:nvSpPr>
        <p:spPr bwMode="auto">
          <a:xfrm>
            <a:off x="2133600" y="4267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72" name="Rectangle 168"/>
          <p:cNvSpPr>
            <a:spLocks noChangeArrowheads="1"/>
          </p:cNvSpPr>
          <p:nvPr/>
        </p:nvSpPr>
        <p:spPr bwMode="auto">
          <a:xfrm>
            <a:off x="2438400" y="4267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73" name="Rectangle 169"/>
          <p:cNvSpPr>
            <a:spLocks noChangeArrowheads="1"/>
          </p:cNvSpPr>
          <p:nvPr/>
        </p:nvSpPr>
        <p:spPr bwMode="auto">
          <a:xfrm>
            <a:off x="2743200" y="4267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74" name="Rectangle 170"/>
          <p:cNvSpPr>
            <a:spLocks noChangeArrowheads="1"/>
          </p:cNvSpPr>
          <p:nvPr/>
        </p:nvSpPr>
        <p:spPr bwMode="auto">
          <a:xfrm>
            <a:off x="3048000" y="4267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75" name="Rectangle 171"/>
          <p:cNvSpPr>
            <a:spLocks noChangeArrowheads="1"/>
          </p:cNvSpPr>
          <p:nvPr/>
        </p:nvSpPr>
        <p:spPr bwMode="auto">
          <a:xfrm>
            <a:off x="3352800" y="4267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76" name="Rectangle 172"/>
          <p:cNvSpPr>
            <a:spLocks noChangeArrowheads="1"/>
          </p:cNvSpPr>
          <p:nvPr/>
        </p:nvSpPr>
        <p:spPr bwMode="auto">
          <a:xfrm>
            <a:off x="3657600" y="4267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77" name="Rectangle 173"/>
          <p:cNvSpPr>
            <a:spLocks noChangeArrowheads="1"/>
          </p:cNvSpPr>
          <p:nvPr/>
        </p:nvSpPr>
        <p:spPr bwMode="auto">
          <a:xfrm>
            <a:off x="3962400" y="4267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79" name="Rectangle 175"/>
          <p:cNvSpPr>
            <a:spLocks noChangeArrowheads="1"/>
          </p:cNvSpPr>
          <p:nvPr/>
        </p:nvSpPr>
        <p:spPr bwMode="auto">
          <a:xfrm>
            <a:off x="4267200" y="4267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80" name="Rectangle 176"/>
          <p:cNvSpPr>
            <a:spLocks noChangeArrowheads="1"/>
          </p:cNvSpPr>
          <p:nvPr/>
        </p:nvSpPr>
        <p:spPr bwMode="auto">
          <a:xfrm>
            <a:off x="1524000" y="4572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81" name="Rectangle 177"/>
          <p:cNvSpPr>
            <a:spLocks noChangeArrowheads="1"/>
          </p:cNvSpPr>
          <p:nvPr/>
        </p:nvSpPr>
        <p:spPr bwMode="auto">
          <a:xfrm>
            <a:off x="1828800" y="4572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82" name="Rectangle 178"/>
          <p:cNvSpPr>
            <a:spLocks noChangeArrowheads="1"/>
          </p:cNvSpPr>
          <p:nvPr/>
        </p:nvSpPr>
        <p:spPr bwMode="auto">
          <a:xfrm>
            <a:off x="2133600" y="4572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83" name="Rectangle 179"/>
          <p:cNvSpPr>
            <a:spLocks noChangeArrowheads="1"/>
          </p:cNvSpPr>
          <p:nvPr/>
        </p:nvSpPr>
        <p:spPr bwMode="auto">
          <a:xfrm>
            <a:off x="2438400" y="4572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84" name="Rectangle 180"/>
          <p:cNvSpPr>
            <a:spLocks noChangeArrowheads="1"/>
          </p:cNvSpPr>
          <p:nvPr/>
        </p:nvSpPr>
        <p:spPr bwMode="auto">
          <a:xfrm>
            <a:off x="2743200" y="4572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85" name="Rectangle 181"/>
          <p:cNvSpPr>
            <a:spLocks noChangeArrowheads="1"/>
          </p:cNvSpPr>
          <p:nvPr/>
        </p:nvSpPr>
        <p:spPr bwMode="auto">
          <a:xfrm>
            <a:off x="3048000" y="4572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86" name="Rectangle 182"/>
          <p:cNvSpPr>
            <a:spLocks noChangeArrowheads="1"/>
          </p:cNvSpPr>
          <p:nvPr/>
        </p:nvSpPr>
        <p:spPr bwMode="auto">
          <a:xfrm>
            <a:off x="3352800" y="4572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87" name="Rectangle 183"/>
          <p:cNvSpPr>
            <a:spLocks noChangeArrowheads="1"/>
          </p:cNvSpPr>
          <p:nvPr/>
        </p:nvSpPr>
        <p:spPr bwMode="auto">
          <a:xfrm>
            <a:off x="3657600" y="4572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88" name="Rectangle 184"/>
          <p:cNvSpPr>
            <a:spLocks noChangeArrowheads="1"/>
          </p:cNvSpPr>
          <p:nvPr/>
        </p:nvSpPr>
        <p:spPr bwMode="auto">
          <a:xfrm>
            <a:off x="3962400" y="4572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90" name="Rectangle 186"/>
          <p:cNvSpPr>
            <a:spLocks noChangeArrowheads="1"/>
          </p:cNvSpPr>
          <p:nvPr/>
        </p:nvSpPr>
        <p:spPr bwMode="auto">
          <a:xfrm>
            <a:off x="4267200" y="4572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91" name="Rectangle 187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92" name="Rectangle 188"/>
          <p:cNvSpPr>
            <a:spLocks noChangeArrowheads="1"/>
          </p:cNvSpPr>
          <p:nvPr/>
        </p:nvSpPr>
        <p:spPr bwMode="auto">
          <a:xfrm>
            <a:off x="1828800" y="4876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93" name="Rectangle 189"/>
          <p:cNvSpPr>
            <a:spLocks noChangeArrowheads="1"/>
          </p:cNvSpPr>
          <p:nvPr/>
        </p:nvSpPr>
        <p:spPr bwMode="auto">
          <a:xfrm>
            <a:off x="2133600" y="4876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94" name="Rectangle 190"/>
          <p:cNvSpPr>
            <a:spLocks noChangeArrowheads="1"/>
          </p:cNvSpPr>
          <p:nvPr/>
        </p:nvSpPr>
        <p:spPr bwMode="auto">
          <a:xfrm>
            <a:off x="2438400" y="4876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95" name="Rectangle 191"/>
          <p:cNvSpPr>
            <a:spLocks noChangeArrowheads="1"/>
          </p:cNvSpPr>
          <p:nvPr/>
        </p:nvSpPr>
        <p:spPr bwMode="auto">
          <a:xfrm>
            <a:off x="2743200" y="4876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96" name="Rectangle 192"/>
          <p:cNvSpPr>
            <a:spLocks noChangeArrowheads="1"/>
          </p:cNvSpPr>
          <p:nvPr/>
        </p:nvSpPr>
        <p:spPr bwMode="auto">
          <a:xfrm>
            <a:off x="3048000" y="4876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97" name="Rectangle 193"/>
          <p:cNvSpPr>
            <a:spLocks noChangeArrowheads="1"/>
          </p:cNvSpPr>
          <p:nvPr/>
        </p:nvSpPr>
        <p:spPr bwMode="auto">
          <a:xfrm>
            <a:off x="3352800" y="4876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98" name="Rectangle 194"/>
          <p:cNvSpPr>
            <a:spLocks noChangeArrowheads="1"/>
          </p:cNvSpPr>
          <p:nvPr/>
        </p:nvSpPr>
        <p:spPr bwMode="auto">
          <a:xfrm>
            <a:off x="3657600" y="4876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899" name="Rectangle 195"/>
          <p:cNvSpPr>
            <a:spLocks noChangeArrowheads="1"/>
          </p:cNvSpPr>
          <p:nvPr/>
        </p:nvSpPr>
        <p:spPr bwMode="auto">
          <a:xfrm>
            <a:off x="3962400" y="4876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901" name="Rectangle 197"/>
          <p:cNvSpPr>
            <a:spLocks noChangeArrowheads="1"/>
          </p:cNvSpPr>
          <p:nvPr/>
        </p:nvSpPr>
        <p:spPr bwMode="auto">
          <a:xfrm>
            <a:off x="4267200" y="4876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902" name="Rectangle 198"/>
          <p:cNvSpPr>
            <a:spLocks noChangeArrowheads="1"/>
          </p:cNvSpPr>
          <p:nvPr/>
        </p:nvSpPr>
        <p:spPr bwMode="auto">
          <a:xfrm>
            <a:off x="1524000" y="5181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903" name="Rectangle 199"/>
          <p:cNvSpPr>
            <a:spLocks noChangeArrowheads="1"/>
          </p:cNvSpPr>
          <p:nvPr/>
        </p:nvSpPr>
        <p:spPr bwMode="auto">
          <a:xfrm>
            <a:off x="1828800" y="5181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904" name="Rectangle 200"/>
          <p:cNvSpPr>
            <a:spLocks noChangeArrowheads="1"/>
          </p:cNvSpPr>
          <p:nvPr/>
        </p:nvSpPr>
        <p:spPr bwMode="auto">
          <a:xfrm>
            <a:off x="2133600" y="5181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905" name="Rectangle 201"/>
          <p:cNvSpPr>
            <a:spLocks noChangeArrowheads="1"/>
          </p:cNvSpPr>
          <p:nvPr/>
        </p:nvSpPr>
        <p:spPr bwMode="auto">
          <a:xfrm>
            <a:off x="2438400" y="5181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906" name="Rectangle 202"/>
          <p:cNvSpPr>
            <a:spLocks noChangeArrowheads="1"/>
          </p:cNvSpPr>
          <p:nvPr/>
        </p:nvSpPr>
        <p:spPr bwMode="auto">
          <a:xfrm>
            <a:off x="2743200" y="5181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907" name="Rectangle 203"/>
          <p:cNvSpPr>
            <a:spLocks noChangeArrowheads="1"/>
          </p:cNvSpPr>
          <p:nvPr/>
        </p:nvSpPr>
        <p:spPr bwMode="auto">
          <a:xfrm>
            <a:off x="3048000" y="5181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908" name="Rectangle 204"/>
          <p:cNvSpPr>
            <a:spLocks noChangeArrowheads="1"/>
          </p:cNvSpPr>
          <p:nvPr/>
        </p:nvSpPr>
        <p:spPr bwMode="auto">
          <a:xfrm>
            <a:off x="3352800" y="5181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909" name="Rectangle 205"/>
          <p:cNvSpPr>
            <a:spLocks noChangeArrowheads="1"/>
          </p:cNvSpPr>
          <p:nvPr/>
        </p:nvSpPr>
        <p:spPr bwMode="auto">
          <a:xfrm>
            <a:off x="3657600" y="5181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910" name="Rectangle 206"/>
          <p:cNvSpPr>
            <a:spLocks noChangeArrowheads="1"/>
          </p:cNvSpPr>
          <p:nvPr/>
        </p:nvSpPr>
        <p:spPr bwMode="auto">
          <a:xfrm>
            <a:off x="3962400" y="5181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912" name="Rectangle 208"/>
          <p:cNvSpPr>
            <a:spLocks noChangeArrowheads="1"/>
          </p:cNvSpPr>
          <p:nvPr/>
        </p:nvSpPr>
        <p:spPr bwMode="auto">
          <a:xfrm>
            <a:off x="4267200" y="5181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935" name="Line 231"/>
          <p:cNvSpPr>
            <a:spLocks noChangeAspect="1" noChangeShapeType="1"/>
          </p:cNvSpPr>
          <p:nvPr/>
        </p:nvSpPr>
        <p:spPr bwMode="auto">
          <a:xfrm>
            <a:off x="1517650" y="6000750"/>
            <a:ext cx="6977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56937" name="Line 233"/>
          <p:cNvSpPr>
            <a:spLocks noChangeShapeType="1"/>
          </p:cNvSpPr>
          <p:nvPr/>
        </p:nvSpPr>
        <p:spPr bwMode="auto">
          <a:xfrm>
            <a:off x="4564063" y="5903913"/>
            <a:ext cx="0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939" name="Text Box 235"/>
          <p:cNvSpPr txBox="1">
            <a:spLocks noChangeArrowheads="1"/>
          </p:cNvSpPr>
          <p:nvPr/>
        </p:nvSpPr>
        <p:spPr bwMode="auto">
          <a:xfrm>
            <a:off x="533400" y="3962400"/>
            <a:ext cx="8382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m = 10</a:t>
            </a:r>
          </a:p>
        </p:txBody>
      </p:sp>
      <p:sp>
        <p:nvSpPr>
          <p:cNvPr id="456940" name="Text Box 236"/>
          <p:cNvSpPr txBox="1">
            <a:spLocks noChangeAspect="1" noChangeArrowheads="1"/>
          </p:cNvSpPr>
          <p:nvPr/>
        </p:nvSpPr>
        <p:spPr bwMode="auto">
          <a:xfrm>
            <a:off x="2987675" y="6186488"/>
            <a:ext cx="170815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optimal makespan = 10</a:t>
            </a:r>
          </a:p>
        </p:txBody>
      </p:sp>
      <p:sp>
        <p:nvSpPr>
          <p:cNvPr id="456941" name="Line 237"/>
          <p:cNvSpPr>
            <a:spLocks noChangeShapeType="1"/>
          </p:cNvSpPr>
          <p:nvPr/>
        </p:nvSpPr>
        <p:spPr bwMode="auto">
          <a:xfrm>
            <a:off x="7307263" y="5911850"/>
            <a:ext cx="0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6942" name="Line 238"/>
          <p:cNvSpPr>
            <a:spLocks noChangeShapeType="1"/>
          </p:cNvSpPr>
          <p:nvPr/>
        </p:nvSpPr>
        <p:spPr bwMode="auto">
          <a:xfrm>
            <a:off x="4267200" y="5907088"/>
            <a:ext cx="0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alg-design">
  <a:themeElements>
    <a:clrScheme name="alg-design 7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660066"/>
      </a:folHlink>
    </a:clrScheme>
    <a:fontScheme name="alg-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lnDef>
  </a:objectDefaults>
  <a:extraClrSchemeLst>
    <a:extraClrScheme>
      <a:clrScheme name="alg-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-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WAYNE:CS423:kleinberg-tardos:slides:alg-design.pot</Template>
  <TotalTime>12101</TotalTime>
  <Words>4704</Words>
  <Application>Microsoft Office PowerPoint</Application>
  <PresentationFormat>On-screen Show (4:3)</PresentationFormat>
  <Paragraphs>888</Paragraphs>
  <Slides>66</Slides>
  <Notes>49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8" baseType="lpstr">
      <vt:lpstr>Lucida Grande</vt:lpstr>
      <vt:lpstr>Monotype Sorts</vt:lpstr>
      <vt:lpstr>ＭＳ Ｐゴシック</vt:lpstr>
      <vt:lpstr>SimSun</vt:lpstr>
      <vt:lpstr>Arial</vt:lpstr>
      <vt:lpstr>Cambria Math</vt:lpstr>
      <vt:lpstr>Comic Sans MS</vt:lpstr>
      <vt:lpstr>Courier New</vt:lpstr>
      <vt:lpstr>Symbol</vt:lpstr>
      <vt:lpstr>Wingdings</vt:lpstr>
      <vt:lpstr>alg-design</vt:lpstr>
      <vt:lpstr>Equation</vt:lpstr>
      <vt:lpstr>Approximation Algorithms</vt:lpstr>
      <vt:lpstr>11.1  Load Balancing</vt:lpstr>
      <vt:lpstr>Load Balancing</vt:lpstr>
      <vt:lpstr>Load Balancing:  List Scheduling</vt:lpstr>
      <vt:lpstr>Load Balancing:  List Scheduling Analysis</vt:lpstr>
      <vt:lpstr>Load Balancing:  List Scheduling Analysis</vt:lpstr>
      <vt:lpstr>Load Balancing:  List Scheduling Analysis</vt:lpstr>
      <vt:lpstr>Load Balancing:  List Scheduling Analysis</vt:lpstr>
      <vt:lpstr>Load Balancing:  List Scheduling Analysis</vt:lpstr>
      <vt:lpstr>Load Balancing:  LPT Rule</vt:lpstr>
      <vt:lpstr>Load Balancing:  LPT Rule</vt:lpstr>
      <vt:lpstr>Load Balancing:  LPT Rule</vt:lpstr>
      <vt:lpstr>Load Balancing:  LPT Rule</vt:lpstr>
      <vt:lpstr>11.2  The k-Center problem</vt:lpstr>
      <vt:lpstr>The k-Center Problem</vt:lpstr>
      <vt:lpstr>The k-Center Problem</vt:lpstr>
      <vt:lpstr>1-Center</vt:lpstr>
      <vt:lpstr>Greedy Algorithm for k-Center:  A False Start</vt:lpstr>
      <vt:lpstr>k-Center:  Greedy Algorithm</vt:lpstr>
      <vt:lpstr>k-Center:  Analysis of Greedy Algorithm</vt:lpstr>
      <vt:lpstr>The k-Center Problem</vt:lpstr>
      <vt:lpstr>11.3  Set Cover</vt:lpstr>
      <vt:lpstr>Set Cover</vt:lpstr>
      <vt:lpstr>Weighted Set Cover</vt:lpstr>
      <vt:lpstr>Relating ∑cs with OPT </vt:lpstr>
      <vt:lpstr>Approximation Ratio of the Greedy Algorithm</vt:lpstr>
      <vt:lpstr>11.4  The Pricing Method:  Vertex Cover</vt:lpstr>
      <vt:lpstr>Weighted Vertex Cover</vt:lpstr>
      <vt:lpstr>Weighted Vertex Cover</vt:lpstr>
      <vt:lpstr>Pricing Method</vt:lpstr>
      <vt:lpstr>Pricing Method</vt:lpstr>
      <vt:lpstr>Pricing Method:  Analysis</vt:lpstr>
      <vt:lpstr>11.5 Disjoint Paths</vt:lpstr>
      <vt:lpstr>The Problem</vt:lpstr>
      <vt:lpstr>A Greedy Algorithm</vt:lpstr>
      <vt:lpstr>Greedy is an O(√m)-Approximation</vt:lpstr>
      <vt:lpstr>The Pricing Algorithm</vt:lpstr>
      <vt:lpstr>Analysis for the Case c = 2</vt:lpstr>
      <vt:lpstr>Analysis for the Case c = 2</vt:lpstr>
      <vt:lpstr>11.6  LP Rounding: Vertex Cover</vt:lpstr>
      <vt:lpstr>Weighted Vertex Cover:  IP Formulation</vt:lpstr>
      <vt:lpstr>Weighted Vertex Cover:  ILP Formulation</vt:lpstr>
      <vt:lpstr>Integer Linear Programming</vt:lpstr>
      <vt:lpstr>Linear Programming</vt:lpstr>
      <vt:lpstr>LP Feasible Region</vt:lpstr>
      <vt:lpstr>Weighted Vertex Cover:  LP Relaxation</vt:lpstr>
      <vt:lpstr>Weighted Vertex Cover</vt:lpstr>
      <vt:lpstr>Weighted Vertex Cover</vt:lpstr>
      <vt:lpstr>LP Rounding: Set Cover</vt:lpstr>
      <vt:lpstr>ILP Formulation of Set Cover</vt:lpstr>
      <vt:lpstr>LP Relaxation for Set Cover and Rounding</vt:lpstr>
      <vt:lpstr>Randomized Rounding</vt:lpstr>
      <vt:lpstr>O(log n)-Approximation</vt:lpstr>
      <vt:lpstr>11.8  FPTAS: The Knapsack Problem</vt:lpstr>
      <vt:lpstr>Polynomial Time Approximation Scheme</vt:lpstr>
      <vt:lpstr>Knapsack Problem</vt:lpstr>
      <vt:lpstr>Knapsack Problem:  Dynamic Programming I</vt:lpstr>
      <vt:lpstr>Knapsack Problem:  Dynamic Programming II</vt:lpstr>
      <vt:lpstr>Knapsack:  FPTAS</vt:lpstr>
      <vt:lpstr>Knapsack:  FPTAS</vt:lpstr>
      <vt:lpstr>Knapsack:  FPTAS</vt:lpstr>
      <vt:lpstr>PTAS for Load Balancing</vt:lpstr>
      <vt:lpstr>Load Balancing</vt:lpstr>
      <vt:lpstr>Load Balancing to Bin Packing</vt:lpstr>
      <vt:lpstr>Solving Bin Packing Exactly on k Different Job Sizes </vt:lpstr>
      <vt:lpstr>Solving Bin Packing with Slack</vt:lpstr>
    </vt:vector>
  </TitlesOfParts>
  <Company>Dell Computer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Kevin Wayne</dc:creator>
  <cp:lastModifiedBy>yike</cp:lastModifiedBy>
  <cp:revision>785</cp:revision>
  <cp:lastPrinted>2005-06-13T18:09:28Z</cp:lastPrinted>
  <dcterms:created xsi:type="dcterms:W3CDTF">1999-12-31T01:41:01Z</dcterms:created>
  <dcterms:modified xsi:type="dcterms:W3CDTF">2014-10-20T12:52:23Z</dcterms:modified>
</cp:coreProperties>
</file>