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458" r:id="rId2"/>
    <p:sldId id="457" r:id="rId3"/>
    <p:sldId id="452" r:id="rId4"/>
    <p:sldId id="453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84" r:id="rId14"/>
    <p:sldId id="464" r:id="rId15"/>
    <p:sldId id="465" r:id="rId16"/>
    <p:sldId id="467" r:id="rId17"/>
    <p:sldId id="466" r:id="rId18"/>
    <p:sldId id="480" r:id="rId19"/>
    <p:sldId id="481" r:id="rId20"/>
    <p:sldId id="482" r:id="rId21"/>
    <p:sldId id="485" r:id="rId22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33"/>
    <a:srgbClr val="CC0000"/>
    <a:srgbClr val="003399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4009" autoAdjust="0"/>
  </p:normalViewPr>
  <p:slideViewPr>
    <p:cSldViewPr>
      <p:cViewPr>
        <p:scale>
          <a:sx n="64" d="100"/>
          <a:sy n="64" d="100"/>
        </p:scale>
        <p:origin x="-119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A26E707-5641-4484-A0C3-B12B531784F2}" type="datetime1">
              <a:rPr lang="en-US" altLang="en-US"/>
              <a:pPr/>
              <a:t>10/15/2014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D8D3936-C1EB-40CC-BB1D-93B9464D9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1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50A21D2-04A6-4BBF-AE57-6BB9AAE34E4E}" type="datetime1">
              <a:rPr lang="en-US" altLang="en-US"/>
              <a:pPr/>
              <a:t>10/15/2014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C04E60-5161-4965-83FA-F9B938524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34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5338"/>
            <a:ext cx="6796087" cy="315753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Is</a:t>
            </a:r>
            <a:r>
              <a:rPr lang="en-US" altLang="en-US" baseline="0" dirty="0" smtClean="0"/>
              <a:t> independent set in FPT?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79816E-0D07-4327-BCDC-DD7F4AB5BAD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C9AF94-8589-4871-82C3-13454624676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C8EC9-582B-4B26-A8AC-B8EA09B2E80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16E07B-44ED-49FF-A9B9-AB9FE6256A3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91A6E6-9D62-46DF-B766-E940E2A6E03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79CFF1-49D5-465E-B0CC-875A89E6410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C79C0-B03D-4B27-A29B-FEC27517ACC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39905-5CE7-4F58-89EA-D8AE0A006C8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2388D7-323A-42E5-A261-2B87DCDBAAD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B9D3B4-4E77-4FAA-832F-95BE56C6740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BB52904-D2BE-4C92-B023-E91E0B0EAD2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Coping With NP-Completeness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5410200"/>
          </a:xfrm>
        </p:spPr>
        <p:txBody>
          <a:bodyPr/>
          <a:lstStyle/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Suppose I need to solve an NP-complete problem. What should I do?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Theory says you're unlikely to find poly-time algorithm.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Must sacrifice </a:t>
            </a:r>
            <a:r>
              <a:rPr lang="en-US" altLang="en-US" dirty="0" smtClean="0"/>
              <a:t>at least one </a:t>
            </a:r>
            <a:r>
              <a:rPr lang="en-US" altLang="en-US" dirty="0"/>
              <a:t>of three desired features.</a:t>
            </a:r>
          </a:p>
          <a:p>
            <a:pPr lvl="1"/>
            <a:r>
              <a:rPr lang="en-US" altLang="en-US" dirty="0" smtClean="0"/>
              <a:t>Solve </a:t>
            </a:r>
            <a:r>
              <a:rPr lang="en-US" altLang="en-US" dirty="0"/>
              <a:t>problem in polynomial time.</a:t>
            </a:r>
          </a:p>
          <a:p>
            <a:pPr lvl="1"/>
            <a:r>
              <a:rPr lang="en-US" altLang="en-US" dirty="0"/>
              <a:t>Solve problem to optimality.</a:t>
            </a:r>
          </a:p>
          <a:p>
            <a:pPr lvl="1"/>
            <a:r>
              <a:rPr lang="en-US" altLang="en-US" dirty="0" smtClean="0"/>
              <a:t>Solve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</a:rPr>
              <a:t>arbitrary instances </a:t>
            </a:r>
            <a:r>
              <a:rPr lang="en-US" altLang="en-US" dirty="0"/>
              <a:t>of the problem.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This lecture.  </a:t>
            </a:r>
            <a:r>
              <a:rPr lang="en-US" altLang="en-US" dirty="0">
                <a:solidFill>
                  <a:schemeClr val="tx1"/>
                </a:solidFill>
              </a:rPr>
              <a:t>Solve some special cases of NP-complete problems that arise in practice.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778ED-1A62-4A8C-AF19-D82C54279550}" type="slidenum">
              <a:rPr lang="en-US" altLang="en-US"/>
              <a:pPr/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Set on Trees:  Greedy Algorithm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The following greedy algorithm finds a maximum cardinality independent set in </a:t>
            </a:r>
            <a:r>
              <a:rPr lang="en-US" altLang="en-US" dirty="0" smtClean="0">
                <a:solidFill>
                  <a:schemeClr val="tx1"/>
                </a:solidFill>
              </a:rPr>
              <a:t>forests </a:t>
            </a:r>
            <a:r>
              <a:rPr lang="en-US" altLang="en-US" dirty="0">
                <a:solidFill>
                  <a:schemeClr val="tx1"/>
                </a:solidFill>
              </a:rPr>
              <a:t>(and hence trees).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tx1"/>
                </a:solidFill>
              </a:rPr>
              <a:t>Correctness follows from the previous key observation.  </a:t>
            </a:r>
            <a:r>
              <a:rPr lang="en-US" altLang="en-US" dirty="0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Remark.  </a:t>
            </a:r>
            <a:r>
              <a:rPr lang="en-US" altLang="en-US" dirty="0">
                <a:solidFill>
                  <a:schemeClr val="tx1"/>
                </a:solidFill>
              </a:rPr>
              <a:t>Can implement in O(n) time by considering nodes in </a:t>
            </a:r>
            <a:r>
              <a:rPr lang="en-US" altLang="en-US" dirty="0" err="1">
                <a:solidFill>
                  <a:schemeClr val="tx1"/>
                </a:solidFill>
              </a:rPr>
              <a:t>postorder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F0F5A-6C5B-4B0A-BEDE-47B8B48493F6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295400" y="2133600"/>
            <a:ext cx="7094538" cy="2893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 dirty="0">
                <a:latin typeface="Courier New" pitchFamily="92" charset="0"/>
              </a:rPr>
              <a:t>Independent-Set-In-A-Forest(F) {</a:t>
            </a:r>
          </a:p>
          <a:p>
            <a:r>
              <a:rPr lang="en-US" altLang="en-US" b="1" dirty="0">
                <a:latin typeface="Courier New" pitchFamily="92" charset="0"/>
              </a:rPr>
              <a:t>   S </a:t>
            </a:r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 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  <a:sym typeface="Symbol" pitchFamily="92" charset="2"/>
              </a:rPr>
              <a:t>while</a:t>
            </a:r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(F has at least one edge) {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   Let e = (u, v) be an edge such that v is a leaf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   Add v to S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   Delete from F nodes u and v, and all edges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      incident to them.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</a:t>
            </a:r>
            <a:r>
              <a:rPr lang="en-US" altLang="en-US" b="1" dirty="0" smtClean="0">
                <a:latin typeface="Courier New" pitchFamily="92" charset="0"/>
                <a:sym typeface="Symbol" pitchFamily="92" charset="2"/>
              </a:rPr>
              <a:t>}</a:t>
            </a:r>
          </a:p>
          <a:p>
            <a:r>
              <a:rPr lang="en-US" altLang="en-US" b="1" dirty="0" smtClean="0">
                <a:latin typeface="Courier New" pitchFamily="92" charset="0"/>
                <a:sym typeface="Symbol" pitchFamily="92" charset="2"/>
              </a:rPr>
              <a:t>   Add all remaining </a:t>
            </a:r>
            <a:r>
              <a:rPr lang="en-US" altLang="en-US" b="1" smtClean="0">
                <a:latin typeface="Courier New" pitchFamily="92" charset="0"/>
                <a:sym typeface="Symbol" pitchFamily="92" charset="2"/>
              </a:rPr>
              <a:t>vertices to S </a:t>
            </a:r>
            <a:endParaRPr lang="en-US" altLang="en-US" b="1" dirty="0">
              <a:latin typeface="Courier New" pitchFamily="92" charset="0"/>
              <a:sym typeface="Symbol" pitchFamily="92" charset="2"/>
            </a:endParaRP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  <a:sym typeface="Symbol" pitchFamily="92" charset="2"/>
              </a:rPr>
              <a:t>return</a:t>
            </a:r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S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}</a:t>
            </a:r>
            <a:endParaRPr lang="en-US" altLang="en-US" b="1" dirty="0">
              <a:latin typeface="Courier New" pitchFamily="9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Independent Set on Trees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229600" cy="5410200"/>
          </a:xfrm>
        </p:spPr>
        <p:txBody>
          <a:bodyPr/>
          <a:lstStyle/>
          <a:p>
            <a:r>
              <a:rPr lang="en-US" altLang="en-US" dirty="0"/>
              <a:t>Weighted independent set on trees.  </a:t>
            </a:r>
            <a:r>
              <a:rPr lang="en-US" altLang="en-US" dirty="0">
                <a:solidFill>
                  <a:schemeClr val="tx1"/>
                </a:solidFill>
              </a:rPr>
              <a:t>Given a tree and node weights </a:t>
            </a:r>
            <a:r>
              <a:rPr lang="en-US" altLang="en-US" dirty="0" err="1">
                <a:solidFill>
                  <a:schemeClr val="tx1"/>
                </a:solidFill>
              </a:rPr>
              <a:t>w</a:t>
            </a:r>
            <a:r>
              <a:rPr lang="en-US" altLang="en-US" baseline="-25000" dirty="0" err="1">
                <a:solidFill>
                  <a:schemeClr val="tx1"/>
                </a:solidFill>
              </a:rPr>
              <a:t>v</a:t>
            </a:r>
            <a:r>
              <a:rPr lang="en-US" altLang="en-US" dirty="0">
                <a:solidFill>
                  <a:schemeClr val="tx1"/>
                </a:solidFill>
              </a:rPr>
              <a:t> &gt; 0, find an independent set S that maximizes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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92" charset="2"/>
              </a:rPr>
              <a:t>vS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w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92" charset="2"/>
              </a:rPr>
              <a:t>v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If (u, v) is an edge such that v is a leaf node, then either OPT includes u, or it includes all leaf nodes incident to u.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Dynamic programming solution.  </a:t>
            </a:r>
            <a:r>
              <a:rPr lang="en-US" altLang="en-US" dirty="0">
                <a:solidFill>
                  <a:schemeClr val="tx1"/>
                </a:solidFill>
              </a:rPr>
              <a:t>Root tree at some node, say r.</a:t>
            </a:r>
          </a:p>
          <a:p>
            <a:pPr lvl="1"/>
            <a:r>
              <a:rPr lang="en-US" altLang="en-US" dirty="0" err="1"/>
              <a:t>OPT</a:t>
            </a:r>
            <a:r>
              <a:rPr lang="en-US" altLang="en-US" baseline="-25000" dirty="0" err="1"/>
              <a:t>in</a:t>
            </a:r>
            <a:r>
              <a:rPr lang="en-US" altLang="en-US" baseline="-25000" dirty="0"/>
              <a:t>  </a:t>
            </a:r>
            <a:r>
              <a:rPr lang="en-US" altLang="en-US" dirty="0"/>
              <a:t>(u) = max weight independent set</a:t>
            </a:r>
            <a:br>
              <a:rPr lang="en-US" altLang="en-US" dirty="0"/>
            </a:br>
            <a:r>
              <a:rPr lang="en-US" altLang="en-US" dirty="0"/>
              <a:t>rooted at u, containing u.</a:t>
            </a:r>
          </a:p>
          <a:p>
            <a:pPr lvl="1"/>
            <a:r>
              <a:rPr lang="en-US" altLang="en-US" dirty="0" err="1"/>
              <a:t>OPT</a:t>
            </a:r>
            <a:r>
              <a:rPr lang="en-US" altLang="en-US" baseline="-25000" dirty="0" err="1"/>
              <a:t>out</a:t>
            </a:r>
            <a:r>
              <a:rPr lang="en-US" altLang="en-US" dirty="0"/>
              <a:t>(u) = max weight independent set</a:t>
            </a:r>
            <a:br>
              <a:rPr lang="en-US" altLang="en-US" dirty="0"/>
            </a:br>
            <a:r>
              <a:rPr lang="en-US" altLang="en-US" dirty="0"/>
              <a:t>rooted at u, not containing u.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79D38-6E02-4885-931D-87CCE1B247F4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570397" name="Rectangle 29"/>
          <p:cNvSpPr>
            <a:spLocks noChangeArrowheads="1"/>
          </p:cNvSpPr>
          <p:nvPr/>
        </p:nvSpPr>
        <p:spPr bwMode="auto">
          <a:xfrm>
            <a:off x="6713538" y="3505200"/>
            <a:ext cx="20574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0398" name="Oval 30"/>
          <p:cNvSpPr>
            <a:spLocks noChangeArrowheads="1"/>
          </p:cNvSpPr>
          <p:nvPr/>
        </p:nvSpPr>
        <p:spPr bwMode="auto">
          <a:xfrm>
            <a:off x="7575550" y="36941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r</a:t>
            </a:r>
          </a:p>
        </p:txBody>
      </p:sp>
      <p:sp>
        <p:nvSpPr>
          <p:cNvPr id="570399" name="Oval 31"/>
          <p:cNvSpPr>
            <a:spLocks noChangeArrowheads="1"/>
          </p:cNvSpPr>
          <p:nvPr/>
        </p:nvSpPr>
        <p:spPr bwMode="auto">
          <a:xfrm>
            <a:off x="7575550" y="58277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70401" name="Oval 33"/>
          <p:cNvSpPr>
            <a:spLocks noChangeArrowheads="1"/>
          </p:cNvSpPr>
          <p:nvPr/>
        </p:nvSpPr>
        <p:spPr bwMode="auto">
          <a:xfrm>
            <a:off x="7018338" y="423068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70402" name="AutoShape 34"/>
          <p:cNvCxnSpPr>
            <a:cxnSpLocks noChangeShapeType="1"/>
            <a:stCxn id="570398" idx="4"/>
            <a:endCxn id="570405" idx="0"/>
          </p:cNvCxnSpPr>
          <p:nvPr/>
        </p:nvCxnSpPr>
        <p:spPr bwMode="auto">
          <a:xfrm>
            <a:off x="7689850" y="39227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0404" name="AutoShape 36"/>
          <p:cNvCxnSpPr>
            <a:cxnSpLocks noChangeShapeType="1"/>
            <a:stCxn id="570398" idx="3"/>
            <a:endCxn id="570401" idx="7"/>
          </p:cNvCxnSpPr>
          <p:nvPr/>
        </p:nvCxnSpPr>
        <p:spPr bwMode="auto">
          <a:xfrm flipH="1">
            <a:off x="7213600" y="3889375"/>
            <a:ext cx="395288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05" name="Oval 37"/>
          <p:cNvSpPr>
            <a:spLocks noChangeArrowheads="1"/>
          </p:cNvSpPr>
          <p:nvPr/>
        </p:nvSpPr>
        <p:spPr bwMode="auto">
          <a:xfrm>
            <a:off x="7575550" y="42275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70406" name="AutoShape 38"/>
          <p:cNvCxnSpPr>
            <a:cxnSpLocks noChangeShapeType="1"/>
            <a:stCxn id="570405" idx="5"/>
            <a:endCxn id="570407" idx="1"/>
          </p:cNvCxnSpPr>
          <p:nvPr/>
        </p:nvCxnSpPr>
        <p:spPr bwMode="auto">
          <a:xfrm>
            <a:off x="7770813" y="442277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07" name="Oval 39"/>
          <p:cNvSpPr>
            <a:spLocks noChangeArrowheads="1"/>
          </p:cNvSpPr>
          <p:nvPr/>
        </p:nvSpPr>
        <p:spPr bwMode="auto">
          <a:xfrm>
            <a:off x="8185150" y="4760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70412" name="AutoShape 44"/>
          <p:cNvCxnSpPr>
            <a:cxnSpLocks noChangeShapeType="1"/>
            <a:stCxn id="570405" idx="4"/>
            <a:endCxn id="570413" idx="0"/>
          </p:cNvCxnSpPr>
          <p:nvPr/>
        </p:nvCxnSpPr>
        <p:spPr bwMode="auto">
          <a:xfrm>
            <a:off x="7689850" y="44561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13" name="Oval 45"/>
          <p:cNvSpPr>
            <a:spLocks noChangeArrowheads="1"/>
          </p:cNvSpPr>
          <p:nvPr/>
        </p:nvSpPr>
        <p:spPr bwMode="auto">
          <a:xfrm>
            <a:off x="7575550" y="4760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u</a:t>
            </a:r>
          </a:p>
        </p:txBody>
      </p:sp>
      <p:sp>
        <p:nvSpPr>
          <p:cNvPr id="570414" name="Oval 46"/>
          <p:cNvSpPr>
            <a:spLocks noChangeArrowheads="1"/>
          </p:cNvSpPr>
          <p:nvPr/>
        </p:nvSpPr>
        <p:spPr bwMode="auto">
          <a:xfrm>
            <a:off x="7042150" y="5294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v</a:t>
            </a:r>
          </a:p>
        </p:txBody>
      </p:sp>
      <p:cxnSp>
        <p:nvCxnSpPr>
          <p:cNvPr id="570415" name="AutoShape 47"/>
          <p:cNvCxnSpPr>
            <a:cxnSpLocks noChangeShapeType="1"/>
            <a:stCxn id="570413" idx="4"/>
            <a:endCxn id="570417" idx="0"/>
          </p:cNvCxnSpPr>
          <p:nvPr/>
        </p:nvCxnSpPr>
        <p:spPr bwMode="auto">
          <a:xfrm>
            <a:off x="7689850" y="49895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0416" name="AutoShape 48"/>
          <p:cNvCxnSpPr>
            <a:cxnSpLocks noChangeShapeType="1"/>
            <a:stCxn id="570413" idx="3"/>
            <a:endCxn id="570414" idx="7"/>
          </p:cNvCxnSpPr>
          <p:nvPr/>
        </p:nvCxnSpPr>
        <p:spPr bwMode="auto">
          <a:xfrm flipH="1">
            <a:off x="7237413" y="4956175"/>
            <a:ext cx="3714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17" name="Oval 49"/>
          <p:cNvSpPr>
            <a:spLocks noChangeArrowheads="1"/>
          </p:cNvSpPr>
          <p:nvPr/>
        </p:nvSpPr>
        <p:spPr bwMode="auto">
          <a:xfrm>
            <a:off x="7575550" y="5294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w</a:t>
            </a:r>
          </a:p>
        </p:txBody>
      </p:sp>
      <p:cxnSp>
        <p:nvCxnSpPr>
          <p:cNvPr id="570418" name="AutoShape 50"/>
          <p:cNvCxnSpPr>
            <a:cxnSpLocks noChangeShapeType="1"/>
            <a:stCxn id="570417" idx="4"/>
            <a:endCxn id="570399" idx="0"/>
          </p:cNvCxnSpPr>
          <p:nvPr/>
        </p:nvCxnSpPr>
        <p:spPr bwMode="auto">
          <a:xfrm>
            <a:off x="7689850" y="55229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570422" name="Object 54"/>
          <p:cNvGraphicFramePr>
            <a:graphicFrameLocks noChangeAspect="1"/>
          </p:cNvGraphicFramePr>
          <p:nvPr/>
        </p:nvGraphicFramePr>
        <p:xfrm>
          <a:off x="1219200" y="5016500"/>
          <a:ext cx="49561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45" name="Equation" r:id="rId4" imgW="4699000" imgH="1117600" progId="Equation.3">
                  <p:embed/>
                </p:oleObj>
              </mc:Choice>
              <mc:Fallback>
                <p:oleObj name="Equation" r:id="rId4" imgW="4699000" imgH="1117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69" t="-12273" r="-2769" b="-12273"/>
                      <a:stretch>
                        <a:fillRect/>
                      </a:stretch>
                    </p:blipFill>
                    <p:spPr bwMode="auto">
                      <a:xfrm>
                        <a:off x="1219200" y="5016500"/>
                        <a:ext cx="4956175" cy="13843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423" name="Oval 55"/>
          <p:cNvSpPr>
            <a:spLocks noChangeArrowheads="1"/>
          </p:cNvSpPr>
          <p:nvPr/>
        </p:nvSpPr>
        <p:spPr bwMode="auto">
          <a:xfrm>
            <a:off x="8077200" y="529907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x</a:t>
            </a:r>
          </a:p>
        </p:txBody>
      </p:sp>
      <p:cxnSp>
        <p:nvCxnSpPr>
          <p:cNvPr id="570424" name="AutoShape 56"/>
          <p:cNvCxnSpPr>
            <a:cxnSpLocks noChangeShapeType="1"/>
            <a:stCxn id="570413" idx="5"/>
            <a:endCxn id="570423" idx="1"/>
          </p:cNvCxnSpPr>
          <p:nvPr/>
        </p:nvCxnSpPr>
        <p:spPr bwMode="auto">
          <a:xfrm>
            <a:off x="7770813" y="4956175"/>
            <a:ext cx="339725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0425" name="Rectangle 57"/>
          <p:cNvSpPr>
            <a:spLocks noChangeArrowheads="1"/>
          </p:cNvSpPr>
          <p:nvPr/>
        </p:nvSpPr>
        <p:spPr bwMode="auto">
          <a:xfrm>
            <a:off x="6705600" y="6289675"/>
            <a:ext cx="2030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children(u) = { v, w, x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Set on Trees:  Greedy Algorithm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The dynamic programming algorithm find a maximum weighted independent set in trees in O(n) time.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Takes O(n) time since we visit nodes in postorder and examine each edge exactly once.  </a:t>
            </a:r>
            <a:r>
              <a:rPr lang="en-US" altLang="en-US">
                <a:solidFill>
                  <a:schemeClr val="tx1"/>
                </a:solidFill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35CAB-EE58-4121-8EDD-776CA216CC73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287463" y="1828800"/>
            <a:ext cx="6332537" cy="360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latin typeface="Courier New" pitchFamily="92" charset="0"/>
              </a:rPr>
              <a:t>Weighted-Independent-Set-In-A-Tree(T) {</a:t>
            </a:r>
          </a:p>
          <a:p>
            <a:r>
              <a:rPr lang="en-US" altLang="en-US" b="1">
                <a:latin typeface="Courier New" pitchFamily="92" charset="0"/>
              </a:rPr>
              <a:t>   Root the tree at a node r</a:t>
            </a:r>
          </a:p>
          <a:p>
            <a:r>
              <a:rPr lang="en-US" altLang="en-US" b="1">
                <a:latin typeface="Courier New" pitchFamily="92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itchFamily="92" charset="0"/>
              </a:rPr>
              <a:t>foreach</a:t>
            </a:r>
            <a:r>
              <a:rPr lang="en-US" altLang="en-US" b="1">
                <a:latin typeface="Courier New" pitchFamily="92" charset="0"/>
              </a:rPr>
              <a:t> (node u of T in postorder) {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</a:t>
            </a:r>
            <a:r>
              <a:rPr lang="en-US" altLang="en-US" b="1">
                <a:solidFill>
                  <a:srgbClr val="003399"/>
                </a:solidFill>
                <a:latin typeface="Courier New" pitchFamily="92" charset="0"/>
                <a:sym typeface="Symbol" pitchFamily="92" charset="2"/>
              </a:rPr>
              <a:t>if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 (u is a leaf) {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   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in 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[u] = w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u</a:t>
            </a:r>
            <a:endParaRPr lang="en-US" altLang="en-US" b="1">
              <a:latin typeface="Courier New" pitchFamily="92" charset="0"/>
              <a:sym typeface="Symbol" pitchFamily="92" charset="2"/>
            </a:endParaRP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   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out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[u] = 0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}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</a:t>
            </a:r>
            <a:r>
              <a:rPr lang="en-US" altLang="en-US" b="1">
                <a:solidFill>
                  <a:srgbClr val="003399"/>
                </a:solidFill>
                <a:latin typeface="Courier New" pitchFamily="92" charset="0"/>
                <a:sym typeface="Symbol" pitchFamily="92" charset="2"/>
              </a:rPr>
              <a:t>else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 {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   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in 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[u] = 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vchildren(u)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 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out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[v]  +  w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v</a:t>
            </a:r>
            <a:endParaRPr lang="en-US" altLang="en-US" b="1">
              <a:latin typeface="Courier New" pitchFamily="92" charset="0"/>
              <a:sym typeface="Symbol" pitchFamily="92" charset="2"/>
            </a:endParaRP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   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out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[u] = 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vchildren(u)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 max(M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out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[v], 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in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[v])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   }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}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itchFamily="92" charset="0"/>
                <a:sym typeface="Symbol" pitchFamily="92" charset="2"/>
              </a:rPr>
              <a:t>return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 max(M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in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[r], M</a:t>
            </a:r>
            <a:r>
              <a:rPr lang="en-US" altLang="en-US" b="1" baseline="-25000">
                <a:latin typeface="Courier New" pitchFamily="92" charset="0"/>
                <a:sym typeface="Symbol" pitchFamily="92" charset="2"/>
              </a:rPr>
              <a:t>out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[r])</a:t>
            </a:r>
          </a:p>
          <a:p>
            <a:r>
              <a:rPr lang="en-US" altLang="en-US" b="1">
                <a:latin typeface="Courier New" pitchFamily="92" charset="0"/>
                <a:sym typeface="Symbol" pitchFamily="92" charset="2"/>
              </a:rPr>
              <a:t>}</a:t>
            </a:r>
          </a:p>
        </p:txBody>
      </p:sp>
      <p:sp>
        <p:nvSpPr>
          <p:cNvPr id="571397" name="Line 5"/>
          <p:cNvSpPr>
            <a:spLocks noChangeShapeType="1"/>
          </p:cNvSpPr>
          <p:nvPr/>
        </p:nvSpPr>
        <p:spPr bwMode="auto">
          <a:xfrm flipV="1">
            <a:off x="5249863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5064125" y="2887663"/>
            <a:ext cx="2343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ensures a node is visited after</a:t>
            </a:r>
            <a:br>
              <a:rPr lang="en-US" altLang="en-US" sz="1200"/>
            </a:br>
            <a:r>
              <a:rPr lang="en-US" altLang="en-US" sz="1200"/>
              <a:t>all its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Context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Independent set on trees.  </a:t>
            </a:r>
            <a:r>
              <a:rPr lang="en-US" altLang="en-US">
                <a:solidFill>
                  <a:schemeClr val="tx1"/>
                </a:solidFill>
              </a:rPr>
              <a:t>This structured special case is tractable because we can find a node that </a:t>
            </a:r>
            <a:r>
              <a:rPr lang="en-US" altLang="en-US">
                <a:solidFill>
                  <a:schemeClr val="accent1"/>
                </a:solidFill>
              </a:rPr>
              <a:t>breaks the communication</a:t>
            </a:r>
            <a:r>
              <a:rPr lang="en-US" altLang="en-US">
                <a:solidFill>
                  <a:schemeClr val="tx1"/>
                </a:solidFill>
              </a:rPr>
              <a:t> among the</a:t>
            </a:r>
          </a:p>
          <a:p>
            <a:r>
              <a:rPr lang="en-US" altLang="en-US">
                <a:solidFill>
                  <a:schemeClr val="tx1"/>
                </a:solidFill>
              </a:rPr>
              <a:t>subproblems in different subtrees.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Graphs of bounded tree width.  </a:t>
            </a:r>
            <a:r>
              <a:rPr lang="en-US" altLang="en-US">
                <a:solidFill>
                  <a:schemeClr val="tx1"/>
                </a:solidFill>
              </a:rPr>
              <a:t>Elegant generalization of trees that:</a:t>
            </a:r>
          </a:p>
          <a:p>
            <a:pPr lvl="1"/>
            <a:r>
              <a:rPr lang="en-US" altLang="en-US"/>
              <a:t>Captures a rich class of graphs that arise in practice.</a:t>
            </a:r>
          </a:p>
          <a:p>
            <a:pPr lvl="1"/>
            <a:r>
              <a:rPr lang="en-US" altLang="en-US"/>
              <a:t>Enables decomposition into independent pieces.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C4AF7-0EA3-4284-98C0-F7C84DF85A6E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622599" name="Rectangle 7"/>
          <p:cNvSpPr>
            <a:spLocks noChangeArrowheads="1"/>
          </p:cNvSpPr>
          <p:nvPr/>
        </p:nvSpPr>
        <p:spPr bwMode="auto">
          <a:xfrm>
            <a:off x="1957388" y="2209800"/>
            <a:ext cx="2286000" cy="2057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00" name="Oval 8"/>
          <p:cNvSpPr>
            <a:spLocks noChangeArrowheads="1"/>
          </p:cNvSpPr>
          <p:nvPr/>
        </p:nvSpPr>
        <p:spPr bwMode="auto">
          <a:xfrm>
            <a:off x="3087688" y="23590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u</a:t>
            </a:r>
          </a:p>
        </p:txBody>
      </p:sp>
      <p:cxnSp>
        <p:nvCxnSpPr>
          <p:cNvPr id="622603" name="AutoShape 11"/>
          <p:cNvCxnSpPr>
            <a:cxnSpLocks noChangeShapeType="1"/>
            <a:stCxn id="622600" idx="4"/>
            <a:endCxn id="622646" idx="0"/>
          </p:cNvCxnSpPr>
          <p:nvPr/>
        </p:nvCxnSpPr>
        <p:spPr bwMode="auto">
          <a:xfrm flipH="1">
            <a:off x="3200400" y="2587625"/>
            <a:ext cx="1588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2604" name="AutoShape 12"/>
          <p:cNvCxnSpPr>
            <a:cxnSpLocks noChangeShapeType="1"/>
            <a:stCxn id="622600" idx="3"/>
            <a:endCxn id="622645" idx="0"/>
          </p:cNvCxnSpPr>
          <p:nvPr/>
        </p:nvCxnSpPr>
        <p:spPr bwMode="auto">
          <a:xfrm flipH="1">
            <a:off x="2514600" y="2554288"/>
            <a:ext cx="606425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2620" name="AutoShape 28"/>
          <p:cNvCxnSpPr>
            <a:cxnSpLocks noChangeShapeType="1"/>
            <a:stCxn id="622600" idx="5"/>
            <a:endCxn id="622647" idx="0"/>
          </p:cNvCxnSpPr>
          <p:nvPr/>
        </p:nvCxnSpPr>
        <p:spPr bwMode="auto">
          <a:xfrm>
            <a:off x="3282950" y="2554288"/>
            <a:ext cx="488950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2645" name="AutoShape 53"/>
          <p:cNvSpPr>
            <a:spLocks noChangeArrowheads="1"/>
          </p:cNvSpPr>
          <p:nvPr/>
        </p:nvSpPr>
        <p:spPr bwMode="auto">
          <a:xfrm>
            <a:off x="2209800" y="29718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46" name="AutoShape 54"/>
          <p:cNvSpPr>
            <a:spLocks noChangeArrowheads="1"/>
          </p:cNvSpPr>
          <p:nvPr/>
        </p:nvSpPr>
        <p:spPr bwMode="auto">
          <a:xfrm>
            <a:off x="2895600" y="2971800"/>
            <a:ext cx="6096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47" name="AutoShape 55"/>
          <p:cNvSpPr>
            <a:spLocks noChangeArrowheads="1"/>
          </p:cNvSpPr>
          <p:nvPr/>
        </p:nvSpPr>
        <p:spPr bwMode="auto">
          <a:xfrm>
            <a:off x="3581400" y="2971800"/>
            <a:ext cx="381000" cy="10668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48" name="Rectangle 56"/>
          <p:cNvSpPr>
            <a:spLocks noChangeArrowheads="1"/>
          </p:cNvSpPr>
          <p:nvPr/>
        </p:nvSpPr>
        <p:spPr bwMode="auto">
          <a:xfrm>
            <a:off x="4953000" y="2209800"/>
            <a:ext cx="2286000" cy="2057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49" name="Oval 57"/>
          <p:cNvSpPr>
            <a:spLocks noChangeArrowheads="1"/>
          </p:cNvSpPr>
          <p:nvPr/>
        </p:nvSpPr>
        <p:spPr bwMode="auto">
          <a:xfrm>
            <a:off x="6083300" y="23590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u</a:t>
            </a:r>
          </a:p>
        </p:txBody>
      </p:sp>
      <p:cxnSp>
        <p:nvCxnSpPr>
          <p:cNvPr id="622650" name="AutoShape 58"/>
          <p:cNvCxnSpPr>
            <a:cxnSpLocks noChangeShapeType="1"/>
            <a:stCxn id="622649" idx="4"/>
            <a:endCxn id="622654" idx="0"/>
          </p:cNvCxnSpPr>
          <p:nvPr/>
        </p:nvCxnSpPr>
        <p:spPr bwMode="auto">
          <a:xfrm flipH="1">
            <a:off x="6196013" y="2587625"/>
            <a:ext cx="1587" cy="3841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2651" name="AutoShape 59"/>
          <p:cNvCxnSpPr>
            <a:cxnSpLocks noChangeShapeType="1"/>
            <a:stCxn id="622649" idx="3"/>
            <a:endCxn id="622653" idx="0"/>
          </p:cNvCxnSpPr>
          <p:nvPr/>
        </p:nvCxnSpPr>
        <p:spPr bwMode="auto">
          <a:xfrm flipH="1">
            <a:off x="5510213" y="2554288"/>
            <a:ext cx="606425" cy="4175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2652" name="AutoShape 60"/>
          <p:cNvCxnSpPr>
            <a:cxnSpLocks noChangeShapeType="1"/>
            <a:stCxn id="622649" idx="5"/>
            <a:endCxn id="622655" idx="0"/>
          </p:cNvCxnSpPr>
          <p:nvPr/>
        </p:nvCxnSpPr>
        <p:spPr bwMode="auto">
          <a:xfrm>
            <a:off x="6278563" y="2554288"/>
            <a:ext cx="488950" cy="4175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2653" name="AutoShape 61"/>
          <p:cNvSpPr>
            <a:spLocks noChangeArrowheads="1"/>
          </p:cNvSpPr>
          <p:nvPr/>
        </p:nvSpPr>
        <p:spPr bwMode="auto">
          <a:xfrm>
            <a:off x="5205413" y="29718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54" name="AutoShape 62"/>
          <p:cNvSpPr>
            <a:spLocks noChangeArrowheads="1"/>
          </p:cNvSpPr>
          <p:nvPr/>
        </p:nvSpPr>
        <p:spPr bwMode="auto">
          <a:xfrm>
            <a:off x="5891213" y="2971800"/>
            <a:ext cx="6096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55" name="AutoShape 63"/>
          <p:cNvSpPr>
            <a:spLocks noChangeArrowheads="1"/>
          </p:cNvSpPr>
          <p:nvPr/>
        </p:nvSpPr>
        <p:spPr bwMode="auto">
          <a:xfrm>
            <a:off x="6577013" y="2971800"/>
            <a:ext cx="381000" cy="10668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22656" name="Rectangle 64"/>
          <p:cNvSpPr>
            <a:spLocks noChangeArrowheads="1"/>
          </p:cNvSpPr>
          <p:nvPr/>
        </p:nvSpPr>
        <p:spPr bwMode="auto">
          <a:xfrm>
            <a:off x="3810000" y="4876800"/>
            <a:ext cx="236923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see Chapter </a:t>
            </a:r>
            <a:r>
              <a:rPr lang="en-US" altLang="en-US" sz="1200" dirty="0" smtClean="0"/>
              <a:t>10.4</a:t>
            </a:r>
            <a:r>
              <a:rPr lang="en-US" altLang="en-US" sz="1200" dirty="0"/>
              <a:t> </a:t>
            </a:r>
            <a:r>
              <a:rPr lang="en-US" altLang="en-US" sz="1200" dirty="0" smtClean="0"/>
              <a:t>if interested</a:t>
            </a:r>
            <a:endParaRPr lang="en-US" altLang="en-US" sz="1200" dirty="0"/>
          </a:p>
        </p:txBody>
      </p:sp>
      <p:sp>
        <p:nvSpPr>
          <p:cNvPr id="622657" name="Line 65"/>
          <p:cNvSpPr>
            <a:spLocks noChangeShapeType="1"/>
          </p:cNvSpPr>
          <p:nvPr/>
        </p:nvSpPr>
        <p:spPr bwMode="auto">
          <a:xfrm flipH="1">
            <a:off x="3581400" y="5105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10.3  Circular Arc Coloring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Wavelength-Division Multiplexing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Wavelength-division multiplexing (WDM).  </a:t>
            </a:r>
            <a:r>
              <a:rPr lang="en-US" altLang="en-US" dirty="0">
                <a:solidFill>
                  <a:schemeClr val="tx1"/>
                </a:solidFill>
              </a:rPr>
              <a:t>Allows m communication streams (arcs) to share a portion of a fiber optic cable, provided they are transmitted using different wavelengths.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Ring topology. </a:t>
            </a:r>
            <a:r>
              <a:rPr lang="en-US" altLang="en-US" dirty="0">
                <a:solidFill>
                  <a:schemeClr val="tx1"/>
                </a:solidFill>
              </a:rPr>
              <a:t> Special case is when network is a </a:t>
            </a:r>
            <a:r>
              <a:rPr lang="en-US" altLang="en-US" dirty="0">
                <a:solidFill>
                  <a:schemeClr val="accent1"/>
                </a:solidFill>
              </a:rPr>
              <a:t>cycle</a:t>
            </a:r>
            <a:r>
              <a:rPr lang="en-US" altLang="en-US" dirty="0">
                <a:solidFill>
                  <a:schemeClr val="tx1"/>
                </a:solidFill>
              </a:rPr>
              <a:t> on n nodes.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Bad news. </a:t>
            </a:r>
            <a:r>
              <a:rPr lang="en-US" altLang="en-US" dirty="0">
                <a:solidFill>
                  <a:schemeClr val="tx1"/>
                </a:solidFill>
              </a:rPr>
              <a:t> NP-complete, even on rings.</a:t>
            </a:r>
          </a:p>
          <a:p>
            <a:endParaRPr lang="en-US" altLang="en-US" dirty="0"/>
          </a:p>
          <a:p>
            <a:r>
              <a:rPr lang="en-US" altLang="en-US" dirty="0"/>
              <a:t>Brute force.  </a:t>
            </a:r>
            <a:r>
              <a:rPr lang="en-US" altLang="en-US" dirty="0">
                <a:solidFill>
                  <a:schemeClr val="tx1"/>
                </a:solidFill>
              </a:rPr>
              <a:t>Can determine if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k colors suffice in O(k</a:t>
            </a:r>
            <a:r>
              <a:rPr lang="en-US" altLang="en-US" baseline="30000" dirty="0">
                <a:solidFill>
                  <a:schemeClr val="tx1"/>
                </a:solidFill>
              </a:rPr>
              <a:t>m</a:t>
            </a:r>
            <a:r>
              <a:rPr lang="en-US" altLang="en-US" dirty="0">
                <a:solidFill>
                  <a:schemeClr val="tx1"/>
                </a:solidFill>
              </a:rPr>
              <a:t>) time by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trying all k-colorings.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Goal.  </a:t>
            </a:r>
            <a:r>
              <a:rPr lang="en-US" altLang="en-US" dirty="0" smtClean="0">
                <a:solidFill>
                  <a:schemeClr val="tx1"/>
                </a:solidFill>
              </a:rPr>
              <a:t>f(k)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 poly(m, n) on rings.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37EA-5084-4066-A787-CFF171AD2BE2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575538" name="Rectangle 50"/>
          <p:cNvSpPr>
            <a:spLocks noChangeArrowheads="1"/>
          </p:cNvSpPr>
          <p:nvPr/>
        </p:nvSpPr>
        <p:spPr bwMode="auto">
          <a:xfrm>
            <a:off x="4953000" y="2743200"/>
            <a:ext cx="3962400" cy="381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492" name="Oval 4"/>
          <p:cNvSpPr>
            <a:spLocks noChangeArrowheads="1"/>
          </p:cNvSpPr>
          <p:nvPr/>
        </p:nvSpPr>
        <p:spPr bwMode="auto">
          <a:xfrm>
            <a:off x="5959475" y="3657600"/>
            <a:ext cx="2057400" cy="2057400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493" name="Oval 5"/>
          <p:cNvSpPr>
            <a:spLocks noChangeArrowheads="1"/>
          </p:cNvSpPr>
          <p:nvPr/>
        </p:nvSpPr>
        <p:spPr bwMode="auto">
          <a:xfrm>
            <a:off x="6926263" y="3581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1</a:t>
            </a:r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6926263" y="5638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3</a:t>
            </a:r>
          </a:p>
        </p:txBody>
      </p:sp>
      <p:sp>
        <p:nvSpPr>
          <p:cNvPr id="575496" name="Oval 8"/>
          <p:cNvSpPr>
            <a:spLocks noChangeArrowheads="1"/>
          </p:cNvSpPr>
          <p:nvPr/>
        </p:nvSpPr>
        <p:spPr bwMode="auto">
          <a:xfrm>
            <a:off x="7940675" y="4603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2</a:t>
            </a:r>
          </a:p>
        </p:txBody>
      </p:sp>
      <p:sp>
        <p:nvSpPr>
          <p:cNvPr id="575497" name="Oval 9"/>
          <p:cNvSpPr>
            <a:spLocks noChangeArrowheads="1"/>
          </p:cNvSpPr>
          <p:nvPr/>
        </p:nvSpPr>
        <p:spPr bwMode="auto">
          <a:xfrm>
            <a:off x="5888038" y="4603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4</a:t>
            </a:r>
          </a:p>
        </p:txBody>
      </p:sp>
      <p:sp>
        <p:nvSpPr>
          <p:cNvPr id="575524" name="Oval 36"/>
          <p:cNvSpPr>
            <a:spLocks noChangeArrowheads="1"/>
          </p:cNvSpPr>
          <p:nvPr/>
        </p:nvSpPr>
        <p:spPr bwMode="auto">
          <a:xfrm>
            <a:off x="5502275" y="3200400"/>
            <a:ext cx="29718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25" name="Rectangle 37"/>
          <p:cNvSpPr>
            <a:spLocks noChangeArrowheads="1"/>
          </p:cNvSpPr>
          <p:nvPr/>
        </p:nvSpPr>
        <p:spPr bwMode="auto">
          <a:xfrm>
            <a:off x="5402263" y="457200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26" name="Rectangle 38"/>
          <p:cNvSpPr>
            <a:spLocks noChangeArrowheads="1"/>
          </p:cNvSpPr>
          <p:nvPr/>
        </p:nvSpPr>
        <p:spPr bwMode="auto">
          <a:xfrm>
            <a:off x="8345488" y="457200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23" name="Rectangle 35"/>
          <p:cNvSpPr>
            <a:spLocks noChangeArrowheads="1"/>
          </p:cNvSpPr>
          <p:nvPr/>
        </p:nvSpPr>
        <p:spPr bwMode="auto">
          <a:xfrm>
            <a:off x="8397875" y="4973638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f</a:t>
            </a:r>
          </a:p>
        </p:txBody>
      </p:sp>
      <p:sp>
        <p:nvSpPr>
          <p:cNvPr id="575527" name="Rectangle 39"/>
          <p:cNvSpPr>
            <a:spLocks noChangeArrowheads="1"/>
          </p:cNvSpPr>
          <p:nvPr/>
        </p:nvSpPr>
        <p:spPr bwMode="auto">
          <a:xfrm>
            <a:off x="5691188" y="3581400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b</a:t>
            </a:r>
          </a:p>
        </p:txBody>
      </p:sp>
      <p:sp>
        <p:nvSpPr>
          <p:cNvPr id="575528" name="Oval 40"/>
          <p:cNvSpPr>
            <a:spLocks noChangeArrowheads="1"/>
          </p:cNvSpPr>
          <p:nvPr/>
        </p:nvSpPr>
        <p:spPr bwMode="auto">
          <a:xfrm>
            <a:off x="5281613" y="2979738"/>
            <a:ext cx="3397250" cy="3397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29" name="Rectangle 41"/>
          <p:cNvSpPr>
            <a:spLocks noChangeArrowheads="1"/>
          </p:cNvSpPr>
          <p:nvPr/>
        </p:nvSpPr>
        <p:spPr bwMode="auto">
          <a:xfrm>
            <a:off x="6894513" y="289560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30" name="Rectangle 42"/>
          <p:cNvSpPr>
            <a:spLocks noChangeArrowheads="1"/>
          </p:cNvSpPr>
          <p:nvPr/>
        </p:nvSpPr>
        <p:spPr bwMode="auto">
          <a:xfrm>
            <a:off x="6873875" y="6316663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31" name="Rectangle 43"/>
          <p:cNvSpPr>
            <a:spLocks noChangeArrowheads="1"/>
          </p:cNvSpPr>
          <p:nvPr/>
        </p:nvSpPr>
        <p:spPr bwMode="auto">
          <a:xfrm>
            <a:off x="5486400" y="3465513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c</a:t>
            </a:r>
          </a:p>
        </p:txBody>
      </p:sp>
      <p:sp>
        <p:nvSpPr>
          <p:cNvPr id="575532" name="Rectangle 44"/>
          <p:cNvSpPr>
            <a:spLocks noChangeArrowheads="1"/>
          </p:cNvSpPr>
          <p:nvPr/>
        </p:nvSpPr>
        <p:spPr bwMode="auto">
          <a:xfrm>
            <a:off x="8594725" y="5119688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d</a:t>
            </a:r>
          </a:p>
        </p:txBody>
      </p:sp>
      <p:sp>
        <p:nvSpPr>
          <p:cNvPr id="575533" name="Oval 45"/>
          <p:cNvSpPr>
            <a:spLocks noChangeArrowheads="1"/>
          </p:cNvSpPr>
          <p:nvPr/>
        </p:nvSpPr>
        <p:spPr bwMode="auto">
          <a:xfrm>
            <a:off x="5730875" y="3413125"/>
            <a:ext cx="2538413" cy="2538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34" name="Rectangle 46"/>
          <p:cNvSpPr>
            <a:spLocks noChangeArrowheads="1"/>
          </p:cNvSpPr>
          <p:nvPr/>
        </p:nvSpPr>
        <p:spPr bwMode="auto">
          <a:xfrm>
            <a:off x="5630863" y="4579938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35" name="Rectangle 47"/>
          <p:cNvSpPr>
            <a:spLocks noChangeArrowheads="1"/>
          </p:cNvSpPr>
          <p:nvPr/>
        </p:nvSpPr>
        <p:spPr bwMode="auto">
          <a:xfrm>
            <a:off x="6886575" y="335280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5536" name="Rectangle 48"/>
          <p:cNvSpPr>
            <a:spLocks noChangeArrowheads="1"/>
          </p:cNvSpPr>
          <p:nvPr/>
        </p:nvSpPr>
        <p:spPr bwMode="auto">
          <a:xfrm>
            <a:off x="5908675" y="3657600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a</a:t>
            </a:r>
          </a:p>
        </p:txBody>
      </p:sp>
      <p:sp>
        <p:nvSpPr>
          <p:cNvPr id="575537" name="Rectangle 49"/>
          <p:cNvSpPr>
            <a:spLocks noChangeArrowheads="1"/>
          </p:cNvSpPr>
          <p:nvPr/>
        </p:nvSpPr>
        <p:spPr bwMode="auto">
          <a:xfrm>
            <a:off x="8224838" y="4819650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e</a:t>
            </a:r>
          </a:p>
        </p:txBody>
      </p:sp>
      <p:sp>
        <p:nvSpPr>
          <p:cNvPr id="575539" name="Rectangle 51"/>
          <p:cNvSpPr>
            <a:spLocks noChangeArrowheads="1"/>
          </p:cNvSpPr>
          <p:nvPr/>
        </p:nvSpPr>
        <p:spPr bwMode="auto">
          <a:xfrm>
            <a:off x="4989513" y="6211888"/>
            <a:ext cx="984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 = 4, m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Wavelength-Division Multiplexing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Wavelength-division multiplexing (WDM).  </a:t>
            </a:r>
            <a:r>
              <a:rPr lang="en-US" altLang="en-US" dirty="0">
                <a:solidFill>
                  <a:schemeClr val="tx1"/>
                </a:solidFill>
              </a:rPr>
              <a:t>Allows m communication streams (arcs) to share a portion of a fiber optic cable, provided they are transmitted using different wavelengths.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Ring topology. </a:t>
            </a:r>
            <a:r>
              <a:rPr lang="en-US" altLang="en-US" dirty="0">
                <a:solidFill>
                  <a:schemeClr val="tx1"/>
                </a:solidFill>
              </a:rPr>
              <a:t> Special case is when network is a </a:t>
            </a:r>
            <a:r>
              <a:rPr lang="en-US" altLang="en-US" dirty="0">
                <a:solidFill>
                  <a:schemeClr val="accent1"/>
                </a:solidFill>
              </a:rPr>
              <a:t>cycle</a:t>
            </a:r>
            <a:r>
              <a:rPr lang="en-US" altLang="en-US" dirty="0">
                <a:solidFill>
                  <a:schemeClr val="tx1"/>
                </a:solidFill>
              </a:rPr>
              <a:t> on n nodes.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Bad news. </a:t>
            </a:r>
            <a:r>
              <a:rPr lang="en-US" altLang="en-US" dirty="0">
                <a:solidFill>
                  <a:schemeClr val="tx1"/>
                </a:solidFill>
              </a:rPr>
              <a:t> NP-complete, even on rings.</a:t>
            </a:r>
          </a:p>
          <a:p>
            <a:endParaRPr lang="en-US" altLang="en-US" dirty="0"/>
          </a:p>
          <a:p>
            <a:r>
              <a:rPr lang="en-US" altLang="en-US" dirty="0"/>
              <a:t>Brute force.  </a:t>
            </a:r>
            <a:r>
              <a:rPr lang="en-US" altLang="en-US" dirty="0">
                <a:solidFill>
                  <a:schemeClr val="tx1"/>
                </a:solidFill>
              </a:rPr>
              <a:t>Can determine if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k colors suffice in O(k</a:t>
            </a:r>
            <a:r>
              <a:rPr lang="en-US" altLang="en-US" baseline="30000" dirty="0">
                <a:solidFill>
                  <a:schemeClr val="tx1"/>
                </a:solidFill>
              </a:rPr>
              <a:t>m</a:t>
            </a:r>
            <a:r>
              <a:rPr lang="en-US" altLang="en-US" dirty="0">
                <a:solidFill>
                  <a:schemeClr val="tx1"/>
                </a:solidFill>
              </a:rPr>
              <a:t>) time by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trying all k-colorings.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Goal.  </a:t>
            </a:r>
            <a:r>
              <a:rPr lang="en-US" altLang="en-US" dirty="0" smtClean="0">
                <a:solidFill>
                  <a:schemeClr val="tx1"/>
                </a:solidFill>
              </a:rPr>
              <a:t>f(k)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 poly(m, n) on rings.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7A34-B8EC-430F-A476-95187DD579AA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577560" name="Rectangle 24"/>
          <p:cNvSpPr>
            <a:spLocks noChangeArrowheads="1"/>
          </p:cNvSpPr>
          <p:nvPr/>
        </p:nvSpPr>
        <p:spPr bwMode="auto">
          <a:xfrm>
            <a:off x="4953000" y="2743200"/>
            <a:ext cx="3962400" cy="381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0" name="Oval 4"/>
          <p:cNvSpPr>
            <a:spLocks noChangeArrowheads="1"/>
          </p:cNvSpPr>
          <p:nvPr/>
        </p:nvSpPr>
        <p:spPr bwMode="auto">
          <a:xfrm>
            <a:off x="5959475" y="3657600"/>
            <a:ext cx="2057400" cy="2057400"/>
          </a:xfrm>
          <a:prstGeom prst="ellipse">
            <a:avLst/>
          </a:prstGeom>
          <a:solidFill>
            <a:schemeClr val="tx2"/>
          </a:solidFill>
          <a:ln w="76200">
            <a:solidFill>
              <a:schemeClr val="accent2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1" name="Oval 5"/>
          <p:cNvSpPr>
            <a:spLocks noChangeArrowheads="1"/>
          </p:cNvSpPr>
          <p:nvPr/>
        </p:nvSpPr>
        <p:spPr bwMode="auto">
          <a:xfrm>
            <a:off x="6926263" y="3581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1</a:t>
            </a:r>
          </a:p>
        </p:txBody>
      </p:sp>
      <p:sp>
        <p:nvSpPr>
          <p:cNvPr id="577542" name="Oval 6"/>
          <p:cNvSpPr>
            <a:spLocks noChangeArrowheads="1"/>
          </p:cNvSpPr>
          <p:nvPr/>
        </p:nvSpPr>
        <p:spPr bwMode="auto">
          <a:xfrm>
            <a:off x="6926263" y="5638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3</a:t>
            </a:r>
          </a:p>
        </p:txBody>
      </p:sp>
      <p:sp>
        <p:nvSpPr>
          <p:cNvPr id="577543" name="Oval 7"/>
          <p:cNvSpPr>
            <a:spLocks noChangeArrowheads="1"/>
          </p:cNvSpPr>
          <p:nvPr/>
        </p:nvSpPr>
        <p:spPr bwMode="auto">
          <a:xfrm>
            <a:off x="7940675" y="4603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2</a:t>
            </a:r>
          </a:p>
        </p:txBody>
      </p:sp>
      <p:sp>
        <p:nvSpPr>
          <p:cNvPr id="577544" name="Oval 8"/>
          <p:cNvSpPr>
            <a:spLocks noChangeArrowheads="1"/>
          </p:cNvSpPr>
          <p:nvPr/>
        </p:nvSpPr>
        <p:spPr bwMode="auto">
          <a:xfrm>
            <a:off x="5888038" y="4603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800"/>
              <a:t>4</a:t>
            </a:r>
          </a:p>
        </p:txBody>
      </p:sp>
      <p:sp>
        <p:nvSpPr>
          <p:cNvPr id="577545" name="Oval 9"/>
          <p:cNvSpPr>
            <a:spLocks noChangeArrowheads="1"/>
          </p:cNvSpPr>
          <p:nvPr/>
        </p:nvSpPr>
        <p:spPr bwMode="auto">
          <a:xfrm>
            <a:off x="5502275" y="3200400"/>
            <a:ext cx="2971800" cy="2971800"/>
          </a:xfrm>
          <a:prstGeom prst="ellipse">
            <a:avLst/>
          </a:prstGeom>
          <a:noFill/>
          <a:ln w="25400">
            <a:solidFill>
              <a:srgbClr val="006600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6" name="Rectangle 10"/>
          <p:cNvSpPr>
            <a:spLocks noChangeArrowheads="1"/>
          </p:cNvSpPr>
          <p:nvPr/>
        </p:nvSpPr>
        <p:spPr bwMode="auto">
          <a:xfrm>
            <a:off x="5402263" y="4587875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7" name="Rectangle 11"/>
          <p:cNvSpPr>
            <a:spLocks noChangeArrowheads="1"/>
          </p:cNvSpPr>
          <p:nvPr/>
        </p:nvSpPr>
        <p:spPr bwMode="auto">
          <a:xfrm>
            <a:off x="8345488" y="457200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8397875" y="4973638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f</a:t>
            </a:r>
          </a:p>
        </p:txBody>
      </p:sp>
      <p:sp>
        <p:nvSpPr>
          <p:cNvPr id="577549" name="Rectangle 13"/>
          <p:cNvSpPr>
            <a:spLocks noChangeArrowheads="1"/>
          </p:cNvSpPr>
          <p:nvPr/>
        </p:nvSpPr>
        <p:spPr bwMode="auto">
          <a:xfrm>
            <a:off x="5691188" y="3581400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b</a:t>
            </a:r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>
            <a:off x="5281613" y="2979738"/>
            <a:ext cx="3397250" cy="3397250"/>
          </a:xfrm>
          <a:prstGeom prst="ellipse">
            <a:avLst/>
          </a:prstGeom>
          <a:noFill/>
          <a:ln w="25400">
            <a:solidFill>
              <a:srgbClr val="003399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1" name="Rectangle 15"/>
          <p:cNvSpPr>
            <a:spLocks noChangeArrowheads="1"/>
          </p:cNvSpPr>
          <p:nvPr/>
        </p:nvSpPr>
        <p:spPr bwMode="auto">
          <a:xfrm>
            <a:off x="6873875" y="289560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2" name="Rectangle 16"/>
          <p:cNvSpPr>
            <a:spLocks noChangeArrowheads="1"/>
          </p:cNvSpPr>
          <p:nvPr/>
        </p:nvSpPr>
        <p:spPr bwMode="auto">
          <a:xfrm>
            <a:off x="6873875" y="6316663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3" name="Rectangle 17"/>
          <p:cNvSpPr>
            <a:spLocks noChangeArrowheads="1"/>
          </p:cNvSpPr>
          <p:nvPr/>
        </p:nvSpPr>
        <p:spPr bwMode="auto">
          <a:xfrm>
            <a:off x="5486400" y="3465513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c</a:t>
            </a:r>
          </a:p>
        </p:txBody>
      </p:sp>
      <p:sp>
        <p:nvSpPr>
          <p:cNvPr id="577554" name="Rectangle 18"/>
          <p:cNvSpPr>
            <a:spLocks noChangeArrowheads="1"/>
          </p:cNvSpPr>
          <p:nvPr/>
        </p:nvSpPr>
        <p:spPr bwMode="auto">
          <a:xfrm>
            <a:off x="8594725" y="5119688"/>
            <a:ext cx="1682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d</a:t>
            </a:r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>
            <a:off x="5730875" y="3413125"/>
            <a:ext cx="2538413" cy="2538413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6" name="Rectangle 20"/>
          <p:cNvSpPr>
            <a:spLocks noChangeArrowheads="1"/>
          </p:cNvSpPr>
          <p:nvPr/>
        </p:nvSpPr>
        <p:spPr bwMode="auto">
          <a:xfrm>
            <a:off x="5630863" y="4579938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7" name="Rectangle 21"/>
          <p:cNvSpPr>
            <a:spLocks noChangeArrowheads="1"/>
          </p:cNvSpPr>
          <p:nvPr/>
        </p:nvSpPr>
        <p:spPr bwMode="auto">
          <a:xfrm>
            <a:off x="6886575" y="3352800"/>
            <a:ext cx="2286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7558" name="Rectangle 22"/>
          <p:cNvSpPr>
            <a:spLocks noChangeArrowheads="1"/>
          </p:cNvSpPr>
          <p:nvPr/>
        </p:nvSpPr>
        <p:spPr bwMode="auto">
          <a:xfrm>
            <a:off x="5908675" y="3657600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a</a:t>
            </a:r>
          </a:p>
        </p:txBody>
      </p:sp>
      <p:sp>
        <p:nvSpPr>
          <p:cNvPr id="577559" name="Rectangle 23"/>
          <p:cNvSpPr>
            <a:spLocks noChangeArrowheads="1"/>
          </p:cNvSpPr>
          <p:nvPr/>
        </p:nvSpPr>
        <p:spPr bwMode="auto">
          <a:xfrm>
            <a:off x="8224838" y="4819650"/>
            <a:ext cx="1682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0" rIns="45720" bIns="0">
            <a:spAutoFit/>
          </a:bodyPr>
          <a:lstStyle/>
          <a:p>
            <a:r>
              <a:rPr lang="en-US" altLang="en-US" sz="1200"/>
              <a:t>e</a:t>
            </a:r>
          </a:p>
        </p:txBody>
      </p:sp>
      <p:sp>
        <p:nvSpPr>
          <p:cNvPr id="577561" name="Rectangle 25"/>
          <p:cNvSpPr>
            <a:spLocks noChangeArrowheads="1"/>
          </p:cNvSpPr>
          <p:nvPr/>
        </p:nvSpPr>
        <p:spPr bwMode="auto">
          <a:xfrm>
            <a:off x="4989513" y="6211888"/>
            <a:ext cx="984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 = 4, m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Interval Coloring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Interval coloring.  </a:t>
            </a:r>
            <a:r>
              <a:rPr lang="en-US" altLang="en-US" dirty="0">
                <a:solidFill>
                  <a:schemeClr val="tx1"/>
                </a:solidFill>
              </a:rPr>
              <a:t>Greedy algorithm finds coloring such that number of colors equals depth of schedule.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Circular arc coloring.</a:t>
            </a:r>
          </a:p>
          <a:p>
            <a:pPr lvl="1"/>
            <a:r>
              <a:rPr lang="en-US" altLang="en-US" dirty="0"/>
              <a:t>Weak duality: number of colors </a:t>
            </a:r>
            <a:r>
              <a:rPr lang="en-US" altLang="en-US" dirty="0">
                <a:sym typeface="Symbol" pitchFamily="92" charset="2"/>
              </a:rPr>
              <a:t> depth.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Strong duality does not hold.</a:t>
            </a:r>
          </a:p>
        </p:txBody>
      </p:sp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66EC6-F915-4AC7-8067-3857D2F38D4A}" type="slidenum">
              <a:rPr lang="en-US" altLang="en-US"/>
              <a:pPr/>
              <a:t>17</a:t>
            </a:fld>
            <a:endParaRPr lang="en-US" altLang="en-US" sz="1400"/>
          </a:p>
        </p:txBody>
      </p:sp>
      <p:grpSp>
        <p:nvGrpSpPr>
          <p:cNvPr id="576621" name="Group 109"/>
          <p:cNvGrpSpPr>
            <a:grpSpLocks/>
          </p:cNvGrpSpPr>
          <p:nvPr/>
        </p:nvGrpSpPr>
        <p:grpSpPr bwMode="auto">
          <a:xfrm>
            <a:off x="1905000" y="2163763"/>
            <a:ext cx="5538788" cy="1341437"/>
            <a:chOff x="1152" y="1344"/>
            <a:chExt cx="3585" cy="868"/>
          </a:xfrm>
        </p:grpSpPr>
        <p:grpSp>
          <p:nvGrpSpPr>
            <p:cNvPr id="576536" name="Group 24"/>
            <p:cNvGrpSpPr>
              <a:grpSpLocks/>
            </p:cNvGrpSpPr>
            <p:nvPr/>
          </p:nvGrpSpPr>
          <p:grpSpPr bwMode="auto">
            <a:xfrm>
              <a:off x="1152" y="1344"/>
              <a:ext cx="3435" cy="868"/>
              <a:chOff x="814" y="2434"/>
              <a:chExt cx="4204" cy="1430"/>
            </a:xfrm>
          </p:grpSpPr>
          <p:sp>
            <p:nvSpPr>
              <p:cNvPr id="576537" name="Line 25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38" name="Line 26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39" name="Line 27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0" name="Line 28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1" name="Line 29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2" name="Line 30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3" name="Line 31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4" name="Line 32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5" name="Line 33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6" name="Line 34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7" name="Line 35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8" name="Line 36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49" name="Line 37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0" name="Line 38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1" name="Line 39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2" name="Line 40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76553" name="Line 41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576554" name="Line 42"/>
            <p:cNvSpPr>
              <a:spLocks noChangeShapeType="1"/>
            </p:cNvSpPr>
            <p:nvPr/>
          </p:nvSpPr>
          <p:spPr bwMode="auto">
            <a:xfrm>
              <a:off x="1152" y="2212"/>
              <a:ext cx="35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6570" name="Rectangle 58"/>
            <p:cNvSpPr>
              <a:spLocks noChangeArrowheads="1"/>
            </p:cNvSpPr>
            <p:nvPr/>
          </p:nvSpPr>
          <p:spPr bwMode="auto">
            <a:xfrm>
              <a:off x="3299" y="1920"/>
              <a:ext cx="1074" cy="13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h</a:t>
              </a:r>
            </a:p>
          </p:txBody>
        </p:sp>
        <p:sp>
          <p:nvSpPr>
            <p:cNvPr id="576571" name="Rectangle 59"/>
            <p:cNvSpPr>
              <a:spLocks noChangeArrowheads="1"/>
            </p:cNvSpPr>
            <p:nvPr/>
          </p:nvSpPr>
          <p:spPr bwMode="auto">
            <a:xfrm>
              <a:off x="1153" y="1476"/>
              <a:ext cx="648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c</a:t>
              </a:r>
            </a:p>
          </p:txBody>
        </p:sp>
        <p:sp>
          <p:nvSpPr>
            <p:cNvPr id="576572" name="Rectangle 60"/>
            <p:cNvSpPr>
              <a:spLocks noChangeArrowheads="1"/>
            </p:cNvSpPr>
            <p:nvPr/>
          </p:nvSpPr>
          <p:spPr bwMode="auto">
            <a:xfrm>
              <a:off x="1157" y="1914"/>
              <a:ext cx="640" cy="1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a</a:t>
              </a:r>
            </a:p>
          </p:txBody>
        </p:sp>
        <p:sp>
          <p:nvSpPr>
            <p:cNvPr id="576573" name="Rectangle 61"/>
            <p:cNvSpPr>
              <a:spLocks noChangeArrowheads="1"/>
            </p:cNvSpPr>
            <p:nvPr/>
          </p:nvSpPr>
          <p:spPr bwMode="auto">
            <a:xfrm>
              <a:off x="2010" y="1921"/>
              <a:ext cx="1289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e</a:t>
              </a:r>
            </a:p>
          </p:txBody>
        </p:sp>
        <p:sp>
          <p:nvSpPr>
            <p:cNvPr id="576574" name="Rectangle 62"/>
            <p:cNvSpPr>
              <a:spLocks noChangeArrowheads="1"/>
            </p:cNvSpPr>
            <p:nvPr/>
          </p:nvSpPr>
          <p:spPr bwMode="auto">
            <a:xfrm>
              <a:off x="2871" y="1473"/>
              <a:ext cx="641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f</a:t>
              </a:r>
            </a:p>
          </p:txBody>
        </p:sp>
        <p:sp>
          <p:nvSpPr>
            <p:cNvPr id="576575" name="Rectangle 63"/>
            <p:cNvSpPr>
              <a:spLocks noChangeArrowheads="1"/>
            </p:cNvSpPr>
            <p:nvPr/>
          </p:nvSpPr>
          <p:spPr bwMode="auto">
            <a:xfrm>
              <a:off x="2870" y="1684"/>
              <a:ext cx="646" cy="1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g</a:t>
              </a:r>
            </a:p>
          </p:txBody>
        </p:sp>
        <p:sp>
          <p:nvSpPr>
            <p:cNvPr id="576576" name="Rectangle 64"/>
            <p:cNvSpPr>
              <a:spLocks noChangeArrowheads="1"/>
            </p:cNvSpPr>
            <p:nvPr/>
          </p:nvSpPr>
          <p:spPr bwMode="auto">
            <a:xfrm>
              <a:off x="3729" y="1686"/>
              <a:ext cx="646" cy="1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i</a:t>
              </a:r>
            </a:p>
          </p:txBody>
        </p:sp>
        <p:sp>
          <p:nvSpPr>
            <p:cNvPr id="576577" name="Rectangle 65"/>
            <p:cNvSpPr>
              <a:spLocks noChangeArrowheads="1"/>
            </p:cNvSpPr>
            <p:nvPr/>
          </p:nvSpPr>
          <p:spPr bwMode="auto">
            <a:xfrm>
              <a:off x="3734" y="1480"/>
              <a:ext cx="641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j</a:t>
              </a:r>
            </a:p>
          </p:txBody>
        </p:sp>
        <p:sp>
          <p:nvSpPr>
            <p:cNvPr id="576583" name="Rectangle 71"/>
            <p:cNvSpPr>
              <a:spLocks noChangeArrowheads="1"/>
            </p:cNvSpPr>
            <p:nvPr/>
          </p:nvSpPr>
          <p:spPr bwMode="auto">
            <a:xfrm>
              <a:off x="2014" y="1476"/>
              <a:ext cx="641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d</a:t>
              </a:r>
            </a:p>
          </p:txBody>
        </p:sp>
        <p:sp>
          <p:nvSpPr>
            <p:cNvPr id="576584" name="Rectangle 72"/>
            <p:cNvSpPr>
              <a:spLocks noChangeArrowheads="1"/>
            </p:cNvSpPr>
            <p:nvPr/>
          </p:nvSpPr>
          <p:spPr bwMode="auto">
            <a:xfrm>
              <a:off x="1158" y="1683"/>
              <a:ext cx="1497" cy="1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/>
                <a:t>b</a:t>
              </a:r>
            </a:p>
          </p:txBody>
        </p:sp>
      </p:grpSp>
      <p:sp>
        <p:nvSpPr>
          <p:cNvPr id="576585" name="Line 73"/>
          <p:cNvSpPr>
            <a:spLocks noChangeShapeType="1"/>
          </p:cNvSpPr>
          <p:nvPr/>
        </p:nvSpPr>
        <p:spPr bwMode="auto">
          <a:xfrm flipH="1" flipV="1">
            <a:off x="2819400" y="167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76586" name="Rectangle 74"/>
          <p:cNvSpPr>
            <a:spLocks noChangeArrowheads="1"/>
          </p:cNvSpPr>
          <p:nvPr/>
        </p:nvSpPr>
        <p:spPr bwMode="auto">
          <a:xfrm>
            <a:off x="3040063" y="1684338"/>
            <a:ext cx="438261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maximum number of streams at one location</a:t>
            </a:r>
          </a:p>
        </p:txBody>
      </p:sp>
      <p:grpSp>
        <p:nvGrpSpPr>
          <p:cNvPr id="576620" name="Group 108"/>
          <p:cNvGrpSpPr>
            <a:grpSpLocks/>
          </p:cNvGrpSpPr>
          <p:nvPr/>
        </p:nvGrpSpPr>
        <p:grpSpPr bwMode="auto">
          <a:xfrm>
            <a:off x="5943600" y="4049713"/>
            <a:ext cx="2743200" cy="2643187"/>
            <a:chOff x="3648" y="2458"/>
            <a:chExt cx="1824" cy="1758"/>
          </a:xfrm>
        </p:grpSpPr>
        <p:sp>
          <p:nvSpPr>
            <p:cNvPr id="576589" name="Rectangle 77"/>
            <p:cNvSpPr>
              <a:spLocks noChangeArrowheads="1"/>
            </p:cNvSpPr>
            <p:nvPr/>
          </p:nvSpPr>
          <p:spPr bwMode="auto">
            <a:xfrm>
              <a:off x="3648" y="2458"/>
              <a:ext cx="1824" cy="17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0" name="Oval 78"/>
            <p:cNvSpPr>
              <a:spLocks noChangeArrowheads="1"/>
            </p:cNvSpPr>
            <p:nvPr/>
          </p:nvSpPr>
          <p:spPr bwMode="auto">
            <a:xfrm>
              <a:off x="4111" y="2879"/>
              <a:ext cx="947" cy="946"/>
            </a:xfrm>
            <a:prstGeom prst="ellipse">
              <a:avLst/>
            </a:prstGeom>
            <a:solidFill>
              <a:schemeClr val="tx2"/>
            </a:solidFill>
            <a:ln w="50800">
              <a:solidFill>
                <a:schemeClr val="accent2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1" name="Oval 79"/>
            <p:cNvSpPr>
              <a:spLocks noChangeArrowheads="1"/>
            </p:cNvSpPr>
            <p:nvPr/>
          </p:nvSpPr>
          <p:spPr bwMode="auto">
            <a:xfrm>
              <a:off x="4556" y="2844"/>
              <a:ext cx="71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2" name="Oval 80"/>
            <p:cNvSpPr>
              <a:spLocks noChangeArrowheads="1"/>
            </p:cNvSpPr>
            <p:nvPr/>
          </p:nvSpPr>
          <p:spPr bwMode="auto">
            <a:xfrm>
              <a:off x="4556" y="3790"/>
              <a:ext cx="71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3" name="Oval 81"/>
            <p:cNvSpPr>
              <a:spLocks noChangeArrowheads="1"/>
            </p:cNvSpPr>
            <p:nvPr/>
          </p:nvSpPr>
          <p:spPr bwMode="auto">
            <a:xfrm>
              <a:off x="5023" y="3314"/>
              <a:ext cx="70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4" name="Oval 82"/>
            <p:cNvSpPr>
              <a:spLocks noChangeArrowheads="1"/>
            </p:cNvSpPr>
            <p:nvPr/>
          </p:nvSpPr>
          <p:spPr bwMode="auto">
            <a:xfrm>
              <a:off x="4078" y="3314"/>
              <a:ext cx="71" cy="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6" name="Rectangle 84"/>
            <p:cNvSpPr>
              <a:spLocks noChangeArrowheads="1"/>
            </p:cNvSpPr>
            <p:nvPr/>
          </p:nvSpPr>
          <p:spPr bwMode="auto">
            <a:xfrm>
              <a:off x="3855" y="3299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597" name="Rectangle 85"/>
            <p:cNvSpPr>
              <a:spLocks noChangeArrowheads="1"/>
            </p:cNvSpPr>
            <p:nvPr/>
          </p:nvSpPr>
          <p:spPr bwMode="auto">
            <a:xfrm>
              <a:off x="5210" y="3299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0" name="Oval 88"/>
            <p:cNvSpPr>
              <a:spLocks noChangeArrowheads="1"/>
            </p:cNvSpPr>
            <p:nvPr/>
          </p:nvSpPr>
          <p:spPr bwMode="auto">
            <a:xfrm>
              <a:off x="3799" y="2567"/>
              <a:ext cx="1564" cy="15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1" name="Rectangle 89"/>
            <p:cNvSpPr>
              <a:spLocks noChangeArrowheads="1"/>
            </p:cNvSpPr>
            <p:nvPr/>
          </p:nvSpPr>
          <p:spPr bwMode="auto">
            <a:xfrm>
              <a:off x="5314" y="3322"/>
              <a:ext cx="105" cy="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2" name="Rectangle 90"/>
            <p:cNvSpPr>
              <a:spLocks noChangeArrowheads="1"/>
            </p:cNvSpPr>
            <p:nvPr/>
          </p:nvSpPr>
          <p:spPr bwMode="auto">
            <a:xfrm>
              <a:off x="3744" y="3264"/>
              <a:ext cx="105" cy="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5" name="Oval 93"/>
            <p:cNvSpPr>
              <a:spLocks noChangeArrowheads="1"/>
            </p:cNvSpPr>
            <p:nvPr/>
          </p:nvSpPr>
          <p:spPr bwMode="auto">
            <a:xfrm>
              <a:off x="4006" y="2766"/>
              <a:ext cx="1169" cy="11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6" name="Rectangle 94"/>
            <p:cNvSpPr>
              <a:spLocks noChangeArrowheads="1"/>
            </p:cNvSpPr>
            <p:nvPr/>
          </p:nvSpPr>
          <p:spPr bwMode="auto">
            <a:xfrm>
              <a:off x="3960" y="3303"/>
              <a:ext cx="105" cy="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07" name="Rectangle 95"/>
            <p:cNvSpPr>
              <a:spLocks noChangeArrowheads="1"/>
            </p:cNvSpPr>
            <p:nvPr/>
          </p:nvSpPr>
          <p:spPr bwMode="auto">
            <a:xfrm>
              <a:off x="4538" y="2738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2" name="Freeform 100"/>
            <p:cNvSpPr>
              <a:spLocks/>
            </p:cNvSpPr>
            <p:nvPr/>
          </p:nvSpPr>
          <p:spPr bwMode="auto">
            <a:xfrm>
              <a:off x="3968" y="2729"/>
              <a:ext cx="609" cy="602"/>
            </a:xfrm>
            <a:custGeom>
              <a:avLst/>
              <a:gdLst>
                <a:gd name="T0" fmla="*/ 594 w 609"/>
                <a:gd name="T1" fmla="*/ 44 h 602"/>
                <a:gd name="T2" fmla="*/ 493 w 609"/>
                <a:gd name="T3" fmla="*/ 112 h 602"/>
                <a:gd name="T4" fmla="*/ 459 w 609"/>
                <a:gd name="T5" fmla="*/ 122 h 602"/>
                <a:gd name="T6" fmla="*/ 420 w 609"/>
                <a:gd name="T7" fmla="*/ 132 h 602"/>
                <a:gd name="T8" fmla="*/ 405 w 609"/>
                <a:gd name="T9" fmla="*/ 141 h 602"/>
                <a:gd name="T10" fmla="*/ 367 w 609"/>
                <a:gd name="T11" fmla="*/ 151 h 602"/>
                <a:gd name="T12" fmla="*/ 299 w 609"/>
                <a:gd name="T13" fmla="*/ 199 h 602"/>
                <a:gd name="T14" fmla="*/ 240 w 609"/>
                <a:gd name="T15" fmla="*/ 258 h 602"/>
                <a:gd name="T16" fmla="*/ 211 w 609"/>
                <a:gd name="T17" fmla="*/ 306 h 602"/>
                <a:gd name="T18" fmla="*/ 148 w 609"/>
                <a:gd name="T19" fmla="*/ 374 h 602"/>
                <a:gd name="T20" fmla="*/ 85 w 609"/>
                <a:gd name="T21" fmla="*/ 500 h 602"/>
                <a:gd name="T22" fmla="*/ 51 w 609"/>
                <a:gd name="T23" fmla="*/ 573 h 602"/>
                <a:gd name="T24" fmla="*/ 32 w 609"/>
                <a:gd name="T25" fmla="*/ 602 h 602"/>
                <a:gd name="T26" fmla="*/ 3 w 609"/>
                <a:gd name="T27" fmla="*/ 573 h 602"/>
                <a:gd name="T28" fmla="*/ 56 w 609"/>
                <a:gd name="T29" fmla="*/ 427 h 602"/>
                <a:gd name="T30" fmla="*/ 71 w 609"/>
                <a:gd name="T31" fmla="*/ 340 h 602"/>
                <a:gd name="T32" fmla="*/ 129 w 609"/>
                <a:gd name="T33" fmla="*/ 243 h 602"/>
                <a:gd name="T34" fmla="*/ 173 w 609"/>
                <a:gd name="T35" fmla="*/ 166 h 602"/>
                <a:gd name="T36" fmla="*/ 207 w 609"/>
                <a:gd name="T37" fmla="*/ 146 h 602"/>
                <a:gd name="T38" fmla="*/ 304 w 609"/>
                <a:gd name="T39" fmla="*/ 88 h 602"/>
                <a:gd name="T40" fmla="*/ 357 w 609"/>
                <a:gd name="T41" fmla="*/ 59 h 602"/>
                <a:gd name="T42" fmla="*/ 454 w 609"/>
                <a:gd name="T43" fmla="*/ 6 h 602"/>
                <a:gd name="T44" fmla="*/ 594 w 609"/>
                <a:gd name="T45" fmla="*/ 15 h 602"/>
                <a:gd name="T46" fmla="*/ 594 w 609"/>
                <a:gd name="T47" fmla="*/ 4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9" h="602">
                  <a:moveTo>
                    <a:pt x="594" y="44"/>
                  </a:moveTo>
                  <a:cubicBezTo>
                    <a:pt x="570" y="77"/>
                    <a:pt x="532" y="102"/>
                    <a:pt x="493" y="112"/>
                  </a:cubicBezTo>
                  <a:cubicBezTo>
                    <a:pt x="440" y="123"/>
                    <a:pt x="499" y="110"/>
                    <a:pt x="459" y="122"/>
                  </a:cubicBezTo>
                  <a:cubicBezTo>
                    <a:pt x="446" y="125"/>
                    <a:pt x="420" y="132"/>
                    <a:pt x="420" y="132"/>
                  </a:cubicBezTo>
                  <a:cubicBezTo>
                    <a:pt x="415" y="135"/>
                    <a:pt x="410" y="139"/>
                    <a:pt x="405" y="141"/>
                  </a:cubicBezTo>
                  <a:cubicBezTo>
                    <a:pt x="392" y="145"/>
                    <a:pt x="378" y="145"/>
                    <a:pt x="367" y="151"/>
                  </a:cubicBezTo>
                  <a:cubicBezTo>
                    <a:pt x="346" y="161"/>
                    <a:pt x="325" y="186"/>
                    <a:pt x="299" y="199"/>
                  </a:cubicBezTo>
                  <a:cubicBezTo>
                    <a:pt x="283" y="222"/>
                    <a:pt x="263" y="242"/>
                    <a:pt x="240" y="258"/>
                  </a:cubicBezTo>
                  <a:cubicBezTo>
                    <a:pt x="229" y="273"/>
                    <a:pt x="222" y="291"/>
                    <a:pt x="211" y="306"/>
                  </a:cubicBezTo>
                  <a:cubicBezTo>
                    <a:pt x="190" y="330"/>
                    <a:pt x="164" y="347"/>
                    <a:pt x="148" y="374"/>
                  </a:cubicBezTo>
                  <a:cubicBezTo>
                    <a:pt x="123" y="413"/>
                    <a:pt x="112" y="462"/>
                    <a:pt x="85" y="500"/>
                  </a:cubicBezTo>
                  <a:cubicBezTo>
                    <a:pt x="79" y="527"/>
                    <a:pt x="65" y="548"/>
                    <a:pt x="51" y="573"/>
                  </a:cubicBezTo>
                  <a:cubicBezTo>
                    <a:pt x="45" y="582"/>
                    <a:pt x="32" y="602"/>
                    <a:pt x="32" y="602"/>
                  </a:cubicBezTo>
                  <a:cubicBezTo>
                    <a:pt x="18" y="594"/>
                    <a:pt x="4" y="592"/>
                    <a:pt x="3" y="573"/>
                  </a:cubicBezTo>
                  <a:cubicBezTo>
                    <a:pt x="0" y="542"/>
                    <a:pt x="42" y="457"/>
                    <a:pt x="56" y="427"/>
                  </a:cubicBezTo>
                  <a:cubicBezTo>
                    <a:pt x="61" y="400"/>
                    <a:pt x="63" y="364"/>
                    <a:pt x="71" y="340"/>
                  </a:cubicBezTo>
                  <a:cubicBezTo>
                    <a:pt x="81" y="304"/>
                    <a:pt x="109" y="273"/>
                    <a:pt x="129" y="243"/>
                  </a:cubicBezTo>
                  <a:cubicBezTo>
                    <a:pt x="144" y="218"/>
                    <a:pt x="154" y="188"/>
                    <a:pt x="173" y="166"/>
                  </a:cubicBezTo>
                  <a:cubicBezTo>
                    <a:pt x="180" y="156"/>
                    <a:pt x="197" y="152"/>
                    <a:pt x="207" y="146"/>
                  </a:cubicBezTo>
                  <a:cubicBezTo>
                    <a:pt x="238" y="124"/>
                    <a:pt x="266" y="97"/>
                    <a:pt x="304" y="88"/>
                  </a:cubicBezTo>
                  <a:cubicBezTo>
                    <a:pt x="321" y="74"/>
                    <a:pt x="335" y="66"/>
                    <a:pt x="357" y="59"/>
                  </a:cubicBezTo>
                  <a:cubicBezTo>
                    <a:pt x="387" y="37"/>
                    <a:pt x="418" y="19"/>
                    <a:pt x="454" y="6"/>
                  </a:cubicBezTo>
                  <a:cubicBezTo>
                    <a:pt x="500" y="10"/>
                    <a:pt x="549" y="0"/>
                    <a:pt x="594" y="15"/>
                  </a:cubicBezTo>
                  <a:cubicBezTo>
                    <a:pt x="609" y="19"/>
                    <a:pt x="550" y="74"/>
                    <a:pt x="594" y="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3" name="Freeform 101"/>
            <p:cNvSpPr>
              <a:spLocks/>
            </p:cNvSpPr>
            <p:nvPr/>
          </p:nvSpPr>
          <p:spPr bwMode="auto">
            <a:xfrm>
              <a:off x="3714" y="3307"/>
              <a:ext cx="1687" cy="909"/>
            </a:xfrm>
            <a:custGeom>
              <a:avLst/>
              <a:gdLst>
                <a:gd name="T0" fmla="*/ 0 w 1687"/>
                <a:gd name="T1" fmla="*/ 29 h 909"/>
                <a:gd name="T2" fmla="*/ 58 w 1687"/>
                <a:gd name="T3" fmla="*/ 0 h 909"/>
                <a:gd name="T4" fmla="*/ 82 w 1687"/>
                <a:gd name="T5" fmla="*/ 9 h 909"/>
                <a:gd name="T6" fmla="*/ 92 w 1687"/>
                <a:gd name="T7" fmla="*/ 29 h 909"/>
                <a:gd name="T8" fmla="*/ 131 w 1687"/>
                <a:gd name="T9" fmla="*/ 58 h 909"/>
                <a:gd name="T10" fmla="*/ 155 w 1687"/>
                <a:gd name="T11" fmla="*/ 92 h 909"/>
                <a:gd name="T12" fmla="*/ 204 w 1687"/>
                <a:gd name="T13" fmla="*/ 189 h 909"/>
                <a:gd name="T14" fmla="*/ 247 w 1687"/>
                <a:gd name="T15" fmla="*/ 261 h 909"/>
                <a:gd name="T16" fmla="*/ 291 w 1687"/>
                <a:gd name="T17" fmla="*/ 339 h 909"/>
                <a:gd name="T18" fmla="*/ 339 w 1687"/>
                <a:gd name="T19" fmla="*/ 441 h 909"/>
                <a:gd name="T20" fmla="*/ 359 w 1687"/>
                <a:gd name="T21" fmla="*/ 480 h 909"/>
                <a:gd name="T22" fmla="*/ 383 w 1687"/>
                <a:gd name="T23" fmla="*/ 509 h 909"/>
                <a:gd name="T24" fmla="*/ 461 w 1687"/>
                <a:gd name="T25" fmla="*/ 611 h 909"/>
                <a:gd name="T26" fmla="*/ 538 w 1687"/>
                <a:gd name="T27" fmla="*/ 678 h 909"/>
                <a:gd name="T28" fmla="*/ 582 w 1687"/>
                <a:gd name="T29" fmla="*/ 698 h 909"/>
                <a:gd name="T30" fmla="*/ 601 w 1687"/>
                <a:gd name="T31" fmla="*/ 712 h 909"/>
                <a:gd name="T32" fmla="*/ 771 w 1687"/>
                <a:gd name="T33" fmla="*/ 756 h 909"/>
                <a:gd name="T34" fmla="*/ 1008 w 1687"/>
                <a:gd name="T35" fmla="*/ 771 h 909"/>
                <a:gd name="T36" fmla="*/ 1130 w 1687"/>
                <a:gd name="T37" fmla="*/ 698 h 909"/>
                <a:gd name="T38" fmla="*/ 1193 w 1687"/>
                <a:gd name="T39" fmla="*/ 649 h 909"/>
                <a:gd name="T40" fmla="*/ 1319 w 1687"/>
                <a:gd name="T41" fmla="*/ 572 h 909"/>
                <a:gd name="T42" fmla="*/ 1416 w 1687"/>
                <a:gd name="T43" fmla="*/ 465 h 909"/>
                <a:gd name="T44" fmla="*/ 1425 w 1687"/>
                <a:gd name="T45" fmla="*/ 451 h 909"/>
                <a:gd name="T46" fmla="*/ 1440 w 1687"/>
                <a:gd name="T47" fmla="*/ 436 h 909"/>
                <a:gd name="T48" fmla="*/ 1469 w 1687"/>
                <a:gd name="T49" fmla="*/ 378 h 909"/>
                <a:gd name="T50" fmla="*/ 1503 w 1687"/>
                <a:gd name="T51" fmla="*/ 334 h 909"/>
                <a:gd name="T52" fmla="*/ 1551 w 1687"/>
                <a:gd name="T53" fmla="*/ 252 h 909"/>
                <a:gd name="T54" fmla="*/ 1595 w 1687"/>
                <a:gd name="T55" fmla="*/ 155 h 909"/>
                <a:gd name="T56" fmla="*/ 1648 w 1687"/>
                <a:gd name="T57" fmla="*/ 68 h 909"/>
                <a:gd name="T58" fmla="*/ 1687 w 1687"/>
                <a:gd name="T59" fmla="*/ 121 h 909"/>
                <a:gd name="T60" fmla="*/ 1634 w 1687"/>
                <a:gd name="T61" fmla="*/ 276 h 909"/>
                <a:gd name="T62" fmla="*/ 1600 w 1687"/>
                <a:gd name="T63" fmla="*/ 426 h 909"/>
                <a:gd name="T64" fmla="*/ 1440 w 1687"/>
                <a:gd name="T65" fmla="*/ 664 h 909"/>
                <a:gd name="T66" fmla="*/ 1372 w 1687"/>
                <a:gd name="T67" fmla="*/ 746 h 909"/>
                <a:gd name="T68" fmla="*/ 1270 w 1687"/>
                <a:gd name="T69" fmla="*/ 819 h 909"/>
                <a:gd name="T70" fmla="*/ 1207 w 1687"/>
                <a:gd name="T71" fmla="*/ 834 h 909"/>
                <a:gd name="T72" fmla="*/ 795 w 1687"/>
                <a:gd name="T73" fmla="*/ 863 h 909"/>
                <a:gd name="T74" fmla="*/ 577 w 1687"/>
                <a:gd name="T75" fmla="*/ 843 h 909"/>
                <a:gd name="T76" fmla="*/ 485 w 1687"/>
                <a:gd name="T77" fmla="*/ 809 h 909"/>
                <a:gd name="T78" fmla="*/ 339 w 1687"/>
                <a:gd name="T79" fmla="*/ 712 h 909"/>
                <a:gd name="T80" fmla="*/ 257 w 1687"/>
                <a:gd name="T81" fmla="*/ 625 h 909"/>
                <a:gd name="T82" fmla="*/ 179 w 1687"/>
                <a:gd name="T83" fmla="*/ 523 h 909"/>
                <a:gd name="T84" fmla="*/ 136 w 1687"/>
                <a:gd name="T85" fmla="*/ 451 h 909"/>
                <a:gd name="T86" fmla="*/ 102 w 1687"/>
                <a:gd name="T87" fmla="*/ 392 h 909"/>
                <a:gd name="T88" fmla="*/ 68 w 1687"/>
                <a:gd name="T89" fmla="*/ 281 h 909"/>
                <a:gd name="T90" fmla="*/ 44 w 1687"/>
                <a:gd name="T91" fmla="*/ 189 h 909"/>
                <a:gd name="T92" fmla="*/ 29 w 1687"/>
                <a:gd name="T93" fmla="*/ 72 h 909"/>
                <a:gd name="T94" fmla="*/ 0 w 1687"/>
                <a:gd name="T95" fmla="*/ 2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7" h="909">
                  <a:moveTo>
                    <a:pt x="0" y="29"/>
                  </a:moveTo>
                  <a:cubicBezTo>
                    <a:pt x="25" y="2"/>
                    <a:pt x="26" y="11"/>
                    <a:pt x="58" y="0"/>
                  </a:cubicBezTo>
                  <a:cubicBezTo>
                    <a:pt x="66" y="3"/>
                    <a:pt x="75" y="3"/>
                    <a:pt x="82" y="9"/>
                  </a:cubicBezTo>
                  <a:cubicBezTo>
                    <a:pt x="87" y="13"/>
                    <a:pt x="87" y="23"/>
                    <a:pt x="92" y="29"/>
                  </a:cubicBezTo>
                  <a:cubicBezTo>
                    <a:pt x="102" y="41"/>
                    <a:pt x="120" y="45"/>
                    <a:pt x="131" y="58"/>
                  </a:cubicBezTo>
                  <a:cubicBezTo>
                    <a:pt x="140" y="68"/>
                    <a:pt x="155" y="92"/>
                    <a:pt x="155" y="92"/>
                  </a:cubicBezTo>
                  <a:cubicBezTo>
                    <a:pt x="171" y="139"/>
                    <a:pt x="165" y="157"/>
                    <a:pt x="204" y="189"/>
                  </a:cubicBezTo>
                  <a:cubicBezTo>
                    <a:pt x="211" y="215"/>
                    <a:pt x="232" y="237"/>
                    <a:pt x="247" y="261"/>
                  </a:cubicBezTo>
                  <a:cubicBezTo>
                    <a:pt x="261" y="286"/>
                    <a:pt x="277" y="313"/>
                    <a:pt x="291" y="339"/>
                  </a:cubicBezTo>
                  <a:cubicBezTo>
                    <a:pt x="298" y="377"/>
                    <a:pt x="319" y="407"/>
                    <a:pt x="339" y="441"/>
                  </a:cubicBezTo>
                  <a:cubicBezTo>
                    <a:pt x="346" y="453"/>
                    <a:pt x="348" y="469"/>
                    <a:pt x="359" y="480"/>
                  </a:cubicBezTo>
                  <a:cubicBezTo>
                    <a:pt x="372" y="493"/>
                    <a:pt x="373" y="492"/>
                    <a:pt x="383" y="509"/>
                  </a:cubicBezTo>
                  <a:cubicBezTo>
                    <a:pt x="404" y="545"/>
                    <a:pt x="425" y="587"/>
                    <a:pt x="461" y="611"/>
                  </a:cubicBezTo>
                  <a:cubicBezTo>
                    <a:pt x="479" y="636"/>
                    <a:pt x="507" y="669"/>
                    <a:pt x="538" y="678"/>
                  </a:cubicBezTo>
                  <a:cubicBezTo>
                    <a:pt x="589" y="716"/>
                    <a:pt x="525" y="673"/>
                    <a:pt x="582" y="698"/>
                  </a:cubicBezTo>
                  <a:cubicBezTo>
                    <a:pt x="589" y="701"/>
                    <a:pt x="593" y="708"/>
                    <a:pt x="601" y="712"/>
                  </a:cubicBezTo>
                  <a:cubicBezTo>
                    <a:pt x="651" y="736"/>
                    <a:pt x="717" y="748"/>
                    <a:pt x="771" y="756"/>
                  </a:cubicBezTo>
                  <a:cubicBezTo>
                    <a:pt x="835" y="789"/>
                    <a:pt x="943" y="772"/>
                    <a:pt x="1008" y="771"/>
                  </a:cubicBezTo>
                  <a:cubicBezTo>
                    <a:pt x="1039" y="739"/>
                    <a:pt x="1087" y="712"/>
                    <a:pt x="1130" y="698"/>
                  </a:cubicBezTo>
                  <a:cubicBezTo>
                    <a:pt x="1149" y="677"/>
                    <a:pt x="1165" y="658"/>
                    <a:pt x="1193" y="649"/>
                  </a:cubicBezTo>
                  <a:cubicBezTo>
                    <a:pt x="1233" y="620"/>
                    <a:pt x="1276" y="597"/>
                    <a:pt x="1319" y="572"/>
                  </a:cubicBezTo>
                  <a:cubicBezTo>
                    <a:pt x="1351" y="552"/>
                    <a:pt x="1394" y="496"/>
                    <a:pt x="1416" y="465"/>
                  </a:cubicBezTo>
                  <a:cubicBezTo>
                    <a:pt x="1419" y="460"/>
                    <a:pt x="1421" y="454"/>
                    <a:pt x="1425" y="451"/>
                  </a:cubicBezTo>
                  <a:cubicBezTo>
                    <a:pt x="1430" y="446"/>
                    <a:pt x="1435" y="441"/>
                    <a:pt x="1440" y="436"/>
                  </a:cubicBezTo>
                  <a:cubicBezTo>
                    <a:pt x="1452" y="418"/>
                    <a:pt x="1456" y="395"/>
                    <a:pt x="1469" y="378"/>
                  </a:cubicBezTo>
                  <a:cubicBezTo>
                    <a:pt x="1479" y="362"/>
                    <a:pt x="1503" y="334"/>
                    <a:pt x="1503" y="334"/>
                  </a:cubicBezTo>
                  <a:cubicBezTo>
                    <a:pt x="1512" y="306"/>
                    <a:pt x="1533" y="275"/>
                    <a:pt x="1551" y="252"/>
                  </a:cubicBezTo>
                  <a:cubicBezTo>
                    <a:pt x="1559" y="217"/>
                    <a:pt x="1580" y="187"/>
                    <a:pt x="1595" y="155"/>
                  </a:cubicBezTo>
                  <a:cubicBezTo>
                    <a:pt x="1609" y="122"/>
                    <a:pt x="1618" y="89"/>
                    <a:pt x="1648" y="68"/>
                  </a:cubicBezTo>
                  <a:cubicBezTo>
                    <a:pt x="1684" y="75"/>
                    <a:pt x="1676" y="90"/>
                    <a:pt x="1687" y="121"/>
                  </a:cubicBezTo>
                  <a:cubicBezTo>
                    <a:pt x="1681" y="182"/>
                    <a:pt x="1667" y="225"/>
                    <a:pt x="1634" y="276"/>
                  </a:cubicBezTo>
                  <a:cubicBezTo>
                    <a:pt x="1623" y="327"/>
                    <a:pt x="1627" y="379"/>
                    <a:pt x="1600" y="426"/>
                  </a:cubicBezTo>
                  <a:cubicBezTo>
                    <a:pt x="1574" y="527"/>
                    <a:pt x="1501" y="585"/>
                    <a:pt x="1440" y="664"/>
                  </a:cubicBezTo>
                  <a:cubicBezTo>
                    <a:pt x="1421" y="687"/>
                    <a:pt x="1399" y="736"/>
                    <a:pt x="1372" y="746"/>
                  </a:cubicBezTo>
                  <a:cubicBezTo>
                    <a:pt x="1345" y="773"/>
                    <a:pt x="1305" y="803"/>
                    <a:pt x="1270" y="819"/>
                  </a:cubicBezTo>
                  <a:cubicBezTo>
                    <a:pt x="1250" y="827"/>
                    <a:pt x="1207" y="834"/>
                    <a:pt x="1207" y="834"/>
                  </a:cubicBezTo>
                  <a:cubicBezTo>
                    <a:pt x="1089" y="909"/>
                    <a:pt x="925" y="808"/>
                    <a:pt x="795" y="863"/>
                  </a:cubicBezTo>
                  <a:cubicBezTo>
                    <a:pt x="678" y="855"/>
                    <a:pt x="663" y="852"/>
                    <a:pt x="577" y="843"/>
                  </a:cubicBezTo>
                  <a:cubicBezTo>
                    <a:pt x="544" y="823"/>
                    <a:pt x="523" y="813"/>
                    <a:pt x="485" y="809"/>
                  </a:cubicBezTo>
                  <a:cubicBezTo>
                    <a:pt x="434" y="778"/>
                    <a:pt x="391" y="738"/>
                    <a:pt x="339" y="712"/>
                  </a:cubicBezTo>
                  <a:cubicBezTo>
                    <a:pt x="316" y="677"/>
                    <a:pt x="285" y="653"/>
                    <a:pt x="257" y="625"/>
                  </a:cubicBezTo>
                  <a:cubicBezTo>
                    <a:pt x="227" y="595"/>
                    <a:pt x="209" y="553"/>
                    <a:pt x="179" y="523"/>
                  </a:cubicBezTo>
                  <a:cubicBezTo>
                    <a:pt x="169" y="496"/>
                    <a:pt x="150" y="475"/>
                    <a:pt x="136" y="451"/>
                  </a:cubicBezTo>
                  <a:cubicBezTo>
                    <a:pt x="91" y="374"/>
                    <a:pt x="136" y="440"/>
                    <a:pt x="102" y="392"/>
                  </a:cubicBezTo>
                  <a:cubicBezTo>
                    <a:pt x="94" y="357"/>
                    <a:pt x="88" y="309"/>
                    <a:pt x="68" y="281"/>
                  </a:cubicBezTo>
                  <a:cubicBezTo>
                    <a:pt x="64" y="239"/>
                    <a:pt x="67" y="220"/>
                    <a:pt x="44" y="189"/>
                  </a:cubicBezTo>
                  <a:cubicBezTo>
                    <a:pt x="35" y="147"/>
                    <a:pt x="34" y="117"/>
                    <a:pt x="29" y="72"/>
                  </a:cubicBezTo>
                  <a:cubicBezTo>
                    <a:pt x="27" y="61"/>
                    <a:pt x="0" y="5"/>
                    <a:pt x="0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4" name="Oval 102"/>
            <p:cNvSpPr>
              <a:spLocks noChangeArrowheads="1"/>
            </p:cNvSpPr>
            <p:nvPr/>
          </p:nvSpPr>
          <p:spPr bwMode="auto">
            <a:xfrm>
              <a:off x="3908" y="2660"/>
              <a:ext cx="1372" cy="13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5" name="Rectangle 103"/>
            <p:cNvSpPr>
              <a:spLocks noChangeArrowheads="1"/>
            </p:cNvSpPr>
            <p:nvPr/>
          </p:nvSpPr>
          <p:spPr bwMode="auto">
            <a:xfrm>
              <a:off x="5232" y="3312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6" name="Rectangle 104"/>
            <p:cNvSpPr>
              <a:spLocks noChangeArrowheads="1"/>
            </p:cNvSpPr>
            <p:nvPr/>
          </p:nvSpPr>
          <p:spPr bwMode="auto">
            <a:xfrm>
              <a:off x="4551" y="2640"/>
              <a:ext cx="105" cy="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6618" name="Freeform 106"/>
            <p:cNvSpPr>
              <a:spLocks/>
            </p:cNvSpPr>
            <p:nvPr/>
          </p:nvSpPr>
          <p:spPr bwMode="auto">
            <a:xfrm>
              <a:off x="4619" y="2623"/>
              <a:ext cx="711" cy="732"/>
            </a:xfrm>
            <a:custGeom>
              <a:avLst/>
              <a:gdLst>
                <a:gd name="T0" fmla="*/ 6 w 711"/>
                <a:gd name="T1" fmla="*/ 0 h 732"/>
                <a:gd name="T2" fmla="*/ 128 w 711"/>
                <a:gd name="T3" fmla="*/ 15 h 732"/>
                <a:gd name="T4" fmla="*/ 166 w 711"/>
                <a:gd name="T5" fmla="*/ 29 h 732"/>
                <a:gd name="T6" fmla="*/ 181 w 711"/>
                <a:gd name="T7" fmla="*/ 39 h 732"/>
                <a:gd name="T8" fmla="*/ 220 w 711"/>
                <a:gd name="T9" fmla="*/ 49 h 732"/>
                <a:gd name="T10" fmla="*/ 317 w 711"/>
                <a:gd name="T11" fmla="*/ 82 h 732"/>
                <a:gd name="T12" fmla="*/ 385 w 711"/>
                <a:gd name="T13" fmla="*/ 116 h 732"/>
                <a:gd name="T14" fmla="*/ 404 w 711"/>
                <a:gd name="T15" fmla="*/ 131 h 732"/>
                <a:gd name="T16" fmla="*/ 453 w 711"/>
                <a:gd name="T17" fmla="*/ 179 h 732"/>
                <a:gd name="T18" fmla="*/ 516 w 711"/>
                <a:gd name="T19" fmla="*/ 233 h 732"/>
                <a:gd name="T20" fmla="*/ 574 w 711"/>
                <a:gd name="T21" fmla="*/ 315 h 732"/>
                <a:gd name="T22" fmla="*/ 637 w 711"/>
                <a:gd name="T23" fmla="*/ 407 h 732"/>
                <a:gd name="T24" fmla="*/ 661 w 711"/>
                <a:gd name="T25" fmla="*/ 456 h 732"/>
                <a:gd name="T26" fmla="*/ 685 w 711"/>
                <a:gd name="T27" fmla="*/ 548 h 732"/>
                <a:gd name="T28" fmla="*/ 705 w 711"/>
                <a:gd name="T29" fmla="*/ 587 h 732"/>
                <a:gd name="T30" fmla="*/ 685 w 711"/>
                <a:gd name="T31" fmla="*/ 708 h 732"/>
                <a:gd name="T32" fmla="*/ 642 w 711"/>
                <a:gd name="T33" fmla="*/ 732 h 732"/>
                <a:gd name="T34" fmla="*/ 593 w 711"/>
                <a:gd name="T35" fmla="*/ 674 h 732"/>
                <a:gd name="T36" fmla="*/ 574 w 711"/>
                <a:gd name="T37" fmla="*/ 611 h 732"/>
                <a:gd name="T38" fmla="*/ 564 w 711"/>
                <a:gd name="T39" fmla="*/ 495 h 732"/>
                <a:gd name="T40" fmla="*/ 506 w 711"/>
                <a:gd name="T41" fmla="*/ 422 h 732"/>
                <a:gd name="T42" fmla="*/ 467 w 711"/>
                <a:gd name="T43" fmla="*/ 335 h 732"/>
                <a:gd name="T44" fmla="*/ 380 w 711"/>
                <a:gd name="T45" fmla="*/ 242 h 732"/>
                <a:gd name="T46" fmla="*/ 341 w 711"/>
                <a:gd name="T47" fmla="*/ 223 h 732"/>
                <a:gd name="T48" fmla="*/ 263 w 711"/>
                <a:gd name="T49" fmla="*/ 175 h 732"/>
                <a:gd name="T50" fmla="*/ 181 w 711"/>
                <a:gd name="T51" fmla="*/ 141 h 732"/>
                <a:gd name="T52" fmla="*/ 45 w 711"/>
                <a:gd name="T53" fmla="*/ 87 h 732"/>
                <a:gd name="T54" fmla="*/ 6 w 711"/>
                <a:gd name="T5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1" h="732">
                  <a:moveTo>
                    <a:pt x="6" y="0"/>
                  </a:moveTo>
                  <a:cubicBezTo>
                    <a:pt x="46" y="10"/>
                    <a:pt x="88" y="0"/>
                    <a:pt x="128" y="15"/>
                  </a:cubicBezTo>
                  <a:cubicBezTo>
                    <a:pt x="140" y="19"/>
                    <a:pt x="154" y="21"/>
                    <a:pt x="166" y="29"/>
                  </a:cubicBezTo>
                  <a:cubicBezTo>
                    <a:pt x="171" y="32"/>
                    <a:pt x="175" y="36"/>
                    <a:pt x="181" y="39"/>
                  </a:cubicBezTo>
                  <a:cubicBezTo>
                    <a:pt x="193" y="43"/>
                    <a:pt x="220" y="49"/>
                    <a:pt x="220" y="49"/>
                  </a:cubicBezTo>
                  <a:cubicBezTo>
                    <a:pt x="246" y="66"/>
                    <a:pt x="285" y="76"/>
                    <a:pt x="317" y="82"/>
                  </a:cubicBezTo>
                  <a:cubicBezTo>
                    <a:pt x="338" y="97"/>
                    <a:pt x="363" y="101"/>
                    <a:pt x="385" y="116"/>
                  </a:cubicBezTo>
                  <a:cubicBezTo>
                    <a:pt x="391" y="120"/>
                    <a:pt x="398" y="125"/>
                    <a:pt x="404" y="131"/>
                  </a:cubicBezTo>
                  <a:cubicBezTo>
                    <a:pt x="420" y="146"/>
                    <a:pt x="434" y="165"/>
                    <a:pt x="453" y="179"/>
                  </a:cubicBezTo>
                  <a:cubicBezTo>
                    <a:pt x="473" y="193"/>
                    <a:pt x="502" y="211"/>
                    <a:pt x="516" y="233"/>
                  </a:cubicBezTo>
                  <a:cubicBezTo>
                    <a:pt x="533" y="259"/>
                    <a:pt x="548" y="297"/>
                    <a:pt x="574" y="315"/>
                  </a:cubicBezTo>
                  <a:cubicBezTo>
                    <a:pt x="585" y="350"/>
                    <a:pt x="615" y="377"/>
                    <a:pt x="637" y="407"/>
                  </a:cubicBezTo>
                  <a:cubicBezTo>
                    <a:pt x="642" y="424"/>
                    <a:pt x="652" y="439"/>
                    <a:pt x="661" y="456"/>
                  </a:cubicBezTo>
                  <a:cubicBezTo>
                    <a:pt x="667" y="494"/>
                    <a:pt x="668" y="515"/>
                    <a:pt x="685" y="548"/>
                  </a:cubicBezTo>
                  <a:cubicBezTo>
                    <a:pt x="691" y="561"/>
                    <a:pt x="705" y="587"/>
                    <a:pt x="705" y="587"/>
                  </a:cubicBezTo>
                  <a:cubicBezTo>
                    <a:pt x="701" y="620"/>
                    <a:pt x="711" y="685"/>
                    <a:pt x="685" y="708"/>
                  </a:cubicBezTo>
                  <a:cubicBezTo>
                    <a:pt x="672" y="718"/>
                    <a:pt x="656" y="723"/>
                    <a:pt x="642" y="732"/>
                  </a:cubicBezTo>
                  <a:cubicBezTo>
                    <a:pt x="619" y="717"/>
                    <a:pt x="609" y="694"/>
                    <a:pt x="593" y="674"/>
                  </a:cubicBezTo>
                  <a:cubicBezTo>
                    <a:pt x="585" y="652"/>
                    <a:pt x="586" y="630"/>
                    <a:pt x="574" y="611"/>
                  </a:cubicBezTo>
                  <a:cubicBezTo>
                    <a:pt x="570" y="572"/>
                    <a:pt x="573" y="532"/>
                    <a:pt x="564" y="495"/>
                  </a:cubicBezTo>
                  <a:cubicBezTo>
                    <a:pt x="557" y="467"/>
                    <a:pt x="519" y="445"/>
                    <a:pt x="506" y="422"/>
                  </a:cubicBezTo>
                  <a:cubicBezTo>
                    <a:pt x="490" y="394"/>
                    <a:pt x="484" y="361"/>
                    <a:pt x="467" y="335"/>
                  </a:cubicBezTo>
                  <a:cubicBezTo>
                    <a:pt x="447" y="304"/>
                    <a:pt x="411" y="259"/>
                    <a:pt x="380" y="242"/>
                  </a:cubicBezTo>
                  <a:cubicBezTo>
                    <a:pt x="365" y="233"/>
                    <a:pt x="354" y="232"/>
                    <a:pt x="341" y="223"/>
                  </a:cubicBezTo>
                  <a:cubicBezTo>
                    <a:pt x="315" y="204"/>
                    <a:pt x="294" y="183"/>
                    <a:pt x="263" y="175"/>
                  </a:cubicBezTo>
                  <a:cubicBezTo>
                    <a:pt x="238" y="155"/>
                    <a:pt x="211" y="147"/>
                    <a:pt x="181" y="141"/>
                  </a:cubicBezTo>
                  <a:cubicBezTo>
                    <a:pt x="145" y="113"/>
                    <a:pt x="88" y="96"/>
                    <a:pt x="45" y="87"/>
                  </a:cubicBezTo>
                  <a:cubicBezTo>
                    <a:pt x="0" y="57"/>
                    <a:pt x="0" y="60"/>
                    <a:pt x="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576619" name="Rectangle 107"/>
          <p:cNvSpPr>
            <a:spLocks noChangeArrowheads="1"/>
          </p:cNvSpPr>
          <p:nvPr/>
        </p:nvSpPr>
        <p:spPr bwMode="auto">
          <a:xfrm>
            <a:off x="4506913" y="5978525"/>
            <a:ext cx="13604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max depth = 2</a:t>
            </a:r>
            <a:br>
              <a:rPr lang="en-US" altLang="en-US" sz="1400"/>
            </a:br>
            <a:r>
              <a:rPr lang="en-US" altLang="en-US" sz="1400"/>
              <a:t>min colors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(Almost) Transforming Circular Arc Coloring to Interval Coloring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Circular arc coloring.  </a:t>
            </a:r>
            <a:r>
              <a:rPr lang="en-US" altLang="en-US">
                <a:solidFill>
                  <a:schemeClr val="tx1"/>
                </a:solidFill>
              </a:rPr>
              <a:t>Given a set of n arcs with depth d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 k,</a:t>
            </a:r>
            <a:br>
              <a:rPr lang="en-US" altLang="en-US">
                <a:solidFill>
                  <a:schemeClr val="tx1"/>
                </a:solidFill>
                <a:sym typeface="Symbol" pitchFamily="92" charset="2"/>
              </a:rPr>
            </a:br>
            <a:r>
              <a:rPr lang="en-US" altLang="en-US">
                <a:solidFill>
                  <a:schemeClr val="tx1"/>
                </a:solidFill>
              </a:rPr>
              <a:t>can the arcs be colored with k colors?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Equivalent problem.  </a:t>
            </a:r>
            <a:r>
              <a:rPr lang="en-US" altLang="en-US">
                <a:solidFill>
                  <a:schemeClr val="tx1"/>
                </a:solidFill>
              </a:rPr>
              <a:t>Cut the network between nodes v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and v</a:t>
            </a:r>
            <a:r>
              <a:rPr lang="en-US" altLang="en-US" baseline="-25000">
                <a:solidFill>
                  <a:schemeClr val="tx1"/>
                </a:solidFill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.  The arcs can be colored with k colors iff the intervals can be colored with k colors in such a way that "sliced" arcs have the same color.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3EFBE-3963-48BD-B86D-E2C591FEEFFD}" type="slidenum">
              <a:rPr lang="en-US" altLang="en-US"/>
              <a:pPr/>
              <a:t>18</a:t>
            </a:fld>
            <a:endParaRPr lang="en-US" altLang="en-US" sz="1400"/>
          </a:p>
        </p:txBody>
      </p:sp>
      <p:pic>
        <p:nvPicPr>
          <p:cNvPr id="598020" name="Picture 4" descr="kleinberg_10F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0" b="34807"/>
          <a:stretch>
            <a:fillRect/>
          </a:stretch>
        </p:blipFill>
        <p:spPr bwMode="auto">
          <a:xfrm>
            <a:off x="609600" y="3276600"/>
            <a:ext cx="35052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8021" name="Picture 5" descr="kleinberg_10F03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1" r="25305" b="11798"/>
          <a:stretch>
            <a:fillRect/>
          </a:stretch>
        </p:blipFill>
        <p:spPr bwMode="auto">
          <a:xfrm>
            <a:off x="4267200" y="4648200"/>
            <a:ext cx="4343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4953000" y="3962400"/>
            <a:ext cx="29400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colors of a', b', and c' must correspond</a:t>
            </a:r>
            <a:br>
              <a:rPr lang="en-US" altLang="en-US" sz="1200"/>
            </a:br>
            <a:r>
              <a:rPr lang="en-US" altLang="en-US" sz="1200"/>
              <a:t>to colors of a", b", and c"</a:t>
            </a:r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auto">
          <a:xfrm>
            <a:off x="2209800" y="3814763"/>
            <a:ext cx="2857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1</a:t>
            </a:r>
            <a:endParaRPr lang="en-US" altLang="en-US" sz="1000"/>
          </a:p>
        </p:txBody>
      </p:sp>
      <p:sp>
        <p:nvSpPr>
          <p:cNvPr id="598024" name="Rectangle 8"/>
          <p:cNvSpPr>
            <a:spLocks noChangeArrowheads="1"/>
          </p:cNvSpPr>
          <p:nvPr/>
        </p:nvSpPr>
        <p:spPr bwMode="auto">
          <a:xfrm>
            <a:off x="3043238" y="4643438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2</a:t>
            </a:r>
            <a:endParaRPr lang="en-US" altLang="en-US" sz="1000"/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auto">
          <a:xfrm>
            <a:off x="1371600" y="4643438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4</a:t>
            </a:r>
            <a:endParaRPr lang="en-US" altLang="en-US" sz="1000"/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2217738" y="5475288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3</a:t>
            </a:r>
            <a:endParaRPr lang="en-US" altLang="en-US" sz="1000"/>
          </a:p>
        </p:txBody>
      </p:sp>
      <p:sp>
        <p:nvSpPr>
          <p:cNvPr id="598027" name="Rectangle 11"/>
          <p:cNvSpPr>
            <a:spLocks noChangeArrowheads="1"/>
          </p:cNvSpPr>
          <p:nvPr/>
        </p:nvSpPr>
        <p:spPr bwMode="auto">
          <a:xfrm>
            <a:off x="5345113" y="5405438"/>
            <a:ext cx="2857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1</a:t>
            </a:r>
            <a:endParaRPr lang="en-US" altLang="en-US" sz="1000"/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6007100" y="5410200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2</a:t>
            </a:r>
            <a:endParaRPr lang="en-US" altLang="en-US" sz="1000"/>
          </a:p>
        </p:txBody>
      </p:sp>
      <p:sp>
        <p:nvSpPr>
          <p:cNvPr id="598029" name="Rectangle 13"/>
          <p:cNvSpPr>
            <a:spLocks noChangeArrowheads="1"/>
          </p:cNvSpPr>
          <p:nvPr/>
        </p:nvSpPr>
        <p:spPr bwMode="auto">
          <a:xfrm>
            <a:off x="6781800" y="5410200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3</a:t>
            </a:r>
            <a:endParaRPr lang="en-US" altLang="en-US" sz="1000"/>
          </a:p>
        </p:txBody>
      </p:sp>
      <p:sp>
        <p:nvSpPr>
          <p:cNvPr id="598030" name="Rectangle 14"/>
          <p:cNvSpPr>
            <a:spLocks noChangeArrowheads="1"/>
          </p:cNvSpPr>
          <p:nvPr/>
        </p:nvSpPr>
        <p:spPr bwMode="auto">
          <a:xfrm>
            <a:off x="7329488" y="5405438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4</a:t>
            </a:r>
            <a:endParaRPr lang="en-US" altLang="en-US" sz="1000"/>
          </a:p>
        </p:txBody>
      </p:sp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1744663" y="4127500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0</a:t>
            </a:r>
            <a:endParaRPr lang="en-US" altLang="en-US" sz="1000"/>
          </a:p>
        </p:txBody>
      </p:sp>
      <p:sp>
        <p:nvSpPr>
          <p:cNvPr id="598032" name="Rectangle 16"/>
          <p:cNvSpPr>
            <a:spLocks noChangeArrowheads="1"/>
          </p:cNvSpPr>
          <p:nvPr/>
        </p:nvSpPr>
        <p:spPr bwMode="auto">
          <a:xfrm>
            <a:off x="4468813" y="5410200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0</a:t>
            </a:r>
            <a:endParaRPr lang="en-US" altLang="en-US" sz="1000"/>
          </a:p>
        </p:txBody>
      </p:sp>
      <p:sp>
        <p:nvSpPr>
          <p:cNvPr id="598033" name="Rectangle 17"/>
          <p:cNvSpPr>
            <a:spLocks noChangeArrowheads="1"/>
          </p:cNvSpPr>
          <p:nvPr/>
        </p:nvSpPr>
        <p:spPr bwMode="auto">
          <a:xfrm>
            <a:off x="8108950" y="5394325"/>
            <a:ext cx="298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v</a:t>
            </a:r>
            <a:r>
              <a:rPr lang="en-US" altLang="en-US" sz="1000" baseline="-25000"/>
              <a:t>0</a:t>
            </a:r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Arc Coloring:  Dynamic Programming Algorithm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Dynamic programming algorithm.</a:t>
            </a:r>
          </a:p>
          <a:p>
            <a:pPr lvl="1"/>
            <a:r>
              <a:rPr lang="en-US" altLang="en-US" dirty="0"/>
              <a:t>Assign distinct color to each interval which begins at cut node v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/>
              <a:t>At each node v</a:t>
            </a:r>
            <a:r>
              <a:rPr lang="en-US" altLang="en-US" baseline="-25000"/>
              <a:t>i</a:t>
            </a:r>
            <a:r>
              <a:rPr lang="en-US" altLang="en-US"/>
              <a:t>, some intervals may finish, and others may begin.</a:t>
            </a:r>
          </a:p>
          <a:p>
            <a:pPr lvl="1"/>
            <a:r>
              <a:rPr lang="en-US" altLang="en-US" dirty="0"/>
              <a:t>Enumerate all k-colorings of the intervals through v</a:t>
            </a:r>
            <a:r>
              <a:rPr lang="en-US" altLang="en-US" baseline="-25000" dirty="0"/>
              <a:t>i</a:t>
            </a:r>
            <a:r>
              <a:rPr lang="en-US" altLang="en-US" dirty="0"/>
              <a:t> that are consistent with the colorings of the intervals through v</a:t>
            </a:r>
            <a:r>
              <a:rPr lang="en-US" altLang="en-US" baseline="-25000" dirty="0"/>
              <a:t>i-1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The arcs are k-colorable </a:t>
            </a:r>
            <a:r>
              <a:rPr lang="en-US" altLang="en-US" dirty="0" err="1"/>
              <a:t>iff</a:t>
            </a:r>
            <a:r>
              <a:rPr lang="en-US" altLang="en-US" dirty="0"/>
              <a:t> some coloring of intervals ending at cut node v</a:t>
            </a:r>
            <a:r>
              <a:rPr lang="en-US" altLang="en-US" baseline="-25000" dirty="0"/>
              <a:t>0  </a:t>
            </a:r>
            <a:r>
              <a:rPr lang="en-US" altLang="en-US" dirty="0"/>
              <a:t>is consistent with original coloring of the same intervals.</a:t>
            </a:r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2FB1-097C-4B04-AC1B-B6ED0A9EB5DA}" type="slidenum">
              <a:rPr lang="en-US" altLang="en-US"/>
              <a:pPr/>
              <a:t>19</a:t>
            </a:fld>
            <a:endParaRPr lang="en-US" altLang="en-US" sz="1400"/>
          </a:p>
        </p:txBody>
      </p:sp>
      <p:pic>
        <p:nvPicPr>
          <p:cNvPr id="599044" name="Picture 4" descr="kleinberg_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28012" r="11403" b="33972"/>
          <a:stretch>
            <a:fillRect/>
          </a:stretch>
        </p:blipFill>
        <p:spPr bwMode="auto">
          <a:xfrm>
            <a:off x="1066800" y="4937125"/>
            <a:ext cx="723900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9115" name="Group 75"/>
          <p:cNvGrpSpPr>
            <a:grpSpLocks/>
          </p:cNvGrpSpPr>
          <p:nvPr/>
        </p:nvGrpSpPr>
        <p:grpSpPr bwMode="auto">
          <a:xfrm>
            <a:off x="1458913" y="4040188"/>
            <a:ext cx="522287" cy="842962"/>
            <a:chOff x="919" y="2545"/>
            <a:chExt cx="329" cy="531"/>
          </a:xfrm>
        </p:grpSpPr>
        <p:sp>
          <p:nvSpPr>
            <p:cNvPr id="599045" name="Rectangle 5"/>
            <p:cNvSpPr>
              <a:spLocks noChangeArrowheads="1"/>
            </p:cNvSpPr>
            <p:nvPr/>
          </p:nvSpPr>
          <p:spPr bwMode="auto">
            <a:xfrm>
              <a:off x="1070" y="2545"/>
              <a:ext cx="178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1070" y="2722"/>
              <a:ext cx="178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1070" y="2899"/>
              <a:ext cx="178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82" name="Rectangle 42"/>
            <p:cNvSpPr>
              <a:spLocks noChangeArrowheads="1"/>
            </p:cNvSpPr>
            <p:nvPr/>
          </p:nvSpPr>
          <p:spPr bwMode="auto">
            <a:xfrm>
              <a:off x="919" y="254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c'</a:t>
              </a:r>
            </a:p>
          </p:txBody>
        </p:sp>
        <p:sp>
          <p:nvSpPr>
            <p:cNvPr id="599083" name="Rectangle 43"/>
            <p:cNvSpPr>
              <a:spLocks noChangeArrowheads="1"/>
            </p:cNvSpPr>
            <p:nvPr/>
          </p:nvSpPr>
          <p:spPr bwMode="auto">
            <a:xfrm>
              <a:off x="919" y="272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b'</a:t>
              </a:r>
            </a:p>
          </p:txBody>
        </p:sp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919" y="2899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a'</a:t>
              </a:r>
            </a:p>
          </p:txBody>
        </p:sp>
      </p:grpSp>
      <p:grpSp>
        <p:nvGrpSpPr>
          <p:cNvPr id="599108" name="Group 68"/>
          <p:cNvGrpSpPr>
            <a:grpSpLocks/>
          </p:cNvGrpSpPr>
          <p:nvPr/>
        </p:nvGrpSpPr>
        <p:grpSpPr bwMode="auto">
          <a:xfrm>
            <a:off x="2865438" y="4040188"/>
            <a:ext cx="835025" cy="842962"/>
            <a:chOff x="1805" y="2448"/>
            <a:chExt cx="526" cy="531"/>
          </a:xfrm>
        </p:grpSpPr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1977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1977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0" name="Rectangle 10"/>
            <p:cNvSpPr>
              <a:spLocks noChangeArrowheads="1"/>
            </p:cNvSpPr>
            <p:nvPr/>
          </p:nvSpPr>
          <p:spPr bwMode="auto">
            <a:xfrm>
              <a:off x="1977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2154" y="2448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2154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2154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1805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e</a:t>
              </a:r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1805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b'</a:t>
              </a:r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1805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d</a:t>
              </a:r>
            </a:p>
          </p:txBody>
        </p:sp>
      </p:grpSp>
      <p:grpSp>
        <p:nvGrpSpPr>
          <p:cNvPr id="599109" name="Group 69"/>
          <p:cNvGrpSpPr>
            <a:grpSpLocks/>
          </p:cNvGrpSpPr>
          <p:nvPr/>
        </p:nvGrpSpPr>
        <p:grpSpPr bwMode="auto">
          <a:xfrm>
            <a:off x="3892550" y="4040188"/>
            <a:ext cx="803275" cy="842962"/>
            <a:chOff x="2452" y="2448"/>
            <a:chExt cx="506" cy="531"/>
          </a:xfrm>
        </p:grpSpPr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2603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2603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78" name="Rectangle 38"/>
            <p:cNvSpPr>
              <a:spLocks noChangeArrowheads="1"/>
            </p:cNvSpPr>
            <p:nvPr/>
          </p:nvSpPr>
          <p:spPr bwMode="auto">
            <a:xfrm>
              <a:off x="2603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79" name="Rectangle 39"/>
            <p:cNvSpPr>
              <a:spLocks noChangeArrowheads="1"/>
            </p:cNvSpPr>
            <p:nvPr/>
          </p:nvSpPr>
          <p:spPr bwMode="auto">
            <a:xfrm>
              <a:off x="2780" y="2448"/>
              <a:ext cx="178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80" name="Rectangle 40"/>
            <p:cNvSpPr>
              <a:spLocks noChangeArrowheads="1"/>
            </p:cNvSpPr>
            <p:nvPr/>
          </p:nvSpPr>
          <p:spPr bwMode="auto">
            <a:xfrm>
              <a:off x="2780" y="2625"/>
              <a:ext cx="178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81" name="Rectangle 41"/>
            <p:cNvSpPr>
              <a:spLocks noChangeArrowheads="1"/>
            </p:cNvSpPr>
            <p:nvPr/>
          </p:nvSpPr>
          <p:spPr bwMode="auto">
            <a:xfrm>
              <a:off x="2780" y="2802"/>
              <a:ext cx="178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88" name="Rectangle 48"/>
            <p:cNvSpPr>
              <a:spLocks noChangeArrowheads="1"/>
            </p:cNvSpPr>
            <p:nvPr/>
          </p:nvSpPr>
          <p:spPr bwMode="auto">
            <a:xfrm>
              <a:off x="2452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e</a:t>
              </a:r>
            </a:p>
          </p:txBody>
        </p:sp>
        <p:sp>
          <p:nvSpPr>
            <p:cNvPr id="599089" name="Rectangle 49"/>
            <p:cNvSpPr>
              <a:spLocks noChangeArrowheads="1"/>
            </p:cNvSpPr>
            <p:nvPr/>
          </p:nvSpPr>
          <p:spPr bwMode="auto">
            <a:xfrm>
              <a:off x="2452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f</a:t>
              </a:r>
            </a:p>
          </p:txBody>
        </p:sp>
        <p:sp>
          <p:nvSpPr>
            <p:cNvPr id="599090" name="Rectangle 50"/>
            <p:cNvSpPr>
              <a:spLocks noChangeArrowheads="1"/>
            </p:cNvSpPr>
            <p:nvPr/>
          </p:nvSpPr>
          <p:spPr bwMode="auto">
            <a:xfrm>
              <a:off x="2452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d</a:t>
              </a:r>
            </a:p>
          </p:txBody>
        </p:sp>
      </p:grpSp>
      <p:grpSp>
        <p:nvGrpSpPr>
          <p:cNvPr id="599110" name="Group 70"/>
          <p:cNvGrpSpPr>
            <a:grpSpLocks/>
          </p:cNvGrpSpPr>
          <p:nvPr/>
        </p:nvGrpSpPr>
        <p:grpSpPr bwMode="auto">
          <a:xfrm>
            <a:off x="5165725" y="4040188"/>
            <a:ext cx="801688" cy="842962"/>
            <a:chOff x="3254" y="2448"/>
            <a:chExt cx="505" cy="531"/>
          </a:xfrm>
        </p:grpSpPr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405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55" name="Rectangle 15"/>
            <p:cNvSpPr>
              <a:spLocks noChangeArrowheads="1"/>
            </p:cNvSpPr>
            <p:nvPr/>
          </p:nvSpPr>
          <p:spPr bwMode="auto">
            <a:xfrm>
              <a:off x="3405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405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82" y="2448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582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82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91" name="Rectangle 51"/>
            <p:cNvSpPr>
              <a:spLocks noChangeArrowheads="1"/>
            </p:cNvSpPr>
            <p:nvPr/>
          </p:nvSpPr>
          <p:spPr bwMode="auto">
            <a:xfrm>
              <a:off x="3254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e</a:t>
              </a:r>
            </a:p>
          </p:txBody>
        </p:sp>
        <p:sp>
          <p:nvSpPr>
            <p:cNvPr id="599092" name="Rectangle 52"/>
            <p:cNvSpPr>
              <a:spLocks noChangeArrowheads="1"/>
            </p:cNvSpPr>
            <p:nvPr/>
          </p:nvSpPr>
          <p:spPr bwMode="auto">
            <a:xfrm>
              <a:off x="3254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f</a:t>
              </a:r>
            </a:p>
          </p:txBody>
        </p:sp>
        <p:sp>
          <p:nvSpPr>
            <p:cNvPr id="599093" name="Rectangle 53"/>
            <p:cNvSpPr>
              <a:spLocks noChangeArrowheads="1"/>
            </p:cNvSpPr>
            <p:nvPr/>
          </p:nvSpPr>
          <p:spPr bwMode="auto">
            <a:xfrm>
              <a:off x="3254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c"</a:t>
              </a:r>
            </a:p>
          </p:txBody>
        </p:sp>
      </p:grpSp>
      <p:grpSp>
        <p:nvGrpSpPr>
          <p:cNvPr id="599111" name="Group 71"/>
          <p:cNvGrpSpPr>
            <a:grpSpLocks/>
          </p:cNvGrpSpPr>
          <p:nvPr/>
        </p:nvGrpSpPr>
        <p:grpSpPr bwMode="auto">
          <a:xfrm>
            <a:off x="6134100" y="4040188"/>
            <a:ext cx="1398588" cy="842962"/>
            <a:chOff x="3864" y="2448"/>
            <a:chExt cx="881" cy="531"/>
          </a:xfrm>
        </p:grpSpPr>
        <p:sp>
          <p:nvSpPr>
            <p:cNvPr id="599060" name="Rectangle 20"/>
            <p:cNvSpPr>
              <a:spLocks noChangeArrowheads="1"/>
            </p:cNvSpPr>
            <p:nvPr/>
          </p:nvSpPr>
          <p:spPr bwMode="auto">
            <a:xfrm>
              <a:off x="4041" y="2448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61" name="Rectangle 21"/>
            <p:cNvSpPr>
              <a:spLocks noChangeArrowheads="1"/>
            </p:cNvSpPr>
            <p:nvPr/>
          </p:nvSpPr>
          <p:spPr bwMode="auto">
            <a:xfrm>
              <a:off x="4041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62" name="Rectangle 22"/>
            <p:cNvSpPr>
              <a:spLocks noChangeArrowheads="1"/>
            </p:cNvSpPr>
            <p:nvPr/>
          </p:nvSpPr>
          <p:spPr bwMode="auto">
            <a:xfrm>
              <a:off x="4041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63" name="Rectangle 23"/>
            <p:cNvSpPr>
              <a:spLocks noChangeArrowheads="1"/>
            </p:cNvSpPr>
            <p:nvPr/>
          </p:nvSpPr>
          <p:spPr bwMode="auto">
            <a:xfrm>
              <a:off x="4391" y="2448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64" name="Rectangle 24"/>
            <p:cNvSpPr>
              <a:spLocks noChangeArrowheads="1"/>
            </p:cNvSpPr>
            <p:nvPr/>
          </p:nvSpPr>
          <p:spPr bwMode="auto">
            <a:xfrm>
              <a:off x="4391" y="2625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65" name="Rectangle 25"/>
            <p:cNvSpPr>
              <a:spLocks noChangeArrowheads="1"/>
            </p:cNvSpPr>
            <p:nvPr/>
          </p:nvSpPr>
          <p:spPr bwMode="auto">
            <a:xfrm>
              <a:off x="4391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66" name="Rectangle 26"/>
            <p:cNvSpPr>
              <a:spLocks noChangeArrowheads="1"/>
            </p:cNvSpPr>
            <p:nvPr/>
          </p:nvSpPr>
          <p:spPr bwMode="auto">
            <a:xfrm>
              <a:off x="4214" y="2448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4214" y="2625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4214" y="2802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4568" y="2448"/>
              <a:ext cx="177" cy="177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4568" y="2625"/>
              <a:ext cx="177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9071" name="Rectangle 31"/>
            <p:cNvSpPr>
              <a:spLocks noChangeArrowheads="1"/>
            </p:cNvSpPr>
            <p:nvPr/>
          </p:nvSpPr>
          <p:spPr bwMode="auto">
            <a:xfrm>
              <a:off x="4568" y="2802"/>
              <a:ext cx="177" cy="177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9094" name="Rectangle 54"/>
            <p:cNvSpPr>
              <a:spLocks noChangeArrowheads="1"/>
            </p:cNvSpPr>
            <p:nvPr/>
          </p:nvSpPr>
          <p:spPr bwMode="auto">
            <a:xfrm>
              <a:off x="3864" y="2448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a"</a:t>
              </a:r>
            </a:p>
          </p:txBody>
        </p:sp>
        <p:sp>
          <p:nvSpPr>
            <p:cNvPr id="599095" name="Rectangle 55"/>
            <p:cNvSpPr>
              <a:spLocks noChangeArrowheads="1"/>
            </p:cNvSpPr>
            <p:nvPr/>
          </p:nvSpPr>
          <p:spPr bwMode="auto">
            <a:xfrm>
              <a:off x="3864" y="2625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b"</a:t>
              </a:r>
            </a:p>
          </p:txBody>
        </p:sp>
        <p:sp>
          <p:nvSpPr>
            <p:cNvPr id="599096" name="Rectangle 56"/>
            <p:cNvSpPr>
              <a:spLocks noChangeArrowheads="1"/>
            </p:cNvSpPr>
            <p:nvPr/>
          </p:nvSpPr>
          <p:spPr bwMode="auto">
            <a:xfrm>
              <a:off x="3864" y="2802"/>
              <a:ext cx="177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r>
                <a:rPr lang="en-US" altLang="en-US" sz="1000"/>
                <a:t>c"</a:t>
              </a:r>
            </a:p>
          </p:txBody>
        </p:sp>
      </p:grpSp>
      <p:sp>
        <p:nvSpPr>
          <p:cNvPr id="599098" name="Rectangle 58"/>
          <p:cNvSpPr>
            <a:spLocks noChangeArrowheads="1"/>
          </p:cNvSpPr>
          <p:nvPr/>
        </p:nvSpPr>
        <p:spPr bwMode="auto">
          <a:xfrm>
            <a:off x="1347788" y="6137275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  <p:sp>
        <p:nvSpPr>
          <p:cNvPr id="599099" name="Rectangle 59"/>
          <p:cNvSpPr>
            <a:spLocks noChangeArrowheads="1"/>
          </p:cNvSpPr>
          <p:nvPr/>
        </p:nvSpPr>
        <p:spPr bwMode="auto">
          <a:xfrm>
            <a:off x="2792413" y="6134100"/>
            <a:ext cx="32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99100" name="Rectangle 60"/>
          <p:cNvSpPr>
            <a:spLocks noChangeArrowheads="1"/>
          </p:cNvSpPr>
          <p:nvPr/>
        </p:nvSpPr>
        <p:spPr bwMode="auto">
          <a:xfrm>
            <a:off x="3932238" y="613410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sp>
        <p:nvSpPr>
          <p:cNvPr id="599101" name="Rectangle 61"/>
          <p:cNvSpPr>
            <a:spLocks noChangeArrowheads="1"/>
          </p:cNvSpPr>
          <p:nvPr/>
        </p:nvSpPr>
        <p:spPr bwMode="auto">
          <a:xfrm>
            <a:off x="5241925" y="613410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3</a:t>
            </a:r>
            <a:endParaRPr lang="en-US" altLang="en-US" sz="1400"/>
          </a:p>
        </p:txBody>
      </p:sp>
      <p:sp>
        <p:nvSpPr>
          <p:cNvPr id="599102" name="Rectangle 62"/>
          <p:cNvSpPr>
            <a:spLocks noChangeArrowheads="1"/>
          </p:cNvSpPr>
          <p:nvPr/>
        </p:nvSpPr>
        <p:spPr bwMode="auto">
          <a:xfrm>
            <a:off x="6132513" y="612775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4</a:t>
            </a:r>
            <a:endParaRPr lang="en-US" altLang="en-US" sz="1400"/>
          </a:p>
        </p:txBody>
      </p:sp>
      <p:sp>
        <p:nvSpPr>
          <p:cNvPr id="599105" name="Rectangle 65"/>
          <p:cNvSpPr>
            <a:spLocks noChangeArrowheads="1"/>
          </p:cNvSpPr>
          <p:nvPr/>
        </p:nvSpPr>
        <p:spPr bwMode="auto">
          <a:xfrm>
            <a:off x="7493000" y="6134100"/>
            <a:ext cx="33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v</a:t>
            </a:r>
            <a:r>
              <a:rPr lang="en-US" altLang="en-US" sz="1400" baseline="-25000"/>
              <a:t>0</a:t>
            </a:r>
            <a:endParaRPr lang="en-US" altLang="en-US" sz="1400"/>
          </a:p>
        </p:txBody>
      </p:sp>
      <p:grpSp>
        <p:nvGrpSpPr>
          <p:cNvPr id="599114" name="Group 74"/>
          <p:cNvGrpSpPr>
            <a:grpSpLocks/>
          </p:cNvGrpSpPr>
          <p:nvPr/>
        </p:nvGrpSpPr>
        <p:grpSpPr bwMode="auto">
          <a:xfrm>
            <a:off x="1839914" y="3516313"/>
            <a:ext cx="4715668" cy="525462"/>
            <a:chOff x="1159" y="2215"/>
            <a:chExt cx="3321" cy="331"/>
          </a:xfrm>
        </p:grpSpPr>
        <p:cxnSp>
          <p:nvCxnSpPr>
            <p:cNvPr id="599112" name="AutoShape 72"/>
            <p:cNvCxnSpPr>
              <a:cxnSpLocks noChangeShapeType="1"/>
              <a:stCxn id="599045" idx="0"/>
              <a:endCxn id="599063" idx="0"/>
            </p:cNvCxnSpPr>
            <p:nvPr/>
          </p:nvCxnSpPr>
          <p:spPr bwMode="auto">
            <a:xfrm rot="5400000" flipV="1">
              <a:off x="2819" y="885"/>
              <a:ext cx="1" cy="3321"/>
            </a:xfrm>
            <a:prstGeom prst="bentConnector3">
              <a:avLst>
                <a:gd name="adj1" fmla="val -19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9113" name="Rectangle 73"/>
            <p:cNvSpPr>
              <a:spLocks noChangeArrowheads="1"/>
            </p:cNvSpPr>
            <p:nvPr/>
          </p:nvSpPr>
          <p:spPr bwMode="auto">
            <a:xfrm>
              <a:off x="2688" y="2215"/>
              <a:ext cx="315" cy="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10.1  Finding Small Vertex Covers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Arc Coloring:  Running Time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Running time.  </a:t>
            </a:r>
            <a:r>
              <a:rPr lang="en-US" altLang="en-US" dirty="0">
                <a:solidFill>
                  <a:schemeClr val="tx1"/>
                </a:solidFill>
              </a:rPr>
              <a:t>O(k!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</a:t>
            </a:r>
            <a:r>
              <a:rPr lang="en-US" altLang="en-US" dirty="0">
                <a:solidFill>
                  <a:schemeClr val="tx1"/>
                </a:solidFill>
              </a:rPr>
              <a:t> n).</a:t>
            </a:r>
          </a:p>
          <a:p>
            <a:pPr lvl="1"/>
            <a:r>
              <a:rPr lang="en-US" altLang="en-US" dirty="0"/>
              <a:t>n phases of the algorithm.</a:t>
            </a:r>
          </a:p>
          <a:p>
            <a:pPr lvl="1"/>
            <a:r>
              <a:rPr lang="en-US" altLang="en-US" dirty="0"/>
              <a:t>Bottleneck in each phase is enumerating all consistent colorings. </a:t>
            </a:r>
          </a:p>
          <a:p>
            <a:pPr lvl="1"/>
            <a:r>
              <a:rPr lang="en-US" altLang="en-US" dirty="0"/>
              <a:t>There are at most k intervals through v</a:t>
            </a:r>
            <a:r>
              <a:rPr lang="en-US" altLang="en-US" baseline="-25000" dirty="0"/>
              <a:t>i</a:t>
            </a:r>
            <a:r>
              <a:rPr lang="en-US" altLang="en-US" dirty="0"/>
              <a:t>, so there are at most k! colorings to consider.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Remark.  </a:t>
            </a:r>
            <a:r>
              <a:rPr lang="en-US" altLang="en-US" dirty="0" smtClean="0">
                <a:solidFill>
                  <a:schemeClr val="tx1"/>
                </a:solidFill>
              </a:rPr>
              <a:t>poly(n) time for k = O(log n / </a:t>
            </a:r>
            <a:r>
              <a:rPr lang="en-US" altLang="en-US" dirty="0" err="1" smtClean="0">
                <a:solidFill>
                  <a:schemeClr val="tx1"/>
                </a:solidFill>
              </a:rPr>
              <a:t>loglog</a:t>
            </a:r>
            <a:r>
              <a:rPr lang="en-US" altLang="en-US" dirty="0" smtClean="0">
                <a:solidFill>
                  <a:schemeClr val="tx1"/>
                </a:solidFill>
              </a:rPr>
              <a:t> n)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3696-6AAF-45FD-B158-C8EA1C5B128E}" type="slidenum">
              <a:rPr lang="en-US" altLang="en-US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Issues about FPT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br>
              <a:rPr lang="en-US" dirty="0" smtClean="0"/>
            </a:br>
            <a:r>
              <a:rPr lang="en-US" altLang="en-US" dirty="0" smtClean="0">
                <a:solidFill>
                  <a:schemeClr val="tx1"/>
                </a:solidFill>
              </a:rPr>
              <a:t>    A problem can </a:t>
            </a:r>
            <a:r>
              <a:rPr lang="en-US" altLang="en-US" smtClean="0">
                <a:solidFill>
                  <a:schemeClr val="tx1"/>
                </a:solidFill>
              </a:rPr>
              <a:t>be solved </a:t>
            </a:r>
            <a:r>
              <a:rPr lang="en-US" altLang="en-US" dirty="0" smtClean="0">
                <a:solidFill>
                  <a:schemeClr val="tx1"/>
                </a:solidFill>
              </a:rPr>
              <a:t>in f(k</a:t>
            </a:r>
            <a:r>
              <a:rPr lang="en-US" altLang="en-US" dirty="0">
                <a:solidFill>
                  <a:schemeClr val="tx1"/>
                </a:solidFill>
              </a:rPr>
              <a:t>) • poly(n</a:t>
            </a:r>
            <a:r>
              <a:rPr lang="en-US" altLang="en-US" dirty="0" smtClean="0">
                <a:solidFill>
                  <a:schemeClr val="tx1"/>
                </a:solidFill>
              </a:rPr>
              <a:t>) time </a:t>
            </a:r>
            <a:r>
              <a:rPr lang="en-US" altLang="en-US" dirty="0" err="1" smtClean="0">
                <a:solidFill>
                  <a:schemeClr val="tx1"/>
                </a:solidFill>
              </a:rPr>
              <a:t>iff</a:t>
            </a:r>
            <a:r>
              <a:rPr lang="en-US" altLang="en-US" dirty="0" smtClean="0">
                <a:solidFill>
                  <a:schemeClr val="tx1"/>
                </a:solidFill>
              </a:rPr>
              <a:t> it can be solved in f’(</a:t>
            </a:r>
            <a:r>
              <a:rPr lang="en-US" altLang="en-US" dirty="0">
                <a:solidFill>
                  <a:schemeClr val="tx1"/>
                </a:solidFill>
              </a:rPr>
              <a:t>k) +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poly(n) </a:t>
            </a:r>
            <a:r>
              <a:rPr lang="en-US" altLang="en-US" dirty="0" smtClean="0">
                <a:solidFill>
                  <a:schemeClr val="tx1"/>
                </a:solidFill>
              </a:rPr>
              <a:t>time.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Complexity</a:t>
            </a:r>
            <a:r>
              <a:rPr lang="en-US" dirty="0"/>
              <a:t/>
            </a:r>
            <a:br>
              <a:rPr lang="en-US" dirty="0"/>
            </a:b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dirty="0" smtClean="0">
                <a:solidFill>
                  <a:schemeClr val="tx1"/>
                </a:solidFill>
              </a:rPr>
              <a:t>FPT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 NP ? </a:t>
            </a:r>
            <a:r>
              <a:rPr lang="en-US" altLang="en-US" dirty="0" smtClean="0">
                <a:solidFill>
                  <a:schemeClr val="tx1"/>
                </a:solidFill>
              </a:rPr>
              <a:t>NP </a:t>
            </a:r>
            <a:r>
              <a:rPr lang="en-US" altLang="en-US" dirty="0">
                <a:solidFill>
                  <a:schemeClr val="tx1"/>
                </a:solidFill>
                <a:sym typeface="Symbol"/>
              </a:rPr>
              <a:t>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FPT ?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Choice of parameters</a:t>
            </a:r>
            <a:r>
              <a:rPr lang="en-US" dirty="0"/>
              <a:t/>
            </a:r>
            <a:br>
              <a:rPr lang="en-US" dirty="0"/>
            </a:b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dirty="0" smtClean="0">
                <a:solidFill>
                  <a:schemeClr val="tx1"/>
                </a:solidFill>
              </a:rPr>
              <a:t>k-vertex cover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 FPT, k-independent set </a:t>
            </a:r>
            <a:r>
              <a:rPr lang="en-US" altLang="en-US" dirty="0">
                <a:solidFill>
                  <a:schemeClr val="tx1"/>
                </a:solidFill>
                <a:sym typeface="Symbol"/>
              </a:rPr>
              <a:t>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FPT ?</a:t>
            </a:r>
          </a:p>
          <a:p>
            <a:endParaRPr lang="en-US" altLang="en-US" dirty="0">
              <a:solidFill>
                <a:schemeClr val="tx1"/>
              </a:solidFill>
              <a:sym typeface="Symbol"/>
            </a:endParaRPr>
          </a:p>
          <a:p>
            <a:r>
              <a:rPr lang="en-US" dirty="0" smtClean="0"/>
              <a:t>Kernelization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8EC9-582B-4B26-A8AC-B8EA09B2E809}" type="slidenum">
              <a:rPr lang="en-US" altLang="en-US" smtClean="0"/>
              <a:pPr/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9345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Vertex Cover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600"/>
              <a:t>VERTEX COVER</a:t>
            </a:r>
            <a:r>
              <a:rPr lang="en-US" altLang="en-US"/>
              <a:t>:  </a:t>
            </a:r>
            <a:r>
              <a:rPr lang="en-US" altLang="en-US">
                <a:solidFill>
                  <a:schemeClr val="tx1"/>
                </a:solidFill>
              </a:rPr>
              <a:t>Given a graph G = (V, E) and an integer k, is there a subset of vertices S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 V such that |S|  k, and for each edge (u, v) either u  S, or v  S, or both.</a:t>
            </a:r>
            <a:endParaRPr lang="en-US" altLang="en-US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1CB2-7187-4117-987B-64E36EF15D5D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534533" name="Oval 5"/>
          <p:cNvSpPr>
            <a:spLocks noChangeAspect="1" noChangeArrowheads="1"/>
          </p:cNvSpPr>
          <p:nvPr/>
        </p:nvSpPr>
        <p:spPr bwMode="auto">
          <a:xfrm>
            <a:off x="2971800" y="4297363"/>
            <a:ext cx="249238" cy="2476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4534" name="Oval 6"/>
          <p:cNvSpPr>
            <a:spLocks noChangeAspect="1" noChangeArrowheads="1"/>
          </p:cNvSpPr>
          <p:nvPr/>
        </p:nvSpPr>
        <p:spPr bwMode="auto">
          <a:xfrm>
            <a:off x="5605463" y="2819400"/>
            <a:ext cx="249237" cy="249238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34535" name="Oval 7"/>
          <p:cNvSpPr>
            <a:spLocks noChangeAspect="1" noChangeArrowheads="1"/>
          </p:cNvSpPr>
          <p:nvPr/>
        </p:nvSpPr>
        <p:spPr bwMode="auto">
          <a:xfrm>
            <a:off x="5605463" y="5735638"/>
            <a:ext cx="249237" cy="249237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34536" name="Oval 8"/>
          <p:cNvSpPr>
            <a:spLocks noChangeAspect="1" noChangeArrowheads="1"/>
          </p:cNvSpPr>
          <p:nvPr/>
        </p:nvSpPr>
        <p:spPr bwMode="auto">
          <a:xfrm>
            <a:off x="5605463" y="3522663"/>
            <a:ext cx="249237" cy="249237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34537" name="Oval 9"/>
          <p:cNvSpPr>
            <a:spLocks noChangeAspect="1" noChangeArrowheads="1"/>
          </p:cNvSpPr>
          <p:nvPr/>
        </p:nvSpPr>
        <p:spPr bwMode="auto">
          <a:xfrm>
            <a:off x="2971800" y="2819400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1</a:t>
            </a:r>
          </a:p>
        </p:txBody>
      </p:sp>
      <p:sp>
        <p:nvSpPr>
          <p:cNvPr id="534538" name="Oval 10"/>
          <p:cNvSpPr>
            <a:spLocks noChangeAspect="1" noChangeArrowheads="1"/>
          </p:cNvSpPr>
          <p:nvPr/>
        </p:nvSpPr>
        <p:spPr bwMode="auto">
          <a:xfrm>
            <a:off x="2971800" y="5735638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534539" name="AutoShape 11"/>
          <p:cNvCxnSpPr>
            <a:cxnSpLocks noChangeShapeType="1"/>
            <a:endCxn id="534542" idx="2"/>
          </p:cNvCxnSpPr>
          <p:nvPr/>
        </p:nvCxnSpPr>
        <p:spPr bwMode="auto">
          <a:xfrm>
            <a:off x="3227388" y="4421188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0" name="AutoShape 12"/>
          <p:cNvCxnSpPr>
            <a:cxnSpLocks noChangeShapeType="1"/>
            <a:stCxn id="534537" idx="6"/>
          </p:cNvCxnSpPr>
          <p:nvPr/>
        </p:nvCxnSpPr>
        <p:spPr bwMode="auto">
          <a:xfrm>
            <a:off x="3221038" y="2944813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1" name="AutoShape 13"/>
          <p:cNvCxnSpPr>
            <a:cxnSpLocks noChangeShapeType="1"/>
            <a:stCxn id="534538" idx="6"/>
          </p:cNvCxnSpPr>
          <p:nvPr/>
        </p:nvCxnSpPr>
        <p:spPr bwMode="auto">
          <a:xfrm>
            <a:off x="3221038" y="5861050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42" name="Oval 14"/>
          <p:cNvSpPr>
            <a:spLocks noChangeAspect="1" noChangeArrowheads="1"/>
          </p:cNvSpPr>
          <p:nvPr/>
        </p:nvSpPr>
        <p:spPr bwMode="auto">
          <a:xfrm>
            <a:off x="5605463" y="4297363"/>
            <a:ext cx="249237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8</a:t>
            </a:r>
          </a:p>
        </p:txBody>
      </p:sp>
      <p:cxnSp>
        <p:nvCxnSpPr>
          <p:cNvPr id="534543" name="AutoShape 15"/>
          <p:cNvCxnSpPr>
            <a:cxnSpLocks noChangeShapeType="1"/>
            <a:stCxn id="534537" idx="6"/>
          </p:cNvCxnSpPr>
          <p:nvPr/>
        </p:nvCxnSpPr>
        <p:spPr bwMode="auto">
          <a:xfrm>
            <a:off x="3221038" y="2944813"/>
            <a:ext cx="237807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44" name="Oval 16"/>
          <p:cNvSpPr>
            <a:spLocks noChangeAspect="1" noChangeArrowheads="1"/>
          </p:cNvSpPr>
          <p:nvPr/>
        </p:nvSpPr>
        <p:spPr bwMode="auto">
          <a:xfrm>
            <a:off x="2971800" y="3522663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534545" name="Oval 17"/>
          <p:cNvSpPr>
            <a:spLocks noChangeAspect="1" noChangeArrowheads="1"/>
          </p:cNvSpPr>
          <p:nvPr/>
        </p:nvSpPr>
        <p:spPr bwMode="auto">
          <a:xfrm>
            <a:off x="2971800" y="5000625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534546" name="Oval 18"/>
          <p:cNvSpPr>
            <a:spLocks noChangeAspect="1" noChangeArrowheads="1"/>
          </p:cNvSpPr>
          <p:nvPr/>
        </p:nvSpPr>
        <p:spPr bwMode="auto">
          <a:xfrm>
            <a:off x="5605463" y="5000625"/>
            <a:ext cx="249237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9</a:t>
            </a:r>
          </a:p>
        </p:txBody>
      </p:sp>
      <p:cxnSp>
        <p:nvCxnSpPr>
          <p:cNvPr id="534547" name="AutoShape 19"/>
          <p:cNvCxnSpPr>
            <a:cxnSpLocks noChangeShapeType="1"/>
            <a:stCxn id="534544" idx="6"/>
          </p:cNvCxnSpPr>
          <p:nvPr/>
        </p:nvCxnSpPr>
        <p:spPr bwMode="auto">
          <a:xfrm>
            <a:off x="3221038" y="3648075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8" name="AutoShape 20"/>
          <p:cNvCxnSpPr>
            <a:cxnSpLocks noChangeShapeType="1"/>
            <a:stCxn id="534545" idx="6"/>
          </p:cNvCxnSpPr>
          <p:nvPr/>
        </p:nvCxnSpPr>
        <p:spPr bwMode="auto">
          <a:xfrm flipV="1">
            <a:off x="3221038" y="3649663"/>
            <a:ext cx="2378075" cy="147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49" name="AutoShape 21"/>
          <p:cNvCxnSpPr>
            <a:cxnSpLocks noChangeShapeType="1"/>
            <a:endCxn id="534546" idx="1"/>
          </p:cNvCxnSpPr>
          <p:nvPr/>
        </p:nvCxnSpPr>
        <p:spPr bwMode="auto">
          <a:xfrm>
            <a:off x="3227388" y="4421188"/>
            <a:ext cx="2414587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0" name="AutoShape 22"/>
          <p:cNvCxnSpPr>
            <a:cxnSpLocks noChangeShapeType="1"/>
            <a:stCxn id="534545" idx="6"/>
          </p:cNvCxnSpPr>
          <p:nvPr/>
        </p:nvCxnSpPr>
        <p:spPr bwMode="auto">
          <a:xfrm>
            <a:off x="3221038" y="5126038"/>
            <a:ext cx="2378075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1" name="AutoShape 23"/>
          <p:cNvCxnSpPr>
            <a:cxnSpLocks noChangeShapeType="1"/>
            <a:stCxn id="534538" idx="6"/>
          </p:cNvCxnSpPr>
          <p:nvPr/>
        </p:nvCxnSpPr>
        <p:spPr bwMode="auto">
          <a:xfrm flipV="1">
            <a:off x="3221038" y="3648075"/>
            <a:ext cx="2378075" cy="221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2" name="AutoShape 24"/>
          <p:cNvCxnSpPr>
            <a:cxnSpLocks noChangeShapeType="1"/>
          </p:cNvCxnSpPr>
          <p:nvPr/>
        </p:nvCxnSpPr>
        <p:spPr bwMode="auto">
          <a:xfrm flipV="1">
            <a:off x="3227388" y="2943225"/>
            <a:ext cx="2371725" cy="147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3" name="AutoShape 25"/>
          <p:cNvCxnSpPr>
            <a:cxnSpLocks noChangeShapeType="1"/>
            <a:stCxn id="534546" idx="4"/>
          </p:cNvCxnSpPr>
          <p:nvPr/>
        </p:nvCxnSpPr>
        <p:spPr bwMode="auto">
          <a:xfrm>
            <a:off x="5730875" y="5249863"/>
            <a:ext cx="0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4" name="AutoShape 26"/>
          <p:cNvCxnSpPr>
            <a:cxnSpLocks noChangeShapeType="1"/>
            <a:endCxn id="534542" idx="0"/>
          </p:cNvCxnSpPr>
          <p:nvPr/>
        </p:nvCxnSpPr>
        <p:spPr bwMode="auto">
          <a:xfrm>
            <a:off x="5730875" y="3779838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5" name="AutoShape 27"/>
          <p:cNvCxnSpPr>
            <a:cxnSpLocks noChangeShapeType="1"/>
          </p:cNvCxnSpPr>
          <p:nvPr/>
        </p:nvCxnSpPr>
        <p:spPr bwMode="auto">
          <a:xfrm>
            <a:off x="5730875" y="3076575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4556" name="AutoShape 28"/>
          <p:cNvCxnSpPr>
            <a:cxnSpLocks noChangeShapeType="1"/>
            <a:endCxn id="534544" idx="4"/>
          </p:cNvCxnSpPr>
          <p:nvPr/>
        </p:nvCxnSpPr>
        <p:spPr bwMode="auto">
          <a:xfrm flipV="1">
            <a:off x="3097213" y="3771900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4557" name="Rectangle 29"/>
          <p:cNvSpPr>
            <a:spLocks noChangeArrowheads="1"/>
          </p:cNvSpPr>
          <p:nvPr/>
        </p:nvSpPr>
        <p:spPr bwMode="auto">
          <a:xfrm>
            <a:off x="6835775" y="3863975"/>
            <a:ext cx="17589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k = 4</a:t>
            </a:r>
            <a:br>
              <a:rPr lang="en-US" altLang="en-US"/>
            </a:br>
            <a:r>
              <a:rPr lang="en-US" altLang="en-US"/>
              <a:t>S = { 3, 6, 7, 10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What if k is small?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Brute force.  </a:t>
            </a:r>
            <a:r>
              <a:rPr lang="en-US" altLang="en-US" dirty="0">
                <a:solidFill>
                  <a:schemeClr val="tx1"/>
                </a:solidFill>
              </a:rPr>
              <a:t>O(k</a:t>
            </a:r>
            <a:r>
              <a:rPr lang="en-US" altLang="en-US" baseline="-25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</a:rPr>
              <a:t>k+1</a:t>
            </a:r>
            <a:r>
              <a:rPr lang="en-US" altLang="en-US" dirty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US" altLang="en-US" dirty="0"/>
              <a:t>Try all C(n, k) = 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 subsets of size k.</a:t>
            </a:r>
          </a:p>
          <a:p>
            <a:pPr lvl="1"/>
            <a:r>
              <a:rPr lang="en-US" altLang="en-US" dirty="0"/>
              <a:t>Takes O(k</a:t>
            </a:r>
            <a:r>
              <a:rPr lang="en-US" altLang="en-US" baseline="-25000" dirty="0"/>
              <a:t> </a:t>
            </a:r>
            <a:r>
              <a:rPr lang="en-US" altLang="en-US" dirty="0"/>
              <a:t>n) time to check whether a subset is a vertex cover.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Goal.  </a:t>
            </a:r>
            <a:r>
              <a:rPr lang="en-US" altLang="en-US" dirty="0">
                <a:solidFill>
                  <a:schemeClr val="tx1"/>
                </a:solidFill>
              </a:rPr>
              <a:t>Limit exponential dependency on k, e.g., to </a:t>
            </a:r>
            <a:r>
              <a:rPr lang="en-US" altLang="en-US" dirty="0" smtClean="0">
                <a:solidFill>
                  <a:schemeClr val="tx1"/>
                </a:solidFill>
              </a:rPr>
              <a:t>O(2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n).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r>
              <a:rPr lang="en-US" altLang="en-US" dirty="0"/>
              <a:t>Ex.  </a:t>
            </a:r>
            <a:r>
              <a:rPr lang="en-US" altLang="en-US" dirty="0">
                <a:solidFill>
                  <a:schemeClr val="tx1"/>
                </a:solidFill>
              </a:rPr>
              <a:t>n = 1,000, k = 10.</a:t>
            </a:r>
          </a:p>
          <a:p>
            <a:r>
              <a:rPr lang="en-US" altLang="en-US" dirty="0"/>
              <a:t>Brute. </a:t>
            </a:r>
            <a:r>
              <a:rPr lang="en-US" altLang="en-US" dirty="0">
                <a:solidFill>
                  <a:schemeClr val="tx1"/>
                </a:solidFill>
              </a:rPr>
              <a:t>   k</a:t>
            </a:r>
            <a:r>
              <a:rPr lang="en-US" altLang="en-US" baseline="-25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</a:rPr>
              <a:t>k+1  </a:t>
            </a:r>
            <a:r>
              <a:rPr lang="en-US" altLang="en-US" dirty="0">
                <a:solidFill>
                  <a:schemeClr val="tx1"/>
                </a:solidFill>
              </a:rPr>
              <a:t>= 10</a:t>
            </a:r>
            <a:r>
              <a:rPr lang="en-US" altLang="en-US" baseline="30000" dirty="0">
                <a:solidFill>
                  <a:schemeClr val="tx1"/>
                </a:solidFill>
              </a:rPr>
              <a:t>34  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  infeasible.</a:t>
            </a:r>
          </a:p>
          <a:p>
            <a:r>
              <a:rPr lang="en-US" altLang="en-US" dirty="0"/>
              <a:t>Better.  </a:t>
            </a:r>
            <a:r>
              <a:rPr lang="en-US" altLang="en-US" dirty="0" smtClean="0">
                <a:solidFill>
                  <a:schemeClr val="tx1"/>
                </a:solidFill>
              </a:rPr>
              <a:t>2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k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n = </a:t>
            </a:r>
            <a:r>
              <a:rPr lang="en-US" altLang="en-US" dirty="0" smtClean="0">
                <a:solidFill>
                  <a:schemeClr val="tx1"/>
                </a:solidFill>
              </a:rPr>
              <a:t>10</a:t>
            </a:r>
            <a:r>
              <a:rPr lang="en-US" altLang="en-US" baseline="30000" dirty="0">
                <a:solidFill>
                  <a:schemeClr val="tx1"/>
                </a:solidFill>
              </a:rPr>
              <a:t>6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    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  </a:t>
            </a:r>
            <a:r>
              <a:rPr lang="en-US" altLang="en-US" dirty="0">
                <a:solidFill>
                  <a:schemeClr val="tx1"/>
                </a:solidFill>
              </a:rPr>
              <a:t>feasible.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dirty="0"/>
              <a:t>Parameterized </a:t>
            </a:r>
            <a:r>
              <a:rPr lang="en-US" dirty="0" smtClean="0"/>
              <a:t>complexity</a:t>
            </a:r>
            <a:r>
              <a:rPr lang="en-US" altLang="en-US" dirty="0" smtClean="0"/>
              <a:t>. </a:t>
            </a:r>
            <a:r>
              <a:rPr lang="en-US" altLang="en-US" dirty="0" smtClean="0">
                <a:solidFill>
                  <a:schemeClr val="tx1"/>
                </a:solidFill>
              </a:rPr>
              <a:t>FPT (fixed parameter tractable) is the class of problems solvable in time f(k) • poly(n).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F2DE7-6C67-4ADB-BB61-1E3520DABD81}" type="slidenum">
              <a:rPr lang="en-US" altLang="en-US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Let u-v be an edge of G.  G has a vertex cover of size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 k </a:t>
            </a:r>
            <a:r>
              <a:rPr lang="en-US" altLang="en-US" dirty="0" err="1">
                <a:solidFill>
                  <a:schemeClr val="tx1"/>
                </a:solidFill>
                <a:sym typeface="Symbol" pitchFamily="92" charset="2"/>
              </a:rPr>
              <a:t>iff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/>
            </a:r>
            <a:br>
              <a:rPr lang="en-US" altLang="en-US" dirty="0">
                <a:solidFill>
                  <a:schemeClr val="tx1"/>
                </a:solidFill>
                <a:sym typeface="Symbol" pitchFamily="92" charset="2"/>
              </a:rPr>
            </a:b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at least one of G  {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u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} and G  {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v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}</a:t>
            </a:r>
            <a:r>
              <a:rPr lang="en-US" altLang="en-US" dirty="0">
                <a:solidFill>
                  <a:schemeClr val="tx1"/>
                </a:solidFill>
              </a:rPr>
              <a:t> has a vertex cover of size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 k-1.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Pf.  </a:t>
            </a:r>
            <a:r>
              <a:rPr lang="en-US" altLang="en-US" dirty="0">
                <a:sym typeface="Symbol" pitchFamily="92" charset="2"/>
              </a:rPr>
              <a:t></a:t>
            </a:r>
          </a:p>
          <a:p>
            <a:pPr lvl="1"/>
            <a:r>
              <a:rPr lang="en-US" altLang="en-US" dirty="0"/>
              <a:t>Suppose G has a vertex cover S of size </a:t>
            </a:r>
            <a:r>
              <a:rPr lang="en-US" altLang="en-US" dirty="0">
                <a:sym typeface="Symbol" pitchFamily="92" charset="2"/>
              </a:rPr>
              <a:t> k.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S contains either u or v (or both).  Assume it contains u.</a:t>
            </a:r>
          </a:p>
          <a:p>
            <a:pPr lvl="1"/>
            <a:r>
              <a:rPr lang="en-US" altLang="en-US" dirty="0"/>
              <a:t>S </a:t>
            </a:r>
            <a:r>
              <a:rPr lang="en-US" altLang="en-US" dirty="0">
                <a:sym typeface="Symbol" pitchFamily="92" charset="2"/>
              </a:rPr>
              <a:t>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92" charset="2"/>
              </a:rPr>
              <a:t>{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u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} </a:t>
            </a:r>
            <a:r>
              <a:rPr lang="en-US" altLang="en-US" dirty="0"/>
              <a:t>is a vertex cover of </a:t>
            </a:r>
            <a:r>
              <a:rPr lang="en-US" altLang="en-US" dirty="0">
                <a:sym typeface="Symbol" pitchFamily="92" charset="2"/>
              </a:rPr>
              <a:t>G  {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u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}.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Pf.  </a:t>
            </a:r>
            <a:r>
              <a:rPr lang="en-US" altLang="en-US" dirty="0">
                <a:sym typeface="Symbol" pitchFamily="92" charset="2"/>
              </a:rPr>
              <a:t></a:t>
            </a:r>
          </a:p>
          <a:p>
            <a:pPr lvl="1"/>
            <a:r>
              <a:rPr lang="en-US" altLang="en-US" dirty="0"/>
              <a:t>Suppose S is a vertex cover of G </a:t>
            </a:r>
            <a:r>
              <a:rPr lang="en-US" altLang="en-US" dirty="0">
                <a:sym typeface="Symbol" pitchFamily="92" charset="2"/>
              </a:rPr>
              <a:t>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92" charset="2"/>
              </a:rPr>
              <a:t>{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u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} </a:t>
            </a:r>
            <a:r>
              <a:rPr lang="en-US" altLang="en-US" dirty="0"/>
              <a:t>of size </a:t>
            </a:r>
            <a:r>
              <a:rPr lang="en-US" altLang="en-US" dirty="0">
                <a:sym typeface="Symbol" pitchFamily="92" charset="2"/>
              </a:rPr>
              <a:t> k</a:t>
            </a:r>
            <a:r>
              <a:rPr lang="en-US" altLang="en-US" dirty="0"/>
              <a:t>-1.</a:t>
            </a:r>
          </a:p>
          <a:p>
            <a:pPr lvl="1"/>
            <a:r>
              <a:rPr lang="en-US" altLang="en-US" dirty="0"/>
              <a:t>Then S </a:t>
            </a:r>
            <a:r>
              <a:rPr lang="en-US" altLang="en-US" dirty="0">
                <a:sym typeface="Symbol" pitchFamily="92" charset="2"/>
              </a:rPr>
              <a:t> {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u</a:t>
            </a:r>
            <a:r>
              <a:rPr lang="en-US" altLang="en-US" baseline="-25000" dirty="0">
                <a:sym typeface="Symbol" pitchFamily="92" charset="2"/>
              </a:rPr>
              <a:t> </a:t>
            </a:r>
            <a:r>
              <a:rPr lang="en-US" altLang="en-US" dirty="0">
                <a:sym typeface="Symbol" pitchFamily="92" charset="2"/>
              </a:rPr>
              <a:t>} </a:t>
            </a:r>
            <a:r>
              <a:rPr lang="en-US" altLang="en-US" dirty="0"/>
              <a:t>is a vertex cover of G.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3549B-D961-4EC6-B3BE-BA7D6CE3E18A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184650" y="1720850"/>
            <a:ext cx="229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dirty="0"/>
              <a:t>delete v and all incident edges</a:t>
            </a:r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H="1" flipV="1">
            <a:off x="4002088" y="16240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uiExpand="1" build="p"/>
      <p:bldP spid="5376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Covers:  Algorithm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7848600" cy="5410200"/>
          </a:xfrm>
        </p:spPr>
        <p:txBody>
          <a:bodyPr/>
          <a:lstStyle/>
          <a:p>
            <a:r>
              <a:rPr lang="en-US" altLang="en-US" dirty="0"/>
              <a:t>Claim.</a:t>
            </a:r>
            <a:r>
              <a:rPr lang="en-US" altLang="en-US" dirty="0">
                <a:solidFill>
                  <a:schemeClr val="tx1"/>
                </a:solidFill>
              </a:rPr>
              <a:t>  The </a:t>
            </a:r>
            <a:r>
              <a:rPr lang="en-US" altLang="en-US" dirty="0" smtClean="0">
                <a:solidFill>
                  <a:schemeClr val="tx1"/>
                </a:solidFill>
              </a:rPr>
              <a:t>following </a:t>
            </a:r>
            <a:r>
              <a:rPr lang="en-US" altLang="en-US" dirty="0">
                <a:solidFill>
                  <a:schemeClr val="tx1"/>
                </a:solidFill>
              </a:rPr>
              <a:t>algorithm determines if G has a vertex cover of size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 k in </a:t>
            </a:r>
            <a:r>
              <a:rPr lang="en-US" altLang="en-US" dirty="0">
                <a:solidFill>
                  <a:schemeClr val="tx1"/>
                </a:solidFill>
              </a:rPr>
              <a:t>O(2</a:t>
            </a:r>
            <a:r>
              <a:rPr lang="en-US" altLang="en-US" baseline="30000" dirty="0">
                <a:solidFill>
                  <a:schemeClr val="tx1"/>
                </a:solidFill>
              </a:rPr>
              <a:t>k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) time.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</a:t>
            </a:r>
          </a:p>
          <a:p>
            <a:pPr lvl="1"/>
            <a:r>
              <a:rPr lang="en-US" altLang="en-US" dirty="0"/>
              <a:t>Correctness follows previous two claims.</a:t>
            </a:r>
          </a:p>
          <a:p>
            <a:pPr lvl="1"/>
            <a:r>
              <a:rPr lang="en-US" altLang="en-US" dirty="0"/>
              <a:t>There are </a:t>
            </a:r>
            <a:r>
              <a:rPr lang="en-US" altLang="en-US" dirty="0">
                <a:sym typeface="Symbol" pitchFamily="92" charset="2"/>
              </a:rPr>
              <a:t></a:t>
            </a:r>
            <a:r>
              <a:rPr lang="en-US" altLang="en-US" dirty="0"/>
              <a:t> 2</a:t>
            </a:r>
            <a:r>
              <a:rPr lang="en-US" altLang="en-US" baseline="30000" dirty="0"/>
              <a:t>k+1</a:t>
            </a:r>
            <a:r>
              <a:rPr lang="en-US" altLang="en-US" dirty="0"/>
              <a:t> nodes in the recursion tree; each invocation takes </a:t>
            </a:r>
            <a:r>
              <a:rPr lang="en-US" altLang="en-US" dirty="0" smtClean="0"/>
              <a:t>O(n</a:t>
            </a:r>
            <a:r>
              <a:rPr lang="en-US" altLang="en-US" dirty="0"/>
              <a:t>) time.  </a:t>
            </a:r>
            <a:r>
              <a:rPr lang="en-US" altLang="en-US" dirty="0" smtClean="0">
                <a:ea typeface="Lucida Grande" pitchFamily="92" charset="0"/>
                <a:cs typeface="Lucida Grande" pitchFamily="92" charset="0"/>
              </a:rPr>
              <a:t>▪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Q. </a:t>
            </a:r>
            <a:r>
              <a:rPr lang="en-US" altLang="en-US" dirty="0" smtClean="0">
                <a:solidFill>
                  <a:schemeClr val="tx1"/>
                </a:solidFill>
              </a:rPr>
              <a:t>How to modify the algorithm to find the actual vertex cover?</a:t>
            </a:r>
            <a:r>
              <a:rPr lang="en-US" altLang="en-US" dirty="0" smtClean="0"/>
              <a:t> </a:t>
            </a:r>
            <a:endParaRPr lang="en-US" altLang="en-US" dirty="0" smtClean="0">
              <a:ea typeface="Lucida Grande" pitchFamily="92" charset="0"/>
              <a:cs typeface="Lucida Grande" pitchFamily="92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630AD-CA38-4F7F-A1C2-AECA9EACD490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1712913" y="1905000"/>
            <a:ext cx="5602287" cy="2384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 dirty="0" err="1">
                <a:solidFill>
                  <a:srgbClr val="003399"/>
                </a:solidFill>
                <a:latin typeface="Courier New" pitchFamily="92" charset="0"/>
              </a:rPr>
              <a:t>boolean</a:t>
            </a:r>
            <a:r>
              <a:rPr lang="en-US" altLang="en-US" b="1" dirty="0">
                <a:latin typeface="Courier New" pitchFamily="92" charset="0"/>
              </a:rPr>
              <a:t> Vertex-Cover(G, k) {</a:t>
            </a:r>
          </a:p>
          <a:p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</a:rPr>
              <a:t>   if</a:t>
            </a:r>
            <a:r>
              <a:rPr lang="en-US" altLang="en-US" b="1" dirty="0">
                <a:latin typeface="Courier New" pitchFamily="92" charset="0"/>
              </a:rPr>
              <a:t> (G contains no </a:t>
            </a:r>
            <a:r>
              <a:rPr lang="en-US" altLang="en-US" b="1" dirty="0" smtClean="0">
                <a:latin typeface="Courier New" pitchFamily="92" charset="0"/>
              </a:rPr>
              <a:t>edges) </a:t>
            </a:r>
            <a:r>
              <a:rPr lang="en-US" altLang="en-US" b="1" dirty="0" smtClean="0">
                <a:solidFill>
                  <a:srgbClr val="003399"/>
                </a:solidFill>
                <a:latin typeface="Courier New" pitchFamily="92" charset="0"/>
              </a:rPr>
              <a:t>return</a:t>
            </a:r>
            <a:r>
              <a:rPr lang="en-US" altLang="en-US" b="1" dirty="0" smtClean="0">
                <a:latin typeface="Courier New" pitchFamily="92" charset="0"/>
              </a:rPr>
              <a:t> </a:t>
            </a:r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true</a:t>
            </a: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  <a:sym typeface="Symbol" pitchFamily="92" charset="2"/>
              </a:rPr>
              <a:t>if</a:t>
            </a:r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</a:t>
            </a:r>
            <a:r>
              <a:rPr lang="en-US" altLang="en-US" b="1" dirty="0" smtClean="0">
                <a:latin typeface="Courier New" pitchFamily="92" charset="0"/>
                <a:sym typeface="Symbol" pitchFamily="92" charset="2"/>
              </a:rPr>
              <a:t>(k = 0) </a:t>
            </a:r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  <a:sym typeface="Symbol" pitchFamily="92" charset="2"/>
              </a:rPr>
              <a:t>return</a:t>
            </a:r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false</a:t>
            </a:r>
          </a:p>
          <a:p>
            <a:r>
              <a:rPr lang="en-US" altLang="en-US" b="1" dirty="0">
                <a:latin typeface="Courier New" pitchFamily="92" charset="0"/>
              </a:rPr>
              <a:t>   </a:t>
            </a:r>
          </a:p>
          <a:p>
            <a:r>
              <a:rPr lang="en-US" altLang="en-US" b="1" dirty="0">
                <a:latin typeface="Courier New" pitchFamily="92" charset="0"/>
              </a:rPr>
              <a:t>   let (u, v) be any edge of G</a:t>
            </a:r>
          </a:p>
          <a:p>
            <a:r>
              <a:rPr lang="en-US" altLang="en-US" b="1" dirty="0">
                <a:latin typeface="Courier New" pitchFamily="92" charset="0"/>
              </a:rPr>
              <a:t>   a = Vertex-Cover(G - {u}, k-1)</a:t>
            </a:r>
          </a:p>
          <a:p>
            <a:r>
              <a:rPr lang="en-US" altLang="en-US" b="1" dirty="0">
                <a:latin typeface="Courier New" pitchFamily="92" charset="0"/>
              </a:rPr>
              <a:t>   b = Vertex-Cover(G - {v}, k-1)</a:t>
            </a:r>
          </a:p>
          <a:p>
            <a:r>
              <a:rPr lang="en-US" altLang="en-US" b="1" dirty="0">
                <a:latin typeface="Courier New" pitchFamily="92" charset="0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</a:rPr>
              <a:t>return</a:t>
            </a:r>
            <a:r>
              <a:rPr lang="en-US" altLang="en-US" b="1" dirty="0">
                <a:latin typeface="Courier New" pitchFamily="92" charset="0"/>
              </a:rPr>
              <a:t> a </a:t>
            </a:r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</a:rPr>
              <a:t>or</a:t>
            </a:r>
            <a:r>
              <a:rPr lang="en-US" altLang="en-US" b="1" dirty="0">
                <a:latin typeface="Courier New" pitchFamily="92" charset="0"/>
              </a:rPr>
              <a:t> b</a:t>
            </a:r>
          </a:p>
          <a:p>
            <a:r>
              <a:rPr lang="en-US" altLang="en-US" b="1" dirty="0">
                <a:latin typeface="Courier New" pitchFamily="9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Small Vertex Covers:  Recursion Tree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2BF2C-C55E-4033-A281-2EFE3920BAE4}" type="slidenum">
              <a:rPr lang="en-US" altLang="en-US"/>
              <a:pPr/>
              <a:t>7</a:t>
            </a:fld>
            <a:endParaRPr lang="en-US" altLang="en-US" sz="1400"/>
          </a:p>
        </p:txBody>
      </p:sp>
      <p:grpSp>
        <p:nvGrpSpPr>
          <p:cNvPr id="539683" name="Group 35"/>
          <p:cNvGrpSpPr>
            <a:grpSpLocks/>
          </p:cNvGrpSpPr>
          <p:nvPr/>
        </p:nvGrpSpPr>
        <p:grpSpPr bwMode="auto">
          <a:xfrm>
            <a:off x="1419225" y="2638425"/>
            <a:ext cx="6196013" cy="3735388"/>
            <a:chOff x="758" y="1597"/>
            <a:chExt cx="4126" cy="2488"/>
          </a:xfrm>
        </p:grpSpPr>
        <p:sp>
          <p:nvSpPr>
            <p:cNvPr id="539653" name="Text Box 5"/>
            <p:cNvSpPr txBox="1">
              <a:spLocks noChangeArrowheads="1"/>
            </p:cNvSpPr>
            <p:nvPr/>
          </p:nvSpPr>
          <p:spPr bwMode="auto">
            <a:xfrm>
              <a:off x="2823" y="1597"/>
              <a:ext cx="298" cy="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k</a:t>
              </a:r>
              <a:endParaRPr lang="en-US" altLang="en-US" sz="1400" baseline="-25000"/>
            </a:p>
          </p:txBody>
        </p:sp>
        <p:sp>
          <p:nvSpPr>
            <p:cNvPr id="539654" name="Text Box 6"/>
            <p:cNvSpPr txBox="1">
              <a:spLocks noChangeArrowheads="1"/>
            </p:cNvSpPr>
            <p:nvPr/>
          </p:nvSpPr>
          <p:spPr bwMode="auto">
            <a:xfrm>
              <a:off x="3769" y="2191"/>
              <a:ext cx="296" cy="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k-1</a:t>
              </a:r>
              <a:endParaRPr lang="en-US" altLang="en-US" sz="1400" baseline="-25000"/>
            </a:p>
          </p:txBody>
        </p:sp>
        <p:sp>
          <p:nvSpPr>
            <p:cNvPr id="539655" name="Text Box 7"/>
            <p:cNvSpPr txBox="1">
              <a:spLocks noChangeArrowheads="1"/>
            </p:cNvSpPr>
            <p:nvPr/>
          </p:nvSpPr>
          <p:spPr bwMode="auto">
            <a:xfrm>
              <a:off x="1633" y="2178"/>
              <a:ext cx="296" cy="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k-1</a:t>
              </a:r>
              <a:endParaRPr lang="en-US" altLang="en-US" sz="1400" baseline="-25000"/>
            </a:p>
          </p:txBody>
        </p:sp>
        <p:cxnSp>
          <p:nvCxnSpPr>
            <p:cNvPr id="539656" name="AutoShape 8"/>
            <p:cNvCxnSpPr>
              <a:cxnSpLocks noChangeShapeType="1"/>
              <a:stCxn id="539653" idx="2"/>
              <a:endCxn id="539655" idx="0"/>
            </p:cNvCxnSpPr>
            <p:nvPr/>
          </p:nvCxnSpPr>
          <p:spPr bwMode="auto">
            <a:xfrm flipH="1">
              <a:off x="1781" y="1788"/>
              <a:ext cx="1191" cy="3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9657" name="AutoShape 9"/>
            <p:cNvCxnSpPr>
              <a:cxnSpLocks noChangeShapeType="1"/>
              <a:stCxn id="539653" idx="2"/>
              <a:endCxn id="539654" idx="0"/>
            </p:cNvCxnSpPr>
            <p:nvPr/>
          </p:nvCxnSpPr>
          <p:spPr bwMode="auto">
            <a:xfrm>
              <a:off x="2972" y="1788"/>
              <a:ext cx="945" cy="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58" name="Text Box 10"/>
            <p:cNvSpPr txBox="1">
              <a:spLocks noChangeArrowheads="1"/>
            </p:cNvSpPr>
            <p:nvPr/>
          </p:nvSpPr>
          <p:spPr bwMode="auto">
            <a:xfrm>
              <a:off x="4263" y="2898"/>
              <a:ext cx="316" cy="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k-2</a:t>
              </a:r>
              <a:endParaRPr lang="en-US" altLang="en-US" sz="1400" baseline="-25000"/>
            </a:p>
          </p:txBody>
        </p:sp>
        <p:sp>
          <p:nvSpPr>
            <p:cNvPr id="539659" name="Text Box 11"/>
            <p:cNvSpPr txBox="1">
              <a:spLocks noChangeArrowheads="1"/>
            </p:cNvSpPr>
            <p:nvPr/>
          </p:nvSpPr>
          <p:spPr bwMode="auto">
            <a:xfrm>
              <a:off x="3207" y="2907"/>
              <a:ext cx="316" cy="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k-2</a:t>
              </a:r>
              <a:endParaRPr lang="en-US" altLang="en-US" sz="1400" baseline="-25000"/>
            </a:p>
          </p:txBody>
        </p:sp>
        <p:cxnSp>
          <p:nvCxnSpPr>
            <p:cNvPr id="539660" name="AutoShape 12"/>
            <p:cNvCxnSpPr>
              <a:cxnSpLocks noChangeShapeType="1"/>
              <a:stCxn id="539654" idx="2"/>
              <a:endCxn id="539659" idx="0"/>
            </p:cNvCxnSpPr>
            <p:nvPr/>
          </p:nvCxnSpPr>
          <p:spPr bwMode="auto">
            <a:xfrm flipH="1">
              <a:off x="3365" y="2382"/>
              <a:ext cx="552" cy="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9661" name="AutoShape 13"/>
            <p:cNvCxnSpPr>
              <a:cxnSpLocks noChangeShapeType="1"/>
              <a:stCxn id="539654" idx="2"/>
              <a:endCxn id="539658" idx="0"/>
            </p:cNvCxnSpPr>
            <p:nvPr/>
          </p:nvCxnSpPr>
          <p:spPr bwMode="auto">
            <a:xfrm>
              <a:off x="3917" y="2382"/>
              <a:ext cx="504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62" name="Text Box 14"/>
            <p:cNvSpPr txBox="1">
              <a:spLocks noChangeArrowheads="1"/>
            </p:cNvSpPr>
            <p:nvPr/>
          </p:nvSpPr>
          <p:spPr bwMode="auto">
            <a:xfrm>
              <a:off x="1095" y="2898"/>
              <a:ext cx="316" cy="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k-2</a:t>
              </a:r>
              <a:endParaRPr lang="en-US" altLang="en-US" sz="1400" baseline="-25000"/>
            </a:p>
          </p:txBody>
        </p:sp>
        <p:cxnSp>
          <p:nvCxnSpPr>
            <p:cNvPr id="539663" name="AutoShape 15"/>
            <p:cNvCxnSpPr>
              <a:cxnSpLocks noChangeShapeType="1"/>
              <a:stCxn id="539655" idx="2"/>
              <a:endCxn id="539662" idx="0"/>
            </p:cNvCxnSpPr>
            <p:nvPr/>
          </p:nvCxnSpPr>
          <p:spPr bwMode="auto">
            <a:xfrm flipH="1">
              <a:off x="1253" y="2369"/>
              <a:ext cx="528" cy="5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64" name="Text Box 16"/>
            <p:cNvSpPr txBox="1">
              <a:spLocks noChangeArrowheads="1"/>
            </p:cNvSpPr>
            <p:nvPr/>
          </p:nvSpPr>
          <p:spPr bwMode="auto">
            <a:xfrm>
              <a:off x="2151" y="2898"/>
              <a:ext cx="316" cy="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k-2</a:t>
              </a:r>
              <a:endParaRPr lang="en-US" altLang="en-US" sz="1400" baseline="-25000"/>
            </a:p>
          </p:txBody>
        </p:sp>
        <p:cxnSp>
          <p:nvCxnSpPr>
            <p:cNvPr id="539665" name="AutoShape 17"/>
            <p:cNvCxnSpPr>
              <a:cxnSpLocks noChangeShapeType="1"/>
              <a:stCxn id="539655" idx="2"/>
              <a:endCxn id="539664" idx="0"/>
            </p:cNvCxnSpPr>
            <p:nvPr/>
          </p:nvCxnSpPr>
          <p:spPr bwMode="auto">
            <a:xfrm>
              <a:off x="1781" y="2369"/>
              <a:ext cx="528" cy="5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66" name="Text Box 18"/>
            <p:cNvSpPr txBox="1">
              <a:spLocks noChangeArrowheads="1"/>
            </p:cNvSpPr>
            <p:nvPr/>
          </p:nvSpPr>
          <p:spPr bwMode="auto">
            <a:xfrm>
              <a:off x="868" y="385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67" name="AutoShape 19"/>
            <p:cNvCxnSpPr>
              <a:cxnSpLocks noChangeShapeType="1"/>
              <a:stCxn id="539662" idx="2"/>
              <a:endCxn id="539666" idx="0"/>
            </p:cNvCxnSpPr>
            <p:nvPr/>
          </p:nvCxnSpPr>
          <p:spPr bwMode="auto">
            <a:xfrm flipH="1">
              <a:off x="966" y="3089"/>
              <a:ext cx="287" cy="7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68" name="Text Box 20"/>
            <p:cNvSpPr txBox="1">
              <a:spLocks noChangeArrowheads="1"/>
            </p:cNvSpPr>
            <p:nvPr/>
          </p:nvSpPr>
          <p:spPr bwMode="auto">
            <a:xfrm>
              <a:off x="1349" y="385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69" name="AutoShape 21"/>
            <p:cNvCxnSpPr>
              <a:cxnSpLocks noChangeShapeType="1"/>
              <a:stCxn id="539662" idx="2"/>
              <a:endCxn id="539668" idx="0"/>
            </p:cNvCxnSpPr>
            <p:nvPr/>
          </p:nvCxnSpPr>
          <p:spPr bwMode="auto">
            <a:xfrm>
              <a:off x="1253" y="3089"/>
              <a:ext cx="193" cy="7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0" name="Text Box 22"/>
            <p:cNvSpPr txBox="1">
              <a:spLocks noChangeArrowheads="1"/>
            </p:cNvSpPr>
            <p:nvPr/>
          </p:nvSpPr>
          <p:spPr bwMode="auto">
            <a:xfrm>
              <a:off x="1925" y="3864"/>
              <a:ext cx="195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71" name="AutoShape 23"/>
            <p:cNvCxnSpPr>
              <a:cxnSpLocks noChangeShapeType="1"/>
              <a:stCxn id="539664" idx="2"/>
              <a:endCxn id="539670" idx="0"/>
            </p:cNvCxnSpPr>
            <p:nvPr/>
          </p:nvCxnSpPr>
          <p:spPr bwMode="auto">
            <a:xfrm flipH="1">
              <a:off x="2022" y="3089"/>
              <a:ext cx="287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2" name="Text Box 24"/>
            <p:cNvSpPr txBox="1">
              <a:spLocks noChangeArrowheads="1"/>
            </p:cNvSpPr>
            <p:nvPr/>
          </p:nvSpPr>
          <p:spPr bwMode="auto">
            <a:xfrm>
              <a:off x="2404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73" name="AutoShape 25"/>
            <p:cNvCxnSpPr>
              <a:cxnSpLocks noChangeShapeType="1"/>
              <a:stCxn id="539664" idx="2"/>
              <a:endCxn id="539672" idx="0"/>
            </p:cNvCxnSpPr>
            <p:nvPr/>
          </p:nvCxnSpPr>
          <p:spPr bwMode="auto">
            <a:xfrm>
              <a:off x="2309" y="3089"/>
              <a:ext cx="193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4" name="Text Box 26"/>
            <p:cNvSpPr txBox="1">
              <a:spLocks noChangeArrowheads="1"/>
            </p:cNvSpPr>
            <p:nvPr/>
          </p:nvSpPr>
          <p:spPr bwMode="auto">
            <a:xfrm>
              <a:off x="3029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75" name="AutoShape 27"/>
            <p:cNvCxnSpPr>
              <a:cxnSpLocks noChangeShapeType="1"/>
              <a:stCxn id="539659" idx="2"/>
              <a:endCxn id="539674" idx="0"/>
            </p:cNvCxnSpPr>
            <p:nvPr/>
          </p:nvCxnSpPr>
          <p:spPr bwMode="auto">
            <a:xfrm flipH="1">
              <a:off x="3126" y="3098"/>
              <a:ext cx="239" cy="7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6" name="Text Box 28"/>
            <p:cNvSpPr txBox="1">
              <a:spLocks noChangeArrowheads="1"/>
            </p:cNvSpPr>
            <p:nvPr/>
          </p:nvSpPr>
          <p:spPr bwMode="auto">
            <a:xfrm>
              <a:off x="3509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77" name="AutoShape 29"/>
            <p:cNvCxnSpPr>
              <a:cxnSpLocks noChangeShapeType="1"/>
              <a:stCxn id="539659" idx="2"/>
              <a:endCxn id="539676" idx="0"/>
            </p:cNvCxnSpPr>
            <p:nvPr/>
          </p:nvCxnSpPr>
          <p:spPr bwMode="auto">
            <a:xfrm>
              <a:off x="3365" y="3098"/>
              <a:ext cx="241" cy="7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78" name="Text Box 30"/>
            <p:cNvSpPr txBox="1">
              <a:spLocks noChangeArrowheads="1"/>
            </p:cNvSpPr>
            <p:nvPr/>
          </p:nvSpPr>
          <p:spPr bwMode="auto">
            <a:xfrm>
              <a:off x="4085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79" name="AutoShape 31"/>
            <p:cNvCxnSpPr>
              <a:cxnSpLocks noChangeShapeType="1"/>
              <a:stCxn id="539658" idx="2"/>
              <a:endCxn id="539678" idx="0"/>
            </p:cNvCxnSpPr>
            <p:nvPr/>
          </p:nvCxnSpPr>
          <p:spPr bwMode="auto">
            <a:xfrm flipH="1">
              <a:off x="4182" y="3089"/>
              <a:ext cx="239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80" name="Text Box 32"/>
            <p:cNvSpPr txBox="1">
              <a:spLocks noChangeArrowheads="1"/>
            </p:cNvSpPr>
            <p:nvPr/>
          </p:nvSpPr>
          <p:spPr bwMode="auto">
            <a:xfrm>
              <a:off x="4564" y="3864"/>
              <a:ext cx="194" cy="22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rIns="92075" bIns="73152" anchor="ctr" anchorCtr="1"/>
            <a:lstStyle/>
            <a:p>
              <a:pPr algn="ctr">
                <a:spcBef>
                  <a:spcPct val="50000"/>
                </a:spcBef>
              </a:pPr>
              <a:r>
                <a:rPr kumimoji="0" lang="en-US" altLang="en-US" sz="1400">
                  <a:solidFill>
                    <a:schemeClr val="bg2"/>
                  </a:solidFill>
                  <a:sym typeface="Wingdings" pitchFamily="92" charset="2"/>
                </a:rPr>
                <a:t>0</a:t>
              </a:r>
              <a:endParaRPr lang="en-US" altLang="en-US" sz="1400" baseline="-25000"/>
            </a:p>
          </p:txBody>
        </p:sp>
        <p:cxnSp>
          <p:nvCxnSpPr>
            <p:cNvPr id="539681" name="AutoShape 33"/>
            <p:cNvCxnSpPr>
              <a:cxnSpLocks noChangeShapeType="1"/>
              <a:stCxn id="539658" idx="2"/>
              <a:endCxn id="539680" idx="0"/>
            </p:cNvCxnSpPr>
            <p:nvPr/>
          </p:nvCxnSpPr>
          <p:spPr bwMode="auto">
            <a:xfrm>
              <a:off x="4421" y="3089"/>
              <a:ext cx="241" cy="7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9682" name="Rectangle 34"/>
            <p:cNvSpPr>
              <a:spLocks noChangeArrowheads="1"/>
            </p:cNvSpPr>
            <p:nvPr/>
          </p:nvSpPr>
          <p:spPr bwMode="auto">
            <a:xfrm>
              <a:off x="758" y="3350"/>
              <a:ext cx="4126" cy="18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k - i</a:t>
              </a:r>
            </a:p>
          </p:txBody>
        </p:sp>
      </p:grpSp>
      <p:graphicFrame>
        <p:nvGraphicFramePr>
          <p:cNvPr id="5396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75048"/>
              </p:ext>
            </p:extLst>
          </p:nvPr>
        </p:nvGraphicFramePr>
        <p:xfrm>
          <a:off x="1222375" y="1219200"/>
          <a:ext cx="6588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05" name="Equation" r:id="rId4" imgW="3822480" imgH="457200" progId="Equation.3">
                  <p:embed/>
                </p:oleObj>
              </mc:Choice>
              <mc:Fallback>
                <p:oleObj name="Equation" r:id="rId4" imgW="382248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2438" t="-21178" r="-2438" b="-21178"/>
                      <a:stretch>
                        <a:fillRect/>
                      </a:stretch>
                    </p:blipFill>
                    <p:spPr bwMode="auto">
                      <a:xfrm>
                        <a:off x="1222375" y="1219200"/>
                        <a:ext cx="6588125" cy="10668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10.2  Solving NP-Hard Problems 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Set on Trees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Independent set on trees.  </a:t>
            </a:r>
            <a:r>
              <a:rPr lang="en-US" altLang="en-US" dirty="0">
                <a:solidFill>
                  <a:schemeClr val="tx1"/>
                </a:solidFill>
              </a:rPr>
              <a:t>Given a </a:t>
            </a:r>
            <a:r>
              <a:rPr lang="en-US" altLang="en-US" dirty="0">
                <a:solidFill>
                  <a:schemeClr val="accent1"/>
                </a:solidFill>
              </a:rPr>
              <a:t>tree</a:t>
            </a:r>
            <a:r>
              <a:rPr lang="en-US" altLang="en-US" dirty="0">
                <a:solidFill>
                  <a:schemeClr val="tx1"/>
                </a:solidFill>
              </a:rPr>
              <a:t>, find a maximum cardinality subset of nodes such that no two share an edge.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Def.</a:t>
            </a:r>
            <a:r>
              <a:rPr lang="en-US" altLang="en-US" dirty="0" smtClean="0">
                <a:solidFill>
                  <a:schemeClr val="tx1"/>
                </a:solidFill>
              </a:rPr>
              <a:t> A leaf is a node with degree 1.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Key observation.  </a:t>
            </a:r>
            <a:r>
              <a:rPr lang="en-US" altLang="en-US" dirty="0">
                <a:solidFill>
                  <a:schemeClr val="tx1"/>
                </a:solidFill>
              </a:rPr>
              <a:t>If v is a leaf, there exists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a maximum size independent set containing v.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(exchange argument)</a:t>
            </a:r>
          </a:p>
          <a:p>
            <a:pPr lvl="1"/>
            <a:r>
              <a:rPr lang="en-US" altLang="en-US" dirty="0"/>
              <a:t>Consider a max </a:t>
            </a:r>
            <a:r>
              <a:rPr lang="en-US" altLang="en-US" dirty="0" smtClean="0"/>
              <a:t>size independent </a:t>
            </a:r>
            <a:r>
              <a:rPr lang="en-US" altLang="en-US" dirty="0"/>
              <a:t>set S.</a:t>
            </a:r>
          </a:p>
          <a:p>
            <a:pPr lvl="1"/>
            <a:r>
              <a:rPr lang="en-US" altLang="en-US" dirty="0"/>
              <a:t>If v </a:t>
            </a:r>
            <a:r>
              <a:rPr lang="en-US" altLang="en-US" dirty="0">
                <a:sym typeface="Symbol" pitchFamily="92" charset="2"/>
              </a:rPr>
              <a:t> S</a:t>
            </a:r>
            <a:r>
              <a:rPr lang="en-US" altLang="en-US" dirty="0"/>
              <a:t>, we're done.</a:t>
            </a:r>
            <a:endParaRPr lang="en-US" altLang="en-US" dirty="0">
              <a:sym typeface="Symbol" pitchFamily="92" charset="2"/>
            </a:endParaRPr>
          </a:p>
          <a:p>
            <a:pPr lvl="1"/>
            <a:r>
              <a:rPr lang="en-US" altLang="en-US" dirty="0"/>
              <a:t>If u </a:t>
            </a:r>
            <a:r>
              <a:rPr lang="en-US" altLang="en-US" dirty="0">
                <a:sym typeface="Symbol" pitchFamily="92" charset="2"/>
              </a:rPr>
              <a:t> S</a:t>
            </a:r>
            <a:r>
              <a:rPr lang="en-US" altLang="en-US" dirty="0"/>
              <a:t> and v </a:t>
            </a:r>
            <a:r>
              <a:rPr lang="en-US" altLang="en-US" dirty="0">
                <a:sym typeface="Symbol" pitchFamily="92" charset="2"/>
              </a:rPr>
              <a:t> S, then S   {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itchFamily="92" charset="2"/>
              </a:rPr>
              <a:t>v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itchFamily="92" charset="2"/>
              </a:rPr>
              <a:t>} is independent  S not maximum.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IF </a:t>
            </a:r>
            <a:r>
              <a:rPr lang="en-US" altLang="en-US" dirty="0"/>
              <a:t>u </a:t>
            </a:r>
            <a:r>
              <a:rPr lang="en-US" altLang="en-US" dirty="0">
                <a:sym typeface="Symbol" pitchFamily="92" charset="2"/>
              </a:rPr>
              <a:t> S and </a:t>
            </a:r>
            <a:r>
              <a:rPr lang="en-US" altLang="en-US" dirty="0"/>
              <a:t>v </a:t>
            </a:r>
            <a:r>
              <a:rPr lang="en-US" altLang="en-US" dirty="0">
                <a:sym typeface="Symbol" pitchFamily="92" charset="2"/>
              </a:rPr>
              <a:t> S, </a:t>
            </a:r>
            <a:r>
              <a:rPr lang="en-US" altLang="en-US" dirty="0"/>
              <a:t>then </a:t>
            </a:r>
            <a:r>
              <a:rPr lang="en-US" altLang="en-US" dirty="0">
                <a:sym typeface="Symbol" pitchFamily="92" charset="2"/>
              </a:rPr>
              <a:t>S   {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itchFamily="92" charset="2"/>
              </a:rPr>
              <a:t>v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itchFamily="92" charset="2"/>
              </a:rPr>
              <a:t>}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92" charset="2"/>
              </a:rPr>
              <a:t></a:t>
            </a:r>
            <a:r>
              <a:rPr lang="en-US" altLang="en-US" dirty="0"/>
              <a:t> {</a:t>
            </a:r>
            <a:r>
              <a:rPr lang="en-US" altLang="en-US" baseline="-25000" dirty="0"/>
              <a:t> </a:t>
            </a:r>
            <a:r>
              <a:rPr lang="en-US" altLang="en-US" dirty="0"/>
              <a:t>u</a:t>
            </a:r>
            <a:r>
              <a:rPr lang="en-US" altLang="en-US" baseline="-25000" dirty="0"/>
              <a:t> </a:t>
            </a:r>
            <a:r>
              <a:rPr lang="en-US" altLang="en-US" dirty="0"/>
              <a:t>} is independent.  </a:t>
            </a:r>
            <a:r>
              <a:rPr lang="en-US" altLang="en-US" dirty="0"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 dirty="0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ED6E-5225-4092-8451-EF196FF69384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568359" name="Rectangle 39"/>
          <p:cNvSpPr>
            <a:spLocks noChangeArrowheads="1"/>
          </p:cNvSpPr>
          <p:nvPr/>
        </p:nvSpPr>
        <p:spPr bwMode="auto">
          <a:xfrm>
            <a:off x="5995988" y="1752600"/>
            <a:ext cx="29718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6934200" y="19415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27" name="Oval 7"/>
          <p:cNvSpPr>
            <a:spLocks noChangeArrowheads="1"/>
          </p:cNvSpPr>
          <p:nvPr/>
        </p:nvSpPr>
        <p:spPr bwMode="auto">
          <a:xfrm>
            <a:off x="6934200" y="40751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v</a:t>
            </a:r>
          </a:p>
        </p:txBody>
      </p:sp>
      <p:sp>
        <p:nvSpPr>
          <p:cNvPr id="568330" name="Oval 10"/>
          <p:cNvSpPr>
            <a:spLocks noChangeArrowheads="1"/>
          </p:cNvSpPr>
          <p:nvPr/>
        </p:nvSpPr>
        <p:spPr bwMode="auto">
          <a:xfrm>
            <a:off x="8077200" y="2474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31" name="Oval 11"/>
          <p:cNvSpPr>
            <a:spLocks noChangeArrowheads="1"/>
          </p:cNvSpPr>
          <p:nvPr/>
        </p:nvSpPr>
        <p:spPr bwMode="auto">
          <a:xfrm>
            <a:off x="6172200" y="2474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32" name="AutoShape 12"/>
          <p:cNvCxnSpPr>
            <a:cxnSpLocks noChangeShapeType="1"/>
            <a:stCxn id="568326" idx="4"/>
            <a:endCxn id="568335" idx="0"/>
          </p:cNvCxnSpPr>
          <p:nvPr/>
        </p:nvCxnSpPr>
        <p:spPr bwMode="auto">
          <a:xfrm>
            <a:off x="7048500" y="21701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3" name="AutoShape 13"/>
          <p:cNvCxnSpPr>
            <a:cxnSpLocks noChangeShapeType="1"/>
            <a:stCxn id="568326" idx="5"/>
            <a:endCxn id="568330" idx="1"/>
          </p:cNvCxnSpPr>
          <p:nvPr/>
        </p:nvCxnSpPr>
        <p:spPr bwMode="auto">
          <a:xfrm>
            <a:off x="7129463" y="2136775"/>
            <a:ext cx="9810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34" name="AutoShape 14"/>
          <p:cNvCxnSpPr>
            <a:cxnSpLocks noChangeShapeType="1"/>
            <a:stCxn id="568326" idx="3"/>
            <a:endCxn id="568331" idx="7"/>
          </p:cNvCxnSpPr>
          <p:nvPr/>
        </p:nvCxnSpPr>
        <p:spPr bwMode="auto">
          <a:xfrm flipH="1">
            <a:off x="6367463" y="2136775"/>
            <a:ext cx="6000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35" name="Oval 15"/>
          <p:cNvSpPr>
            <a:spLocks noChangeArrowheads="1"/>
          </p:cNvSpPr>
          <p:nvPr/>
        </p:nvSpPr>
        <p:spPr bwMode="auto">
          <a:xfrm>
            <a:off x="6934200" y="24749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0" name="AutoShape 20"/>
          <p:cNvCxnSpPr>
            <a:cxnSpLocks noChangeShapeType="1"/>
            <a:stCxn id="568335" idx="5"/>
          </p:cNvCxnSpPr>
          <p:nvPr/>
        </p:nvCxnSpPr>
        <p:spPr bwMode="auto">
          <a:xfrm>
            <a:off x="7129463" y="267017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43" name="Oval 23"/>
          <p:cNvSpPr>
            <a:spLocks noChangeArrowheads="1"/>
          </p:cNvSpPr>
          <p:nvPr/>
        </p:nvSpPr>
        <p:spPr bwMode="auto">
          <a:xfrm>
            <a:off x="7543800" y="3008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44" name="Oval 24"/>
          <p:cNvSpPr>
            <a:spLocks noChangeArrowheads="1"/>
          </p:cNvSpPr>
          <p:nvPr/>
        </p:nvSpPr>
        <p:spPr bwMode="auto">
          <a:xfrm>
            <a:off x="8077200" y="3008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45" name="Oval 25"/>
          <p:cNvSpPr>
            <a:spLocks noChangeArrowheads="1"/>
          </p:cNvSpPr>
          <p:nvPr/>
        </p:nvSpPr>
        <p:spPr bwMode="auto">
          <a:xfrm>
            <a:off x="8610600" y="3008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46" name="AutoShape 26"/>
          <p:cNvCxnSpPr>
            <a:cxnSpLocks noChangeShapeType="1"/>
            <a:stCxn id="568344" idx="0"/>
            <a:endCxn id="568330" idx="4"/>
          </p:cNvCxnSpPr>
          <p:nvPr/>
        </p:nvCxnSpPr>
        <p:spPr bwMode="auto">
          <a:xfrm flipV="1">
            <a:off x="8191500" y="27035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7" name="AutoShape 27"/>
          <p:cNvCxnSpPr>
            <a:cxnSpLocks noChangeShapeType="1"/>
            <a:stCxn id="568345" idx="1"/>
            <a:endCxn id="568330" idx="5"/>
          </p:cNvCxnSpPr>
          <p:nvPr/>
        </p:nvCxnSpPr>
        <p:spPr bwMode="auto">
          <a:xfrm flipH="1" flipV="1">
            <a:off x="8272463" y="2670175"/>
            <a:ext cx="3714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49" name="AutoShape 29"/>
          <p:cNvCxnSpPr>
            <a:cxnSpLocks noChangeShapeType="1"/>
          </p:cNvCxnSpPr>
          <p:nvPr/>
        </p:nvCxnSpPr>
        <p:spPr bwMode="auto">
          <a:xfrm>
            <a:off x="7048500" y="27035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51" name="Oval 31"/>
          <p:cNvSpPr>
            <a:spLocks noChangeArrowheads="1"/>
          </p:cNvSpPr>
          <p:nvPr/>
        </p:nvSpPr>
        <p:spPr bwMode="auto">
          <a:xfrm>
            <a:off x="6934200" y="30083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568352" name="Oval 32"/>
          <p:cNvSpPr>
            <a:spLocks noChangeArrowheads="1"/>
          </p:cNvSpPr>
          <p:nvPr/>
        </p:nvSpPr>
        <p:spPr bwMode="auto">
          <a:xfrm>
            <a:off x="6400800" y="35417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53" name="AutoShape 33"/>
          <p:cNvCxnSpPr>
            <a:cxnSpLocks noChangeShapeType="1"/>
            <a:stCxn id="568351" idx="4"/>
            <a:endCxn id="568355" idx="0"/>
          </p:cNvCxnSpPr>
          <p:nvPr/>
        </p:nvCxnSpPr>
        <p:spPr bwMode="auto">
          <a:xfrm>
            <a:off x="7048500" y="32369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8354" name="AutoShape 34"/>
          <p:cNvCxnSpPr>
            <a:cxnSpLocks noChangeShapeType="1"/>
            <a:stCxn id="568351" idx="3"/>
            <a:endCxn id="568352" idx="7"/>
          </p:cNvCxnSpPr>
          <p:nvPr/>
        </p:nvCxnSpPr>
        <p:spPr bwMode="auto">
          <a:xfrm flipH="1">
            <a:off x="6596063" y="3203575"/>
            <a:ext cx="3714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55" name="Oval 35"/>
          <p:cNvSpPr>
            <a:spLocks noChangeArrowheads="1"/>
          </p:cNvSpPr>
          <p:nvPr/>
        </p:nvSpPr>
        <p:spPr bwMode="auto">
          <a:xfrm>
            <a:off x="6934200" y="35417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u</a:t>
            </a:r>
          </a:p>
        </p:txBody>
      </p:sp>
      <p:cxnSp>
        <p:nvCxnSpPr>
          <p:cNvPr id="568356" name="AutoShape 36"/>
          <p:cNvCxnSpPr>
            <a:cxnSpLocks noChangeShapeType="1"/>
            <a:stCxn id="568355" idx="4"/>
            <a:endCxn id="568327" idx="0"/>
          </p:cNvCxnSpPr>
          <p:nvPr/>
        </p:nvCxnSpPr>
        <p:spPr bwMode="auto">
          <a:xfrm>
            <a:off x="7048500" y="37703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8357" name="Oval 37"/>
          <p:cNvSpPr>
            <a:spLocks noChangeArrowheads="1"/>
          </p:cNvSpPr>
          <p:nvPr/>
        </p:nvSpPr>
        <p:spPr bwMode="auto">
          <a:xfrm>
            <a:off x="7391400" y="4075113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cxnSp>
        <p:nvCxnSpPr>
          <p:cNvPr id="568358" name="AutoShape 38"/>
          <p:cNvCxnSpPr>
            <a:cxnSpLocks noChangeShapeType="1"/>
            <a:stCxn id="568355" idx="5"/>
            <a:endCxn id="568357" idx="0"/>
          </p:cNvCxnSpPr>
          <p:nvPr/>
        </p:nvCxnSpPr>
        <p:spPr bwMode="auto">
          <a:xfrm>
            <a:off x="7129463" y="3736975"/>
            <a:ext cx="376237" cy="338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13399</TotalTime>
  <Words>1449</Words>
  <Application>Microsoft Office PowerPoint</Application>
  <PresentationFormat>On-screen Show (4:3)</PresentationFormat>
  <Paragraphs>381</Paragraphs>
  <Slides>21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alg-design</vt:lpstr>
      <vt:lpstr>Equation</vt:lpstr>
      <vt:lpstr>Coping With NP-Completeness</vt:lpstr>
      <vt:lpstr>10.1  Finding Small Vertex Covers</vt:lpstr>
      <vt:lpstr>Vertex Cover</vt:lpstr>
      <vt:lpstr>Finding Small Vertex Covers</vt:lpstr>
      <vt:lpstr>Finding Small Vertex Covers</vt:lpstr>
      <vt:lpstr>Finding Small Vertex Covers:  Algorithm</vt:lpstr>
      <vt:lpstr>Finding Small Vertex Covers:  Recursion Tree</vt:lpstr>
      <vt:lpstr>10.2  Solving NP-Hard Problems on Trees</vt:lpstr>
      <vt:lpstr>Independent Set on Trees</vt:lpstr>
      <vt:lpstr>Independent Set on Trees:  Greedy Algorithm</vt:lpstr>
      <vt:lpstr>Weighted Independent Set on Trees</vt:lpstr>
      <vt:lpstr>Independent Set on Trees:  Greedy Algorithm</vt:lpstr>
      <vt:lpstr>Context</vt:lpstr>
      <vt:lpstr>10.3  Circular Arc Coloring</vt:lpstr>
      <vt:lpstr>Wavelength-Division Multiplexing</vt:lpstr>
      <vt:lpstr>Wavelength-Division Multiplexing</vt:lpstr>
      <vt:lpstr>Review:  Interval Coloring</vt:lpstr>
      <vt:lpstr>(Almost) Transforming Circular Arc Coloring to Interval Coloring</vt:lpstr>
      <vt:lpstr>Circular Arc Coloring:  Dynamic Programming Algorithm</vt:lpstr>
      <vt:lpstr>Circular Arc Coloring:  Running Time</vt:lpstr>
      <vt:lpstr>A Few Issues about FPT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1000</cp:revision>
  <cp:lastPrinted>2005-06-13T17:20:42Z</cp:lastPrinted>
  <dcterms:created xsi:type="dcterms:W3CDTF">1999-12-31T01:41:01Z</dcterms:created>
  <dcterms:modified xsi:type="dcterms:W3CDTF">2014-10-15T14:35:52Z</dcterms:modified>
</cp:coreProperties>
</file>