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26"/>
  </p:notesMasterIdLst>
  <p:handoutMasterIdLst>
    <p:handoutMasterId r:id="rId27"/>
  </p:handoutMasterIdLst>
  <p:sldIdLst>
    <p:sldId id="492" r:id="rId2"/>
    <p:sldId id="479" r:id="rId3"/>
    <p:sldId id="493" r:id="rId4"/>
    <p:sldId id="495" r:id="rId5"/>
    <p:sldId id="494" r:id="rId6"/>
    <p:sldId id="480" r:id="rId7"/>
    <p:sldId id="481" r:id="rId8"/>
    <p:sldId id="478" r:id="rId9"/>
    <p:sldId id="474" r:id="rId10"/>
    <p:sldId id="470" r:id="rId11"/>
    <p:sldId id="471" r:id="rId12"/>
    <p:sldId id="472" r:id="rId13"/>
    <p:sldId id="498" r:id="rId14"/>
    <p:sldId id="503" r:id="rId15"/>
    <p:sldId id="482" r:id="rId16"/>
    <p:sldId id="483" r:id="rId17"/>
    <p:sldId id="485" r:id="rId18"/>
    <p:sldId id="486" r:id="rId19"/>
    <p:sldId id="484" r:id="rId20"/>
    <p:sldId id="487" r:id="rId21"/>
    <p:sldId id="488" r:id="rId22"/>
    <p:sldId id="489" r:id="rId23"/>
    <p:sldId id="490" r:id="rId24"/>
    <p:sldId id="491" r:id="rId25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3485" autoAdjust="0"/>
  </p:normalViewPr>
  <p:slideViewPr>
    <p:cSldViewPr>
      <p:cViewPr varScale="1">
        <p:scale>
          <a:sx n="85" d="100"/>
          <a:sy n="85" d="100"/>
        </p:scale>
        <p:origin x="-86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CE8DE45-2B85-41EF-BA31-F8D08409A546}" type="datetime1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F7C3D98-03EA-4EBD-A59E-B8D24FD1C2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0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D81BB071-77EF-4DB1-BB49-7039D62D902D}" type="datetime1">
              <a:rPr lang="en-US" altLang="en-US"/>
              <a:pPr/>
              <a:t>10/15/2014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76B306-AC70-4A82-850E-C376B5F5A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55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2</a:t>
            </a:r>
            <a:r>
              <a:rPr lang="en-US" altLang="en-US" baseline="0" dirty="0" smtClean="0"/>
              <a:t> players, the running time is poly-time (complicated proof).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ordered chronologically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03BCD4-783E-4A4F-80E8-24BEF916CCE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93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960E86-1C6E-43D4-84FC-8049201B110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8919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B5290-F71F-40B7-A20C-511CF1630C3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783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D49E24-CCBB-48A2-8D7E-E143E8A9B03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783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43BCE3-0DF4-40D6-A528-A75C183BB4D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2709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BB4507-A70C-4E9C-8EC0-69B74EA7C40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053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63086E-0A6D-48EB-BEDE-746A6A4A1B3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651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3F85EA-51BC-48AD-9C2C-7B722E696FD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92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09B1B9-CFA8-4383-9F0C-74F6299BF65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579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89B3D8-B830-4FCF-B35D-986BADCF2DD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370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B44DC5D-6740-4D58-AC54-283D86152FB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62ED0-48DC-4BC0-96B4-37E6E443DA4E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Coping With NP-Hardness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lang="en-US" altLang="en-US" dirty="0"/>
              <a:t>Q.  </a:t>
            </a:r>
            <a:r>
              <a:rPr lang="en-US" altLang="en-US" dirty="0">
                <a:solidFill>
                  <a:schemeClr val="tx1"/>
                </a:solidFill>
              </a:rPr>
              <a:t>Suppose I need to solve an NP-hard problem. What should I do?</a:t>
            </a:r>
          </a:p>
          <a:p>
            <a:r>
              <a:rPr lang="en-US" altLang="en-US" dirty="0"/>
              <a:t>A.  </a:t>
            </a:r>
            <a:r>
              <a:rPr lang="en-US" altLang="en-US" dirty="0">
                <a:solidFill>
                  <a:schemeClr val="tx1"/>
                </a:solidFill>
              </a:rPr>
              <a:t>Theory says you're unlikely to find poly-time algorithm.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Must sacrifice one of three desired features.</a:t>
            </a:r>
          </a:p>
          <a:p>
            <a:pPr lvl="1"/>
            <a:r>
              <a:rPr lang="en-US" altLang="en-US" dirty="0"/>
              <a:t>Solve arbitrary instances of the problem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>
                <a:solidFill>
                  <a:schemeClr val="accent2"/>
                </a:solidFill>
              </a:rPr>
              <a:t>Solve </a:t>
            </a:r>
            <a:r>
              <a:rPr lang="en-US" altLang="en-US" dirty="0">
                <a:solidFill>
                  <a:schemeClr val="accent2"/>
                </a:solidFill>
              </a:rPr>
              <a:t>problem to optimality.</a:t>
            </a:r>
          </a:p>
          <a:p>
            <a:pPr lvl="1"/>
            <a:r>
              <a:rPr lang="en-US" altLang="en-US" dirty="0" smtClean="0">
                <a:solidFill>
                  <a:schemeClr val="accent2"/>
                </a:solidFill>
              </a:rPr>
              <a:t>Solve </a:t>
            </a:r>
            <a:r>
              <a:rPr lang="en-US" altLang="en-US" dirty="0">
                <a:solidFill>
                  <a:schemeClr val="accent2"/>
                </a:solidFill>
              </a:rPr>
              <a:t>problem in polynomial time</a:t>
            </a:r>
            <a:r>
              <a:rPr lang="en-US" altLang="en-US" dirty="0" smtClean="0">
                <a:solidFill>
                  <a:schemeClr val="accent2"/>
                </a:solidFill>
              </a:rPr>
              <a:t>.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99313-E127-4C40-B3CF-B7C762E69A7C}" type="slidenum">
              <a:rPr lang="en-US" altLang="en-US"/>
              <a:pPr/>
              <a:t>10</a:t>
            </a:fld>
            <a:endParaRPr lang="en-US" altLang="en-US" sz="1400"/>
          </a:p>
        </p:txBody>
      </p:sp>
      <p:grpSp>
        <p:nvGrpSpPr>
          <p:cNvPr id="563311" name="Group 111"/>
          <p:cNvGrpSpPr>
            <a:grpSpLocks/>
          </p:cNvGrpSpPr>
          <p:nvPr/>
        </p:nvGrpSpPr>
        <p:grpSpPr bwMode="auto">
          <a:xfrm>
            <a:off x="5334000" y="4378325"/>
            <a:ext cx="1905000" cy="1793875"/>
            <a:chOff x="1872" y="1296"/>
            <a:chExt cx="2304" cy="2170"/>
          </a:xfrm>
        </p:grpSpPr>
        <p:sp>
          <p:nvSpPr>
            <p:cNvPr id="563312" name="Oval 112"/>
            <p:cNvSpPr>
              <a:spLocks noChangeArrowheads="1"/>
            </p:cNvSpPr>
            <p:nvPr/>
          </p:nvSpPr>
          <p:spPr bwMode="auto">
            <a:xfrm>
              <a:off x="3308" y="2956"/>
              <a:ext cx="149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3" name="Oval 113"/>
            <p:cNvSpPr>
              <a:spLocks noChangeArrowheads="1"/>
            </p:cNvSpPr>
            <p:nvPr/>
          </p:nvSpPr>
          <p:spPr bwMode="auto">
            <a:xfrm>
              <a:off x="3577" y="223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4" name="Oval 114"/>
            <p:cNvSpPr>
              <a:spLocks noChangeArrowheads="1"/>
            </p:cNvSpPr>
            <p:nvPr/>
          </p:nvSpPr>
          <p:spPr bwMode="auto">
            <a:xfrm>
              <a:off x="2589" y="2956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5" name="Oval 115"/>
            <p:cNvSpPr>
              <a:spLocks noChangeArrowheads="1"/>
            </p:cNvSpPr>
            <p:nvPr/>
          </p:nvSpPr>
          <p:spPr bwMode="auto">
            <a:xfrm>
              <a:off x="2321" y="2239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0" lang="en-US" altLang="en-US" sz="2400">
                <a:solidFill>
                  <a:srgbClr val="003399"/>
                </a:solidFill>
                <a:latin typeface="Times New Roman" pitchFamily="92" charset="0"/>
              </a:endParaRPr>
            </a:p>
          </p:txBody>
        </p:sp>
        <p:sp>
          <p:nvSpPr>
            <p:cNvPr id="563316" name="Oval 116"/>
            <p:cNvSpPr>
              <a:spLocks noChangeArrowheads="1"/>
            </p:cNvSpPr>
            <p:nvPr/>
          </p:nvSpPr>
          <p:spPr bwMode="auto">
            <a:xfrm>
              <a:off x="2949" y="1745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7" name="Oval 117"/>
            <p:cNvSpPr>
              <a:spLocks noChangeArrowheads="1"/>
            </p:cNvSpPr>
            <p:nvPr/>
          </p:nvSpPr>
          <p:spPr bwMode="auto">
            <a:xfrm>
              <a:off x="1872" y="206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8" name="Oval 118"/>
            <p:cNvSpPr>
              <a:spLocks noChangeArrowheads="1"/>
            </p:cNvSpPr>
            <p:nvPr/>
          </p:nvSpPr>
          <p:spPr bwMode="auto">
            <a:xfrm>
              <a:off x="2949" y="1296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9" name="Oval 119"/>
            <p:cNvSpPr>
              <a:spLocks noChangeArrowheads="1"/>
            </p:cNvSpPr>
            <p:nvPr/>
          </p:nvSpPr>
          <p:spPr bwMode="auto">
            <a:xfrm>
              <a:off x="4026" y="2060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0" name="Oval 120"/>
            <p:cNvSpPr>
              <a:spLocks noChangeArrowheads="1"/>
            </p:cNvSpPr>
            <p:nvPr/>
          </p:nvSpPr>
          <p:spPr bwMode="auto">
            <a:xfrm>
              <a:off x="3577" y="3316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1" name="Oval 121"/>
            <p:cNvSpPr>
              <a:spLocks noChangeArrowheads="1"/>
            </p:cNvSpPr>
            <p:nvPr/>
          </p:nvSpPr>
          <p:spPr bwMode="auto">
            <a:xfrm>
              <a:off x="2321" y="3316"/>
              <a:ext cx="150" cy="1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322" name="AutoShape 122"/>
            <p:cNvCxnSpPr>
              <a:cxnSpLocks noChangeShapeType="1"/>
              <a:stCxn id="563315" idx="6"/>
              <a:endCxn id="563313" idx="2"/>
            </p:cNvCxnSpPr>
            <p:nvPr/>
          </p:nvCxnSpPr>
          <p:spPr bwMode="auto">
            <a:xfrm>
              <a:off x="2478" y="2314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3" name="AutoShape 123"/>
            <p:cNvCxnSpPr>
              <a:cxnSpLocks noChangeShapeType="1"/>
              <a:stCxn id="563313" idx="2"/>
              <a:endCxn id="563314" idx="0"/>
            </p:cNvCxnSpPr>
            <p:nvPr/>
          </p:nvCxnSpPr>
          <p:spPr bwMode="auto">
            <a:xfrm flipH="1">
              <a:off x="2664" y="2314"/>
              <a:ext cx="906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4" name="AutoShape 124"/>
            <p:cNvCxnSpPr>
              <a:cxnSpLocks noChangeShapeType="1"/>
              <a:stCxn id="563312" idx="0"/>
              <a:endCxn id="563315" idx="6"/>
            </p:cNvCxnSpPr>
            <p:nvPr/>
          </p:nvCxnSpPr>
          <p:spPr bwMode="auto">
            <a:xfrm flipH="1" flipV="1">
              <a:off x="2478" y="2314"/>
              <a:ext cx="905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5" name="AutoShape 125"/>
            <p:cNvCxnSpPr>
              <a:cxnSpLocks noChangeShapeType="1"/>
              <a:stCxn id="563312" idx="0"/>
              <a:endCxn id="563316" idx="4"/>
            </p:cNvCxnSpPr>
            <p:nvPr/>
          </p:nvCxnSpPr>
          <p:spPr bwMode="auto">
            <a:xfrm flipH="1" flipV="1">
              <a:off x="3024" y="1902"/>
              <a:ext cx="359" cy="1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6" name="AutoShape 126"/>
            <p:cNvCxnSpPr>
              <a:cxnSpLocks noChangeShapeType="1"/>
              <a:stCxn id="563314" idx="0"/>
              <a:endCxn id="563316" idx="4"/>
            </p:cNvCxnSpPr>
            <p:nvPr/>
          </p:nvCxnSpPr>
          <p:spPr bwMode="auto">
            <a:xfrm flipV="1">
              <a:off x="2664" y="1902"/>
              <a:ext cx="360" cy="1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7" name="AutoShape 127"/>
            <p:cNvCxnSpPr>
              <a:cxnSpLocks noChangeShapeType="1"/>
              <a:stCxn id="563317" idx="7"/>
              <a:endCxn id="563318" idx="3"/>
            </p:cNvCxnSpPr>
            <p:nvPr/>
          </p:nvCxnSpPr>
          <p:spPr bwMode="auto">
            <a:xfrm flipV="1">
              <a:off x="2000" y="1432"/>
              <a:ext cx="971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8" name="AutoShape 128"/>
            <p:cNvCxnSpPr>
              <a:cxnSpLocks noChangeShapeType="1"/>
              <a:stCxn id="563318" idx="5"/>
              <a:endCxn id="563319" idx="1"/>
            </p:cNvCxnSpPr>
            <p:nvPr/>
          </p:nvCxnSpPr>
          <p:spPr bwMode="auto">
            <a:xfrm>
              <a:off x="3077" y="1432"/>
              <a:ext cx="971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29" name="AutoShape 129"/>
            <p:cNvCxnSpPr>
              <a:cxnSpLocks noChangeShapeType="1"/>
              <a:stCxn id="563317" idx="4"/>
              <a:endCxn id="563321" idx="1"/>
            </p:cNvCxnSpPr>
            <p:nvPr/>
          </p:nvCxnSpPr>
          <p:spPr bwMode="auto">
            <a:xfrm>
              <a:off x="1947" y="2217"/>
              <a:ext cx="396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0" name="AutoShape 130"/>
            <p:cNvCxnSpPr>
              <a:cxnSpLocks noChangeShapeType="1"/>
              <a:stCxn id="563321" idx="6"/>
              <a:endCxn id="563320" idx="2"/>
            </p:cNvCxnSpPr>
            <p:nvPr/>
          </p:nvCxnSpPr>
          <p:spPr bwMode="auto">
            <a:xfrm>
              <a:off x="2478" y="3391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1" name="AutoShape 131"/>
            <p:cNvCxnSpPr>
              <a:cxnSpLocks noChangeShapeType="1"/>
              <a:stCxn id="563320" idx="7"/>
              <a:endCxn id="563319" idx="4"/>
            </p:cNvCxnSpPr>
            <p:nvPr/>
          </p:nvCxnSpPr>
          <p:spPr bwMode="auto">
            <a:xfrm flipV="1">
              <a:off x="3705" y="2217"/>
              <a:ext cx="396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2" name="AutoShape 132"/>
            <p:cNvCxnSpPr>
              <a:cxnSpLocks noChangeShapeType="1"/>
              <a:stCxn id="563314" idx="3"/>
              <a:endCxn id="563321" idx="7"/>
            </p:cNvCxnSpPr>
            <p:nvPr/>
          </p:nvCxnSpPr>
          <p:spPr bwMode="auto">
            <a:xfrm flipH="1">
              <a:off x="2449" y="3092"/>
              <a:ext cx="162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3" name="AutoShape 133"/>
            <p:cNvCxnSpPr>
              <a:cxnSpLocks noChangeShapeType="1"/>
              <a:stCxn id="563315" idx="1"/>
              <a:endCxn id="563317" idx="6"/>
            </p:cNvCxnSpPr>
            <p:nvPr/>
          </p:nvCxnSpPr>
          <p:spPr bwMode="auto">
            <a:xfrm flipH="1" flipV="1">
              <a:off x="2029" y="2135"/>
              <a:ext cx="31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4" name="AutoShape 134"/>
            <p:cNvCxnSpPr>
              <a:cxnSpLocks noChangeShapeType="1"/>
              <a:stCxn id="563316" idx="0"/>
              <a:endCxn id="563318" idx="4"/>
            </p:cNvCxnSpPr>
            <p:nvPr/>
          </p:nvCxnSpPr>
          <p:spPr bwMode="auto">
            <a:xfrm flipV="1">
              <a:off x="3024" y="1453"/>
              <a:ext cx="0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5" name="AutoShape 135"/>
            <p:cNvCxnSpPr>
              <a:cxnSpLocks noChangeShapeType="1"/>
              <a:stCxn id="563313" idx="6"/>
              <a:endCxn id="563319" idx="3"/>
            </p:cNvCxnSpPr>
            <p:nvPr/>
          </p:nvCxnSpPr>
          <p:spPr bwMode="auto">
            <a:xfrm flipV="1">
              <a:off x="3735" y="2195"/>
              <a:ext cx="313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6" name="AutoShape 136"/>
            <p:cNvCxnSpPr>
              <a:cxnSpLocks noChangeShapeType="1"/>
              <a:stCxn id="563312" idx="5"/>
              <a:endCxn id="563320" idx="1"/>
            </p:cNvCxnSpPr>
            <p:nvPr/>
          </p:nvCxnSpPr>
          <p:spPr bwMode="auto">
            <a:xfrm>
              <a:off x="3436" y="3092"/>
              <a:ext cx="163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Cut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Maximum cut.  </a:t>
            </a:r>
            <a:r>
              <a:rPr lang="en-US" altLang="en-US" dirty="0">
                <a:solidFill>
                  <a:schemeClr val="tx1"/>
                </a:solidFill>
              </a:rPr>
              <a:t>Given an undirected graph G = (V, E) with positive integer edge weights w</a:t>
            </a:r>
            <a:r>
              <a:rPr lang="en-US" altLang="en-US" baseline="-25000" dirty="0">
                <a:solidFill>
                  <a:schemeClr val="tx1"/>
                </a:solidFill>
              </a:rPr>
              <a:t>e</a:t>
            </a:r>
            <a:r>
              <a:rPr lang="en-US" altLang="en-US" dirty="0">
                <a:solidFill>
                  <a:schemeClr val="tx1"/>
                </a:solidFill>
              </a:rPr>
              <a:t>, find a node partition (A, B) such that the total weight of edges crossing the cut is maximized.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Note: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 smtClean="0"/>
              <a:t>The Min-Cut problem can be solved in poly time.</a:t>
            </a:r>
            <a:endParaRPr lang="en-US" altLang="en-US" dirty="0"/>
          </a:p>
          <a:p>
            <a:pPr lvl="1"/>
            <a:r>
              <a:rPr lang="en-US" altLang="en-US" dirty="0" smtClean="0"/>
              <a:t>The Max-Cut problem is NP-hard.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368141"/>
              </p:ext>
            </p:extLst>
          </p:nvPr>
        </p:nvGraphicFramePr>
        <p:xfrm>
          <a:off x="3352800" y="1981200"/>
          <a:ext cx="182880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1" name="Equation" r:id="rId4" imgW="1091880" imgH="368280" progId="Equation.3">
                  <p:embed/>
                </p:oleObj>
              </mc:Choice>
              <mc:Fallback>
                <p:oleObj name="Equation" r:id="rId4" imgW="10918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1828800" cy="84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9" name="Group 59"/>
          <p:cNvGrpSpPr>
            <a:grpSpLocks/>
          </p:cNvGrpSpPr>
          <p:nvPr/>
        </p:nvGrpSpPr>
        <p:grpSpPr bwMode="auto">
          <a:xfrm>
            <a:off x="5334000" y="4378325"/>
            <a:ext cx="1905000" cy="1793875"/>
            <a:chOff x="1872" y="1296"/>
            <a:chExt cx="2304" cy="2170"/>
          </a:xfrm>
        </p:grpSpPr>
        <p:sp>
          <p:nvSpPr>
            <p:cNvPr id="563260" name="Oval 60"/>
            <p:cNvSpPr>
              <a:spLocks noChangeArrowheads="1"/>
            </p:cNvSpPr>
            <p:nvPr/>
          </p:nvSpPr>
          <p:spPr bwMode="auto">
            <a:xfrm>
              <a:off x="3308" y="2956"/>
              <a:ext cx="149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1" name="Oval 61"/>
            <p:cNvSpPr>
              <a:spLocks noChangeArrowheads="1"/>
            </p:cNvSpPr>
            <p:nvPr/>
          </p:nvSpPr>
          <p:spPr bwMode="auto">
            <a:xfrm>
              <a:off x="3577" y="2239"/>
              <a:ext cx="150" cy="1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2" name="Oval 62"/>
            <p:cNvSpPr>
              <a:spLocks noChangeArrowheads="1"/>
            </p:cNvSpPr>
            <p:nvPr/>
          </p:nvSpPr>
          <p:spPr bwMode="auto">
            <a:xfrm>
              <a:off x="2589" y="295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3" name="Oval 63"/>
            <p:cNvSpPr>
              <a:spLocks noChangeArrowheads="1"/>
            </p:cNvSpPr>
            <p:nvPr/>
          </p:nvSpPr>
          <p:spPr bwMode="auto">
            <a:xfrm>
              <a:off x="2321" y="2239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0" lang="en-US" altLang="en-US" sz="2400">
                <a:solidFill>
                  <a:srgbClr val="003399"/>
                </a:solidFill>
                <a:latin typeface="Times New Roman" pitchFamily="92" charset="0"/>
              </a:endParaRPr>
            </a:p>
          </p:txBody>
        </p:sp>
        <p:sp>
          <p:nvSpPr>
            <p:cNvPr id="563264" name="Oval 64"/>
            <p:cNvSpPr>
              <a:spLocks noChangeArrowheads="1"/>
            </p:cNvSpPr>
            <p:nvPr/>
          </p:nvSpPr>
          <p:spPr bwMode="auto">
            <a:xfrm>
              <a:off x="2949" y="1745"/>
              <a:ext cx="150" cy="1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5" name="Oval 65"/>
            <p:cNvSpPr>
              <a:spLocks noChangeArrowheads="1"/>
            </p:cNvSpPr>
            <p:nvPr/>
          </p:nvSpPr>
          <p:spPr bwMode="auto">
            <a:xfrm>
              <a:off x="1872" y="2060"/>
              <a:ext cx="150" cy="1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6" name="Oval 66"/>
            <p:cNvSpPr>
              <a:spLocks noChangeArrowheads="1"/>
            </p:cNvSpPr>
            <p:nvPr/>
          </p:nvSpPr>
          <p:spPr bwMode="auto">
            <a:xfrm>
              <a:off x="2949" y="129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7" name="Oval 67"/>
            <p:cNvSpPr>
              <a:spLocks noChangeArrowheads="1"/>
            </p:cNvSpPr>
            <p:nvPr/>
          </p:nvSpPr>
          <p:spPr bwMode="auto">
            <a:xfrm>
              <a:off x="4026" y="2060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8" name="Oval 68"/>
            <p:cNvSpPr>
              <a:spLocks noChangeArrowheads="1"/>
            </p:cNvSpPr>
            <p:nvPr/>
          </p:nvSpPr>
          <p:spPr bwMode="auto">
            <a:xfrm>
              <a:off x="3577" y="3316"/>
              <a:ext cx="150" cy="1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9" name="Oval 69"/>
            <p:cNvSpPr>
              <a:spLocks noChangeArrowheads="1"/>
            </p:cNvSpPr>
            <p:nvPr/>
          </p:nvSpPr>
          <p:spPr bwMode="auto">
            <a:xfrm>
              <a:off x="2321" y="331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70" name="AutoShape 70"/>
            <p:cNvCxnSpPr>
              <a:cxnSpLocks noChangeShapeType="1"/>
              <a:stCxn id="563263" idx="6"/>
              <a:endCxn id="563261" idx="2"/>
            </p:cNvCxnSpPr>
            <p:nvPr/>
          </p:nvCxnSpPr>
          <p:spPr bwMode="auto">
            <a:xfrm>
              <a:off x="2478" y="2314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1" name="AutoShape 71"/>
            <p:cNvCxnSpPr>
              <a:cxnSpLocks noChangeShapeType="1"/>
              <a:stCxn id="563261" idx="2"/>
              <a:endCxn id="563262" idx="0"/>
            </p:cNvCxnSpPr>
            <p:nvPr/>
          </p:nvCxnSpPr>
          <p:spPr bwMode="auto">
            <a:xfrm flipH="1">
              <a:off x="2664" y="2314"/>
              <a:ext cx="906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2" name="AutoShape 72"/>
            <p:cNvCxnSpPr>
              <a:cxnSpLocks noChangeShapeType="1"/>
              <a:stCxn id="563260" idx="0"/>
              <a:endCxn id="563263" idx="6"/>
            </p:cNvCxnSpPr>
            <p:nvPr/>
          </p:nvCxnSpPr>
          <p:spPr bwMode="auto">
            <a:xfrm flipH="1" flipV="1">
              <a:off x="2478" y="2314"/>
              <a:ext cx="905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3" name="AutoShape 73"/>
            <p:cNvCxnSpPr>
              <a:cxnSpLocks noChangeShapeType="1"/>
              <a:stCxn id="563260" idx="0"/>
              <a:endCxn id="563264" idx="4"/>
            </p:cNvCxnSpPr>
            <p:nvPr/>
          </p:nvCxnSpPr>
          <p:spPr bwMode="auto">
            <a:xfrm flipH="1" flipV="1">
              <a:off x="3024" y="1902"/>
              <a:ext cx="359" cy="1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4" name="AutoShape 74"/>
            <p:cNvCxnSpPr>
              <a:cxnSpLocks noChangeShapeType="1"/>
              <a:stCxn id="563262" idx="0"/>
              <a:endCxn id="563264" idx="4"/>
            </p:cNvCxnSpPr>
            <p:nvPr/>
          </p:nvCxnSpPr>
          <p:spPr bwMode="auto">
            <a:xfrm flipV="1">
              <a:off x="2664" y="1902"/>
              <a:ext cx="360" cy="1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5" name="AutoShape 75"/>
            <p:cNvCxnSpPr>
              <a:cxnSpLocks noChangeShapeType="1"/>
              <a:stCxn id="563265" idx="7"/>
              <a:endCxn id="563266" idx="3"/>
            </p:cNvCxnSpPr>
            <p:nvPr/>
          </p:nvCxnSpPr>
          <p:spPr bwMode="auto">
            <a:xfrm flipV="1">
              <a:off x="2000" y="1432"/>
              <a:ext cx="971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6" name="AutoShape 76"/>
            <p:cNvCxnSpPr>
              <a:cxnSpLocks noChangeShapeType="1"/>
              <a:stCxn id="563266" idx="5"/>
              <a:endCxn id="563267" idx="1"/>
            </p:cNvCxnSpPr>
            <p:nvPr/>
          </p:nvCxnSpPr>
          <p:spPr bwMode="auto">
            <a:xfrm>
              <a:off x="3077" y="1432"/>
              <a:ext cx="971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7" name="AutoShape 77"/>
            <p:cNvCxnSpPr>
              <a:cxnSpLocks noChangeShapeType="1"/>
              <a:stCxn id="563265" idx="4"/>
              <a:endCxn id="563269" idx="1"/>
            </p:cNvCxnSpPr>
            <p:nvPr/>
          </p:nvCxnSpPr>
          <p:spPr bwMode="auto">
            <a:xfrm>
              <a:off x="1947" y="2217"/>
              <a:ext cx="396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8" name="AutoShape 78"/>
            <p:cNvCxnSpPr>
              <a:cxnSpLocks noChangeShapeType="1"/>
              <a:stCxn id="563269" idx="6"/>
              <a:endCxn id="563268" idx="2"/>
            </p:cNvCxnSpPr>
            <p:nvPr/>
          </p:nvCxnSpPr>
          <p:spPr bwMode="auto">
            <a:xfrm>
              <a:off x="2478" y="3391"/>
              <a:ext cx="10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79" name="AutoShape 79"/>
            <p:cNvCxnSpPr>
              <a:cxnSpLocks noChangeShapeType="1"/>
              <a:stCxn id="563268" idx="7"/>
              <a:endCxn id="563267" idx="4"/>
            </p:cNvCxnSpPr>
            <p:nvPr/>
          </p:nvCxnSpPr>
          <p:spPr bwMode="auto">
            <a:xfrm flipV="1">
              <a:off x="3705" y="2217"/>
              <a:ext cx="396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80" name="AutoShape 80"/>
            <p:cNvCxnSpPr>
              <a:cxnSpLocks noChangeShapeType="1"/>
              <a:stCxn id="563262" idx="3"/>
              <a:endCxn id="563269" idx="7"/>
            </p:cNvCxnSpPr>
            <p:nvPr/>
          </p:nvCxnSpPr>
          <p:spPr bwMode="auto">
            <a:xfrm flipH="1">
              <a:off x="2449" y="3092"/>
              <a:ext cx="162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81" name="AutoShape 81"/>
            <p:cNvCxnSpPr>
              <a:cxnSpLocks noChangeShapeType="1"/>
              <a:stCxn id="563263" idx="1"/>
              <a:endCxn id="563265" idx="6"/>
            </p:cNvCxnSpPr>
            <p:nvPr/>
          </p:nvCxnSpPr>
          <p:spPr bwMode="auto">
            <a:xfrm flipH="1" flipV="1">
              <a:off x="2029" y="2135"/>
              <a:ext cx="31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82" name="AutoShape 82"/>
            <p:cNvCxnSpPr>
              <a:cxnSpLocks noChangeShapeType="1"/>
              <a:stCxn id="563264" idx="0"/>
              <a:endCxn id="563266" idx="4"/>
            </p:cNvCxnSpPr>
            <p:nvPr/>
          </p:nvCxnSpPr>
          <p:spPr bwMode="auto">
            <a:xfrm flipV="1">
              <a:off x="3024" y="1453"/>
              <a:ext cx="0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83" name="AutoShape 83"/>
            <p:cNvCxnSpPr>
              <a:cxnSpLocks noChangeShapeType="1"/>
              <a:stCxn id="563261" idx="6"/>
              <a:endCxn id="563267" idx="3"/>
            </p:cNvCxnSpPr>
            <p:nvPr/>
          </p:nvCxnSpPr>
          <p:spPr bwMode="auto">
            <a:xfrm flipV="1">
              <a:off x="3735" y="2195"/>
              <a:ext cx="313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284" name="AutoShape 84"/>
            <p:cNvCxnSpPr>
              <a:cxnSpLocks noChangeShapeType="1"/>
              <a:stCxn id="563260" idx="5"/>
              <a:endCxn id="563268" idx="1"/>
            </p:cNvCxnSpPr>
            <p:nvPr/>
          </p:nvCxnSpPr>
          <p:spPr bwMode="auto">
            <a:xfrm>
              <a:off x="3436" y="3092"/>
              <a:ext cx="163" cy="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54B92-033D-4A4A-940B-A631F0681B4F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Cut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Single-flip neighborhood.  </a:t>
            </a:r>
            <a:r>
              <a:rPr lang="en-US" altLang="en-US" dirty="0">
                <a:solidFill>
                  <a:schemeClr val="tx1"/>
                </a:solidFill>
              </a:rPr>
              <a:t>Given a partition (A, B), move one node from A to B, or one from B to A if it improves the solution.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Local search </a:t>
            </a:r>
            <a:r>
              <a:rPr lang="en-US" altLang="en-US" dirty="0"/>
              <a:t>algorithm. 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1905000" y="2667000"/>
            <a:ext cx="5181600" cy="2628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latin typeface="Courier New" pitchFamily="92" charset="0"/>
              </a:rPr>
              <a:t>Max-Cut-Local (G, w) {</a:t>
            </a:r>
          </a:p>
          <a:p>
            <a:r>
              <a:rPr lang="en-US" altLang="en-US" b="1">
                <a:latin typeface="Courier New" pitchFamily="92" charset="0"/>
              </a:rPr>
              <a:t>   Pick a random node partition (A, B)</a:t>
            </a:r>
          </a:p>
          <a:p>
            <a:endParaRPr lang="en-US" altLang="en-US" b="1">
              <a:latin typeface="Courier New" pitchFamily="92" charset="0"/>
            </a:endParaRPr>
          </a:p>
          <a:p>
            <a:r>
              <a:rPr lang="en-US" altLang="en-US" b="1">
                <a:latin typeface="Courier New" pitchFamily="92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</a:rPr>
              <a:t>while</a:t>
            </a:r>
            <a:r>
              <a:rPr lang="en-US" altLang="en-US" b="1">
                <a:latin typeface="Courier New" pitchFamily="92" charset="0"/>
              </a:rPr>
              <a:t> 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( improving node v) {</a:t>
            </a:r>
          </a:p>
          <a:p>
            <a:r>
              <a:rPr lang="en-US" altLang="en-US" b="1">
                <a:latin typeface="Courier New" pitchFamily="92" charset="0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</a:rPr>
              <a:t>if</a:t>
            </a:r>
            <a:r>
              <a:rPr lang="en-US" altLang="en-US" b="1">
                <a:latin typeface="Courier New" pitchFamily="92" charset="0"/>
              </a:rPr>
              <a:t> (v is in 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A) move v to B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itchFamily="92" charset="0"/>
              </a:rPr>
              <a:t>      else</a:t>
            </a:r>
            <a:r>
              <a:rPr lang="en-US" altLang="en-US" b="1">
                <a:latin typeface="Courier New" pitchFamily="92" charset="0"/>
              </a:rPr>
              <a:t> </a:t>
            </a:r>
            <a:r>
              <a:rPr lang="en-US" altLang="en-US" b="1">
                <a:latin typeface="Courier New" pitchFamily="92" charset="0"/>
                <a:sym typeface="Symbol" pitchFamily="92" charset="2"/>
              </a:rPr>
              <a:t>          move v to A</a:t>
            </a:r>
          </a:p>
          <a:p>
            <a:r>
              <a:rPr lang="en-US" altLang="en-US" b="1">
                <a:latin typeface="Courier New" pitchFamily="92" charset="0"/>
              </a:rPr>
              <a:t>   }</a:t>
            </a:r>
          </a:p>
          <a:p>
            <a:endParaRPr lang="en-US" altLang="en-US" b="1">
              <a:latin typeface="Courier New" pitchFamily="92" charset="0"/>
            </a:endParaRPr>
          </a:p>
          <a:p>
            <a:r>
              <a:rPr lang="en-US" altLang="en-US" b="1">
                <a:latin typeface="Courier New" pitchFamily="92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itchFamily="92" charset="0"/>
              </a:rPr>
              <a:t>return</a:t>
            </a:r>
            <a:r>
              <a:rPr lang="en-US" altLang="en-US" b="1">
                <a:latin typeface="Courier New" pitchFamily="92" charset="0"/>
              </a:rPr>
              <a:t> (A, B)</a:t>
            </a:r>
          </a:p>
          <a:p>
            <a:r>
              <a:rPr lang="en-US" altLang="en-US" b="1">
                <a:latin typeface="Courier New" pitchFamily="9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02AD5-8D69-414C-858A-13724975E2C2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Cut:  Local Search Analysis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Let (A, B) be a locally optimal partition and let (A*, B*) </a:t>
            </a:r>
            <a:r>
              <a:rPr lang="en-US" altLang="en-US" dirty="0" smtClean="0">
                <a:solidFill>
                  <a:schemeClr val="tx1"/>
                </a:solidFill>
              </a:rPr>
              <a:t>be the </a:t>
            </a:r>
            <a:r>
              <a:rPr lang="en-US" altLang="en-US" dirty="0">
                <a:solidFill>
                  <a:schemeClr val="tx1"/>
                </a:solidFill>
              </a:rPr>
              <a:t>optimal partition.  Then w(A, B)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</a:t>
            </a:r>
            <a:r>
              <a:rPr lang="en-US" altLang="en-US" dirty="0">
                <a:solidFill>
                  <a:schemeClr val="tx1"/>
                </a:solidFill>
              </a:rPr>
              <a:t>½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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w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  </a:t>
            </a:r>
            <a:r>
              <a:rPr lang="en-US" altLang="en-US" dirty="0">
                <a:solidFill>
                  <a:schemeClr val="tx1"/>
                </a:solidFill>
              </a:rPr>
              <a:t>½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w</a:t>
            </a:r>
            <a:r>
              <a:rPr lang="en-US" altLang="en-US" dirty="0">
                <a:solidFill>
                  <a:schemeClr val="tx1"/>
                </a:solidFill>
              </a:rPr>
              <a:t>(A*, B*).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 </a:t>
            </a:r>
          </a:p>
          <a:p>
            <a:pPr lvl="1"/>
            <a:r>
              <a:rPr lang="en-US" altLang="en-US" dirty="0"/>
              <a:t>Local optimality implies that for </a:t>
            </a:r>
            <a:r>
              <a:rPr lang="en-US" altLang="en-US" dirty="0" smtClean="0"/>
              <a:t>any u </a:t>
            </a:r>
            <a:r>
              <a:rPr lang="en-US" altLang="en-US" dirty="0">
                <a:sym typeface="Symbol" pitchFamily="92" charset="2"/>
              </a:rPr>
              <a:t> A</a:t>
            </a:r>
            <a:r>
              <a:rPr lang="en-US" altLang="en-US" dirty="0"/>
              <a:t> :</a:t>
            </a:r>
            <a:br>
              <a:rPr lang="en-US" altLang="en-US" dirty="0"/>
            </a:br>
            <a:r>
              <a:rPr lang="en-US" altLang="en-US" dirty="0"/>
              <a:t>Adding up all these inequalities yields:</a:t>
            </a:r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/>
              <a:t>Similarly</a:t>
            </a:r>
            <a:endParaRPr lang="en-US" altLang="en-US" dirty="0">
              <a:sym typeface="Symbol" pitchFamily="92" charset="2"/>
            </a:endParaRPr>
          </a:p>
          <a:p>
            <a:pPr lvl="1"/>
            <a:endParaRPr lang="en-US" altLang="en-US" dirty="0">
              <a:sym typeface="Symbol" pitchFamily="92" charset="2"/>
            </a:endParaRPr>
          </a:p>
          <a:p>
            <a:pPr lvl="1"/>
            <a:r>
              <a:rPr lang="en-US" altLang="en-US" dirty="0"/>
              <a:t>Now</a:t>
            </a:r>
            <a:r>
              <a:rPr lang="en-US" altLang="en-US" dirty="0" smtClean="0"/>
              <a:t>,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565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49172"/>
              </p:ext>
            </p:extLst>
          </p:nvPr>
        </p:nvGraphicFramePr>
        <p:xfrm>
          <a:off x="2981325" y="2932112"/>
          <a:ext cx="3653849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5" name="Equation" r:id="rId4" imgW="3149600" imgH="457200" progId="Equation.3">
                  <p:embed/>
                </p:oleObj>
              </mc:Choice>
              <mc:Fallback>
                <p:oleObj name="Equation" r:id="rId4" imgW="3149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2981325" y="2932112"/>
                        <a:ext cx="3653849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94735"/>
              </p:ext>
            </p:extLst>
          </p:nvPr>
        </p:nvGraphicFramePr>
        <p:xfrm>
          <a:off x="990600" y="5176838"/>
          <a:ext cx="7570769" cy="118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6" name="Equation" r:id="rId6" imgW="3085920" imgH="571320" progId="Equation.3">
                  <p:embed/>
                </p:oleObj>
              </mc:Choice>
              <mc:Fallback>
                <p:oleObj name="Equation" r:id="rId6" imgW="308592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990600" y="5176838"/>
                        <a:ext cx="7570769" cy="1186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61" name="Line 13"/>
          <p:cNvSpPr>
            <a:spLocks noChangeShapeType="1"/>
          </p:cNvSpPr>
          <p:nvPr/>
        </p:nvSpPr>
        <p:spPr bwMode="auto">
          <a:xfrm>
            <a:off x="2060575" y="5062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65262" name="Text Box 14"/>
          <p:cNvSpPr txBox="1">
            <a:spLocks noChangeArrowheads="1"/>
          </p:cNvSpPr>
          <p:nvPr/>
        </p:nvSpPr>
        <p:spPr bwMode="auto">
          <a:xfrm>
            <a:off x="1676400" y="4745038"/>
            <a:ext cx="245419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each edge counted once</a:t>
            </a:r>
          </a:p>
        </p:txBody>
      </p:sp>
      <p:sp>
        <p:nvSpPr>
          <p:cNvPr id="565265" name="Rectangle 17"/>
          <p:cNvSpPr>
            <a:spLocks noChangeArrowheads="1"/>
          </p:cNvSpPr>
          <p:nvPr/>
        </p:nvSpPr>
        <p:spPr bwMode="auto">
          <a:xfrm>
            <a:off x="7861300" y="6032500"/>
            <a:ext cx="63500" cy="63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aphicFrame>
        <p:nvGraphicFramePr>
          <p:cNvPr id="565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82141"/>
              </p:ext>
            </p:extLst>
          </p:nvPr>
        </p:nvGraphicFramePr>
        <p:xfrm>
          <a:off x="5638800" y="2125074"/>
          <a:ext cx="2290442" cy="6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7" name="Equation" r:id="rId8" imgW="1257120" imgH="279360" progId="Equation.3">
                  <p:embed/>
                </p:oleObj>
              </mc:Choice>
              <mc:Fallback>
                <p:oleObj name="Equation" r:id="rId8" imgW="125712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5638800" y="2125074"/>
                        <a:ext cx="2290442" cy="69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8061"/>
              </p:ext>
            </p:extLst>
          </p:nvPr>
        </p:nvGraphicFramePr>
        <p:xfrm>
          <a:off x="2978150" y="3544888"/>
          <a:ext cx="363785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68" name="Equation" r:id="rId10" imgW="3149600" imgH="457200" progId="Equation.3">
                  <p:embed/>
                </p:oleObj>
              </mc:Choice>
              <mc:Fallback>
                <p:oleObj name="Equation" r:id="rId10" imgW="31496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2978150" y="3544888"/>
                        <a:ext cx="363785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61" grpId="0" animBg="1"/>
      <p:bldP spid="565262" grpId="0"/>
      <p:bldP spid="5652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D23F6-CB0A-4572-AFF5-9CB104376009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Cut:  Big Improvement Flips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Local search.  </a:t>
            </a:r>
            <a:r>
              <a:rPr lang="en-US" altLang="en-US" dirty="0">
                <a:solidFill>
                  <a:schemeClr val="tx1"/>
                </a:solidFill>
              </a:rPr>
              <a:t>Within a factor of 2 for </a:t>
            </a:r>
            <a:r>
              <a:rPr lang="en-US" altLang="en-US" sz="1600" dirty="0">
                <a:solidFill>
                  <a:schemeClr val="tx1"/>
                </a:solidFill>
              </a:rPr>
              <a:t>MAX-CUT</a:t>
            </a:r>
            <a:r>
              <a:rPr lang="en-US" altLang="en-US" dirty="0">
                <a:solidFill>
                  <a:schemeClr val="tx1"/>
                </a:solidFill>
              </a:rPr>
              <a:t>, but not poly-time!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Big-improvement-flip algorithm.  </a:t>
            </a:r>
            <a:r>
              <a:rPr lang="en-US" altLang="en-US" dirty="0">
                <a:solidFill>
                  <a:schemeClr val="tx1"/>
                </a:solidFill>
              </a:rPr>
              <a:t>Only choose a node which, when flipped, increases the cut value by at least 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Upon termination, big-improvement-flip algorithm returns a cut (A, B) with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(2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) </a:t>
            </a:r>
            <a:r>
              <a:rPr lang="en-US" altLang="en-US" dirty="0">
                <a:solidFill>
                  <a:schemeClr val="tx1"/>
                </a:solidFill>
              </a:rPr>
              <a:t>w(A, B)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  w</a:t>
            </a:r>
            <a:r>
              <a:rPr lang="en-US" altLang="en-US" dirty="0">
                <a:solidFill>
                  <a:schemeClr val="tx1"/>
                </a:solidFill>
              </a:rPr>
              <a:t>(A*, B*).</a:t>
            </a:r>
          </a:p>
          <a:p>
            <a:endParaRPr lang="en-US" altLang="en-US" dirty="0"/>
          </a:p>
          <a:p>
            <a:r>
              <a:rPr lang="en-US" altLang="en-US" dirty="0"/>
              <a:t>Pf idea.</a:t>
            </a:r>
            <a:r>
              <a:rPr lang="en-US" altLang="en-US" dirty="0">
                <a:solidFill>
                  <a:schemeClr val="tx1"/>
                </a:solidFill>
              </a:rPr>
              <a:t>  Add</a:t>
            </a:r>
            <a:r>
              <a:rPr lang="en-US" altLang="en-US" dirty="0"/>
              <a:t>                 </a:t>
            </a:r>
            <a:r>
              <a:rPr lang="en-US" altLang="en-US" dirty="0">
                <a:solidFill>
                  <a:schemeClr val="tx1"/>
                </a:solidFill>
              </a:rPr>
              <a:t>to each inequality in original proof.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Claim.  </a:t>
            </a:r>
            <a:r>
              <a:rPr lang="en-US" altLang="en-US" dirty="0">
                <a:solidFill>
                  <a:schemeClr val="tx1"/>
                </a:solidFill>
              </a:rPr>
              <a:t>Big-improvement-flip algorithm terminates after O(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</a:t>
            </a:r>
            <a:r>
              <a:rPr lang="en-US" altLang="en-US" baseline="30000" dirty="0">
                <a:solidFill>
                  <a:schemeClr val="tx1"/>
                </a:solidFill>
              </a:rPr>
              <a:t>-1</a:t>
            </a:r>
            <a:r>
              <a:rPr lang="en-US" altLang="en-US" dirty="0">
                <a:solidFill>
                  <a:schemeClr val="tx1"/>
                </a:solidFill>
              </a:rPr>
              <a:t> n log W) flips, where W =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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w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en-US" dirty="0"/>
              <a:t>Each flip improves cut value by at least a factor of (1 + </a:t>
            </a:r>
            <a:r>
              <a:rPr lang="en-US" altLang="en-US" dirty="0">
                <a:sym typeface="Symbol" pitchFamily="92" charset="2"/>
              </a:rPr>
              <a:t></a:t>
            </a:r>
            <a:r>
              <a:rPr lang="en-US" altLang="en-US" dirty="0"/>
              <a:t>/n</a:t>
            </a:r>
            <a:r>
              <a:rPr lang="en-US" altLang="en-US" dirty="0" smtClean="0"/>
              <a:t>).</a:t>
            </a:r>
          </a:p>
          <a:p>
            <a:pPr lvl="1"/>
            <a:r>
              <a:rPr lang="en-US" altLang="en-US" dirty="0" smtClean="0"/>
              <a:t>Cut values increases from 1 to W </a:t>
            </a:r>
            <a:r>
              <a:rPr lang="en-US" altLang="en-US" dirty="0"/>
              <a:t>takes </a:t>
            </a:r>
            <a:r>
              <a:rPr lang="en-US" altLang="en-US" dirty="0" smtClean="0"/>
              <a:t>log</a:t>
            </a:r>
            <a:r>
              <a:rPr lang="en-US" altLang="en-US" baseline="-25000" dirty="0" smtClean="0"/>
              <a:t>1 </a:t>
            </a:r>
            <a:r>
              <a:rPr lang="en-US" altLang="en-US" baseline="-25000" dirty="0"/>
              <a:t>+ </a:t>
            </a:r>
            <a:r>
              <a:rPr lang="en-US" altLang="en-US" baseline="-25000" dirty="0">
                <a:sym typeface="Symbol" pitchFamily="92" charset="2"/>
              </a:rPr>
              <a:t></a:t>
            </a:r>
            <a:r>
              <a:rPr lang="en-US" altLang="en-US" baseline="-25000" dirty="0"/>
              <a:t>/</a:t>
            </a:r>
            <a:r>
              <a:rPr lang="en-US" altLang="en-US" baseline="-25000" dirty="0" err="1" smtClean="0"/>
              <a:t>n</a:t>
            </a:r>
            <a:r>
              <a:rPr lang="en-US" altLang="en-US" dirty="0" err="1" smtClean="0"/>
              <a:t>W</a:t>
            </a:r>
            <a:r>
              <a:rPr lang="en-US" altLang="en-US" dirty="0" smtClean="0"/>
              <a:t> = O</a:t>
            </a:r>
            <a:r>
              <a:rPr lang="en-US" altLang="en-US" dirty="0"/>
              <a:t>(</a:t>
            </a:r>
            <a:r>
              <a:rPr lang="en-US" altLang="en-US" dirty="0">
                <a:sym typeface="Symbol" pitchFamily="92" charset="2"/>
              </a:rPr>
              <a:t></a:t>
            </a:r>
            <a:r>
              <a:rPr lang="en-US" altLang="en-US" baseline="30000" dirty="0"/>
              <a:t>-1</a:t>
            </a:r>
            <a:r>
              <a:rPr lang="en-US" altLang="en-US" dirty="0"/>
              <a:t> n log W</a:t>
            </a:r>
            <a:r>
              <a:rPr lang="en-US" altLang="en-US" dirty="0" smtClean="0"/>
              <a:t>) iterations.</a:t>
            </a:r>
            <a:endParaRPr lang="en-US" altLang="en-US" dirty="0"/>
          </a:p>
        </p:txBody>
      </p:sp>
      <p:graphicFrame>
        <p:nvGraphicFramePr>
          <p:cNvPr id="617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36201"/>
              </p:ext>
            </p:extLst>
          </p:nvPr>
        </p:nvGraphicFramePr>
        <p:xfrm>
          <a:off x="5280568" y="1828800"/>
          <a:ext cx="1279804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4" name="Equation" r:id="rId4" imgW="977900" imgH="304800" progId="Equation.3">
                  <p:embed/>
                </p:oleObj>
              </mc:Choice>
              <mc:Fallback>
                <p:oleObj name="Equation" r:id="rId4" imgW="977900" imgH="30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5280568" y="1828800"/>
                        <a:ext cx="1279804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57529"/>
              </p:ext>
            </p:extLst>
          </p:nvPr>
        </p:nvGraphicFramePr>
        <p:xfrm>
          <a:off x="2154238" y="3550632"/>
          <a:ext cx="1046162" cy="44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35" name="Equation" r:id="rId6" imgW="977900" imgH="304800" progId="Equation.3">
                  <p:embed/>
                </p:oleObj>
              </mc:Choice>
              <mc:Fallback>
                <p:oleObj name="Equation" r:id="rId6" imgW="977900" imgH="30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01" t="-21410" r="-2301" b="-21410"/>
                      <a:stretch>
                        <a:fillRect/>
                      </a:stretch>
                    </p:blipFill>
                    <p:spPr bwMode="auto">
                      <a:xfrm>
                        <a:off x="2154238" y="3550632"/>
                        <a:ext cx="1046162" cy="445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26BA7-86EC-4ACB-AA0E-FC3469D7BEC5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Cut: the State of Art</a:t>
            </a:r>
            <a:endParaRPr lang="en-US" altLang="en-US" dirty="0"/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Goemans</a:t>
            </a:r>
            <a:r>
              <a:rPr lang="en-US" altLang="en-US" dirty="0">
                <a:solidFill>
                  <a:schemeClr val="hlink"/>
                </a:solidFill>
              </a:rPr>
              <a:t>-Williamson 1995]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There exists an 0.878567-approximation algorithm for </a:t>
            </a:r>
            <a:r>
              <a:rPr lang="en-US" altLang="en-US" sz="1600" dirty="0">
                <a:solidFill>
                  <a:schemeClr val="tx1"/>
                </a:solidFill>
              </a:rPr>
              <a:t>MAX-CUT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dirty="0" err="1">
                <a:solidFill>
                  <a:schemeClr val="hlink"/>
                </a:solidFill>
              </a:rPr>
              <a:t>Håstad</a:t>
            </a:r>
            <a:r>
              <a:rPr lang="en-US" altLang="en-US" dirty="0">
                <a:solidFill>
                  <a:schemeClr val="hlink"/>
                </a:solidFill>
              </a:rPr>
              <a:t> 1997]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Unless P = NP, no 16/17 approximation algorithm for </a:t>
            </a:r>
            <a:r>
              <a:rPr lang="en-US" altLang="en-US" sz="1600" dirty="0">
                <a:solidFill>
                  <a:schemeClr val="tx1"/>
                </a:solidFill>
              </a:rPr>
              <a:t>MAX-CUT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1028" name="Line 4"/>
          <p:cNvSpPr>
            <a:spLocks noChangeShapeType="1"/>
          </p:cNvSpPr>
          <p:nvPr/>
        </p:nvSpPr>
        <p:spPr bwMode="auto">
          <a:xfrm flipV="1">
            <a:off x="5670550" y="3984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5146368" y="4267138"/>
            <a:ext cx="104836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0.941176</a:t>
            </a:r>
          </a:p>
        </p:txBody>
      </p:sp>
      <p:graphicFrame>
        <p:nvGraphicFramePr>
          <p:cNvPr id="64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76251"/>
              </p:ext>
            </p:extLst>
          </p:nvPr>
        </p:nvGraphicFramePr>
        <p:xfrm>
          <a:off x="6270625" y="25146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57" name="Equation" r:id="rId4" imgW="1752600" imgH="584200" progId="Equation.3">
                  <p:embed/>
                </p:oleObj>
              </mc:Choice>
              <mc:Fallback>
                <p:oleObj name="Equation" r:id="rId4" imgW="17526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25146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1" name="Line 7"/>
          <p:cNvSpPr>
            <a:spLocks noChangeShapeType="1"/>
          </p:cNvSpPr>
          <p:nvPr/>
        </p:nvSpPr>
        <p:spPr bwMode="auto">
          <a:xfrm flipV="1">
            <a:off x="710882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12.7  Nash Equilibria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07620-A03B-45F0-9243-CFCB0E340CC0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Multicast </a:t>
            </a:r>
            <a:r>
              <a:rPr lang="en-US" altLang="en-US" dirty="0" smtClean="0"/>
              <a:t>Routing with Fair Cost Sharing</a:t>
            </a:r>
            <a:endParaRPr lang="en-US" alt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Multicast routing.  </a:t>
            </a:r>
            <a:r>
              <a:rPr lang="en-US" altLang="en-US">
                <a:solidFill>
                  <a:schemeClr val="tx1"/>
                </a:solidFill>
              </a:rPr>
              <a:t>Given a directed graph G = (V, E) with edge costs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c</a:t>
            </a:r>
            <a:r>
              <a:rPr lang="en-US" altLang="en-US" baseline="-25000">
                <a:solidFill>
                  <a:schemeClr val="tx1"/>
                </a:solidFill>
              </a:rPr>
              <a:t>e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 0, a source node s, and k agents located at terminal nodes t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1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, …, t</a:t>
            </a:r>
            <a:r>
              <a:rPr lang="en-US" altLang="en-US" baseline="-25000">
                <a:solidFill>
                  <a:schemeClr val="tx1"/>
                </a:solidFill>
                <a:sym typeface="Symbol" pitchFamily="92" charset="2"/>
              </a:rPr>
              <a:t>k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. A</a:t>
            </a:r>
            <a:r>
              <a:rPr lang="en-US" altLang="en-US">
                <a:solidFill>
                  <a:schemeClr val="tx1"/>
                </a:solidFill>
              </a:rPr>
              <a:t>gent j must construct a path P</a:t>
            </a:r>
            <a:r>
              <a:rPr lang="en-US" altLang="en-US" baseline="-25000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 from node s to its terminal t</a:t>
            </a:r>
            <a:r>
              <a:rPr lang="en-US" altLang="en-US" baseline="-25000">
                <a:solidFill>
                  <a:schemeClr val="tx1"/>
                </a:solidFill>
              </a:rPr>
              <a:t>j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Fair share.</a:t>
            </a:r>
            <a:r>
              <a:rPr lang="en-US" altLang="en-US">
                <a:solidFill>
                  <a:schemeClr val="tx1"/>
                </a:solidFill>
              </a:rPr>
              <a:t>  If x agents use edge e, they each pay  c</a:t>
            </a:r>
            <a:r>
              <a:rPr lang="en-US" altLang="en-US" baseline="-25000">
                <a:solidFill>
                  <a:schemeClr val="tx1"/>
                </a:solidFill>
              </a:rPr>
              <a:t>e</a:t>
            </a:r>
            <a:r>
              <a:rPr lang="en-US" altLang="en-US">
                <a:solidFill>
                  <a:schemeClr val="tx1"/>
                </a:solidFill>
              </a:rPr>
              <a:t> / x.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8827" name="Rectangle 27"/>
          <p:cNvSpPr>
            <a:spLocks noChangeArrowheads="1"/>
          </p:cNvSpPr>
          <p:nvPr/>
        </p:nvSpPr>
        <p:spPr bwMode="auto">
          <a:xfrm>
            <a:off x="2209800" y="3962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outer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28" name="Rectangle 28"/>
          <p:cNvSpPr>
            <a:spLocks noChangeArrowheads="1"/>
          </p:cNvSpPr>
          <p:nvPr/>
        </p:nvSpPr>
        <p:spPr bwMode="auto">
          <a:xfrm>
            <a:off x="2209800" y="35052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  <a:ea typeface="ＭＳ Ｐゴシック" pitchFamily="92" charset="-128"/>
              </a:rPr>
              <a:t>2</a:t>
            </a:r>
            <a:endParaRPr kumimoji="0" lang="en-US" altLang="en-US" baseline="-25000">
              <a:solidFill>
                <a:schemeClr val="bg1"/>
              </a:solidFill>
              <a:ea typeface="ＭＳ Ｐゴシック" pitchFamily="92" charset="-128"/>
            </a:endParaRPr>
          </a:p>
        </p:txBody>
      </p:sp>
      <p:sp>
        <p:nvSpPr>
          <p:cNvPr id="588829" name="Rectangle 29"/>
          <p:cNvSpPr>
            <a:spLocks noChangeArrowheads="1"/>
          </p:cNvSpPr>
          <p:nvPr/>
        </p:nvSpPr>
        <p:spPr bwMode="auto">
          <a:xfrm>
            <a:off x="2209800" y="4724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outer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30" name="Rectangle 30"/>
          <p:cNvSpPr>
            <a:spLocks noChangeArrowheads="1"/>
          </p:cNvSpPr>
          <p:nvPr/>
        </p:nvSpPr>
        <p:spPr bwMode="auto">
          <a:xfrm>
            <a:off x="2209800" y="5105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middle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32" name="Rectangle 32"/>
          <p:cNvSpPr>
            <a:spLocks noChangeArrowheads="1"/>
          </p:cNvSpPr>
          <p:nvPr/>
        </p:nvSpPr>
        <p:spPr bwMode="auto">
          <a:xfrm>
            <a:off x="3124200" y="3962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4</a:t>
            </a:r>
          </a:p>
        </p:txBody>
      </p:sp>
      <p:sp>
        <p:nvSpPr>
          <p:cNvPr id="588833" name="Rectangle 33"/>
          <p:cNvSpPr>
            <a:spLocks noChangeArrowheads="1"/>
          </p:cNvSpPr>
          <p:nvPr/>
        </p:nvSpPr>
        <p:spPr bwMode="auto">
          <a:xfrm>
            <a:off x="3124200" y="35052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  <a:ea typeface="ＭＳ Ｐゴシック" pitchFamily="92" charset="-128"/>
              </a:rPr>
              <a:t>1 pays</a:t>
            </a:r>
          </a:p>
        </p:txBody>
      </p:sp>
      <p:sp>
        <p:nvSpPr>
          <p:cNvPr id="588834" name="Rectangle 34"/>
          <p:cNvSpPr>
            <a:spLocks noChangeArrowheads="1"/>
          </p:cNvSpPr>
          <p:nvPr/>
        </p:nvSpPr>
        <p:spPr bwMode="auto">
          <a:xfrm>
            <a:off x="3124200" y="4724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5 + 1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35" name="Rectangle 35"/>
          <p:cNvSpPr>
            <a:spLocks noChangeArrowheads="1"/>
          </p:cNvSpPr>
          <p:nvPr/>
        </p:nvSpPr>
        <p:spPr bwMode="auto">
          <a:xfrm>
            <a:off x="3124200" y="5105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5/2 + 1</a:t>
            </a:r>
          </a:p>
        </p:txBody>
      </p:sp>
      <p:sp>
        <p:nvSpPr>
          <p:cNvPr id="588836" name="Rectangle 36"/>
          <p:cNvSpPr>
            <a:spLocks noChangeArrowheads="1"/>
          </p:cNvSpPr>
          <p:nvPr/>
        </p:nvSpPr>
        <p:spPr bwMode="auto">
          <a:xfrm>
            <a:off x="2209800" y="4343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middle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37" name="Rectangle 37"/>
          <p:cNvSpPr>
            <a:spLocks noChangeArrowheads="1"/>
          </p:cNvSpPr>
          <p:nvPr/>
        </p:nvSpPr>
        <p:spPr bwMode="auto">
          <a:xfrm>
            <a:off x="3124200" y="4343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4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39" name="Rectangle 39"/>
          <p:cNvSpPr>
            <a:spLocks noChangeArrowheads="1"/>
          </p:cNvSpPr>
          <p:nvPr/>
        </p:nvSpPr>
        <p:spPr bwMode="auto">
          <a:xfrm>
            <a:off x="1295400" y="35052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  <a:ea typeface="ＭＳ Ｐゴシック" pitchFamily="92" charset="-128"/>
              </a:rPr>
              <a:t>1</a:t>
            </a:r>
          </a:p>
        </p:txBody>
      </p:sp>
      <p:sp>
        <p:nvSpPr>
          <p:cNvPr id="588840" name="Rectangle 40"/>
          <p:cNvSpPr>
            <a:spLocks noChangeArrowheads="1"/>
          </p:cNvSpPr>
          <p:nvPr/>
        </p:nvSpPr>
        <p:spPr bwMode="auto">
          <a:xfrm>
            <a:off x="1295400" y="3962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outer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41" name="Rectangle 41"/>
          <p:cNvSpPr>
            <a:spLocks noChangeArrowheads="1"/>
          </p:cNvSpPr>
          <p:nvPr/>
        </p:nvSpPr>
        <p:spPr bwMode="auto">
          <a:xfrm>
            <a:off x="1295400" y="4724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middle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42" name="Rectangle 42"/>
          <p:cNvSpPr>
            <a:spLocks noChangeArrowheads="1"/>
          </p:cNvSpPr>
          <p:nvPr/>
        </p:nvSpPr>
        <p:spPr bwMode="auto">
          <a:xfrm>
            <a:off x="1295400" y="5105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middle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44" name="Rectangle 44"/>
          <p:cNvSpPr>
            <a:spLocks noChangeArrowheads="1"/>
          </p:cNvSpPr>
          <p:nvPr/>
        </p:nvSpPr>
        <p:spPr bwMode="auto">
          <a:xfrm>
            <a:off x="1295400" y="43434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outer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51" name="Rectangle 51"/>
          <p:cNvSpPr>
            <a:spLocks noChangeArrowheads="1"/>
          </p:cNvSpPr>
          <p:nvPr/>
        </p:nvSpPr>
        <p:spPr bwMode="auto">
          <a:xfrm>
            <a:off x="4191000" y="3962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8</a:t>
            </a:r>
          </a:p>
        </p:txBody>
      </p:sp>
      <p:sp>
        <p:nvSpPr>
          <p:cNvPr id="588852" name="Rectangle 52"/>
          <p:cNvSpPr>
            <a:spLocks noChangeArrowheads="1"/>
          </p:cNvSpPr>
          <p:nvPr/>
        </p:nvSpPr>
        <p:spPr bwMode="auto">
          <a:xfrm>
            <a:off x="4191000" y="3505200"/>
            <a:ext cx="1066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  <a:ea typeface="ＭＳ Ｐゴシック" pitchFamily="92" charset="-128"/>
              </a:rPr>
              <a:t>2 pays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4191000" y="4724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8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54" name="Rectangle 54"/>
          <p:cNvSpPr>
            <a:spLocks noChangeArrowheads="1"/>
          </p:cNvSpPr>
          <p:nvPr/>
        </p:nvSpPr>
        <p:spPr bwMode="auto">
          <a:xfrm>
            <a:off x="4191000" y="5105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5/2 + 1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4191000" y="43434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ea typeface="ＭＳ Ｐゴシック" pitchFamily="92" charset="-128"/>
              </a:rPr>
              <a:t>5 + 1</a:t>
            </a:r>
            <a:endParaRPr kumimoji="0" lang="en-US" altLang="en-US" baseline="30000">
              <a:ea typeface="ＭＳ Ｐゴシック" pitchFamily="92" charset="-128"/>
            </a:endParaRPr>
          </a:p>
        </p:txBody>
      </p:sp>
      <p:sp>
        <p:nvSpPr>
          <p:cNvPr id="588862" name="Oval 62"/>
          <p:cNvSpPr>
            <a:spLocks noChangeArrowheads="1"/>
          </p:cNvSpPr>
          <p:nvPr/>
        </p:nvSpPr>
        <p:spPr bwMode="auto">
          <a:xfrm>
            <a:off x="7480300" y="32004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</a:t>
            </a:r>
          </a:p>
        </p:txBody>
      </p:sp>
      <p:sp>
        <p:nvSpPr>
          <p:cNvPr id="588863" name="Oval 63"/>
          <p:cNvSpPr>
            <a:spLocks noChangeArrowheads="1"/>
          </p:cNvSpPr>
          <p:nvPr/>
        </p:nvSpPr>
        <p:spPr bwMode="auto">
          <a:xfrm>
            <a:off x="6451600" y="55213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88864" name="Oval 64"/>
          <p:cNvSpPr>
            <a:spLocks noChangeArrowheads="1"/>
          </p:cNvSpPr>
          <p:nvPr/>
        </p:nvSpPr>
        <p:spPr bwMode="auto">
          <a:xfrm>
            <a:off x="7480300" y="45688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cxnSp>
        <p:nvCxnSpPr>
          <p:cNvPr id="588865" name="AutoShape 65"/>
          <p:cNvCxnSpPr>
            <a:cxnSpLocks noChangeShapeType="1"/>
            <a:stCxn id="588864" idx="5"/>
            <a:endCxn id="588868" idx="1"/>
          </p:cNvCxnSpPr>
          <p:nvPr/>
        </p:nvCxnSpPr>
        <p:spPr bwMode="auto">
          <a:xfrm>
            <a:off x="7729538" y="4818063"/>
            <a:ext cx="7842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8866" name="AutoShape 66"/>
          <p:cNvCxnSpPr>
            <a:cxnSpLocks noChangeShapeType="1"/>
            <a:stCxn id="588864" idx="3"/>
            <a:endCxn id="588863" idx="7"/>
          </p:cNvCxnSpPr>
          <p:nvPr/>
        </p:nvCxnSpPr>
        <p:spPr bwMode="auto">
          <a:xfrm flipH="1">
            <a:off x="6700838" y="4818063"/>
            <a:ext cx="8223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8867" name="AutoShape 67"/>
          <p:cNvCxnSpPr>
            <a:cxnSpLocks noChangeShapeType="1"/>
            <a:stCxn id="588862" idx="4"/>
            <a:endCxn id="588864" idx="0"/>
          </p:cNvCxnSpPr>
          <p:nvPr/>
        </p:nvCxnSpPr>
        <p:spPr bwMode="auto">
          <a:xfrm>
            <a:off x="7626350" y="3492500"/>
            <a:ext cx="0" cy="1076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8868" name="Oval 68"/>
          <p:cNvSpPr>
            <a:spLocks noChangeArrowheads="1"/>
          </p:cNvSpPr>
          <p:nvPr/>
        </p:nvSpPr>
        <p:spPr bwMode="auto">
          <a:xfrm>
            <a:off x="8470900" y="55213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cxnSp>
        <p:nvCxnSpPr>
          <p:cNvPr id="588869" name="AutoShape 69"/>
          <p:cNvCxnSpPr>
            <a:cxnSpLocks noChangeShapeType="1"/>
            <a:stCxn id="588862" idx="2"/>
            <a:endCxn id="588863" idx="0"/>
          </p:cNvCxnSpPr>
          <p:nvPr/>
        </p:nvCxnSpPr>
        <p:spPr bwMode="auto">
          <a:xfrm rot="10800000" flipV="1">
            <a:off x="6597650" y="3346450"/>
            <a:ext cx="8826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8870" name="AutoShape 70"/>
          <p:cNvCxnSpPr>
            <a:cxnSpLocks noChangeShapeType="1"/>
            <a:stCxn id="588862" idx="6"/>
            <a:endCxn id="588868" idx="0"/>
          </p:cNvCxnSpPr>
          <p:nvPr/>
        </p:nvCxnSpPr>
        <p:spPr bwMode="auto">
          <a:xfrm>
            <a:off x="7772400" y="3346450"/>
            <a:ext cx="8445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8871" name="Rectangle 71"/>
          <p:cNvSpPr>
            <a:spLocks noChangeArrowheads="1"/>
          </p:cNvSpPr>
          <p:nvPr/>
        </p:nvSpPr>
        <p:spPr bwMode="auto">
          <a:xfrm>
            <a:off x="6804025" y="39211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4</a:t>
            </a:r>
          </a:p>
        </p:txBody>
      </p:sp>
      <p:sp>
        <p:nvSpPr>
          <p:cNvPr id="588873" name="Rectangle 73"/>
          <p:cNvSpPr>
            <a:spLocks noChangeArrowheads="1"/>
          </p:cNvSpPr>
          <p:nvPr/>
        </p:nvSpPr>
        <p:spPr bwMode="auto">
          <a:xfrm>
            <a:off x="8289925" y="39211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8</a:t>
            </a:r>
          </a:p>
        </p:txBody>
      </p:sp>
      <p:sp>
        <p:nvSpPr>
          <p:cNvPr id="588874" name="Rectangle 74"/>
          <p:cNvSpPr>
            <a:spLocks noChangeArrowheads="1"/>
          </p:cNvSpPr>
          <p:nvPr/>
        </p:nvSpPr>
        <p:spPr bwMode="auto">
          <a:xfrm>
            <a:off x="7070725" y="5068888"/>
            <a:ext cx="1555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88875" name="Rectangle 75"/>
          <p:cNvSpPr>
            <a:spLocks noChangeArrowheads="1"/>
          </p:cNvSpPr>
          <p:nvPr/>
        </p:nvSpPr>
        <p:spPr bwMode="auto">
          <a:xfrm>
            <a:off x="8051800" y="5064125"/>
            <a:ext cx="1555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88876" name="Rectangle 76"/>
          <p:cNvSpPr>
            <a:spLocks noChangeArrowheads="1"/>
          </p:cNvSpPr>
          <p:nvPr/>
        </p:nvSpPr>
        <p:spPr bwMode="auto">
          <a:xfrm>
            <a:off x="7556500" y="39211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2603-B6AE-4CC4-A4EF-192B5871FA6F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Nash Equilibrium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Best response dynamics.  </a:t>
            </a:r>
            <a:r>
              <a:rPr lang="en-US" altLang="en-US" dirty="0">
                <a:solidFill>
                  <a:schemeClr val="tx1"/>
                </a:solidFill>
              </a:rPr>
              <a:t>Each agent is continually prepared to improve its solution in response to changes made by other agents.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/>
          </a:p>
          <a:p>
            <a:r>
              <a:rPr lang="en-US" altLang="en-US" dirty="0"/>
              <a:t>Nash equilibrium.  </a:t>
            </a:r>
            <a:r>
              <a:rPr lang="en-US" altLang="en-US" dirty="0">
                <a:solidFill>
                  <a:schemeClr val="tx1"/>
                </a:solidFill>
              </a:rPr>
              <a:t>Solution where no agent has an incentive to switch.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 smtClean="0"/>
              <a:t>Ex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Two agents start with outer paths.</a:t>
            </a:r>
          </a:p>
          <a:p>
            <a:pPr lvl="1"/>
            <a:r>
              <a:rPr lang="en-US" altLang="en-US" dirty="0"/>
              <a:t>Agent 1 has no incentive to switch paths</a:t>
            </a:r>
            <a:br>
              <a:rPr lang="en-US" altLang="en-US" dirty="0"/>
            </a:br>
            <a:r>
              <a:rPr lang="en-US" altLang="en-US" dirty="0"/>
              <a:t>(since 4 &lt; 5 + 1), but agent 2 does (since 8 &gt; 5 + 1).</a:t>
            </a:r>
          </a:p>
          <a:p>
            <a:pPr lvl="1"/>
            <a:r>
              <a:rPr lang="en-US" altLang="en-US" dirty="0"/>
              <a:t>Once this happens, agent 1 prefers middle</a:t>
            </a:r>
            <a:br>
              <a:rPr lang="en-US" altLang="en-US" dirty="0"/>
            </a:br>
            <a:r>
              <a:rPr lang="en-US" altLang="en-US" dirty="0"/>
              <a:t>path (since 4 &gt; 5/2 + 1).</a:t>
            </a:r>
          </a:p>
          <a:p>
            <a:pPr lvl="1"/>
            <a:r>
              <a:rPr lang="en-US" altLang="en-US" dirty="0"/>
              <a:t>Both agents using middle path is a Nash</a:t>
            </a:r>
            <a:br>
              <a:rPr lang="en-US" altLang="en-US" dirty="0"/>
            </a:br>
            <a:r>
              <a:rPr lang="en-US" altLang="en-US" dirty="0"/>
              <a:t>equilibrium</a:t>
            </a:r>
            <a:r>
              <a:rPr lang="en-US" altLang="en-US" dirty="0" smtClean="0"/>
              <a:t>.</a:t>
            </a:r>
          </a:p>
          <a:p>
            <a:pPr marL="114300" lvl="1" indent="0">
              <a:buNone/>
            </a:pPr>
            <a:endParaRPr lang="en-US" altLang="en-US" dirty="0" smtClean="0">
              <a:solidFill>
                <a:srgbClr val="003399"/>
              </a:solidFill>
            </a:endParaRPr>
          </a:p>
          <a:p>
            <a:pPr marL="114300" lvl="1" indent="0"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Note</a:t>
            </a:r>
            <a:r>
              <a:rPr lang="en-US" altLang="en-US" dirty="0" smtClean="0"/>
              <a:t>.  Best response dynamics may not terminate</a:t>
            </a:r>
            <a:r>
              <a:rPr lang="en-US" altLang="en-US" dirty="0"/>
              <a:t> since no single objective function is being optimized.</a:t>
            </a:r>
          </a:p>
          <a:p>
            <a:pPr marL="114300" lvl="1" indent="0">
              <a:buNone/>
            </a:pPr>
            <a:endParaRPr lang="en-US" altLang="en-US" dirty="0"/>
          </a:p>
        </p:txBody>
      </p:sp>
      <p:sp>
        <p:nvSpPr>
          <p:cNvPr id="590891" name="Oval 43"/>
          <p:cNvSpPr>
            <a:spLocks noChangeArrowheads="1"/>
          </p:cNvSpPr>
          <p:nvPr/>
        </p:nvSpPr>
        <p:spPr bwMode="auto">
          <a:xfrm>
            <a:off x="7480300" y="264477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</a:t>
            </a:r>
          </a:p>
        </p:txBody>
      </p:sp>
      <p:sp>
        <p:nvSpPr>
          <p:cNvPr id="590892" name="Oval 44"/>
          <p:cNvSpPr>
            <a:spLocks noChangeArrowheads="1"/>
          </p:cNvSpPr>
          <p:nvPr/>
        </p:nvSpPr>
        <p:spPr bwMode="auto">
          <a:xfrm>
            <a:off x="6451600" y="49657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90893" name="Oval 45"/>
          <p:cNvSpPr>
            <a:spLocks noChangeArrowheads="1"/>
          </p:cNvSpPr>
          <p:nvPr/>
        </p:nvSpPr>
        <p:spPr bwMode="auto">
          <a:xfrm>
            <a:off x="7480300" y="40132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cxnSp>
        <p:nvCxnSpPr>
          <p:cNvPr id="590894" name="AutoShape 46"/>
          <p:cNvCxnSpPr>
            <a:cxnSpLocks noChangeShapeType="1"/>
            <a:stCxn id="590893" idx="5"/>
            <a:endCxn id="590897" idx="1"/>
          </p:cNvCxnSpPr>
          <p:nvPr/>
        </p:nvCxnSpPr>
        <p:spPr bwMode="auto">
          <a:xfrm>
            <a:off x="7729538" y="4262438"/>
            <a:ext cx="7842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0895" name="AutoShape 47"/>
          <p:cNvCxnSpPr>
            <a:cxnSpLocks noChangeShapeType="1"/>
            <a:stCxn id="590893" idx="3"/>
            <a:endCxn id="590892" idx="7"/>
          </p:cNvCxnSpPr>
          <p:nvPr/>
        </p:nvCxnSpPr>
        <p:spPr bwMode="auto">
          <a:xfrm flipH="1">
            <a:off x="6700838" y="4262438"/>
            <a:ext cx="8223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0896" name="AutoShape 48"/>
          <p:cNvCxnSpPr>
            <a:cxnSpLocks noChangeShapeType="1"/>
            <a:stCxn id="590891" idx="4"/>
            <a:endCxn id="590893" idx="0"/>
          </p:cNvCxnSpPr>
          <p:nvPr/>
        </p:nvCxnSpPr>
        <p:spPr bwMode="auto">
          <a:xfrm>
            <a:off x="7626350" y="2936875"/>
            <a:ext cx="0" cy="1076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0897" name="Oval 49"/>
          <p:cNvSpPr>
            <a:spLocks noChangeArrowheads="1"/>
          </p:cNvSpPr>
          <p:nvPr/>
        </p:nvSpPr>
        <p:spPr bwMode="auto">
          <a:xfrm>
            <a:off x="8470900" y="49657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cxnSp>
        <p:nvCxnSpPr>
          <p:cNvPr id="590898" name="AutoShape 50"/>
          <p:cNvCxnSpPr>
            <a:cxnSpLocks noChangeShapeType="1"/>
            <a:stCxn id="590891" idx="2"/>
            <a:endCxn id="590892" idx="0"/>
          </p:cNvCxnSpPr>
          <p:nvPr/>
        </p:nvCxnSpPr>
        <p:spPr bwMode="auto">
          <a:xfrm rot="10800000" flipV="1">
            <a:off x="6597650" y="2790825"/>
            <a:ext cx="8826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0899" name="AutoShape 51"/>
          <p:cNvCxnSpPr>
            <a:cxnSpLocks noChangeShapeType="1"/>
            <a:stCxn id="590891" idx="6"/>
            <a:endCxn id="590897" idx="0"/>
          </p:cNvCxnSpPr>
          <p:nvPr/>
        </p:nvCxnSpPr>
        <p:spPr bwMode="auto">
          <a:xfrm>
            <a:off x="7772400" y="2790825"/>
            <a:ext cx="8445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0900" name="Rectangle 52"/>
          <p:cNvSpPr>
            <a:spLocks noChangeArrowheads="1"/>
          </p:cNvSpPr>
          <p:nvPr/>
        </p:nvSpPr>
        <p:spPr bwMode="auto">
          <a:xfrm>
            <a:off x="6804025" y="3365500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4</a:t>
            </a:r>
          </a:p>
        </p:txBody>
      </p:sp>
      <p:sp>
        <p:nvSpPr>
          <p:cNvPr id="590901" name="Rectangle 53"/>
          <p:cNvSpPr>
            <a:spLocks noChangeArrowheads="1"/>
          </p:cNvSpPr>
          <p:nvPr/>
        </p:nvSpPr>
        <p:spPr bwMode="auto">
          <a:xfrm>
            <a:off x="7556500" y="3365500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5</a:t>
            </a:r>
          </a:p>
        </p:txBody>
      </p:sp>
      <p:sp>
        <p:nvSpPr>
          <p:cNvPr id="590902" name="Rectangle 54"/>
          <p:cNvSpPr>
            <a:spLocks noChangeArrowheads="1"/>
          </p:cNvSpPr>
          <p:nvPr/>
        </p:nvSpPr>
        <p:spPr bwMode="auto">
          <a:xfrm>
            <a:off x="8289925" y="3365500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8</a:t>
            </a:r>
          </a:p>
        </p:txBody>
      </p:sp>
      <p:sp>
        <p:nvSpPr>
          <p:cNvPr id="590903" name="Rectangle 55"/>
          <p:cNvSpPr>
            <a:spLocks noChangeArrowheads="1"/>
          </p:cNvSpPr>
          <p:nvPr/>
        </p:nvSpPr>
        <p:spPr bwMode="auto">
          <a:xfrm>
            <a:off x="7070725" y="4513263"/>
            <a:ext cx="1555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90904" name="Rectangle 56"/>
          <p:cNvSpPr>
            <a:spLocks noChangeArrowheads="1"/>
          </p:cNvSpPr>
          <p:nvPr/>
        </p:nvSpPr>
        <p:spPr bwMode="auto">
          <a:xfrm>
            <a:off x="8051800" y="4508500"/>
            <a:ext cx="1555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84598-D241-4704-AEC7-D84CAFE91E6E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Social </a:t>
            </a:r>
            <a:r>
              <a:rPr lang="en-US" altLang="en-US" dirty="0"/>
              <a:t>Optimum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848600" cy="5410200"/>
          </a:xfrm>
        </p:spPr>
        <p:txBody>
          <a:bodyPr/>
          <a:lstStyle/>
          <a:p>
            <a:r>
              <a:rPr lang="en-US" altLang="en-US" dirty="0"/>
              <a:t>Social optimum.  </a:t>
            </a:r>
            <a:r>
              <a:rPr lang="en-US" altLang="en-US" dirty="0">
                <a:solidFill>
                  <a:schemeClr val="tx1"/>
                </a:solidFill>
              </a:rPr>
              <a:t>Minimizes total cost to all agent.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Observation.  </a:t>
            </a:r>
            <a:r>
              <a:rPr lang="en-US" altLang="en-US" dirty="0">
                <a:solidFill>
                  <a:schemeClr val="tx1"/>
                </a:solidFill>
              </a:rPr>
              <a:t>In general, there can be many Nash equilibria. Even when </a:t>
            </a:r>
            <a:r>
              <a:rPr lang="en-US" altLang="en-US" dirty="0" smtClean="0">
                <a:solidFill>
                  <a:schemeClr val="tx1"/>
                </a:solidFill>
              </a:rPr>
              <a:t>it’s </a:t>
            </a:r>
            <a:r>
              <a:rPr lang="en-US" altLang="en-US" dirty="0">
                <a:solidFill>
                  <a:schemeClr val="tx1"/>
                </a:solidFill>
              </a:rPr>
              <a:t>unique, it does not necessarily equal the social optimum.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/>
          </a:p>
        </p:txBody>
      </p:sp>
      <p:sp>
        <p:nvSpPr>
          <p:cNvPr id="591876" name="Oval 4"/>
          <p:cNvSpPr>
            <a:spLocks noChangeArrowheads="1"/>
          </p:cNvSpPr>
          <p:nvPr/>
        </p:nvSpPr>
        <p:spPr bwMode="auto">
          <a:xfrm>
            <a:off x="5499100" y="22098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</a:t>
            </a:r>
          </a:p>
        </p:txBody>
      </p:sp>
      <p:sp>
        <p:nvSpPr>
          <p:cNvPr id="591877" name="Oval 5"/>
          <p:cNvSpPr>
            <a:spLocks noChangeArrowheads="1"/>
          </p:cNvSpPr>
          <p:nvPr/>
        </p:nvSpPr>
        <p:spPr bwMode="auto">
          <a:xfrm>
            <a:off x="4470400" y="45307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sp>
        <p:nvSpPr>
          <p:cNvPr id="591878" name="Oval 6"/>
          <p:cNvSpPr>
            <a:spLocks noChangeArrowheads="1"/>
          </p:cNvSpPr>
          <p:nvPr/>
        </p:nvSpPr>
        <p:spPr bwMode="auto">
          <a:xfrm>
            <a:off x="5499100" y="35782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v</a:t>
            </a:r>
          </a:p>
        </p:txBody>
      </p:sp>
      <p:cxnSp>
        <p:nvCxnSpPr>
          <p:cNvPr id="591879" name="AutoShape 7"/>
          <p:cNvCxnSpPr>
            <a:cxnSpLocks noChangeShapeType="1"/>
            <a:stCxn id="591878" idx="5"/>
            <a:endCxn id="591882" idx="1"/>
          </p:cNvCxnSpPr>
          <p:nvPr/>
        </p:nvCxnSpPr>
        <p:spPr bwMode="auto">
          <a:xfrm>
            <a:off x="5748338" y="3827463"/>
            <a:ext cx="7842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80" name="AutoShape 8"/>
          <p:cNvCxnSpPr>
            <a:cxnSpLocks noChangeShapeType="1"/>
            <a:stCxn id="591878" idx="3"/>
            <a:endCxn id="591877" idx="7"/>
          </p:cNvCxnSpPr>
          <p:nvPr/>
        </p:nvCxnSpPr>
        <p:spPr bwMode="auto">
          <a:xfrm flipH="1">
            <a:off x="4719638" y="3827463"/>
            <a:ext cx="82232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81" name="AutoShape 9"/>
          <p:cNvCxnSpPr>
            <a:cxnSpLocks noChangeShapeType="1"/>
            <a:stCxn id="591876" idx="4"/>
            <a:endCxn id="591878" idx="0"/>
          </p:cNvCxnSpPr>
          <p:nvPr/>
        </p:nvCxnSpPr>
        <p:spPr bwMode="auto">
          <a:xfrm>
            <a:off x="5645150" y="2501900"/>
            <a:ext cx="0" cy="1076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82" name="Oval 10"/>
          <p:cNvSpPr>
            <a:spLocks noChangeArrowheads="1"/>
          </p:cNvSpPr>
          <p:nvPr/>
        </p:nvSpPr>
        <p:spPr bwMode="auto">
          <a:xfrm>
            <a:off x="6489700" y="453072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2</a:t>
            </a:r>
            <a:endParaRPr lang="en-US" altLang="en-US" sz="1400"/>
          </a:p>
        </p:txBody>
      </p:sp>
      <p:cxnSp>
        <p:nvCxnSpPr>
          <p:cNvPr id="591883" name="AutoShape 11"/>
          <p:cNvCxnSpPr>
            <a:cxnSpLocks noChangeShapeType="1"/>
            <a:stCxn id="591876" idx="2"/>
            <a:endCxn id="591877" idx="0"/>
          </p:cNvCxnSpPr>
          <p:nvPr/>
        </p:nvCxnSpPr>
        <p:spPr bwMode="auto">
          <a:xfrm rot="10800000" flipV="1">
            <a:off x="4616450" y="2355850"/>
            <a:ext cx="8826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84" name="AutoShape 12"/>
          <p:cNvCxnSpPr>
            <a:cxnSpLocks noChangeShapeType="1"/>
            <a:stCxn id="591876" idx="6"/>
            <a:endCxn id="591882" idx="0"/>
          </p:cNvCxnSpPr>
          <p:nvPr/>
        </p:nvCxnSpPr>
        <p:spPr bwMode="auto">
          <a:xfrm>
            <a:off x="5791200" y="2355850"/>
            <a:ext cx="844550" cy="2174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85" name="Rectangle 13"/>
          <p:cNvSpPr>
            <a:spLocks noChangeArrowheads="1"/>
          </p:cNvSpPr>
          <p:nvPr/>
        </p:nvSpPr>
        <p:spPr bwMode="auto">
          <a:xfrm>
            <a:off x="4822825" y="29305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3</a:t>
            </a:r>
          </a:p>
        </p:txBody>
      </p:sp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5575300" y="29305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5</a:t>
            </a:r>
          </a:p>
        </p:txBody>
      </p:sp>
      <p:sp>
        <p:nvSpPr>
          <p:cNvPr id="591887" name="Rectangle 15"/>
          <p:cNvSpPr>
            <a:spLocks noChangeArrowheads="1"/>
          </p:cNvSpPr>
          <p:nvPr/>
        </p:nvSpPr>
        <p:spPr bwMode="auto">
          <a:xfrm>
            <a:off x="6308725" y="2930525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5</a:t>
            </a:r>
          </a:p>
        </p:txBody>
      </p:sp>
      <p:sp>
        <p:nvSpPr>
          <p:cNvPr id="591888" name="Rectangle 16"/>
          <p:cNvSpPr>
            <a:spLocks noChangeArrowheads="1"/>
          </p:cNvSpPr>
          <p:nvPr/>
        </p:nvSpPr>
        <p:spPr bwMode="auto">
          <a:xfrm>
            <a:off x="5089525" y="4078288"/>
            <a:ext cx="1555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91889" name="Rectangle 17"/>
          <p:cNvSpPr>
            <a:spLocks noChangeArrowheads="1"/>
          </p:cNvSpPr>
          <p:nvPr/>
        </p:nvSpPr>
        <p:spPr bwMode="auto">
          <a:xfrm>
            <a:off x="6070600" y="4073525"/>
            <a:ext cx="1555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91890" name="Rectangle 18"/>
          <p:cNvSpPr>
            <a:spLocks noChangeArrowheads="1"/>
          </p:cNvSpPr>
          <p:nvPr/>
        </p:nvSpPr>
        <p:spPr bwMode="auto">
          <a:xfrm>
            <a:off x="4343400" y="5010150"/>
            <a:ext cx="25288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Social optimum = 7</a:t>
            </a:r>
            <a:br>
              <a:rPr lang="en-US" altLang="en-US" sz="1400"/>
            </a:br>
            <a:r>
              <a:rPr lang="en-US" altLang="en-US" sz="1400"/>
              <a:t>Unique Nash equilibrium = 8 </a:t>
            </a:r>
          </a:p>
        </p:txBody>
      </p:sp>
      <p:sp>
        <p:nvSpPr>
          <p:cNvPr id="591891" name="Oval 19"/>
          <p:cNvSpPr>
            <a:spLocks noChangeArrowheads="1"/>
          </p:cNvSpPr>
          <p:nvPr/>
        </p:nvSpPr>
        <p:spPr bwMode="auto">
          <a:xfrm>
            <a:off x="2438400" y="22098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</a:t>
            </a:r>
          </a:p>
        </p:txBody>
      </p:sp>
      <p:sp>
        <p:nvSpPr>
          <p:cNvPr id="591892" name="Oval 20"/>
          <p:cNvSpPr>
            <a:spLocks noChangeArrowheads="1"/>
          </p:cNvSpPr>
          <p:nvPr/>
        </p:nvSpPr>
        <p:spPr bwMode="auto">
          <a:xfrm>
            <a:off x="2438400" y="41910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</a:p>
        </p:txBody>
      </p:sp>
      <p:cxnSp>
        <p:nvCxnSpPr>
          <p:cNvPr id="591893" name="AutoShape 21"/>
          <p:cNvCxnSpPr>
            <a:cxnSpLocks noChangeShapeType="1"/>
            <a:stCxn id="591891" idx="4"/>
            <a:endCxn id="591892" idx="0"/>
          </p:cNvCxnSpPr>
          <p:nvPr/>
        </p:nvCxnSpPr>
        <p:spPr bwMode="auto">
          <a:xfrm>
            <a:off x="2584450" y="2501900"/>
            <a:ext cx="0" cy="168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7" name="AutoShape 25"/>
          <p:cNvCxnSpPr>
            <a:cxnSpLocks noChangeShapeType="1"/>
            <a:stCxn id="591891" idx="6"/>
            <a:endCxn id="591892" idx="6"/>
          </p:cNvCxnSpPr>
          <p:nvPr/>
        </p:nvCxnSpPr>
        <p:spPr bwMode="auto">
          <a:xfrm>
            <a:off x="2730500" y="2355850"/>
            <a:ext cx="1588" cy="1981200"/>
          </a:xfrm>
          <a:prstGeom prst="bentConnector3">
            <a:avLst>
              <a:gd name="adj1" fmla="val 26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98" name="Rectangle 26"/>
          <p:cNvSpPr>
            <a:spLocks noChangeArrowheads="1"/>
          </p:cNvSpPr>
          <p:nvPr/>
        </p:nvSpPr>
        <p:spPr bwMode="auto">
          <a:xfrm>
            <a:off x="3067050" y="3219450"/>
            <a:ext cx="168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k</a:t>
            </a:r>
          </a:p>
        </p:txBody>
      </p:sp>
      <p:sp>
        <p:nvSpPr>
          <p:cNvPr id="591899" name="Rectangle 27"/>
          <p:cNvSpPr>
            <a:spLocks noChangeArrowheads="1"/>
          </p:cNvSpPr>
          <p:nvPr/>
        </p:nvSpPr>
        <p:spPr bwMode="auto">
          <a:xfrm>
            <a:off x="2381250" y="3221038"/>
            <a:ext cx="3968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 + </a:t>
            </a:r>
            <a:r>
              <a:rPr lang="en-US" altLang="en-US" sz="1200">
                <a:sym typeface="Symbol" pitchFamily="92" charset="2"/>
              </a:rPr>
              <a:t></a:t>
            </a:r>
            <a:endParaRPr lang="en-US" altLang="en-US" sz="1200"/>
          </a:p>
        </p:txBody>
      </p:sp>
      <p:sp>
        <p:nvSpPr>
          <p:cNvPr id="591900" name="Rectangle 28"/>
          <p:cNvSpPr>
            <a:spLocks noChangeArrowheads="1"/>
          </p:cNvSpPr>
          <p:nvPr/>
        </p:nvSpPr>
        <p:spPr bwMode="auto">
          <a:xfrm>
            <a:off x="1752600" y="4886325"/>
            <a:ext cx="229076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Social optimum = 1 + </a:t>
            </a:r>
            <a:r>
              <a:rPr lang="en-US" altLang="en-US" sz="1400">
                <a:sym typeface="Symbol" pitchFamily="92" charset="2"/>
              </a:rPr>
              <a:t>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/>
              <a:t>Nash equilibrium A = 1 + </a:t>
            </a:r>
            <a:r>
              <a:rPr lang="en-US" altLang="en-US" sz="1400">
                <a:sym typeface="Symbol" pitchFamily="92" charset="2"/>
              </a:rPr>
              <a:t></a:t>
            </a:r>
          </a:p>
          <a:p>
            <a:r>
              <a:rPr lang="en-US" altLang="en-US" sz="1400"/>
              <a:t>Nash equilibrium B = k</a:t>
            </a:r>
          </a:p>
        </p:txBody>
      </p:sp>
      <p:sp>
        <p:nvSpPr>
          <p:cNvPr id="591902" name="Rectangle 30"/>
          <p:cNvSpPr>
            <a:spLocks noChangeArrowheads="1"/>
          </p:cNvSpPr>
          <p:nvPr/>
        </p:nvSpPr>
        <p:spPr bwMode="auto">
          <a:xfrm>
            <a:off x="1600200" y="4210050"/>
            <a:ext cx="6762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k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Price of Stability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608" y="743744"/>
            <a:ext cx="7848600" cy="5809456"/>
          </a:xfrm>
        </p:spPr>
        <p:txBody>
          <a:bodyPr/>
          <a:lstStyle/>
          <a:p>
            <a:r>
              <a:rPr lang="en-US" altLang="en-US" dirty="0"/>
              <a:t>Price of stability. </a:t>
            </a:r>
            <a:r>
              <a:rPr lang="en-US" altLang="en-US" dirty="0">
                <a:solidFill>
                  <a:schemeClr val="tx1"/>
                </a:solidFill>
              </a:rPr>
              <a:t> Ratio of best Nash equilibrium to social optimum.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Ex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Price of stability = (log k).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Social optimum.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E</a:t>
            </a:r>
            <a:r>
              <a:rPr lang="en-US" altLang="en-US" dirty="0">
                <a:solidFill>
                  <a:schemeClr val="tx1"/>
                </a:solidFill>
              </a:rPr>
              <a:t>veryone takes bottom paths.</a:t>
            </a:r>
          </a:p>
          <a:p>
            <a:r>
              <a:rPr lang="en-US" altLang="en-US" dirty="0"/>
              <a:t>Unique Nash equilibrium. </a:t>
            </a:r>
            <a:r>
              <a:rPr lang="en-US" altLang="en-US" dirty="0">
                <a:solidFill>
                  <a:schemeClr val="tx1"/>
                </a:solidFill>
              </a:rPr>
              <a:t> Everyone takes top paths.</a:t>
            </a:r>
          </a:p>
          <a:p>
            <a:r>
              <a:rPr lang="en-US" altLang="en-US" dirty="0"/>
              <a:t>Price of stability. </a:t>
            </a:r>
            <a:r>
              <a:rPr lang="en-US" altLang="en-US" dirty="0">
                <a:solidFill>
                  <a:schemeClr val="tx1"/>
                </a:solidFill>
              </a:rPr>
              <a:t> H(k) / (1 +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</a:t>
            </a:r>
            <a:r>
              <a:rPr lang="en-US" altLang="en-US" dirty="0" smtClean="0">
                <a:solidFill>
                  <a:schemeClr val="tx1"/>
                </a:solidFill>
                <a:sym typeface="Symbol" pitchFamily="92" charset="2"/>
              </a:rPr>
              <a:t>).</a:t>
            </a:r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>
              <a:solidFill>
                <a:schemeClr val="tx1"/>
              </a:solidFill>
              <a:sym typeface="Symbol" pitchFamily="92" charset="2"/>
            </a:endParaRPr>
          </a:p>
          <a:p>
            <a:endParaRPr lang="en-US" altLang="en-US" dirty="0" smtClean="0">
              <a:solidFill>
                <a:schemeClr val="tx1"/>
              </a:solidFill>
              <a:sym typeface="Symbol" pitchFamily="92" charset="2"/>
            </a:endParaRPr>
          </a:p>
          <a:p>
            <a:r>
              <a:rPr lang="en-US" altLang="en-US" dirty="0" smtClean="0"/>
              <a:t>Price of anarchy.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Ratio of </a:t>
            </a:r>
            <a:r>
              <a:rPr lang="en-US" altLang="en-US" dirty="0" smtClean="0">
                <a:solidFill>
                  <a:srgbClr val="990033"/>
                </a:solidFill>
              </a:rPr>
              <a:t>worst</a:t>
            </a:r>
            <a:r>
              <a:rPr lang="en-US" altLang="en-US" dirty="0" smtClean="0">
                <a:solidFill>
                  <a:schemeClr val="tx1"/>
                </a:solidFill>
              </a:rPr>
              <a:t> Nash </a:t>
            </a:r>
            <a:r>
              <a:rPr lang="en-US" altLang="en-US" dirty="0">
                <a:solidFill>
                  <a:schemeClr val="tx1"/>
                </a:solidFill>
              </a:rPr>
              <a:t>equilibrium to social </a:t>
            </a:r>
            <a:r>
              <a:rPr lang="en-US" altLang="en-US" dirty="0" smtClean="0">
                <a:solidFill>
                  <a:schemeClr val="tx1"/>
                </a:solidFill>
              </a:rPr>
              <a:t>optimum. 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( = k for the multicast routing problem)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89847" name="Oval 23"/>
          <p:cNvSpPr>
            <a:spLocks noChangeArrowheads="1"/>
          </p:cNvSpPr>
          <p:nvPr/>
        </p:nvSpPr>
        <p:spPr bwMode="auto">
          <a:xfrm>
            <a:off x="6013450" y="27432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</a:t>
            </a:r>
          </a:p>
        </p:txBody>
      </p:sp>
      <p:cxnSp>
        <p:nvCxnSpPr>
          <p:cNvPr id="589849" name="AutoShape 25"/>
          <p:cNvCxnSpPr>
            <a:cxnSpLocks noChangeShapeType="1"/>
            <a:stCxn id="589847" idx="4"/>
            <a:endCxn id="589852" idx="0"/>
          </p:cNvCxnSpPr>
          <p:nvPr/>
        </p:nvCxnSpPr>
        <p:spPr bwMode="auto">
          <a:xfrm flipH="1">
            <a:off x="5715000" y="3035300"/>
            <a:ext cx="444500" cy="1082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51" name="Oval 27"/>
          <p:cNvSpPr>
            <a:spLocks noChangeArrowheads="1"/>
          </p:cNvSpPr>
          <p:nvPr/>
        </p:nvSpPr>
        <p:spPr bwMode="auto">
          <a:xfrm>
            <a:off x="4654550" y="41148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2</a:t>
            </a:r>
          </a:p>
        </p:txBody>
      </p:sp>
      <p:sp>
        <p:nvSpPr>
          <p:cNvPr id="589852" name="Oval 28"/>
          <p:cNvSpPr>
            <a:spLocks noChangeArrowheads="1"/>
          </p:cNvSpPr>
          <p:nvPr/>
        </p:nvSpPr>
        <p:spPr bwMode="auto">
          <a:xfrm>
            <a:off x="5568950" y="4117975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3</a:t>
            </a:r>
          </a:p>
        </p:txBody>
      </p:sp>
      <p:sp>
        <p:nvSpPr>
          <p:cNvPr id="589853" name="Oval 29"/>
          <p:cNvSpPr>
            <a:spLocks noChangeArrowheads="1"/>
          </p:cNvSpPr>
          <p:nvPr/>
        </p:nvSpPr>
        <p:spPr bwMode="auto">
          <a:xfrm>
            <a:off x="7461250" y="41148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k</a:t>
            </a:r>
          </a:p>
        </p:txBody>
      </p:sp>
      <p:sp>
        <p:nvSpPr>
          <p:cNvPr id="589855" name="Oval 31"/>
          <p:cNvSpPr>
            <a:spLocks noChangeArrowheads="1"/>
          </p:cNvSpPr>
          <p:nvPr/>
        </p:nvSpPr>
        <p:spPr bwMode="auto">
          <a:xfrm>
            <a:off x="3651250" y="41148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t</a:t>
            </a:r>
            <a:r>
              <a:rPr lang="en-US" altLang="en-US" sz="1400" baseline="-25000"/>
              <a:t>1</a:t>
            </a:r>
            <a:endParaRPr lang="en-US" altLang="en-US" sz="1400"/>
          </a:p>
        </p:txBody>
      </p:sp>
      <p:cxnSp>
        <p:nvCxnSpPr>
          <p:cNvPr id="589857" name="AutoShape 33"/>
          <p:cNvCxnSpPr>
            <a:cxnSpLocks noChangeShapeType="1"/>
            <a:stCxn id="589847" idx="5"/>
            <a:endCxn id="589853" idx="1"/>
          </p:cNvCxnSpPr>
          <p:nvPr/>
        </p:nvCxnSpPr>
        <p:spPr bwMode="auto">
          <a:xfrm>
            <a:off x="6262688" y="2992438"/>
            <a:ext cx="12414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8" name="AutoShape 34"/>
          <p:cNvCxnSpPr>
            <a:cxnSpLocks noChangeShapeType="1"/>
            <a:stCxn id="589847" idx="3"/>
            <a:endCxn id="589851" idx="7"/>
          </p:cNvCxnSpPr>
          <p:nvPr/>
        </p:nvCxnSpPr>
        <p:spPr bwMode="auto">
          <a:xfrm flipH="1">
            <a:off x="4903788" y="2992438"/>
            <a:ext cx="11525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9" name="AutoShape 35"/>
          <p:cNvCxnSpPr>
            <a:cxnSpLocks noChangeShapeType="1"/>
            <a:stCxn id="589847" idx="2"/>
            <a:endCxn id="589855" idx="7"/>
          </p:cNvCxnSpPr>
          <p:nvPr/>
        </p:nvCxnSpPr>
        <p:spPr bwMode="auto">
          <a:xfrm flipH="1">
            <a:off x="3900488" y="2889250"/>
            <a:ext cx="2112962" cy="1268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60" name="Rectangle 36"/>
          <p:cNvSpPr>
            <a:spLocks noChangeArrowheads="1"/>
          </p:cNvSpPr>
          <p:nvPr/>
        </p:nvSpPr>
        <p:spPr bwMode="auto">
          <a:xfrm>
            <a:off x="6396038" y="3940175"/>
            <a:ext cx="525462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. . .</a:t>
            </a:r>
          </a:p>
        </p:txBody>
      </p:sp>
      <p:sp>
        <p:nvSpPr>
          <p:cNvPr id="589862" name="Rectangle 38"/>
          <p:cNvSpPr>
            <a:spLocks noChangeArrowheads="1"/>
          </p:cNvSpPr>
          <p:nvPr/>
        </p:nvSpPr>
        <p:spPr bwMode="auto">
          <a:xfrm>
            <a:off x="4714875" y="3595688"/>
            <a:ext cx="1555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</a:t>
            </a:r>
          </a:p>
        </p:txBody>
      </p:sp>
      <p:sp>
        <p:nvSpPr>
          <p:cNvPr id="589863" name="Rectangle 39"/>
          <p:cNvSpPr>
            <a:spLocks noChangeArrowheads="1"/>
          </p:cNvSpPr>
          <p:nvPr/>
        </p:nvSpPr>
        <p:spPr bwMode="auto">
          <a:xfrm>
            <a:off x="5280025" y="3595688"/>
            <a:ext cx="3206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1/2</a:t>
            </a:r>
          </a:p>
        </p:txBody>
      </p:sp>
      <p:sp>
        <p:nvSpPr>
          <p:cNvPr id="589864" name="Rectangle 40"/>
          <p:cNvSpPr>
            <a:spLocks noChangeArrowheads="1"/>
          </p:cNvSpPr>
          <p:nvPr/>
        </p:nvSpPr>
        <p:spPr bwMode="auto">
          <a:xfrm>
            <a:off x="5768975" y="3581400"/>
            <a:ext cx="3206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1/3</a:t>
            </a:r>
          </a:p>
        </p:txBody>
      </p:sp>
      <p:sp>
        <p:nvSpPr>
          <p:cNvPr id="589865" name="Rectangle 41"/>
          <p:cNvSpPr>
            <a:spLocks noChangeArrowheads="1"/>
          </p:cNvSpPr>
          <p:nvPr/>
        </p:nvSpPr>
        <p:spPr bwMode="auto">
          <a:xfrm>
            <a:off x="6835775" y="3581400"/>
            <a:ext cx="307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1/k</a:t>
            </a:r>
          </a:p>
        </p:txBody>
      </p:sp>
      <p:sp>
        <p:nvSpPr>
          <p:cNvPr id="589866" name="Oval 42"/>
          <p:cNvSpPr>
            <a:spLocks noChangeArrowheads="1"/>
          </p:cNvSpPr>
          <p:nvPr/>
        </p:nvSpPr>
        <p:spPr bwMode="auto">
          <a:xfrm>
            <a:off x="6013450" y="5422900"/>
            <a:ext cx="292100" cy="2921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 smtClean="0"/>
              <a:t>v</a:t>
            </a:r>
            <a:endParaRPr lang="en-US" altLang="en-US" sz="1400" dirty="0"/>
          </a:p>
        </p:txBody>
      </p:sp>
      <p:cxnSp>
        <p:nvCxnSpPr>
          <p:cNvPr id="589867" name="AutoShape 43"/>
          <p:cNvCxnSpPr>
            <a:cxnSpLocks noChangeShapeType="1"/>
            <a:stCxn id="589866" idx="7"/>
            <a:endCxn id="589853" idx="3"/>
          </p:cNvCxnSpPr>
          <p:nvPr/>
        </p:nvCxnSpPr>
        <p:spPr bwMode="auto">
          <a:xfrm flipV="1">
            <a:off x="6262688" y="4364038"/>
            <a:ext cx="1241425" cy="1101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68" name="AutoShape 44"/>
          <p:cNvCxnSpPr>
            <a:cxnSpLocks noChangeShapeType="1"/>
            <a:stCxn id="589866" idx="0"/>
            <a:endCxn id="589852" idx="4"/>
          </p:cNvCxnSpPr>
          <p:nvPr/>
        </p:nvCxnSpPr>
        <p:spPr bwMode="auto">
          <a:xfrm flipH="1" flipV="1">
            <a:off x="5715000" y="4410075"/>
            <a:ext cx="4445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69" name="AutoShape 45"/>
          <p:cNvCxnSpPr>
            <a:cxnSpLocks noChangeShapeType="1"/>
            <a:stCxn id="589866" idx="1"/>
            <a:endCxn id="589851" idx="5"/>
          </p:cNvCxnSpPr>
          <p:nvPr/>
        </p:nvCxnSpPr>
        <p:spPr bwMode="auto">
          <a:xfrm flipH="1" flipV="1">
            <a:off x="4903788" y="4364038"/>
            <a:ext cx="1152525" cy="1101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70" name="AutoShape 46"/>
          <p:cNvCxnSpPr>
            <a:cxnSpLocks noChangeShapeType="1"/>
            <a:stCxn id="589866" idx="2"/>
            <a:endCxn id="589855" idx="5"/>
          </p:cNvCxnSpPr>
          <p:nvPr/>
        </p:nvCxnSpPr>
        <p:spPr bwMode="auto">
          <a:xfrm flipH="1" flipV="1">
            <a:off x="3900488" y="4364038"/>
            <a:ext cx="2112962" cy="1204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72" name="AutoShape 48"/>
          <p:cNvCxnSpPr>
            <a:cxnSpLocks noChangeShapeType="1"/>
            <a:stCxn id="589847" idx="6"/>
            <a:endCxn id="589866" idx="6"/>
          </p:cNvCxnSpPr>
          <p:nvPr/>
        </p:nvCxnSpPr>
        <p:spPr bwMode="auto">
          <a:xfrm>
            <a:off x="6305550" y="2889250"/>
            <a:ext cx="1588" cy="2679700"/>
          </a:xfrm>
          <a:prstGeom prst="bentConnector3">
            <a:avLst>
              <a:gd name="adj1" fmla="val 1356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73" name="Rectangle 49"/>
          <p:cNvSpPr>
            <a:spLocks noChangeArrowheads="1"/>
          </p:cNvSpPr>
          <p:nvPr/>
        </p:nvSpPr>
        <p:spPr bwMode="auto">
          <a:xfrm>
            <a:off x="4946650" y="4876800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0</a:t>
            </a:r>
          </a:p>
        </p:txBody>
      </p:sp>
      <p:sp>
        <p:nvSpPr>
          <p:cNvPr id="589874" name="Rectangle 50"/>
          <p:cNvSpPr>
            <a:spLocks noChangeArrowheads="1"/>
          </p:cNvSpPr>
          <p:nvPr/>
        </p:nvSpPr>
        <p:spPr bwMode="auto">
          <a:xfrm>
            <a:off x="5489575" y="4881563"/>
            <a:ext cx="1809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0</a:t>
            </a:r>
          </a:p>
        </p:txBody>
      </p:sp>
      <p:sp>
        <p:nvSpPr>
          <p:cNvPr id="589876" name="Rectangle 52"/>
          <p:cNvSpPr>
            <a:spLocks noChangeArrowheads="1"/>
          </p:cNvSpPr>
          <p:nvPr/>
        </p:nvSpPr>
        <p:spPr bwMode="auto">
          <a:xfrm>
            <a:off x="5861050" y="4891088"/>
            <a:ext cx="1809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0</a:t>
            </a:r>
          </a:p>
        </p:txBody>
      </p:sp>
      <p:sp>
        <p:nvSpPr>
          <p:cNvPr id="589877" name="Rectangle 53"/>
          <p:cNvSpPr>
            <a:spLocks noChangeArrowheads="1"/>
          </p:cNvSpPr>
          <p:nvPr/>
        </p:nvSpPr>
        <p:spPr bwMode="auto">
          <a:xfrm>
            <a:off x="6753225" y="4876800"/>
            <a:ext cx="1809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0</a:t>
            </a:r>
          </a:p>
        </p:txBody>
      </p:sp>
      <p:sp>
        <p:nvSpPr>
          <p:cNvPr id="589879" name="Rectangle 55"/>
          <p:cNvSpPr>
            <a:spLocks noChangeArrowheads="1"/>
          </p:cNvSpPr>
          <p:nvPr/>
        </p:nvSpPr>
        <p:spPr bwMode="auto">
          <a:xfrm>
            <a:off x="8289925" y="4171950"/>
            <a:ext cx="396875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0" rIns="45720" bIns="0">
            <a:spAutoFit/>
          </a:bodyPr>
          <a:lstStyle/>
          <a:p>
            <a:r>
              <a:rPr lang="en-US" altLang="en-US" sz="1200"/>
              <a:t>1 + </a:t>
            </a:r>
            <a:r>
              <a:rPr lang="en-US" altLang="en-US" sz="1200">
                <a:sym typeface="Symbol" pitchFamily="92" charset="2"/>
              </a:rPr>
              <a:t></a:t>
            </a:r>
            <a:endParaRPr lang="en-US" altLang="en-US" sz="1200"/>
          </a:p>
        </p:txBody>
      </p:sp>
      <p:sp>
        <p:nvSpPr>
          <p:cNvPr id="589881" name="Rectangle 57"/>
          <p:cNvSpPr>
            <a:spLocks noChangeArrowheads="1"/>
          </p:cNvSpPr>
          <p:nvPr/>
        </p:nvSpPr>
        <p:spPr bwMode="auto">
          <a:xfrm>
            <a:off x="2244725" y="3295651"/>
            <a:ext cx="1352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1 + 1/2 + …  + 1/k</a:t>
            </a:r>
          </a:p>
        </p:txBody>
      </p:sp>
      <p:sp>
        <p:nvSpPr>
          <p:cNvPr id="589882" name="Line 58"/>
          <p:cNvSpPr>
            <a:spLocks noChangeShapeType="1"/>
          </p:cNvSpPr>
          <p:nvPr/>
        </p:nvSpPr>
        <p:spPr bwMode="auto">
          <a:xfrm flipV="1">
            <a:off x="3011488" y="3068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12.1  Landscape of an Optimization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A8285-D2D2-49A8-89AC-E99108CB7BAC}" type="slidenum">
              <a:rPr lang="en-US" altLang="en-US"/>
              <a:pPr/>
              <a:t>20</a:t>
            </a:fld>
            <a:endParaRPr lang="en-US" altLang="en-US" sz="1400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a Nash Equilibrium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</a:t>
            </a:r>
            <a:r>
              <a:rPr lang="en-US" altLang="en-US" dirty="0">
                <a:solidFill>
                  <a:schemeClr val="tx1"/>
                </a:solidFill>
              </a:rPr>
              <a:t> The following algorithm terminates with a Nash </a:t>
            </a:r>
            <a:r>
              <a:rPr lang="en-US" altLang="en-US" dirty="0" smtClean="0">
                <a:solidFill>
                  <a:schemeClr val="tx1"/>
                </a:solidFill>
              </a:rPr>
              <a:t>equilibrium (but its running time may be exponential).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Pf. </a:t>
            </a:r>
            <a:r>
              <a:rPr lang="en-US" altLang="en-US" dirty="0">
                <a:solidFill>
                  <a:schemeClr val="tx1"/>
                </a:solidFill>
              </a:rPr>
              <a:t> Consider a set of paths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1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, …, P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k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e</a:t>
            </a:r>
            <a:r>
              <a:rPr lang="en-US" altLang="en-US" dirty="0"/>
              <a:t> denote the number of paths that use edge e.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itchFamily="92" charset="2"/>
              </a:rPr>
              <a:t>(P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, …, </a:t>
            </a:r>
            <a:r>
              <a:rPr lang="en-US" altLang="en-US" dirty="0" err="1">
                <a:sym typeface="Symbol" pitchFamily="92" charset="2"/>
              </a:rPr>
              <a:t>P</a:t>
            </a:r>
            <a:r>
              <a:rPr lang="en-US" altLang="en-US" baseline="-25000" dirty="0" err="1">
                <a:sym typeface="Symbol" pitchFamily="92" charset="2"/>
              </a:rPr>
              <a:t>k</a:t>
            </a:r>
            <a:r>
              <a:rPr lang="en-US" altLang="en-US" dirty="0">
                <a:sym typeface="Symbol" pitchFamily="92" charset="2"/>
              </a:rPr>
              <a:t>) =  </a:t>
            </a:r>
            <a:r>
              <a:rPr lang="en-US" altLang="en-US" sz="2000" dirty="0">
                <a:sym typeface="Symbol" pitchFamily="92" charset="2"/>
              </a:rPr>
              <a:t></a:t>
            </a:r>
            <a:r>
              <a:rPr lang="en-US" altLang="en-US" baseline="-25000" dirty="0" err="1">
                <a:sym typeface="Symbol" pitchFamily="92" charset="2"/>
              </a:rPr>
              <a:t>eE</a:t>
            </a:r>
            <a:r>
              <a:rPr lang="en-US" altLang="en-US" dirty="0">
                <a:sym typeface="Symbol" pitchFamily="92" charset="2"/>
              </a:rPr>
              <a:t> </a:t>
            </a:r>
            <a:r>
              <a:rPr lang="en-US" altLang="en-US" dirty="0" err="1">
                <a:sym typeface="Symbol" pitchFamily="92" charset="2"/>
              </a:rPr>
              <a:t>c</a:t>
            </a:r>
            <a:r>
              <a:rPr lang="en-US" altLang="en-US" baseline="-25000" dirty="0" err="1">
                <a:sym typeface="Symbol" pitchFamily="92" charset="2"/>
              </a:rPr>
              <a:t>e</a:t>
            </a:r>
            <a:r>
              <a:rPr lang="en-US" altLang="en-US" dirty="0">
                <a:sym typeface="Symbol" pitchFamily="92" charset="2"/>
              </a:rPr>
              <a:t>· H(</a:t>
            </a:r>
            <a:r>
              <a:rPr lang="en-US" altLang="en-US" dirty="0" err="1">
                <a:sym typeface="Symbol" pitchFamily="92" charset="2"/>
              </a:rPr>
              <a:t>x</a:t>
            </a:r>
            <a:r>
              <a:rPr lang="en-US" altLang="en-US" baseline="-25000" dirty="0" err="1">
                <a:sym typeface="Symbol" pitchFamily="92" charset="2"/>
              </a:rPr>
              <a:t>e</a:t>
            </a:r>
            <a:r>
              <a:rPr lang="en-US" altLang="en-US" dirty="0">
                <a:sym typeface="Symbol" pitchFamily="92" charset="2"/>
              </a:rPr>
              <a:t>) be a potential function.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Since there are only finitely many sets of paths, it suffices to show that  strictly decreases in each step. </a:t>
            </a:r>
          </a:p>
        </p:txBody>
      </p:sp>
      <p:sp>
        <p:nvSpPr>
          <p:cNvPr id="592925" name="Text Box 29"/>
          <p:cNvSpPr txBox="1">
            <a:spLocks noChangeArrowheads="1"/>
          </p:cNvSpPr>
          <p:nvPr/>
        </p:nvSpPr>
        <p:spPr bwMode="auto">
          <a:xfrm>
            <a:off x="782036" y="1828800"/>
            <a:ext cx="7391400" cy="19082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 dirty="0">
                <a:latin typeface="Courier New" pitchFamily="92" charset="0"/>
              </a:rPr>
              <a:t>Best-Response-Dynamics(G, c) {</a:t>
            </a:r>
          </a:p>
          <a:p>
            <a:r>
              <a:rPr lang="en-US" altLang="en-US" b="1" dirty="0">
                <a:latin typeface="Courier New" pitchFamily="92" charset="0"/>
              </a:rPr>
              <a:t>   Pick a path for each agent</a:t>
            </a:r>
          </a:p>
          <a:p>
            <a:r>
              <a:rPr lang="en-US" altLang="en-US" b="1" dirty="0" smtClean="0">
                <a:latin typeface="Courier New" pitchFamily="92" charset="0"/>
              </a:rPr>
              <a:t>   </a:t>
            </a:r>
            <a:r>
              <a:rPr lang="en-US" altLang="en-US" b="1" dirty="0">
                <a:solidFill>
                  <a:srgbClr val="003399"/>
                </a:solidFill>
                <a:latin typeface="Courier New" pitchFamily="92" charset="0"/>
              </a:rPr>
              <a:t>while</a:t>
            </a:r>
            <a:r>
              <a:rPr lang="en-US" altLang="en-US" b="1" dirty="0">
                <a:latin typeface="Courier New" pitchFamily="92" charset="0"/>
              </a:rPr>
              <a:t> </a:t>
            </a:r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(not a Nash equilibrium) {</a:t>
            </a:r>
          </a:p>
          <a:p>
            <a:r>
              <a:rPr lang="en-US" altLang="en-US" b="1" dirty="0">
                <a:latin typeface="Courier New" pitchFamily="92" charset="0"/>
              </a:rPr>
              <a:t>      Pick an agent </a:t>
            </a:r>
            <a:r>
              <a:rPr lang="en-US" altLang="en-US" b="1" dirty="0" err="1">
                <a:latin typeface="Courier New" pitchFamily="92" charset="0"/>
              </a:rPr>
              <a:t>i</a:t>
            </a:r>
            <a:r>
              <a:rPr lang="en-US" altLang="en-US" b="1" dirty="0">
                <a:latin typeface="Courier New" pitchFamily="92" charset="0"/>
              </a:rPr>
              <a:t> who can improve by switching paths</a:t>
            </a:r>
          </a:p>
          <a:p>
            <a:r>
              <a:rPr lang="en-US" altLang="en-US" b="1" dirty="0">
                <a:latin typeface="Courier New" pitchFamily="92" charset="0"/>
              </a:rPr>
              <a:t>      Switch path of agent </a:t>
            </a:r>
            <a:r>
              <a:rPr lang="en-US" altLang="en-US" b="1" dirty="0" err="1">
                <a:latin typeface="Courier New" pitchFamily="92" charset="0"/>
              </a:rPr>
              <a:t>i</a:t>
            </a:r>
            <a:endParaRPr lang="en-US" altLang="en-US" b="1" dirty="0">
              <a:latin typeface="Courier New" pitchFamily="92" charset="0"/>
              <a:sym typeface="Symbol" pitchFamily="92" charset="2"/>
            </a:endParaRPr>
          </a:p>
          <a:p>
            <a:r>
              <a:rPr lang="en-US" altLang="en-US" b="1" dirty="0">
                <a:latin typeface="Courier New" pitchFamily="92" charset="0"/>
                <a:sym typeface="Symbol" pitchFamily="92" charset="2"/>
              </a:rPr>
              <a:t>   }</a:t>
            </a:r>
          </a:p>
          <a:p>
            <a:r>
              <a:rPr lang="en-US" altLang="en-US" b="1" dirty="0">
                <a:latin typeface="Courier New" pitchFamily="92" charset="0"/>
              </a:rPr>
              <a:t>}</a:t>
            </a:r>
          </a:p>
        </p:txBody>
      </p:sp>
      <p:sp>
        <p:nvSpPr>
          <p:cNvPr id="592926" name="Rectangle 30"/>
          <p:cNvSpPr>
            <a:spLocks noChangeArrowheads="1"/>
          </p:cNvSpPr>
          <p:nvPr/>
        </p:nvSpPr>
        <p:spPr bwMode="auto">
          <a:xfrm>
            <a:off x="4800600" y="3886200"/>
            <a:ext cx="969817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H(0) = </a:t>
            </a:r>
            <a:r>
              <a:rPr lang="en-US" altLang="en-US" dirty="0" smtClean="0"/>
              <a:t>0</a:t>
            </a:r>
            <a:endParaRPr lang="en-US" altLang="en-US" dirty="0"/>
          </a:p>
        </p:txBody>
      </p:sp>
      <p:sp>
        <p:nvSpPr>
          <p:cNvPr id="592927" name="Line 31"/>
          <p:cNvSpPr>
            <a:spLocks noChangeShapeType="1"/>
          </p:cNvSpPr>
          <p:nvPr/>
        </p:nvSpPr>
        <p:spPr bwMode="auto">
          <a:xfrm flipH="1">
            <a:off x="4267200" y="4225396"/>
            <a:ext cx="914400" cy="406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26" grpId="0"/>
      <p:bldP spid="5929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144B-0C11-4C23-9229-F64BF99908B1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a Nash Equilibrium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Pf. 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(continued)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/>
              <a:t>Consider agent j switching from path P</a:t>
            </a:r>
            <a:r>
              <a:rPr lang="en-US" altLang="en-US" baseline="-25000"/>
              <a:t>j</a:t>
            </a:r>
            <a:r>
              <a:rPr lang="en-US" altLang="en-US"/>
              <a:t> to path P</a:t>
            </a:r>
            <a:r>
              <a:rPr lang="en-US" altLang="en-US" baseline="-25000"/>
              <a:t>j</a:t>
            </a:r>
            <a:r>
              <a:rPr lang="en-US" altLang="en-US"/>
              <a:t>'.</a:t>
            </a:r>
          </a:p>
          <a:p>
            <a:pPr lvl="1"/>
            <a:r>
              <a:rPr lang="en-US" altLang="en-US"/>
              <a:t>Agent j switches because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ym typeface="Symbol" pitchFamily="92" charset="2"/>
              </a:rPr>
              <a:t></a:t>
            </a:r>
            <a:r>
              <a:rPr lang="en-US" altLang="en-US"/>
              <a:t> increases by </a:t>
            </a:r>
          </a:p>
          <a:p>
            <a:pPr lvl="1"/>
            <a:endParaRPr lang="en-US" altLang="en-US"/>
          </a:p>
          <a:p>
            <a:pPr lvl="1"/>
            <a:endParaRPr lang="en-US" altLang="en-US">
              <a:sym typeface="Symbol" pitchFamily="92" charset="2"/>
            </a:endParaRPr>
          </a:p>
          <a:p>
            <a:pPr lvl="1"/>
            <a:r>
              <a:rPr lang="en-US" altLang="en-US">
                <a:sym typeface="Symbol" pitchFamily="92" charset="2"/>
              </a:rPr>
              <a:t></a:t>
            </a:r>
            <a:r>
              <a:rPr lang="en-US" altLang="en-US"/>
              <a:t> decreases by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Thus, net change in </a:t>
            </a:r>
            <a:r>
              <a:rPr lang="en-US" altLang="en-US">
                <a:sym typeface="Symbol" pitchFamily="92" charset="2"/>
              </a:rPr>
              <a:t></a:t>
            </a:r>
            <a:r>
              <a:rPr lang="en-US" altLang="en-US"/>
              <a:t> is negative.  </a:t>
            </a:r>
            <a:r>
              <a:rPr lang="en-US" altLang="en-US">
                <a:solidFill>
                  <a:schemeClr val="hlink"/>
                </a:solidFill>
                <a:ea typeface="Lucida Grande" pitchFamily="92" charset="0"/>
                <a:cs typeface="Lucida Grande" pitchFamily="92" charset="0"/>
              </a:rPr>
              <a:t>▪</a:t>
            </a:r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593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57344"/>
              </p:ext>
            </p:extLst>
          </p:nvPr>
        </p:nvGraphicFramePr>
        <p:xfrm>
          <a:off x="2819400" y="2057400"/>
          <a:ext cx="305485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2" name="Equation" r:id="rId4" imgW="1307880" imgH="583920" progId="Equation.3">
                  <p:embed/>
                </p:oleObj>
              </mc:Choice>
              <mc:Fallback>
                <p:oleObj name="Equation" r:id="rId4" imgW="13078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305485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85025"/>
              </p:ext>
            </p:extLst>
          </p:nvPr>
        </p:nvGraphicFramePr>
        <p:xfrm>
          <a:off x="2438400" y="3810000"/>
          <a:ext cx="659252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3" name="Equation" r:id="rId6" imgW="4978400" imgH="546100" progId="Equation.3">
                  <p:embed/>
                </p:oleObj>
              </mc:Choice>
              <mc:Fallback>
                <p:oleObj name="Equation" r:id="rId6" imgW="49784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659252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44226"/>
              </p:ext>
            </p:extLst>
          </p:nvPr>
        </p:nvGraphicFramePr>
        <p:xfrm>
          <a:off x="2743200" y="4800600"/>
          <a:ext cx="5600779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4" name="Equation" r:id="rId8" imgW="4559300" imgH="533400" progId="Equation.3">
                  <p:embed/>
                </p:oleObj>
              </mc:Choice>
              <mc:Fallback>
                <p:oleObj name="Equation" r:id="rId8" imgW="45593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5600779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7C249-D493-4705-81AF-EF9050D72737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Price of Stability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Let C(P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P</a:t>
            </a:r>
            <a:r>
              <a:rPr lang="en-US" altLang="en-US" baseline="-25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) denote the total cost of selecting paths P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P</a:t>
            </a:r>
            <a:r>
              <a:rPr lang="en-US" altLang="en-US" baseline="-25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r>
              <a:rPr lang="en-US" altLang="en-US">
                <a:solidFill>
                  <a:schemeClr val="tx1"/>
                </a:solidFill>
              </a:rPr>
              <a:t>For any set of paths P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, …, P</a:t>
            </a:r>
            <a:r>
              <a:rPr lang="en-US" altLang="en-US" baseline="-25000">
                <a:solidFill>
                  <a:schemeClr val="tx1"/>
                </a:solidFill>
              </a:rPr>
              <a:t>k</a:t>
            </a:r>
            <a:r>
              <a:rPr lang="en-US" altLang="en-US">
                <a:solidFill>
                  <a:schemeClr val="tx1"/>
                </a:solidFill>
              </a:rPr>
              <a:t> , we have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Let x</a:t>
            </a:r>
            <a:r>
              <a:rPr lang="en-US" altLang="en-US" baseline="-25000">
                <a:solidFill>
                  <a:schemeClr val="tx1"/>
                </a:solidFill>
              </a:rPr>
              <a:t>e</a:t>
            </a:r>
            <a:r>
              <a:rPr lang="en-US" altLang="en-US">
                <a:solidFill>
                  <a:schemeClr val="tx1"/>
                </a:solidFill>
              </a:rPr>
              <a:t> denote the number of paths containing edge e.</a:t>
            </a:r>
          </a:p>
          <a:p>
            <a:pPr lvl="1"/>
            <a:r>
              <a:rPr lang="en-US" altLang="en-US"/>
              <a:t>Let E</a:t>
            </a:r>
            <a:r>
              <a:rPr lang="en-US" altLang="en-US" baseline="30000"/>
              <a:t>+</a:t>
            </a:r>
            <a:r>
              <a:rPr lang="en-US" altLang="en-US"/>
              <a:t> denote set of edges that belong to at least one of the paths.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</p:txBody>
      </p:sp>
      <p:graphicFrame>
        <p:nvGraphicFramePr>
          <p:cNvPr id="594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05088"/>
              </p:ext>
            </p:extLst>
          </p:nvPr>
        </p:nvGraphicFramePr>
        <p:xfrm>
          <a:off x="313679" y="3276600"/>
          <a:ext cx="815880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2" name="Equation" r:id="rId4" imgW="7404100" imgH="749300" progId="Equation.3">
                  <p:embed/>
                </p:oleObj>
              </mc:Choice>
              <mc:Fallback>
                <p:oleObj name="Equation" r:id="rId4" imgW="7404100" imgH="74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79" y="3276600"/>
                        <a:ext cx="8158809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3" name="Object 9"/>
          <p:cNvGraphicFramePr>
            <a:graphicFrameLocks noChangeAspect="1"/>
          </p:cNvGraphicFramePr>
          <p:nvPr/>
        </p:nvGraphicFramePr>
        <p:xfrm>
          <a:off x="2362200" y="1752600"/>
          <a:ext cx="4978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3" name="Equation" r:id="rId6" imgW="4978400" imgH="266700" progId="Equation.3">
                  <p:embed/>
                </p:oleObj>
              </mc:Choice>
              <mc:Fallback>
                <p:oleObj name="Equation" r:id="rId6" imgW="49784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49784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9183-9394-492E-B110-4E2224739CAC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Price of Stability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There is a Nash equilibrium for which the total cost to all agents exceeds that of the social optimum by at most a factor of H(k). </a:t>
            </a:r>
          </a:p>
          <a:p>
            <a:endParaRPr lang="en-US" altLang="en-US"/>
          </a:p>
          <a:p>
            <a:r>
              <a:rPr lang="en-US" altLang="en-US"/>
              <a:t>Pf.</a:t>
            </a:r>
          </a:p>
          <a:p>
            <a:pPr lvl="1"/>
            <a:r>
              <a:rPr lang="en-US" altLang="en-US"/>
              <a:t>Let (P</a:t>
            </a:r>
            <a:r>
              <a:rPr lang="en-US" altLang="en-US" baseline="-25000"/>
              <a:t>1</a:t>
            </a:r>
            <a:r>
              <a:rPr lang="en-US" altLang="en-US" baseline="30000"/>
              <a:t>*</a:t>
            </a:r>
            <a:r>
              <a:rPr lang="en-US" altLang="en-US"/>
              <a:t>, …, P</a:t>
            </a:r>
            <a:r>
              <a:rPr lang="en-US" altLang="en-US" baseline="-25000"/>
              <a:t>k</a:t>
            </a:r>
            <a:r>
              <a:rPr lang="en-US" altLang="en-US" baseline="30000"/>
              <a:t>*</a:t>
            </a:r>
            <a:r>
              <a:rPr lang="en-US" altLang="en-US"/>
              <a:t>) denote set of socially optimal paths.</a:t>
            </a:r>
          </a:p>
          <a:p>
            <a:pPr lvl="1"/>
            <a:r>
              <a:rPr lang="en-US" altLang="en-US"/>
              <a:t>Run best-response dynamics algorithm starting from P*.</a:t>
            </a:r>
          </a:p>
          <a:p>
            <a:pPr lvl="1"/>
            <a:r>
              <a:rPr lang="en-US" altLang="en-US"/>
              <a:t>Since </a:t>
            </a:r>
            <a:r>
              <a:rPr lang="en-US" altLang="en-US">
                <a:sym typeface="Symbol" pitchFamily="92" charset="2"/>
              </a:rPr>
              <a:t> is monotone decreasing  </a:t>
            </a:r>
            <a:r>
              <a:rPr lang="en-US" altLang="en-US"/>
              <a:t>(P</a:t>
            </a:r>
            <a:r>
              <a:rPr lang="en-US" altLang="en-US" baseline="-25000"/>
              <a:t>1</a:t>
            </a:r>
            <a:r>
              <a:rPr lang="en-US" altLang="en-US"/>
              <a:t>, …, P</a:t>
            </a:r>
            <a:r>
              <a:rPr lang="en-US" altLang="en-US" baseline="-25000"/>
              <a:t>k</a:t>
            </a:r>
            <a:r>
              <a:rPr lang="en-US" altLang="en-US"/>
              <a:t>)  </a:t>
            </a:r>
            <a:r>
              <a:rPr lang="en-US" altLang="en-US">
                <a:sym typeface="Symbol" pitchFamily="92" charset="2"/>
              </a:rPr>
              <a:t>  </a:t>
            </a:r>
            <a:r>
              <a:rPr lang="en-US" altLang="en-US"/>
              <a:t>(P</a:t>
            </a:r>
            <a:r>
              <a:rPr lang="en-US" altLang="en-US" baseline="-25000"/>
              <a:t>1</a:t>
            </a:r>
            <a:r>
              <a:rPr lang="en-US" altLang="en-US" baseline="30000"/>
              <a:t>*</a:t>
            </a:r>
            <a:r>
              <a:rPr lang="en-US" altLang="en-US"/>
              <a:t>, …, P</a:t>
            </a:r>
            <a:r>
              <a:rPr lang="en-US" altLang="en-US" baseline="-25000"/>
              <a:t>k</a:t>
            </a:r>
            <a:r>
              <a:rPr lang="en-US" altLang="en-US" baseline="30000"/>
              <a:t>*</a:t>
            </a:r>
            <a:r>
              <a:rPr lang="en-US" altLang="en-US"/>
              <a:t>). </a:t>
            </a:r>
          </a:p>
        </p:txBody>
      </p:sp>
      <p:graphicFrame>
        <p:nvGraphicFramePr>
          <p:cNvPr id="595974" name="Object 6"/>
          <p:cNvGraphicFramePr>
            <a:graphicFrameLocks noChangeAspect="1"/>
          </p:cNvGraphicFramePr>
          <p:nvPr/>
        </p:nvGraphicFramePr>
        <p:xfrm>
          <a:off x="1327150" y="3733800"/>
          <a:ext cx="69865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3" name="Equation" r:id="rId4" imgW="6985000" imgH="266700" progId="Equation.3">
                  <p:embed/>
                </p:oleObj>
              </mc:Choice>
              <mc:Fallback>
                <p:oleObj name="Equation" r:id="rId4" imgW="69850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733800"/>
                        <a:ext cx="69865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75" name="Line 7"/>
          <p:cNvSpPr>
            <a:spLocks noChangeShapeType="1"/>
          </p:cNvSpPr>
          <p:nvPr/>
        </p:nvSpPr>
        <p:spPr bwMode="auto">
          <a:xfrm flipV="1">
            <a:off x="2771775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2286000" y="4414838"/>
            <a:ext cx="1174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previous claim</a:t>
            </a:r>
            <a:br>
              <a:rPr lang="en-US" altLang="en-US" sz="1200"/>
            </a:br>
            <a:r>
              <a:rPr lang="en-US" altLang="en-US" sz="1200"/>
              <a:t>applied to P</a:t>
            </a:r>
          </a:p>
        </p:txBody>
      </p:sp>
      <p:sp>
        <p:nvSpPr>
          <p:cNvPr id="595977" name="Line 9"/>
          <p:cNvSpPr>
            <a:spLocks noChangeShapeType="1"/>
          </p:cNvSpPr>
          <p:nvPr/>
        </p:nvSpPr>
        <p:spPr bwMode="auto">
          <a:xfrm flipV="1">
            <a:off x="6092825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5607050" y="4414838"/>
            <a:ext cx="1174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previous claim</a:t>
            </a:r>
            <a:br>
              <a:rPr lang="en-US" altLang="en-US" sz="1200"/>
            </a:br>
            <a:r>
              <a:rPr lang="en-US" altLang="en-US" sz="1200"/>
              <a:t>applied to P*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94FF3-0EA5-445A-8047-AB0DA225D58B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Existence.  </a:t>
            </a:r>
            <a:r>
              <a:rPr lang="en-US" altLang="en-US" dirty="0" smtClean="0">
                <a:solidFill>
                  <a:schemeClr val="tx1"/>
                </a:solidFill>
              </a:rPr>
              <a:t>(Pure) Nash </a:t>
            </a:r>
            <a:r>
              <a:rPr lang="en-US" altLang="en-US" dirty="0">
                <a:solidFill>
                  <a:schemeClr val="tx1"/>
                </a:solidFill>
              </a:rPr>
              <a:t>equilibria always exist for k-agent multicast routing with fair sharing.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Price of stability.  </a:t>
            </a:r>
            <a:r>
              <a:rPr lang="en-US" altLang="en-US" dirty="0">
                <a:solidFill>
                  <a:schemeClr val="accent1"/>
                </a:solidFill>
              </a:rPr>
              <a:t>Best</a:t>
            </a:r>
            <a:r>
              <a:rPr lang="en-US" altLang="en-US" dirty="0">
                <a:solidFill>
                  <a:schemeClr val="tx1"/>
                </a:solidFill>
              </a:rPr>
              <a:t> Nash equilibrium is never more than a factor of H(k) worse than the social optimum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Nash's Existence </a:t>
            </a:r>
            <a:r>
              <a:rPr lang="en-US" altLang="en-US" dirty="0" smtClean="0"/>
              <a:t>Theorem: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f </a:t>
            </a:r>
            <a:r>
              <a:rPr lang="en-US" dirty="0">
                <a:solidFill>
                  <a:schemeClr val="bg2"/>
                </a:solidFill>
              </a:rPr>
              <a:t>we allow </a:t>
            </a:r>
            <a:r>
              <a:rPr lang="en-US" dirty="0">
                <a:solidFill>
                  <a:srgbClr val="C00000"/>
                </a:solidFill>
              </a:rPr>
              <a:t>mixed strategies</a:t>
            </a:r>
            <a:r>
              <a:rPr lang="en-US" dirty="0">
                <a:solidFill>
                  <a:schemeClr val="bg2"/>
                </a:solidFill>
              </a:rPr>
              <a:t>, then every game </a:t>
            </a:r>
            <a:r>
              <a:rPr lang="en-US" dirty="0" smtClean="0">
                <a:solidFill>
                  <a:schemeClr val="bg2"/>
                </a:solidFill>
              </a:rPr>
              <a:t>has </a:t>
            </a:r>
            <a:r>
              <a:rPr lang="en-US" dirty="0">
                <a:solidFill>
                  <a:schemeClr val="bg2"/>
                </a:solidFill>
              </a:rPr>
              <a:t>at least one Nash equilibrium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en-US" dirty="0" smtClean="0">
              <a:solidFill>
                <a:schemeClr val="bg2"/>
              </a:solidFill>
            </a:endParaRPr>
          </a:p>
          <a:p>
            <a:r>
              <a:rPr lang="en-US" altLang="en-US" dirty="0" smtClean="0">
                <a:solidFill>
                  <a:schemeClr val="bg2"/>
                </a:solidFill>
              </a:rPr>
              <a:t>But pure Nash equilibria may not exist for some games.</a:t>
            </a:r>
            <a:endParaRPr lang="en-US" altLang="en-US" dirty="0">
              <a:solidFill>
                <a:schemeClr val="bg2"/>
              </a:solidFill>
            </a:endParaRPr>
          </a:p>
          <a:p>
            <a:endParaRPr lang="en-US" altLang="en-US" dirty="0">
              <a:solidFill>
                <a:schemeClr val="bg2"/>
              </a:solidFill>
            </a:endParaRPr>
          </a:p>
          <a:p>
            <a:r>
              <a:rPr lang="en-US" altLang="en-US" dirty="0" smtClean="0"/>
              <a:t>Big </a:t>
            </a:r>
            <a:r>
              <a:rPr lang="en-US" altLang="en-US" dirty="0"/>
              <a:t>open problem.  </a:t>
            </a:r>
            <a:r>
              <a:rPr lang="en-US" altLang="en-US" dirty="0">
                <a:solidFill>
                  <a:schemeClr val="accent1"/>
                </a:solidFill>
              </a:rPr>
              <a:t>Find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</a:rPr>
              <a:t>any</a:t>
            </a:r>
            <a:r>
              <a:rPr lang="en-US" altLang="en-US" dirty="0">
                <a:solidFill>
                  <a:schemeClr val="tx1"/>
                </a:solidFill>
              </a:rPr>
              <a:t> Nash </a:t>
            </a:r>
            <a:r>
              <a:rPr lang="en-US" altLang="en-US" dirty="0" smtClean="0">
                <a:solidFill>
                  <a:schemeClr val="tx1"/>
                </a:solidFill>
              </a:rPr>
              <a:t>equilibrium </a:t>
            </a:r>
            <a:r>
              <a:rPr lang="en-US" altLang="en-US" dirty="0">
                <a:solidFill>
                  <a:schemeClr val="tx1"/>
                </a:solidFill>
              </a:rPr>
              <a:t>in </a:t>
            </a:r>
            <a:r>
              <a:rPr lang="en-US" altLang="en-US" dirty="0" smtClean="0">
                <a:solidFill>
                  <a:schemeClr val="tx1"/>
                </a:solidFill>
              </a:rPr>
              <a:t>poly-time, even for 2 players. Known to be PPAD-complete [Chen and Deng, 2005].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A0122-0FDB-48F9-B245-34F1F9905139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Descent:  Vertex Cover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/>
              <a:t>VERTEX-COVER.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Given a graph G = (V, E), find a subset of nodes S of minimal cardinality such that for each u-v in E, either u or v (or both) are in S.</a:t>
            </a:r>
            <a:endParaRPr lang="en-US" altLang="en-US"/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Neighbor relation.</a:t>
            </a:r>
            <a:r>
              <a:rPr lang="en-US" altLang="en-US">
                <a:solidFill>
                  <a:schemeClr val="tx1"/>
                </a:solidFill>
              </a:rPr>
              <a:t>  S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 S' if S' can be obtained from S by adding or deleting a single node. Each vertex cover S has at most n neighbors.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Gradient descent.</a:t>
            </a:r>
            <a:r>
              <a:rPr lang="en-US" altLang="en-US">
                <a:solidFill>
                  <a:schemeClr val="tx1"/>
                </a:solidFill>
              </a:rPr>
              <a:t>  Start with S = V.  If there is a neighbor S' that is a vertex cover and has lower cardinality, replace S with S'.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Remark.</a:t>
            </a:r>
            <a:r>
              <a:rPr lang="en-US" altLang="en-US">
                <a:solidFill>
                  <a:schemeClr val="tx1"/>
                </a:solidFill>
              </a:rPr>
              <a:t>  Algorithm terminates after at most n steps since each update decreases the size of the cover by one.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2355C-5645-4366-9CD5-B096FF9F2055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Descent:  Vertex Cover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Local optimum.  </a:t>
            </a:r>
            <a:r>
              <a:rPr lang="en-US" altLang="en-US">
                <a:solidFill>
                  <a:schemeClr val="tx1"/>
                </a:solidFill>
              </a:rPr>
              <a:t>No neighbor is strictly better.</a:t>
            </a:r>
            <a:endParaRPr lang="en-US" altLang="en-US">
              <a:solidFill>
                <a:schemeClr val="tx1"/>
              </a:solidFill>
              <a:sym typeface="Symbol" pitchFamily="92" charset="2"/>
            </a:endParaRP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26670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3" name="Oval 7"/>
          <p:cNvSpPr>
            <a:spLocks noChangeArrowheads="1"/>
          </p:cNvSpPr>
          <p:nvPr/>
        </p:nvSpPr>
        <p:spPr bwMode="auto">
          <a:xfrm>
            <a:off x="3200400" y="1981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4" name="Oval 8"/>
          <p:cNvSpPr>
            <a:spLocks noChangeArrowheads="1"/>
          </p:cNvSpPr>
          <p:nvPr/>
        </p:nvSpPr>
        <p:spPr bwMode="auto">
          <a:xfrm>
            <a:off x="2133600" y="1981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8" name="Oval 12"/>
          <p:cNvSpPr>
            <a:spLocks noChangeArrowheads="1"/>
          </p:cNvSpPr>
          <p:nvPr/>
        </p:nvSpPr>
        <p:spPr bwMode="auto">
          <a:xfrm>
            <a:off x="2667000" y="1828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9" name="Oval 13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2667000" y="3200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71" name="AutoShape 15"/>
          <p:cNvCxnSpPr>
            <a:cxnSpLocks noChangeShapeType="1"/>
            <a:stCxn id="608262" idx="1"/>
            <a:endCxn id="608264" idx="5"/>
          </p:cNvCxnSpPr>
          <p:nvPr/>
        </p:nvCxnSpPr>
        <p:spPr bwMode="auto">
          <a:xfrm flipH="1" flipV="1">
            <a:off x="2263775" y="211137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2" name="AutoShape 16"/>
          <p:cNvCxnSpPr>
            <a:cxnSpLocks noChangeShapeType="1"/>
            <a:stCxn id="608262" idx="0"/>
            <a:endCxn id="608268" idx="4"/>
          </p:cNvCxnSpPr>
          <p:nvPr/>
        </p:nvCxnSpPr>
        <p:spPr bwMode="auto">
          <a:xfrm flipV="1">
            <a:off x="2743200" y="1981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3" name="AutoShape 17"/>
          <p:cNvCxnSpPr>
            <a:cxnSpLocks noChangeShapeType="1"/>
            <a:stCxn id="608262" idx="7"/>
            <a:endCxn id="608263" idx="3"/>
          </p:cNvCxnSpPr>
          <p:nvPr/>
        </p:nvCxnSpPr>
        <p:spPr bwMode="auto">
          <a:xfrm flipV="1">
            <a:off x="2797175" y="211137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4" name="AutoShape 18"/>
          <p:cNvCxnSpPr>
            <a:cxnSpLocks noChangeShapeType="1"/>
            <a:stCxn id="608262" idx="6"/>
            <a:endCxn id="608269" idx="2"/>
          </p:cNvCxnSpPr>
          <p:nvPr/>
        </p:nvCxnSpPr>
        <p:spPr bwMode="auto">
          <a:xfrm>
            <a:off x="2819400" y="25908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5" name="AutoShape 19"/>
          <p:cNvCxnSpPr>
            <a:cxnSpLocks noChangeShapeType="1"/>
            <a:stCxn id="608262" idx="5"/>
            <a:endCxn id="608265" idx="1"/>
          </p:cNvCxnSpPr>
          <p:nvPr/>
        </p:nvCxnSpPr>
        <p:spPr bwMode="auto">
          <a:xfrm>
            <a:off x="2797175" y="264477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6" name="AutoShape 20"/>
          <p:cNvCxnSpPr>
            <a:cxnSpLocks noChangeShapeType="1"/>
            <a:stCxn id="608262" idx="4"/>
            <a:endCxn id="608270" idx="0"/>
          </p:cNvCxnSpPr>
          <p:nvPr/>
        </p:nvCxnSpPr>
        <p:spPr bwMode="auto">
          <a:xfrm>
            <a:off x="2743200" y="2667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7" name="AutoShape 21"/>
          <p:cNvCxnSpPr>
            <a:cxnSpLocks noChangeShapeType="1"/>
            <a:stCxn id="608262" idx="3"/>
            <a:endCxn id="608266" idx="7"/>
          </p:cNvCxnSpPr>
          <p:nvPr/>
        </p:nvCxnSpPr>
        <p:spPr bwMode="auto">
          <a:xfrm flipH="1">
            <a:off x="2263775" y="264477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8" name="AutoShape 22"/>
          <p:cNvCxnSpPr>
            <a:cxnSpLocks noChangeShapeType="1"/>
            <a:stCxn id="608262" idx="2"/>
            <a:endCxn id="608267" idx="6"/>
          </p:cNvCxnSpPr>
          <p:nvPr/>
        </p:nvCxnSpPr>
        <p:spPr bwMode="auto">
          <a:xfrm flipH="1">
            <a:off x="2133600" y="25908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279" name="Rectangle 23"/>
          <p:cNvSpPr>
            <a:spLocks noChangeArrowheads="1"/>
          </p:cNvSpPr>
          <p:nvPr/>
        </p:nvSpPr>
        <p:spPr bwMode="auto">
          <a:xfrm>
            <a:off x="1447800" y="3984625"/>
            <a:ext cx="27305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optimum = center node only</a:t>
            </a:r>
            <a:br>
              <a:rPr lang="en-US" altLang="en-US" sz="1400"/>
            </a:br>
            <a:r>
              <a:rPr lang="en-US" altLang="en-US" sz="1400"/>
              <a:t>local optimum = all other nodes</a:t>
            </a:r>
          </a:p>
        </p:txBody>
      </p:sp>
      <p:sp>
        <p:nvSpPr>
          <p:cNvPr id="608280" name="Oval 24"/>
          <p:cNvSpPr>
            <a:spLocks noChangeArrowheads="1"/>
          </p:cNvSpPr>
          <p:nvPr/>
        </p:nvSpPr>
        <p:spPr bwMode="auto">
          <a:xfrm>
            <a:off x="624840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2" name="Oval 26"/>
          <p:cNvSpPr>
            <a:spLocks noChangeArrowheads="1"/>
          </p:cNvSpPr>
          <p:nvPr/>
        </p:nvSpPr>
        <p:spPr bwMode="auto">
          <a:xfrm>
            <a:off x="6248400" y="2057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3" name="Oval 27"/>
          <p:cNvSpPr>
            <a:spLocks noChangeArrowheads="1"/>
          </p:cNvSpPr>
          <p:nvPr/>
        </p:nvSpPr>
        <p:spPr bwMode="auto">
          <a:xfrm>
            <a:off x="739140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4" name="Oval 28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85" name="AutoShape 29"/>
          <p:cNvCxnSpPr>
            <a:cxnSpLocks noChangeShapeType="1"/>
            <a:stCxn id="608280" idx="6"/>
            <a:endCxn id="608284" idx="2"/>
          </p:cNvCxnSpPr>
          <p:nvPr/>
        </p:nvCxnSpPr>
        <p:spPr bwMode="auto">
          <a:xfrm>
            <a:off x="6400800" y="1676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6" name="AutoShape 30"/>
          <p:cNvCxnSpPr>
            <a:cxnSpLocks noChangeShapeType="1"/>
            <a:stCxn id="608282" idx="6"/>
            <a:endCxn id="608284" idx="2"/>
          </p:cNvCxnSpPr>
          <p:nvPr/>
        </p:nvCxnSpPr>
        <p:spPr bwMode="auto">
          <a:xfrm>
            <a:off x="6400800" y="2133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7" name="AutoShape 31"/>
          <p:cNvCxnSpPr>
            <a:cxnSpLocks noChangeShapeType="1"/>
            <a:stCxn id="608282" idx="6"/>
            <a:endCxn id="608283" idx="2"/>
          </p:cNvCxnSpPr>
          <p:nvPr/>
        </p:nvCxnSpPr>
        <p:spPr bwMode="auto">
          <a:xfrm flipV="1">
            <a:off x="6400800" y="1676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8" name="AutoShape 32"/>
          <p:cNvCxnSpPr>
            <a:cxnSpLocks noChangeShapeType="1"/>
            <a:stCxn id="608280" idx="6"/>
            <a:endCxn id="608283" idx="2"/>
          </p:cNvCxnSpPr>
          <p:nvPr/>
        </p:nvCxnSpPr>
        <p:spPr bwMode="auto">
          <a:xfrm>
            <a:off x="6400800" y="16764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291" name="Oval 35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2" name="Oval 36"/>
          <p:cNvSpPr>
            <a:spLocks noChangeArrowheads="1"/>
          </p:cNvSpPr>
          <p:nvPr/>
        </p:nvSpPr>
        <p:spPr bwMode="auto">
          <a:xfrm>
            <a:off x="6248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3" name="Oval 37"/>
          <p:cNvSpPr>
            <a:spLocks noChangeArrowheads="1"/>
          </p:cNvSpPr>
          <p:nvPr/>
        </p:nvSpPr>
        <p:spPr bwMode="auto">
          <a:xfrm>
            <a:off x="73914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4" name="Oval 38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95" name="AutoShape 39"/>
          <p:cNvCxnSpPr>
            <a:cxnSpLocks noChangeShapeType="1"/>
            <a:stCxn id="608291" idx="6"/>
            <a:endCxn id="608294" idx="2"/>
          </p:cNvCxnSpPr>
          <p:nvPr/>
        </p:nvCxnSpPr>
        <p:spPr bwMode="auto">
          <a:xfrm>
            <a:off x="6400800" y="25908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6" name="AutoShape 40"/>
          <p:cNvCxnSpPr>
            <a:cxnSpLocks noChangeShapeType="1"/>
            <a:stCxn id="608292" idx="6"/>
            <a:endCxn id="608294" idx="2"/>
          </p:cNvCxnSpPr>
          <p:nvPr/>
        </p:nvCxnSpPr>
        <p:spPr bwMode="auto">
          <a:xfrm>
            <a:off x="6400800" y="30480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7" name="AutoShape 41"/>
          <p:cNvCxnSpPr>
            <a:cxnSpLocks noChangeShapeType="1"/>
            <a:stCxn id="608292" idx="6"/>
            <a:endCxn id="608293" idx="2"/>
          </p:cNvCxnSpPr>
          <p:nvPr/>
        </p:nvCxnSpPr>
        <p:spPr bwMode="auto">
          <a:xfrm flipV="1">
            <a:off x="6400800" y="25908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8" name="AutoShape 42"/>
          <p:cNvCxnSpPr>
            <a:cxnSpLocks noChangeShapeType="1"/>
            <a:stCxn id="608291" idx="6"/>
            <a:endCxn id="608293" idx="2"/>
          </p:cNvCxnSpPr>
          <p:nvPr/>
        </p:nvCxnSpPr>
        <p:spPr bwMode="auto">
          <a:xfrm>
            <a:off x="6400800" y="25908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00" name="Oval 44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01" name="AutoShape 45"/>
          <p:cNvCxnSpPr>
            <a:cxnSpLocks noChangeShapeType="1"/>
            <a:stCxn id="608292" idx="6"/>
            <a:endCxn id="608300" idx="2"/>
          </p:cNvCxnSpPr>
          <p:nvPr/>
        </p:nvCxnSpPr>
        <p:spPr bwMode="auto">
          <a:xfrm>
            <a:off x="6400800" y="30480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3" name="AutoShape 47"/>
          <p:cNvCxnSpPr>
            <a:cxnSpLocks noChangeShapeType="1"/>
            <a:stCxn id="608291" idx="6"/>
            <a:endCxn id="608300" idx="2"/>
          </p:cNvCxnSpPr>
          <p:nvPr/>
        </p:nvCxnSpPr>
        <p:spPr bwMode="auto">
          <a:xfrm>
            <a:off x="6400800" y="2590800"/>
            <a:ext cx="990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4" name="AutoShape 48"/>
          <p:cNvCxnSpPr>
            <a:cxnSpLocks noChangeShapeType="1"/>
            <a:stCxn id="608282" idx="6"/>
            <a:endCxn id="608300" idx="2"/>
          </p:cNvCxnSpPr>
          <p:nvPr/>
        </p:nvCxnSpPr>
        <p:spPr bwMode="auto">
          <a:xfrm>
            <a:off x="6400800" y="2133600"/>
            <a:ext cx="99060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5" name="AutoShape 49"/>
          <p:cNvCxnSpPr>
            <a:cxnSpLocks noChangeShapeType="1"/>
            <a:stCxn id="608280" idx="6"/>
            <a:endCxn id="608300" idx="2"/>
          </p:cNvCxnSpPr>
          <p:nvPr/>
        </p:nvCxnSpPr>
        <p:spPr bwMode="auto">
          <a:xfrm>
            <a:off x="6400800" y="1676400"/>
            <a:ext cx="9906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6" name="AutoShape 50"/>
          <p:cNvCxnSpPr>
            <a:cxnSpLocks noChangeShapeType="1"/>
            <a:stCxn id="608283" idx="2"/>
            <a:endCxn id="608291" idx="6"/>
          </p:cNvCxnSpPr>
          <p:nvPr/>
        </p:nvCxnSpPr>
        <p:spPr bwMode="auto">
          <a:xfrm flipH="1">
            <a:off x="6400800" y="167640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7" name="AutoShape 51"/>
          <p:cNvCxnSpPr>
            <a:cxnSpLocks noChangeShapeType="1"/>
            <a:stCxn id="608283" idx="2"/>
            <a:endCxn id="608292" idx="6"/>
          </p:cNvCxnSpPr>
          <p:nvPr/>
        </p:nvCxnSpPr>
        <p:spPr bwMode="auto">
          <a:xfrm flipH="1">
            <a:off x="6400800" y="1676400"/>
            <a:ext cx="990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8" name="AutoShape 52"/>
          <p:cNvCxnSpPr>
            <a:cxnSpLocks noChangeShapeType="1"/>
            <a:stCxn id="608284" idx="2"/>
            <a:endCxn id="608291" idx="6"/>
          </p:cNvCxnSpPr>
          <p:nvPr/>
        </p:nvCxnSpPr>
        <p:spPr bwMode="auto">
          <a:xfrm flipH="1">
            <a:off x="6400800" y="21336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284" idx="2"/>
            <a:endCxn id="608292" idx="6"/>
          </p:cNvCxnSpPr>
          <p:nvPr/>
        </p:nvCxnSpPr>
        <p:spPr bwMode="auto">
          <a:xfrm flipH="1">
            <a:off x="6400800" y="213360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293" idx="2"/>
            <a:endCxn id="608280" idx="6"/>
          </p:cNvCxnSpPr>
          <p:nvPr/>
        </p:nvCxnSpPr>
        <p:spPr bwMode="auto">
          <a:xfrm flipH="1" flipV="1">
            <a:off x="6400800" y="167640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1" name="AutoShape 55"/>
          <p:cNvCxnSpPr>
            <a:cxnSpLocks noChangeShapeType="1"/>
            <a:stCxn id="608294" idx="2"/>
            <a:endCxn id="608280" idx="6"/>
          </p:cNvCxnSpPr>
          <p:nvPr/>
        </p:nvCxnSpPr>
        <p:spPr bwMode="auto">
          <a:xfrm flipH="1" flipV="1">
            <a:off x="6400800" y="1676400"/>
            <a:ext cx="990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2" name="AutoShape 56"/>
          <p:cNvCxnSpPr>
            <a:cxnSpLocks noChangeShapeType="1"/>
            <a:stCxn id="608294" idx="2"/>
            <a:endCxn id="608282" idx="6"/>
          </p:cNvCxnSpPr>
          <p:nvPr/>
        </p:nvCxnSpPr>
        <p:spPr bwMode="auto">
          <a:xfrm flipH="1" flipV="1">
            <a:off x="6400800" y="213360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293" idx="2"/>
            <a:endCxn id="608282" idx="6"/>
          </p:cNvCxnSpPr>
          <p:nvPr/>
        </p:nvCxnSpPr>
        <p:spPr bwMode="auto">
          <a:xfrm flipH="1" flipV="1">
            <a:off x="6400800" y="21336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14" name="Rectangle 58"/>
          <p:cNvSpPr>
            <a:spLocks noChangeArrowheads="1"/>
          </p:cNvSpPr>
          <p:nvPr/>
        </p:nvSpPr>
        <p:spPr bwMode="auto">
          <a:xfrm>
            <a:off x="5257800" y="3962400"/>
            <a:ext cx="33147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optimum = all nodes on left side</a:t>
            </a:r>
          </a:p>
          <a:p>
            <a:r>
              <a:rPr lang="en-US" altLang="en-US" sz="1400"/>
              <a:t>local optimum = all nodes on right side</a:t>
            </a:r>
          </a:p>
        </p:txBody>
      </p:sp>
      <p:sp>
        <p:nvSpPr>
          <p:cNvPr id="608315" name="Oval 59"/>
          <p:cNvSpPr>
            <a:spLocks noChangeArrowheads="1"/>
          </p:cNvSpPr>
          <p:nvPr/>
        </p:nvSpPr>
        <p:spPr bwMode="auto">
          <a:xfrm>
            <a:off x="25146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16" name="Oval 60"/>
          <p:cNvSpPr>
            <a:spLocks noChangeArrowheads="1"/>
          </p:cNvSpPr>
          <p:nvPr/>
        </p:nvSpPr>
        <p:spPr bwMode="auto">
          <a:xfrm>
            <a:off x="18288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17" name="Oval 61"/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18" name="AutoShape 62"/>
          <p:cNvCxnSpPr>
            <a:cxnSpLocks noChangeShapeType="1"/>
            <a:stCxn id="608315" idx="6"/>
            <a:endCxn id="608317" idx="2"/>
          </p:cNvCxnSpPr>
          <p:nvPr/>
        </p:nvCxnSpPr>
        <p:spPr bwMode="auto">
          <a:xfrm>
            <a:off x="26670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9" name="AutoShape 63"/>
          <p:cNvCxnSpPr>
            <a:cxnSpLocks noChangeShapeType="1"/>
            <a:stCxn id="608315" idx="2"/>
            <a:endCxn id="608316" idx="6"/>
          </p:cNvCxnSpPr>
          <p:nvPr/>
        </p:nvCxnSpPr>
        <p:spPr bwMode="auto">
          <a:xfrm flipH="1">
            <a:off x="19812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20" name="Oval 64"/>
          <p:cNvSpPr>
            <a:spLocks noChangeArrowheads="1"/>
          </p:cNvSpPr>
          <p:nvPr/>
        </p:nvSpPr>
        <p:spPr bwMode="auto">
          <a:xfrm>
            <a:off x="45720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1" name="Oval 65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2" name="Oval 66"/>
          <p:cNvSpPr>
            <a:spLocks noChangeArrowheads="1"/>
          </p:cNvSpPr>
          <p:nvPr/>
        </p:nvSpPr>
        <p:spPr bwMode="auto">
          <a:xfrm>
            <a:off x="52578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23" name="AutoShape 67"/>
          <p:cNvCxnSpPr>
            <a:cxnSpLocks noChangeShapeType="1"/>
            <a:stCxn id="608320" idx="6"/>
            <a:endCxn id="608322" idx="2"/>
          </p:cNvCxnSpPr>
          <p:nvPr/>
        </p:nvCxnSpPr>
        <p:spPr bwMode="auto">
          <a:xfrm>
            <a:off x="47244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24" name="AutoShape 68"/>
          <p:cNvCxnSpPr>
            <a:cxnSpLocks noChangeShapeType="1"/>
            <a:stCxn id="608320" idx="2"/>
            <a:endCxn id="608321" idx="6"/>
          </p:cNvCxnSpPr>
          <p:nvPr/>
        </p:nvCxnSpPr>
        <p:spPr bwMode="auto">
          <a:xfrm flipH="1">
            <a:off x="40386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25" name="AutoShape 69"/>
          <p:cNvCxnSpPr>
            <a:cxnSpLocks noChangeShapeType="1"/>
            <a:stCxn id="608317" idx="6"/>
            <a:endCxn id="608321" idx="2"/>
          </p:cNvCxnSpPr>
          <p:nvPr/>
        </p:nvCxnSpPr>
        <p:spPr bwMode="auto">
          <a:xfrm>
            <a:off x="33528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26" name="Oval 70"/>
          <p:cNvSpPr>
            <a:spLocks noChangeArrowheads="1"/>
          </p:cNvSpPr>
          <p:nvPr/>
        </p:nvSpPr>
        <p:spPr bwMode="auto">
          <a:xfrm>
            <a:off x="66294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7" name="Oval 71"/>
          <p:cNvSpPr>
            <a:spLocks noChangeArrowheads="1"/>
          </p:cNvSpPr>
          <p:nvPr/>
        </p:nvSpPr>
        <p:spPr bwMode="auto">
          <a:xfrm>
            <a:off x="59436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8" name="Oval 72"/>
          <p:cNvSpPr>
            <a:spLocks noChangeArrowheads="1"/>
          </p:cNvSpPr>
          <p:nvPr/>
        </p:nvSpPr>
        <p:spPr bwMode="auto">
          <a:xfrm>
            <a:off x="73152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29" name="AutoShape 73"/>
          <p:cNvCxnSpPr>
            <a:cxnSpLocks noChangeShapeType="1"/>
            <a:stCxn id="608326" idx="6"/>
            <a:endCxn id="608328" idx="2"/>
          </p:cNvCxnSpPr>
          <p:nvPr/>
        </p:nvCxnSpPr>
        <p:spPr bwMode="auto">
          <a:xfrm>
            <a:off x="67818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30" name="AutoShape 74"/>
          <p:cNvCxnSpPr>
            <a:cxnSpLocks noChangeShapeType="1"/>
            <a:stCxn id="608326" idx="2"/>
            <a:endCxn id="608327" idx="6"/>
          </p:cNvCxnSpPr>
          <p:nvPr/>
        </p:nvCxnSpPr>
        <p:spPr bwMode="auto">
          <a:xfrm flipH="1">
            <a:off x="60960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31" name="AutoShape 75"/>
          <p:cNvCxnSpPr>
            <a:cxnSpLocks noChangeShapeType="1"/>
            <a:stCxn id="608322" idx="6"/>
            <a:endCxn id="608327" idx="2"/>
          </p:cNvCxnSpPr>
          <p:nvPr/>
        </p:nvCxnSpPr>
        <p:spPr bwMode="auto">
          <a:xfrm>
            <a:off x="54102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32" name="Rectangle 76"/>
          <p:cNvSpPr>
            <a:spLocks noChangeArrowheads="1"/>
          </p:cNvSpPr>
          <p:nvPr/>
        </p:nvSpPr>
        <p:spPr bwMode="auto">
          <a:xfrm>
            <a:off x="3200400" y="5715000"/>
            <a:ext cx="32972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optimum = even nodes</a:t>
            </a:r>
          </a:p>
          <a:p>
            <a:r>
              <a:rPr lang="en-US" altLang="en-US" sz="1400"/>
              <a:t>local optimum = omit every third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5893-F733-46BE-A781-ED6538B05271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Search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Local search.</a:t>
            </a:r>
            <a:r>
              <a:rPr lang="en-US" altLang="en-US">
                <a:solidFill>
                  <a:schemeClr val="tx1"/>
                </a:solidFill>
              </a:rPr>
              <a:t>  Algorithm that explores the space of possible solutions in sequential fashion, moving from a current solution to a "nearby" one.</a:t>
            </a:r>
          </a:p>
          <a:p>
            <a:pPr lvl="1"/>
            <a:endParaRPr lang="en-US" altLang="en-US"/>
          </a:p>
          <a:p>
            <a:r>
              <a:rPr lang="en-US" altLang="en-US"/>
              <a:t>Neighbor relation.</a:t>
            </a:r>
            <a:r>
              <a:rPr lang="en-US" altLang="en-US">
                <a:solidFill>
                  <a:schemeClr val="tx1"/>
                </a:solidFill>
              </a:rPr>
              <a:t>  Let S </a:t>
            </a:r>
            <a:r>
              <a:rPr lang="en-US" altLang="en-US">
                <a:solidFill>
                  <a:schemeClr val="tx1"/>
                </a:solidFill>
                <a:sym typeface="Symbol" pitchFamily="92" charset="2"/>
              </a:rPr>
              <a:t> S' be a neighbor relation for the problem.</a:t>
            </a:r>
            <a:endParaRPr lang="en-US" altLang="en-US"/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Gradient descent.</a:t>
            </a:r>
            <a:r>
              <a:rPr lang="en-US" altLang="en-US">
                <a:solidFill>
                  <a:schemeClr val="tx1"/>
                </a:solidFill>
              </a:rPr>
              <a:t>  Let S denote current solution. If there is a neighbor S' of S with strictly lower cost, replace S with the neighbor whose cost is as small as possible. Otherwise, terminate the algorithm.</a:t>
            </a:r>
          </a:p>
        </p:txBody>
      </p:sp>
      <p:sp>
        <p:nvSpPr>
          <p:cNvPr id="606212" name="Freeform 4"/>
          <p:cNvSpPr>
            <a:spLocks/>
          </p:cNvSpPr>
          <p:nvPr/>
        </p:nvSpPr>
        <p:spPr bwMode="auto">
          <a:xfrm>
            <a:off x="788988" y="4384675"/>
            <a:ext cx="2819400" cy="1563688"/>
          </a:xfrm>
          <a:custGeom>
            <a:avLst/>
            <a:gdLst>
              <a:gd name="T0" fmla="*/ 0 w 1525"/>
              <a:gd name="T1" fmla="*/ 0 h 846"/>
              <a:gd name="T2" fmla="*/ 284 w 1525"/>
              <a:gd name="T3" fmla="*/ 349 h 846"/>
              <a:gd name="T4" fmla="*/ 611 w 1525"/>
              <a:gd name="T5" fmla="*/ 837 h 846"/>
              <a:gd name="T6" fmla="*/ 1046 w 1525"/>
              <a:gd name="T7" fmla="*/ 292 h 846"/>
              <a:gd name="T8" fmla="*/ 1525 w 1525"/>
              <a:gd name="T9" fmla="*/ 33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5" h="846">
                <a:moveTo>
                  <a:pt x="0" y="0"/>
                </a:moveTo>
                <a:cubicBezTo>
                  <a:pt x="47" y="57"/>
                  <a:pt x="182" y="210"/>
                  <a:pt x="284" y="349"/>
                </a:cubicBezTo>
                <a:cubicBezTo>
                  <a:pt x="386" y="488"/>
                  <a:pt x="484" y="846"/>
                  <a:pt x="611" y="837"/>
                </a:cubicBezTo>
                <a:cubicBezTo>
                  <a:pt x="738" y="828"/>
                  <a:pt x="894" y="426"/>
                  <a:pt x="1046" y="292"/>
                </a:cubicBezTo>
                <a:cubicBezTo>
                  <a:pt x="1198" y="158"/>
                  <a:pt x="1425" y="87"/>
                  <a:pt x="1525" y="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6213" name="Freeform 5"/>
          <p:cNvSpPr>
            <a:spLocks/>
          </p:cNvSpPr>
          <p:nvPr/>
        </p:nvSpPr>
        <p:spPr bwMode="auto">
          <a:xfrm>
            <a:off x="4589463" y="4400550"/>
            <a:ext cx="4017962" cy="1703388"/>
          </a:xfrm>
          <a:custGeom>
            <a:avLst/>
            <a:gdLst>
              <a:gd name="T0" fmla="*/ 0 w 2531"/>
              <a:gd name="T1" fmla="*/ 0 h 1073"/>
              <a:gd name="T2" fmla="*/ 255 w 2531"/>
              <a:gd name="T3" fmla="*/ 397 h 1073"/>
              <a:gd name="T4" fmla="*/ 577 w 2531"/>
              <a:gd name="T5" fmla="*/ 274 h 1073"/>
              <a:gd name="T6" fmla="*/ 877 w 2531"/>
              <a:gd name="T7" fmla="*/ 1068 h 1073"/>
              <a:gd name="T8" fmla="*/ 1455 w 2531"/>
              <a:gd name="T9" fmla="*/ 303 h 1073"/>
              <a:gd name="T10" fmla="*/ 1655 w 2531"/>
              <a:gd name="T11" fmla="*/ 541 h 1073"/>
              <a:gd name="T12" fmla="*/ 1870 w 2531"/>
              <a:gd name="T13" fmla="*/ 293 h 1073"/>
              <a:gd name="T14" fmla="*/ 2223 w 2531"/>
              <a:gd name="T15" fmla="*/ 662 h 1073"/>
              <a:gd name="T16" fmla="*/ 2531 w 2531"/>
              <a:gd name="T17" fmla="*/ 71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1" h="1073">
                <a:moveTo>
                  <a:pt x="0" y="0"/>
                </a:moveTo>
                <a:cubicBezTo>
                  <a:pt x="42" y="66"/>
                  <a:pt x="158" y="352"/>
                  <a:pt x="255" y="397"/>
                </a:cubicBezTo>
                <a:cubicBezTo>
                  <a:pt x="352" y="442"/>
                  <a:pt x="473" y="162"/>
                  <a:pt x="577" y="274"/>
                </a:cubicBezTo>
                <a:cubicBezTo>
                  <a:pt x="681" y="386"/>
                  <a:pt x="731" y="1063"/>
                  <a:pt x="877" y="1068"/>
                </a:cubicBezTo>
                <a:cubicBezTo>
                  <a:pt x="1023" y="1073"/>
                  <a:pt x="1325" y="391"/>
                  <a:pt x="1455" y="303"/>
                </a:cubicBezTo>
                <a:cubicBezTo>
                  <a:pt x="1585" y="215"/>
                  <a:pt x="1586" y="543"/>
                  <a:pt x="1655" y="541"/>
                </a:cubicBezTo>
                <a:cubicBezTo>
                  <a:pt x="1724" y="539"/>
                  <a:pt x="1776" y="273"/>
                  <a:pt x="1870" y="293"/>
                </a:cubicBezTo>
                <a:cubicBezTo>
                  <a:pt x="1964" y="313"/>
                  <a:pt x="2113" y="699"/>
                  <a:pt x="2223" y="662"/>
                </a:cubicBezTo>
                <a:cubicBezTo>
                  <a:pt x="2333" y="625"/>
                  <a:pt x="2467" y="194"/>
                  <a:pt x="2531" y="7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1085850" y="6172200"/>
            <a:ext cx="17526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A funnel</a:t>
            </a: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5353050" y="6172200"/>
            <a:ext cx="21907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A jagged funnel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12.2  Metropolis </a:t>
            </a:r>
            <a:r>
              <a:rPr lang="en-US" altLang="en-US" dirty="0" smtClean="0"/>
              <a:t>Algorithm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CED68-00C1-4C26-AB76-A917DD1D9215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Metropolis Algorithm</a:t>
            </a:r>
          </a:p>
        </p:txBody>
      </p:sp>
      <p:sp>
        <p:nvSpPr>
          <p:cNvPr id="5847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Metropolis algorithm.  </a:t>
            </a:r>
            <a:r>
              <a:rPr lang="en-US" altLang="en-US" sz="1400" dirty="0">
                <a:solidFill>
                  <a:schemeClr val="hlink"/>
                </a:solidFill>
              </a:rPr>
              <a:t>[Metropolis, </a:t>
            </a:r>
            <a:r>
              <a:rPr lang="en-US" altLang="en-US" sz="1400" dirty="0" err="1">
                <a:solidFill>
                  <a:schemeClr val="hlink"/>
                </a:solidFill>
              </a:rPr>
              <a:t>Rosenbluth</a:t>
            </a:r>
            <a:r>
              <a:rPr lang="en-US" altLang="en-US" sz="1400" dirty="0">
                <a:solidFill>
                  <a:schemeClr val="hlink"/>
                </a:solidFill>
              </a:rPr>
              <a:t>, </a:t>
            </a:r>
            <a:r>
              <a:rPr lang="en-US" altLang="en-US" sz="1400" dirty="0" err="1">
                <a:solidFill>
                  <a:schemeClr val="hlink"/>
                </a:solidFill>
              </a:rPr>
              <a:t>Rosenbluth</a:t>
            </a:r>
            <a:r>
              <a:rPr lang="en-US" altLang="en-US" sz="1400" dirty="0">
                <a:solidFill>
                  <a:schemeClr val="hlink"/>
                </a:solidFill>
              </a:rPr>
              <a:t>, Teller, Teller 1953]</a:t>
            </a:r>
          </a:p>
          <a:p>
            <a:pPr lvl="1"/>
            <a:r>
              <a:rPr lang="en-US" altLang="en-US" dirty="0"/>
              <a:t>Simulate behavior of a physical system according to principles of statistical mechanics.</a:t>
            </a:r>
          </a:p>
          <a:p>
            <a:pPr lvl="1"/>
            <a:r>
              <a:rPr lang="en-US" altLang="en-US" dirty="0"/>
              <a:t>Globally biased toward "downhill" steps, but occasionally makes "uphill" steps to break out of local minima.</a:t>
            </a:r>
          </a:p>
          <a:p>
            <a:pPr marL="114300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algorithm.</a:t>
            </a:r>
          </a:p>
          <a:p>
            <a:pPr lvl="1"/>
            <a:r>
              <a:rPr lang="en-US" altLang="en-US" dirty="0"/>
              <a:t>Given a fixed temperature T, maintain current state S.</a:t>
            </a:r>
          </a:p>
          <a:p>
            <a:pPr lvl="1"/>
            <a:r>
              <a:rPr lang="en-US" altLang="en-US" dirty="0"/>
              <a:t>Randomly perturb current state S to new state S' </a:t>
            </a:r>
            <a:r>
              <a:rPr lang="en-US" altLang="en-US" dirty="0">
                <a:sym typeface="Symbol" pitchFamily="92" charset="2"/>
              </a:rPr>
              <a:t> N(S)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E(S') </a:t>
            </a:r>
            <a:r>
              <a:rPr lang="en-US" altLang="en-US" dirty="0">
                <a:sym typeface="Symbol" pitchFamily="92" charset="2"/>
              </a:rPr>
              <a:t> E(S), update current state to S'</a:t>
            </a:r>
            <a:br>
              <a:rPr lang="en-US" altLang="en-US" dirty="0">
                <a:sym typeface="Symbol" pitchFamily="92" charset="2"/>
              </a:rPr>
            </a:br>
            <a:r>
              <a:rPr lang="en-US" altLang="en-US" dirty="0">
                <a:sym typeface="Symbol" pitchFamily="92" charset="2"/>
              </a:rPr>
              <a:t>Otherwise, update current state to S' with probability </a:t>
            </a:r>
            <a:r>
              <a:rPr lang="en-US" altLang="en-US" dirty="0"/>
              <a:t>e </a:t>
            </a:r>
            <a:r>
              <a:rPr lang="en-US" altLang="en-US" baseline="30000" dirty="0"/>
              <a:t>- </a:t>
            </a:r>
            <a:r>
              <a:rPr lang="en-US" altLang="en-US" baseline="30000" dirty="0">
                <a:sym typeface="Symbol" pitchFamily="92" charset="2"/>
              </a:rPr>
              <a:t></a:t>
            </a:r>
            <a:r>
              <a:rPr lang="en-US" altLang="en-US" baseline="30000" dirty="0"/>
              <a:t>E</a:t>
            </a:r>
            <a:r>
              <a:rPr lang="en-US" altLang="en-US" baseline="30000" dirty="0">
                <a:sym typeface="Symbol" pitchFamily="92" charset="2"/>
              </a:rPr>
              <a:t> </a:t>
            </a:r>
            <a:r>
              <a:rPr lang="en-US" altLang="en-US" baseline="30000" dirty="0"/>
              <a:t>/ (</a:t>
            </a:r>
            <a:r>
              <a:rPr lang="en-US" altLang="en-US" baseline="30000" dirty="0" err="1"/>
              <a:t>kT</a:t>
            </a:r>
            <a:r>
              <a:rPr lang="en-US" altLang="en-US" baseline="30000" dirty="0"/>
              <a:t>)</a:t>
            </a:r>
            <a:r>
              <a:rPr lang="en-US" altLang="en-US" dirty="0"/>
              <a:t>, where </a:t>
            </a:r>
            <a:r>
              <a:rPr lang="en-US" altLang="en-US" dirty="0">
                <a:sym typeface="Symbol" pitchFamily="92" charset="2"/>
              </a:rPr>
              <a:t></a:t>
            </a:r>
            <a:r>
              <a:rPr lang="en-US" altLang="en-US" dirty="0"/>
              <a:t>E = E(S') - E(S) &gt; 0.</a:t>
            </a:r>
          </a:p>
          <a:p>
            <a:pPr marL="114300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CF5F1-778E-4434-B9FE-15C1A703457F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Simulated Annealing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48600" cy="5410200"/>
          </a:xfrm>
        </p:spPr>
        <p:txBody>
          <a:bodyPr/>
          <a:lstStyle/>
          <a:p>
            <a:r>
              <a:rPr lang="en-US" altLang="en-US" dirty="0"/>
              <a:t>Simulated annealing.</a:t>
            </a:r>
            <a:r>
              <a:rPr lang="en-US" altLang="en-US" dirty="0">
                <a:solidFill>
                  <a:schemeClr val="hlink"/>
                </a:solidFill>
              </a:rPr>
              <a:t>  </a:t>
            </a:r>
            <a:endParaRPr lang="en-US" altLang="en-US" dirty="0"/>
          </a:p>
          <a:p>
            <a:pPr lvl="1"/>
            <a:r>
              <a:rPr lang="en-US" altLang="en-US" dirty="0"/>
              <a:t>T large   </a:t>
            </a:r>
            <a:r>
              <a:rPr lang="en-US" altLang="en-US" dirty="0">
                <a:sym typeface="Symbol" pitchFamily="92" charset="2"/>
              </a:rPr>
              <a:t></a:t>
            </a:r>
            <a:r>
              <a:rPr lang="en-US" altLang="en-US" dirty="0"/>
              <a:t>  probability of accepting an uphill move is large.</a:t>
            </a:r>
          </a:p>
          <a:p>
            <a:pPr lvl="1"/>
            <a:r>
              <a:rPr lang="en-US" altLang="en-US" dirty="0"/>
              <a:t>T small  </a:t>
            </a:r>
            <a:r>
              <a:rPr lang="en-US" altLang="en-US" dirty="0">
                <a:sym typeface="Symbol" pitchFamily="92" charset="2"/>
              </a:rPr>
              <a:t> </a:t>
            </a:r>
            <a:r>
              <a:rPr lang="en-US" altLang="en-US" dirty="0"/>
              <a:t> uphill moves are almost never accepted.</a:t>
            </a:r>
          </a:p>
          <a:p>
            <a:pPr lvl="1"/>
            <a:r>
              <a:rPr lang="en-US" altLang="en-US" dirty="0"/>
              <a:t>Idea:  turn knob to control T.</a:t>
            </a:r>
          </a:p>
          <a:p>
            <a:pPr lvl="1"/>
            <a:r>
              <a:rPr lang="en-US" altLang="en-US" dirty="0"/>
              <a:t>Cooling schedule:  T = T(</a:t>
            </a:r>
            <a:r>
              <a:rPr lang="en-US" altLang="en-US" dirty="0" err="1"/>
              <a:t>i</a:t>
            </a:r>
            <a:r>
              <a:rPr lang="en-US" altLang="en-US" dirty="0"/>
              <a:t>) at iteration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No provable guarantees on the solution found.</a:t>
            </a:r>
          </a:p>
          <a:p>
            <a:endParaRPr lang="en-US" altLang="en-US" dirty="0"/>
          </a:p>
          <a:p>
            <a:r>
              <a:rPr lang="en-US" altLang="en-US" dirty="0" smtClean="0"/>
              <a:t>Belongs to the area of </a:t>
            </a:r>
            <a:r>
              <a:rPr lang="en-US" altLang="en-US" dirty="0" err="1" smtClean="0"/>
              <a:t>m</a:t>
            </a:r>
            <a:r>
              <a:rPr lang="en-US" dirty="0" err="1" smtClean="0"/>
              <a:t>etaheuristics</a:t>
            </a:r>
            <a:r>
              <a:rPr lang="en-US" dirty="0" smtClean="0"/>
              <a:t>.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Good options worth trying in practice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Enormously </a:t>
            </a:r>
            <a:r>
              <a:rPr lang="en-US" dirty="0">
                <a:solidFill>
                  <a:schemeClr val="tx1"/>
                </a:solidFill>
              </a:rPr>
              <a:t>many </a:t>
            </a:r>
            <a:r>
              <a:rPr lang="en-US" dirty="0" smtClean="0">
                <a:solidFill>
                  <a:schemeClr val="tx1"/>
                </a:solidFill>
              </a:rPr>
              <a:t>papers on this subject, but …</a:t>
            </a:r>
          </a:p>
          <a:p>
            <a:pPr marL="631825" lvl="1" indent="-285750"/>
            <a:r>
              <a:rPr lang="en-US" dirty="0" smtClean="0">
                <a:solidFill>
                  <a:schemeClr val="tx1"/>
                </a:solidFill>
              </a:rPr>
              <a:t>Very few formal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/>
              <a:t>Other famous </a:t>
            </a:r>
            <a:r>
              <a:rPr lang="en-US" altLang="en-US" dirty="0" err="1" smtClean="0"/>
              <a:t>metaheuristics</a:t>
            </a:r>
            <a:r>
              <a:rPr lang="en-US" dirty="0" smtClean="0"/>
              <a:t>.</a:t>
            </a:r>
            <a:endParaRPr lang="en-US" dirty="0"/>
          </a:p>
          <a:p>
            <a:pPr marL="631825" lvl="1" indent="-285750"/>
            <a:r>
              <a:rPr lang="en-US" dirty="0" smtClean="0"/>
              <a:t>Genetic / evolutionary algorithms</a:t>
            </a:r>
          </a:p>
          <a:p>
            <a:pPr marL="631825" lvl="1" indent="-285750"/>
            <a:r>
              <a:rPr lang="en-US" dirty="0" smtClean="0"/>
              <a:t>Ant colony (bees, birds, wolves, bats) algorithms / swarm intelligence</a:t>
            </a:r>
            <a:endParaRPr lang="en-US" dirty="0"/>
          </a:p>
          <a:p>
            <a:pPr marL="631825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12.4  Maximum 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WAYNE:CS423:kleinberg-tardos:slides:alg-design.pot</Template>
  <TotalTime>13969</TotalTime>
  <Words>1597</Words>
  <Application>Microsoft Office PowerPoint</Application>
  <PresentationFormat>On-screen Show (4:3)</PresentationFormat>
  <Paragraphs>310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alg-design</vt:lpstr>
      <vt:lpstr>Equation</vt:lpstr>
      <vt:lpstr>Microsoft Equation 3.0</vt:lpstr>
      <vt:lpstr>Coping With NP-Hardness</vt:lpstr>
      <vt:lpstr>12.1  Landscape of an Optimization Problem</vt:lpstr>
      <vt:lpstr>Gradient Descent:  Vertex Cover</vt:lpstr>
      <vt:lpstr>Gradient Descent:  Vertex Cover</vt:lpstr>
      <vt:lpstr>Local Search</vt:lpstr>
      <vt:lpstr>12.2  Metropolis Algorithm</vt:lpstr>
      <vt:lpstr>Metropolis Algorithm</vt:lpstr>
      <vt:lpstr>Simulated Annealing</vt:lpstr>
      <vt:lpstr>12.4  Maximum Cut</vt:lpstr>
      <vt:lpstr>Maximum Cut</vt:lpstr>
      <vt:lpstr>Maximum Cut</vt:lpstr>
      <vt:lpstr>Maximum Cut:  Local Search Analysis</vt:lpstr>
      <vt:lpstr>Maximum Cut:  Big Improvement Flips</vt:lpstr>
      <vt:lpstr>Maximum Cut: the State of Art</vt:lpstr>
      <vt:lpstr>12.7  Nash Equilibria</vt:lpstr>
      <vt:lpstr>Multicast Routing with Fair Cost Sharing</vt:lpstr>
      <vt:lpstr>Nash Equilibrium</vt:lpstr>
      <vt:lpstr>Social Optimum</vt:lpstr>
      <vt:lpstr>Price of Stability</vt:lpstr>
      <vt:lpstr>Finding a Nash Equilibrium</vt:lpstr>
      <vt:lpstr>Finding a Nash Equilibrium</vt:lpstr>
      <vt:lpstr>Bounding the Price of Stability</vt:lpstr>
      <vt:lpstr>Bounding the Price of Stability</vt:lpstr>
      <vt:lpstr>Summary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yike</cp:lastModifiedBy>
  <cp:revision>1022</cp:revision>
  <cp:lastPrinted>2005-06-13T18:11:10Z</cp:lastPrinted>
  <dcterms:created xsi:type="dcterms:W3CDTF">1999-12-31T01:41:01Z</dcterms:created>
  <dcterms:modified xsi:type="dcterms:W3CDTF">2014-10-15T08:35:02Z</dcterms:modified>
</cp:coreProperties>
</file>