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1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4" r:id="rId1"/>
  </p:sldMasterIdLst>
  <p:notesMasterIdLst>
    <p:notesMasterId r:id="rId97"/>
  </p:notesMasterIdLst>
  <p:handoutMasterIdLst>
    <p:handoutMasterId r:id="rId98"/>
  </p:handoutMasterIdLst>
  <p:sldIdLst>
    <p:sldId id="511" r:id="rId2"/>
    <p:sldId id="483" r:id="rId3"/>
    <p:sldId id="464" r:id="rId4"/>
    <p:sldId id="480" r:id="rId5"/>
    <p:sldId id="543" r:id="rId6"/>
    <p:sldId id="482" r:id="rId7"/>
    <p:sldId id="484" r:id="rId8"/>
    <p:sldId id="479" r:id="rId9"/>
    <p:sldId id="474" r:id="rId10"/>
    <p:sldId id="475" r:id="rId11"/>
    <p:sldId id="476" r:id="rId12"/>
    <p:sldId id="477" r:id="rId13"/>
    <p:sldId id="478" r:id="rId14"/>
    <p:sldId id="485" r:id="rId15"/>
    <p:sldId id="513" r:id="rId16"/>
    <p:sldId id="588" r:id="rId17"/>
    <p:sldId id="586" r:id="rId18"/>
    <p:sldId id="515" r:id="rId19"/>
    <p:sldId id="516" r:id="rId20"/>
    <p:sldId id="565" r:id="rId21"/>
    <p:sldId id="566" r:id="rId22"/>
    <p:sldId id="567" r:id="rId23"/>
    <p:sldId id="589" r:id="rId24"/>
    <p:sldId id="568" r:id="rId25"/>
    <p:sldId id="572" r:id="rId26"/>
    <p:sldId id="604" r:id="rId27"/>
    <p:sldId id="630" r:id="rId28"/>
    <p:sldId id="631" r:id="rId29"/>
    <p:sldId id="605" r:id="rId30"/>
    <p:sldId id="606" r:id="rId31"/>
    <p:sldId id="607" r:id="rId32"/>
    <p:sldId id="608" r:id="rId33"/>
    <p:sldId id="609" r:id="rId34"/>
    <p:sldId id="612" r:id="rId35"/>
    <p:sldId id="528" r:id="rId36"/>
    <p:sldId id="529" r:id="rId37"/>
    <p:sldId id="611" r:id="rId38"/>
    <p:sldId id="552" r:id="rId39"/>
    <p:sldId id="603" r:id="rId40"/>
    <p:sldId id="530" r:id="rId41"/>
    <p:sldId id="544" r:id="rId42"/>
    <p:sldId id="531" r:id="rId43"/>
    <p:sldId id="532" r:id="rId44"/>
    <p:sldId id="596" r:id="rId45"/>
    <p:sldId id="632" r:id="rId46"/>
    <p:sldId id="633" r:id="rId47"/>
    <p:sldId id="636" r:id="rId48"/>
    <p:sldId id="634" r:id="rId49"/>
    <p:sldId id="635" r:id="rId50"/>
    <p:sldId id="637" r:id="rId51"/>
    <p:sldId id="638" r:id="rId52"/>
    <p:sldId id="639" r:id="rId53"/>
    <p:sldId id="640" r:id="rId54"/>
    <p:sldId id="641" r:id="rId55"/>
    <p:sldId id="642" r:id="rId56"/>
    <p:sldId id="652" r:id="rId57"/>
    <p:sldId id="648" r:id="rId58"/>
    <p:sldId id="649" r:id="rId59"/>
    <p:sldId id="650" r:id="rId60"/>
    <p:sldId id="651" r:id="rId61"/>
    <p:sldId id="629" r:id="rId62"/>
    <p:sldId id="643" r:id="rId63"/>
    <p:sldId id="644" r:id="rId64"/>
    <p:sldId id="645" r:id="rId65"/>
    <p:sldId id="646" r:id="rId66"/>
    <p:sldId id="647" r:id="rId67"/>
    <p:sldId id="653" r:id="rId68"/>
    <p:sldId id="654" r:id="rId69"/>
    <p:sldId id="655" r:id="rId70"/>
    <p:sldId id="656" r:id="rId71"/>
    <p:sldId id="657" r:id="rId72"/>
    <p:sldId id="658" r:id="rId73"/>
    <p:sldId id="659" r:id="rId74"/>
    <p:sldId id="660" r:id="rId75"/>
    <p:sldId id="661" r:id="rId76"/>
    <p:sldId id="662" r:id="rId77"/>
    <p:sldId id="663" r:id="rId78"/>
    <p:sldId id="664" r:id="rId79"/>
    <p:sldId id="665" r:id="rId80"/>
    <p:sldId id="666" r:id="rId81"/>
    <p:sldId id="667" r:id="rId82"/>
    <p:sldId id="674" r:id="rId83"/>
    <p:sldId id="675" r:id="rId84"/>
    <p:sldId id="670" r:id="rId85"/>
    <p:sldId id="671" r:id="rId86"/>
    <p:sldId id="672" r:id="rId87"/>
    <p:sldId id="673" r:id="rId88"/>
    <p:sldId id="680" r:id="rId89"/>
    <p:sldId id="681" r:id="rId90"/>
    <p:sldId id="682" r:id="rId91"/>
    <p:sldId id="683" r:id="rId92"/>
    <p:sldId id="676" r:id="rId93"/>
    <p:sldId id="677" r:id="rId94"/>
    <p:sldId id="678" r:id="rId95"/>
    <p:sldId id="679" r:id="rId96"/>
  </p:sldIdLst>
  <p:sldSz cx="9144000" cy="6858000" type="screen4x3"/>
  <p:notesSz cx="9269413" cy="7019925"/>
  <p:custShowLst>
    <p:custShow name="handout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9"/>
        <p:sld r:id="rId20"/>
        <p:sld r:id="rId21"/>
        <p:sld r:id="rId22"/>
        <p:sld r:id="rId23"/>
        <p:sld r:id="rId25"/>
        <p:sld r:id="rId26"/>
        <p:sld r:id="rId36"/>
        <p:sld r:id="rId37"/>
        <p:sld r:id="rId39"/>
        <p:sld r:id="rId41"/>
        <p:sld r:id="rId42"/>
        <p:sld r:id="rId43"/>
        <p:sld r:id="rId44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33"/>
    <a:srgbClr val="003399"/>
    <a:srgbClr val="006600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6603" autoAdjust="0"/>
  </p:normalViewPr>
  <p:slideViewPr>
    <p:cSldViewPr snapToGrid="0">
      <p:cViewPr varScale="1">
        <p:scale>
          <a:sx n="83" d="100"/>
          <a:sy n="83" d="100"/>
        </p:scale>
        <p:origin x="106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C98CF92-FE8F-4544-883E-93E1A845B995}" type="datetime1">
              <a:rPr lang="en-US" altLang="en-US"/>
              <a:pPr/>
              <a:t>11/17/2014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ABAAD25-F78D-4C47-8C9A-6831EC60E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142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1120DF4-8A95-4914-B67F-ECEC512AA56E}" type="datetime1">
              <a:rPr lang="en-US" altLang="en-US"/>
              <a:pPr/>
              <a:t>11/17/2014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B4C024C-3CC4-4067-9D68-683747307D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02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413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9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30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71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Best known deterministic.  </a:t>
            </a:r>
            <a:r>
              <a:rPr lang="en-US" altLang="en-US">
                <a:solidFill>
                  <a:schemeClr val="hlink"/>
                </a:solidFill>
              </a:rPr>
              <a:t>[Nagamochi-Ibaraki 1992] </a:t>
            </a:r>
            <a:r>
              <a:rPr lang="en-US" altLang="en-US"/>
              <a:t> O(mn + n</a:t>
            </a:r>
            <a:r>
              <a:rPr lang="en-US" altLang="en-US" baseline="30000"/>
              <a:t>2</a:t>
            </a:r>
            <a:r>
              <a:rPr lang="en-US" altLang="en-US"/>
              <a:t> log n).</a:t>
            </a:r>
          </a:p>
        </p:txBody>
      </p:sp>
    </p:spTree>
    <p:extLst>
      <p:ext uri="{BB962C8B-B14F-4D97-AF65-F5344CB8AC3E}">
        <p14:creationId xmlns:p14="http://schemas.microsoft.com/office/powerpoint/2010/main" val="3989738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003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0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116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850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293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07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602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597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43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63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181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329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589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474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273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905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390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5926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5777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0912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There</a:t>
            </a:r>
            <a:r>
              <a:rPr lang="en-US" altLang="en-US" baseline="0" dirty="0" smtClean="0"/>
              <a:t> is a purported proof in the following paper:</a:t>
            </a:r>
          </a:p>
          <a:p>
            <a:endParaRPr lang="en-US" altLang="en-US" baseline="0" dirty="0" smtClean="0"/>
          </a:p>
          <a:p>
            <a:r>
              <a:rPr lang="en-US" altLang="en-US" dirty="0" smtClean="0"/>
              <a:t>R. </a:t>
            </a:r>
            <a:r>
              <a:rPr lang="en-US" altLang="en-US" dirty="0" err="1" smtClean="0"/>
              <a:t>Sundar</a:t>
            </a:r>
            <a:r>
              <a:rPr lang="en-US" altLang="en-US" dirty="0" smtClean="0"/>
              <a:t>. A lower bound for the dictionary problem under a hashing model. In Proc. IEEE Symposium on Foundations of Computer Science,</a:t>
            </a:r>
          </a:p>
          <a:p>
            <a:r>
              <a:rPr lang="en-US" altLang="en-US" dirty="0" smtClean="0"/>
              <a:t>pages 612–621, 1991.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But no one understands</a:t>
            </a:r>
            <a:r>
              <a:rPr lang="en-US" altLang="en-US" baseline="0" dirty="0" smtClean="0"/>
              <a:t> the proof and the author cannot be reached for explanation.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5510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8049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565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6925"/>
            <a:ext cx="6796087" cy="3155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48" tIns="44024" rIns="88048" bIns="44024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76066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6925"/>
            <a:ext cx="6796087" cy="3155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48" tIns="44024" rIns="88048" bIns="44024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17424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158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800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252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4894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0703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48061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05584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7092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9861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5347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5170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2385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05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490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60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833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213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11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601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F24DC5-4143-47C7-9B48-477A17933674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6684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6CC6C4-DAE9-4EF7-BD30-38BE9150A6D8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6889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91AB74-BC2C-47DC-8A56-3F4E23B550F6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5176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CEA5E-A52F-477C-A1B9-D932CD65C23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4227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CDD4E-0887-4D1C-8CD3-1A47133E8F62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3230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383644-D5A4-4450-A605-9DB93A04C5C1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3089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BA9D3-90C8-46DD-BD8E-A62873EBB6AB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3921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581444-77EA-4CF4-AF52-459B037769CD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9008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EBA151-C655-4950-ACBC-515DE10FA42C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9671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EF9A6-7EE4-4A1B-9D3D-62D370A982DC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860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591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D8C83EA-4169-4958-96BE-2E35AA6149FF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6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60.png"/><Relationship Id="rId9" Type="http://schemas.openxmlformats.org/officeDocument/2006/relationships/image" Target="../media/image6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7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77112-26E2-4493-A793-74BF6D72B8E4}" type="slidenum">
              <a:rPr lang="en-US" altLang="en-US"/>
              <a:pPr/>
              <a:t>1</a:t>
            </a:fld>
            <a:endParaRPr lang="en-US" altLang="en-US" sz="1400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Randomization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en-US" dirty="0"/>
          </a:p>
          <a:p>
            <a:r>
              <a:rPr lang="en-US" altLang="en-US" dirty="0"/>
              <a:t>Randomization.  </a:t>
            </a:r>
            <a:r>
              <a:rPr lang="en-US" altLang="en-US" dirty="0">
                <a:solidFill>
                  <a:schemeClr val="tx1"/>
                </a:solidFill>
              </a:rPr>
              <a:t>Allow fair coin flip in unit time.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Why randomize?</a:t>
            </a:r>
            <a:r>
              <a:rPr lang="en-US" altLang="en-US" dirty="0">
                <a:solidFill>
                  <a:schemeClr val="tx1"/>
                </a:solidFill>
              </a:rPr>
              <a:t>  Can lead to simplest, fastest, or only known algorithm for a particular problem.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Big open question: </a:t>
            </a:r>
            <a:r>
              <a:rPr lang="en-US" altLang="en-US" dirty="0" smtClean="0">
                <a:solidFill>
                  <a:schemeClr val="tx1"/>
                </a:solidFill>
              </a:rPr>
              <a:t>Can a randomized algorithm solve a problem in poly time that cannot be solved by a deterministic algorithm (P=BPP)?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However, randomization has been shown to be necessary in a variety of other settings: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 smtClean="0">
                <a:solidFill>
                  <a:schemeClr val="tx1"/>
                </a:solidFill>
              </a:rPr>
              <a:t>Sublinear</a:t>
            </a:r>
            <a:r>
              <a:rPr lang="en-US" altLang="en-US" dirty="0" smtClean="0">
                <a:solidFill>
                  <a:schemeClr val="tx1"/>
                </a:solidFill>
              </a:rPr>
              <a:t>-time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Distributed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Streaming algorithms</a:t>
            </a:r>
            <a:endParaRPr lang="en-US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Communication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Interactive proof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646151" name="Rectangle 7"/>
          <p:cNvSpPr>
            <a:spLocks noChangeArrowheads="1"/>
          </p:cNvSpPr>
          <p:nvPr/>
        </p:nvSpPr>
        <p:spPr bwMode="auto">
          <a:xfrm>
            <a:off x="2836494" y="826841"/>
            <a:ext cx="565860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in practice, access to a pseudo-random number generator</a:t>
            </a:r>
          </a:p>
        </p:txBody>
      </p:sp>
      <p:sp>
        <p:nvSpPr>
          <p:cNvPr id="646152" name="Line 8"/>
          <p:cNvSpPr>
            <a:spLocks noChangeShapeType="1"/>
          </p:cNvSpPr>
          <p:nvPr/>
        </p:nvSpPr>
        <p:spPr bwMode="auto">
          <a:xfrm flipH="1">
            <a:off x="3536361" y="1166037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AC3E6-546D-4E44-B327-42889217A227}" type="slidenum">
              <a:rPr lang="en-US" altLang="en-US"/>
              <a:pPr/>
              <a:t>10</a:t>
            </a:fld>
            <a:endParaRPr lang="en-US" altLang="en-US" sz="1400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Contraction Algorithm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The contraction algorithm returns a min cut with prob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 </a:t>
            </a:r>
            <a:r>
              <a:rPr lang="en-US" altLang="en-US" dirty="0">
                <a:solidFill>
                  <a:schemeClr val="tx1"/>
                </a:solidFill>
              </a:rPr>
              <a:t>2/n</a:t>
            </a:r>
            <a:r>
              <a:rPr lang="en-US" altLang="en-US" baseline="30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Consider a global min-cut (A*, B*) of G. Let F* be edges with one endpoint in A* and the other in B*. Let k = |F*| = size of min cut.</a:t>
            </a:r>
          </a:p>
          <a:p>
            <a:pPr lvl="1"/>
            <a:r>
              <a:rPr lang="en-US" altLang="en-US" dirty="0"/>
              <a:t>In first step, algorithm contracts an edge in F* </a:t>
            </a:r>
            <a:r>
              <a:rPr lang="en-US" altLang="en-US" dirty="0" smtClean="0"/>
              <a:t>with prob k </a:t>
            </a:r>
            <a:r>
              <a:rPr lang="en-US" altLang="en-US" dirty="0"/>
              <a:t>/ |E|.</a:t>
            </a:r>
          </a:p>
          <a:p>
            <a:pPr lvl="1"/>
            <a:r>
              <a:rPr lang="en-US" altLang="en-US" dirty="0"/>
              <a:t>Every node has degree </a:t>
            </a:r>
            <a:r>
              <a:rPr lang="en-US" altLang="en-US" dirty="0">
                <a:sym typeface="Symbol" pitchFamily="92" charset="2"/>
              </a:rPr>
              <a:t> k since otherwise (A*, B*) would not be min-cut.    |E|  </a:t>
            </a:r>
            <a:r>
              <a:rPr lang="en-US" altLang="en-US" dirty="0"/>
              <a:t>½</a:t>
            </a:r>
            <a:r>
              <a:rPr lang="en-US" altLang="en-US" dirty="0">
                <a:sym typeface="Symbol" pitchFamily="92" charset="2"/>
              </a:rPr>
              <a:t>kn.</a:t>
            </a:r>
          </a:p>
          <a:p>
            <a:pPr lvl="1"/>
            <a:r>
              <a:rPr lang="en-US" altLang="en-US" dirty="0">
                <a:sym typeface="Symbol" pitchFamily="92" charset="2"/>
              </a:rPr>
              <a:t>Thus, algorithm contracts an edge in F* with probability  2/n.</a:t>
            </a:r>
          </a:p>
          <a:p>
            <a:pPr lvl="1"/>
            <a:endParaRPr lang="en-US" altLang="en-US" dirty="0">
              <a:sym typeface="Symbol" pitchFamily="92" charset="2"/>
            </a:endParaRPr>
          </a:p>
        </p:txBody>
      </p:sp>
      <p:graphicFrame>
        <p:nvGraphicFramePr>
          <p:cNvPr id="570372" name="Object 4"/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514" name="Equation" r:id="rId4" imgW="139680" imgH="291960" progId="Equation.3">
                  <p:embed/>
                </p:oleObj>
              </mc:Choice>
              <mc:Fallback>
                <p:oleObj name="Equation" r:id="rId4" imgW="1396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373" name="Freeform 5"/>
          <p:cNvSpPr>
            <a:spLocks/>
          </p:cNvSpPr>
          <p:nvPr/>
        </p:nvSpPr>
        <p:spPr bwMode="auto">
          <a:xfrm>
            <a:off x="3200400" y="4026997"/>
            <a:ext cx="1135063" cy="1584325"/>
          </a:xfrm>
          <a:custGeom>
            <a:avLst/>
            <a:gdLst>
              <a:gd name="T0" fmla="*/ 165 w 715"/>
              <a:gd name="T1" fmla="*/ 19 h 998"/>
              <a:gd name="T2" fmla="*/ 247 w 715"/>
              <a:gd name="T3" fmla="*/ 0 h 998"/>
              <a:gd name="T4" fmla="*/ 320 w 715"/>
              <a:gd name="T5" fmla="*/ 9 h 998"/>
              <a:gd name="T6" fmla="*/ 436 w 715"/>
              <a:gd name="T7" fmla="*/ 87 h 998"/>
              <a:gd name="T8" fmla="*/ 490 w 715"/>
              <a:gd name="T9" fmla="*/ 140 h 998"/>
              <a:gd name="T10" fmla="*/ 528 w 715"/>
              <a:gd name="T11" fmla="*/ 164 h 998"/>
              <a:gd name="T12" fmla="*/ 659 w 715"/>
              <a:gd name="T13" fmla="*/ 276 h 998"/>
              <a:gd name="T14" fmla="*/ 674 w 715"/>
              <a:gd name="T15" fmla="*/ 489 h 998"/>
              <a:gd name="T16" fmla="*/ 659 w 715"/>
              <a:gd name="T17" fmla="*/ 557 h 998"/>
              <a:gd name="T18" fmla="*/ 650 w 715"/>
              <a:gd name="T19" fmla="*/ 727 h 998"/>
              <a:gd name="T20" fmla="*/ 635 w 715"/>
              <a:gd name="T21" fmla="*/ 756 h 998"/>
              <a:gd name="T22" fmla="*/ 533 w 715"/>
              <a:gd name="T23" fmla="*/ 897 h 998"/>
              <a:gd name="T24" fmla="*/ 252 w 715"/>
              <a:gd name="T25" fmla="*/ 998 h 998"/>
              <a:gd name="T26" fmla="*/ 140 w 715"/>
              <a:gd name="T27" fmla="*/ 935 h 998"/>
              <a:gd name="T28" fmla="*/ 106 w 715"/>
              <a:gd name="T29" fmla="*/ 867 h 998"/>
              <a:gd name="T30" fmla="*/ 73 w 715"/>
              <a:gd name="T31" fmla="*/ 829 h 998"/>
              <a:gd name="T32" fmla="*/ 34 w 715"/>
              <a:gd name="T33" fmla="*/ 775 h 998"/>
              <a:gd name="T34" fmla="*/ 0 w 715"/>
              <a:gd name="T35" fmla="*/ 562 h 998"/>
              <a:gd name="T36" fmla="*/ 48 w 715"/>
              <a:gd name="T37" fmla="*/ 412 h 998"/>
              <a:gd name="T38" fmla="*/ 77 w 715"/>
              <a:gd name="T39" fmla="*/ 344 h 998"/>
              <a:gd name="T40" fmla="*/ 111 w 715"/>
              <a:gd name="T41" fmla="*/ 135 h 998"/>
              <a:gd name="T42" fmla="*/ 136 w 715"/>
              <a:gd name="T43" fmla="*/ 72 h 998"/>
              <a:gd name="T44" fmla="*/ 165 w 715"/>
              <a:gd name="T45" fmla="*/ 19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15" h="998">
                <a:moveTo>
                  <a:pt x="165" y="19"/>
                </a:moveTo>
                <a:cubicBezTo>
                  <a:pt x="198" y="27"/>
                  <a:pt x="213" y="14"/>
                  <a:pt x="247" y="0"/>
                </a:cubicBezTo>
                <a:cubicBezTo>
                  <a:pt x="271" y="3"/>
                  <a:pt x="296" y="1"/>
                  <a:pt x="320" y="9"/>
                </a:cubicBezTo>
                <a:cubicBezTo>
                  <a:pt x="362" y="21"/>
                  <a:pt x="404" y="57"/>
                  <a:pt x="436" y="87"/>
                </a:cubicBezTo>
                <a:cubicBezTo>
                  <a:pt x="454" y="104"/>
                  <a:pt x="467" y="128"/>
                  <a:pt x="490" y="140"/>
                </a:cubicBezTo>
                <a:cubicBezTo>
                  <a:pt x="501" y="146"/>
                  <a:pt x="518" y="153"/>
                  <a:pt x="528" y="164"/>
                </a:cubicBezTo>
                <a:cubicBezTo>
                  <a:pt x="574" y="214"/>
                  <a:pt x="582" y="264"/>
                  <a:pt x="659" y="276"/>
                </a:cubicBezTo>
                <a:cubicBezTo>
                  <a:pt x="715" y="329"/>
                  <a:pt x="695" y="419"/>
                  <a:pt x="674" y="489"/>
                </a:cubicBezTo>
                <a:cubicBezTo>
                  <a:pt x="671" y="512"/>
                  <a:pt x="661" y="533"/>
                  <a:pt x="659" y="557"/>
                </a:cubicBezTo>
                <a:cubicBezTo>
                  <a:pt x="653" y="613"/>
                  <a:pt x="656" y="670"/>
                  <a:pt x="650" y="727"/>
                </a:cubicBezTo>
                <a:cubicBezTo>
                  <a:pt x="648" y="737"/>
                  <a:pt x="639" y="746"/>
                  <a:pt x="635" y="756"/>
                </a:cubicBezTo>
                <a:cubicBezTo>
                  <a:pt x="612" y="807"/>
                  <a:pt x="592" y="877"/>
                  <a:pt x="533" y="897"/>
                </a:cubicBezTo>
                <a:cubicBezTo>
                  <a:pt x="444" y="959"/>
                  <a:pt x="360" y="986"/>
                  <a:pt x="252" y="998"/>
                </a:cubicBezTo>
                <a:cubicBezTo>
                  <a:pt x="193" y="979"/>
                  <a:pt x="189" y="967"/>
                  <a:pt x="140" y="935"/>
                </a:cubicBezTo>
                <a:cubicBezTo>
                  <a:pt x="123" y="912"/>
                  <a:pt x="119" y="890"/>
                  <a:pt x="106" y="867"/>
                </a:cubicBezTo>
                <a:cubicBezTo>
                  <a:pt x="97" y="852"/>
                  <a:pt x="82" y="842"/>
                  <a:pt x="73" y="829"/>
                </a:cubicBezTo>
                <a:cubicBezTo>
                  <a:pt x="65" y="806"/>
                  <a:pt x="47" y="794"/>
                  <a:pt x="34" y="775"/>
                </a:cubicBezTo>
                <a:cubicBezTo>
                  <a:pt x="28" y="742"/>
                  <a:pt x="18" y="596"/>
                  <a:pt x="0" y="562"/>
                </a:cubicBezTo>
                <a:cubicBezTo>
                  <a:pt x="16" y="512"/>
                  <a:pt x="30" y="461"/>
                  <a:pt x="48" y="412"/>
                </a:cubicBezTo>
                <a:cubicBezTo>
                  <a:pt x="53" y="382"/>
                  <a:pt x="59" y="368"/>
                  <a:pt x="77" y="344"/>
                </a:cubicBezTo>
                <a:cubicBezTo>
                  <a:pt x="94" y="284"/>
                  <a:pt x="88" y="171"/>
                  <a:pt x="111" y="135"/>
                </a:cubicBezTo>
                <a:cubicBezTo>
                  <a:pt x="116" y="107"/>
                  <a:pt x="119" y="94"/>
                  <a:pt x="136" y="72"/>
                </a:cubicBezTo>
                <a:cubicBezTo>
                  <a:pt x="142" y="51"/>
                  <a:pt x="144" y="29"/>
                  <a:pt x="165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0374" name="Freeform 6"/>
          <p:cNvSpPr>
            <a:spLocks/>
          </p:cNvSpPr>
          <p:nvPr/>
        </p:nvSpPr>
        <p:spPr bwMode="auto">
          <a:xfrm>
            <a:off x="4924425" y="3979372"/>
            <a:ext cx="1089025" cy="1625600"/>
          </a:xfrm>
          <a:custGeom>
            <a:avLst/>
            <a:gdLst>
              <a:gd name="T0" fmla="*/ 237 w 686"/>
              <a:gd name="T1" fmla="*/ 10 h 1024"/>
              <a:gd name="T2" fmla="*/ 179 w 686"/>
              <a:gd name="T3" fmla="*/ 49 h 1024"/>
              <a:gd name="T4" fmla="*/ 92 w 686"/>
              <a:gd name="T5" fmla="*/ 127 h 1024"/>
              <a:gd name="T6" fmla="*/ 0 w 686"/>
              <a:gd name="T7" fmla="*/ 311 h 1024"/>
              <a:gd name="T8" fmla="*/ 58 w 686"/>
              <a:gd name="T9" fmla="*/ 398 h 1024"/>
              <a:gd name="T10" fmla="*/ 107 w 686"/>
              <a:gd name="T11" fmla="*/ 456 h 1024"/>
              <a:gd name="T12" fmla="*/ 58 w 686"/>
              <a:gd name="T13" fmla="*/ 626 h 1024"/>
              <a:gd name="T14" fmla="*/ 73 w 686"/>
              <a:gd name="T15" fmla="*/ 883 h 1024"/>
              <a:gd name="T16" fmla="*/ 77 w 686"/>
              <a:gd name="T17" fmla="*/ 931 h 1024"/>
              <a:gd name="T18" fmla="*/ 184 w 686"/>
              <a:gd name="T19" fmla="*/ 985 h 1024"/>
              <a:gd name="T20" fmla="*/ 402 w 686"/>
              <a:gd name="T21" fmla="*/ 999 h 1024"/>
              <a:gd name="T22" fmla="*/ 494 w 686"/>
              <a:gd name="T23" fmla="*/ 994 h 1024"/>
              <a:gd name="T24" fmla="*/ 567 w 686"/>
              <a:gd name="T25" fmla="*/ 975 h 1024"/>
              <a:gd name="T26" fmla="*/ 640 w 686"/>
              <a:gd name="T27" fmla="*/ 936 h 1024"/>
              <a:gd name="T28" fmla="*/ 616 w 686"/>
              <a:gd name="T29" fmla="*/ 723 h 1024"/>
              <a:gd name="T30" fmla="*/ 635 w 686"/>
              <a:gd name="T31" fmla="*/ 519 h 1024"/>
              <a:gd name="T32" fmla="*/ 625 w 686"/>
              <a:gd name="T33" fmla="*/ 471 h 1024"/>
              <a:gd name="T34" fmla="*/ 543 w 686"/>
              <a:gd name="T35" fmla="*/ 350 h 1024"/>
              <a:gd name="T36" fmla="*/ 494 w 686"/>
              <a:gd name="T37" fmla="*/ 262 h 1024"/>
              <a:gd name="T38" fmla="*/ 456 w 686"/>
              <a:gd name="T39" fmla="*/ 209 h 1024"/>
              <a:gd name="T40" fmla="*/ 446 w 686"/>
              <a:gd name="T41" fmla="*/ 180 h 1024"/>
              <a:gd name="T42" fmla="*/ 431 w 686"/>
              <a:gd name="T43" fmla="*/ 160 h 1024"/>
              <a:gd name="T44" fmla="*/ 388 w 686"/>
              <a:gd name="T45" fmla="*/ 59 h 1024"/>
              <a:gd name="T46" fmla="*/ 339 w 686"/>
              <a:gd name="T47" fmla="*/ 15 h 1024"/>
              <a:gd name="T48" fmla="*/ 320 w 686"/>
              <a:gd name="T49" fmla="*/ 0 h 1024"/>
              <a:gd name="T50" fmla="*/ 257 w 686"/>
              <a:gd name="T51" fmla="*/ 20 h 1024"/>
              <a:gd name="T52" fmla="*/ 237 w 686"/>
              <a:gd name="T53" fmla="*/ 1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6" h="1024">
                <a:moveTo>
                  <a:pt x="237" y="10"/>
                </a:moveTo>
                <a:cubicBezTo>
                  <a:pt x="218" y="24"/>
                  <a:pt x="195" y="32"/>
                  <a:pt x="179" y="49"/>
                </a:cubicBezTo>
                <a:cubicBezTo>
                  <a:pt x="151" y="76"/>
                  <a:pt x="123" y="105"/>
                  <a:pt x="92" y="127"/>
                </a:cubicBezTo>
                <a:cubicBezTo>
                  <a:pt x="53" y="180"/>
                  <a:pt x="18" y="247"/>
                  <a:pt x="0" y="311"/>
                </a:cubicBezTo>
                <a:cubicBezTo>
                  <a:pt x="8" y="343"/>
                  <a:pt x="30" y="378"/>
                  <a:pt x="58" y="398"/>
                </a:cubicBezTo>
                <a:cubicBezTo>
                  <a:pt x="88" y="441"/>
                  <a:pt x="71" y="422"/>
                  <a:pt x="107" y="456"/>
                </a:cubicBezTo>
                <a:cubicBezTo>
                  <a:pt x="119" y="519"/>
                  <a:pt x="81" y="569"/>
                  <a:pt x="58" y="626"/>
                </a:cubicBezTo>
                <a:cubicBezTo>
                  <a:pt x="62" y="836"/>
                  <a:pt x="47" y="782"/>
                  <a:pt x="73" y="883"/>
                </a:cubicBezTo>
                <a:cubicBezTo>
                  <a:pt x="74" y="899"/>
                  <a:pt x="70" y="916"/>
                  <a:pt x="77" y="931"/>
                </a:cubicBezTo>
                <a:cubicBezTo>
                  <a:pt x="89" y="959"/>
                  <a:pt x="156" y="981"/>
                  <a:pt x="184" y="985"/>
                </a:cubicBezTo>
                <a:cubicBezTo>
                  <a:pt x="271" y="1024"/>
                  <a:pt x="222" y="1004"/>
                  <a:pt x="402" y="999"/>
                </a:cubicBezTo>
                <a:cubicBezTo>
                  <a:pt x="445" y="984"/>
                  <a:pt x="433" y="984"/>
                  <a:pt x="494" y="994"/>
                </a:cubicBezTo>
                <a:cubicBezTo>
                  <a:pt x="522" y="990"/>
                  <a:pt x="539" y="982"/>
                  <a:pt x="567" y="975"/>
                </a:cubicBezTo>
                <a:cubicBezTo>
                  <a:pt x="619" y="940"/>
                  <a:pt x="594" y="951"/>
                  <a:pt x="640" y="936"/>
                </a:cubicBezTo>
                <a:cubicBezTo>
                  <a:pt x="686" y="873"/>
                  <a:pt x="659" y="781"/>
                  <a:pt x="616" y="723"/>
                </a:cubicBezTo>
                <a:cubicBezTo>
                  <a:pt x="583" y="629"/>
                  <a:pt x="616" y="594"/>
                  <a:pt x="635" y="519"/>
                </a:cubicBezTo>
                <a:cubicBezTo>
                  <a:pt x="631" y="503"/>
                  <a:pt x="629" y="486"/>
                  <a:pt x="625" y="471"/>
                </a:cubicBezTo>
                <a:cubicBezTo>
                  <a:pt x="614" y="435"/>
                  <a:pt x="560" y="388"/>
                  <a:pt x="543" y="350"/>
                </a:cubicBezTo>
                <a:cubicBezTo>
                  <a:pt x="528" y="318"/>
                  <a:pt x="523" y="281"/>
                  <a:pt x="494" y="262"/>
                </a:cubicBezTo>
                <a:cubicBezTo>
                  <a:pt x="469" y="224"/>
                  <a:pt x="482" y="242"/>
                  <a:pt x="456" y="209"/>
                </a:cubicBezTo>
                <a:cubicBezTo>
                  <a:pt x="452" y="199"/>
                  <a:pt x="450" y="189"/>
                  <a:pt x="446" y="180"/>
                </a:cubicBezTo>
                <a:cubicBezTo>
                  <a:pt x="442" y="172"/>
                  <a:pt x="434" y="167"/>
                  <a:pt x="431" y="160"/>
                </a:cubicBezTo>
                <a:cubicBezTo>
                  <a:pt x="413" y="123"/>
                  <a:pt x="412" y="92"/>
                  <a:pt x="388" y="59"/>
                </a:cubicBezTo>
                <a:cubicBezTo>
                  <a:pt x="363" y="26"/>
                  <a:pt x="397" y="59"/>
                  <a:pt x="339" y="15"/>
                </a:cubicBezTo>
                <a:cubicBezTo>
                  <a:pt x="332" y="10"/>
                  <a:pt x="320" y="0"/>
                  <a:pt x="320" y="0"/>
                </a:cubicBezTo>
                <a:cubicBezTo>
                  <a:pt x="299" y="10"/>
                  <a:pt x="279" y="14"/>
                  <a:pt x="257" y="20"/>
                </a:cubicBezTo>
                <a:cubicBezTo>
                  <a:pt x="240" y="9"/>
                  <a:pt x="248" y="10"/>
                  <a:pt x="237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0375" name="Rectangle 7"/>
          <p:cNvSpPr>
            <a:spLocks noChangeArrowheads="1"/>
          </p:cNvSpPr>
          <p:nvPr/>
        </p:nvSpPr>
        <p:spPr bwMode="auto">
          <a:xfrm>
            <a:off x="3432175" y="4207972"/>
            <a:ext cx="4079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A*</a:t>
            </a:r>
          </a:p>
        </p:txBody>
      </p:sp>
      <p:sp>
        <p:nvSpPr>
          <p:cNvPr id="570376" name="Rectangle 8"/>
          <p:cNvSpPr>
            <a:spLocks noChangeArrowheads="1"/>
          </p:cNvSpPr>
          <p:nvPr/>
        </p:nvSpPr>
        <p:spPr bwMode="auto">
          <a:xfrm>
            <a:off x="5176838" y="4131772"/>
            <a:ext cx="3905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B*</a:t>
            </a:r>
          </a:p>
        </p:txBody>
      </p:sp>
      <p:sp>
        <p:nvSpPr>
          <p:cNvPr id="570377" name="Line 9"/>
          <p:cNvSpPr>
            <a:spLocks noChangeShapeType="1"/>
          </p:cNvSpPr>
          <p:nvPr/>
        </p:nvSpPr>
        <p:spPr bwMode="auto">
          <a:xfrm>
            <a:off x="3781425" y="4588972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0378" name="Line 10"/>
          <p:cNvSpPr>
            <a:spLocks noChangeShapeType="1"/>
          </p:cNvSpPr>
          <p:nvPr/>
        </p:nvSpPr>
        <p:spPr bwMode="auto">
          <a:xfrm>
            <a:off x="3781425" y="4741372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0379" name="Line 11"/>
          <p:cNvSpPr>
            <a:spLocks noChangeShapeType="1"/>
          </p:cNvSpPr>
          <p:nvPr/>
        </p:nvSpPr>
        <p:spPr bwMode="auto">
          <a:xfrm flipV="1">
            <a:off x="3781425" y="4817572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0380" name="Rectangle 12"/>
          <p:cNvSpPr>
            <a:spLocks noChangeArrowheads="1"/>
          </p:cNvSpPr>
          <p:nvPr/>
        </p:nvSpPr>
        <p:spPr bwMode="auto">
          <a:xfrm>
            <a:off x="4435475" y="5423997"/>
            <a:ext cx="3857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F*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1A10B-99CA-4679-A2A6-6DB3693881D5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Contraction Algorithm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The contraction algorithm returns a min cut with prob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 </a:t>
            </a:r>
            <a:r>
              <a:rPr lang="en-US" altLang="en-US" dirty="0">
                <a:solidFill>
                  <a:schemeClr val="tx1"/>
                </a:solidFill>
              </a:rPr>
              <a:t>2/n</a:t>
            </a:r>
            <a:r>
              <a:rPr lang="en-US" altLang="en-US" baseline="30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Consider a global min-cut (A*, B*) of G. Let F* be edges with one endpoint in A* and the other in B*. Let k = |F*| = size of min cut.</a:t>
            </a:r>
          </a:p>
          <a:p>
            <a:pPr lvl="1"/>
            <a:r>
              <a:rPr lang="en-US" altLang="en-US" dirty="0">
                <a:sym typeface="Symbol" pitchFamily="92" charset="2"/>
              </a:rPr>
              <a:t>Let G' be graph after j iterations. There are n' = n-j supernodes.</a:t>
            </a:r>
          </a:p>
          <a:p>
            <a:pPr lvl="1"/>
            <a:r>
              <a:rPr lang="en-US" altLang="en-US" dirty="0">
                <a:sym typeface="Symbol" pitchFamily="92" charset="2"/>
              </a:rPr>
              <a:t>Suppose no edge in F* has been contracted. The min-cut in G' is still k.</a:t>
            </a:r>
          </a:p>
          <a:p>
            <a:pPr lvl="1"/>
            <a:r>
              <a:rPr lang="en-US" altLang="en-US" dirty="0">
                <a:sym typeface="Symbol" pitchFamily="92" charset="2"/>
              </a:rPr>
              <a:t>Since value of min-cut is k, |E'|  ½kn'.</a:t>
            </a:r>
          </a:p>
          <a:p>
            <a:pPr lvl="1"/>
            <a:r>
              <a:rPr lang="en-US" altLang="en-US" dirty="0">
                <a:sym typeface="Symbol" pitchFamily="92" charset="2"/>
              </a:rPr>
              <a:t>Thus, algorithm contracts an edge in F* with probability  </a:t>
            </a:r>
            <a:r>
              <a:rPr lang="en-US" altLang="en-US" dirty="0" smtClean="0">
                <a:sym typeface="Symbol" pitchFamily="92" charset="2"/>
              </a:rPr>
              <a:t>2/n</a:t>
            </a:r>
            <a:r>
              <a:rPr lang="en-US" altLang="en-US" dirty="0">
                <a:sym typeface="Symbol" pitchFamily="92" charset="2"/>
              </a:rPr>
              <a:t>'.</a:t>
            </a:r>
          </a:p>
          <a:p>
            <a:pPr lvl="1"/>
            <a:endParaRPr lang="en-US" altLang="en-US" dirty="0">
              <a:sym typeface="Symbol" pitchFamily="92" charset="2"/>
            </a:endParaRPr>
          </a:p>
          <a:p>
            <a:pPr lvl="1"/>
            <a:r>
              <a:rPr lang="en-US" altLang="en-US" dirty="0">
                <a:sym typeface="Symbol" pitchFamily="92" charset="2"/>
              </a:rPr>
              <a:t>Let </a:t>
            </a:r>
            <a:r>
              <a:rPr lang="en-US" altLang="en-US" dirty="0" err="1">
                <a:sym typeface="Symbol" pitchFamily="92" charset="2"/>
              </a:rPr>
              <a:t>E</a:t>
            </a:r>
            <a:r>
              <a:rPr lang="en-US" altLang="en-US" baseline="-25000" dirty="0" err="1">
                <a:sym typeface="Symbol" pitchFamily="92" charset="2"/>
              </a:rPr>
              <a:t>j</a:t>
            </a:r>
            <a:r>
              <a:rPr lang="en-US" altLang="en-US" dirty="0">
                <a:sym typeface="Symbol" pitchFamily="92" charset="2"/>
              </a:rPr>
              <a:t> = event that an edge in F* is not contracted in iteration j.</a:t>
            </a:r>
          </a:p>
          <a:p>
            <a:pPr lvl="1"/>
            <a:endParaRPr lang="en-US" altLang="en-US" dirty="0">
              <a:sym typeface="Symbol" pitchFamily="92" charset="2"/>
            </a:endParaRPr>
          </a:p>
        </p:txBody>
      </p:sp>
      <p:graphicFrame>
        <p:nvGraphicFramePr>
          <p:cNvPr id="572420" name="Object 4"/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88" name="Equation" r:id="rId4" imgW="139680" imgH="291960" progId="Equation.3">
                  <p:embed/>
                </p:oleObj>
              </mc:Choice>
              <mc:Fallback>
                <p:oleObj name="Equation" r:id="rId4" imgW="1396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621997"/>
              </p:ext>
            </p:extLst>
          </p:nvPr>
        </p:nvGraphicFramePr>
        <p:xfrm>
          <a:off x="462454" y="4348717"/>
          <a:ext cx="8267837" cy="21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89" name="Equation" r:id="rId6" imgW="4787640" imgH="1244520" progId="Equation.3">
                  <p:embed/>
                </p:oleObj>
              </mc:Choice>
              <mc:Fallback>
                <p:oleObj name="Equation" r:id="rId6" imgW="4787640" imgH="1244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54" y="4348717"/>
                        <a:ext cx="8267837" cy="21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35044-CEED-4DAD-BA78-746A6B911ECC}" type="slidenum">
              <a:rPr lang="en-US" altLang="en-US"/>
              <a:pPr/>
              <a:t>12</a:t>
            </a:fld>
            <a:endParaRPr lang="en-US" altLang="en-US" sz="140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Contraction Algorithm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Amplification.  </a:t>
            </a:r>
            <a:r>
              <a:rPr lang="en-US" altLang="en-US" dirty="0">
                <a:solidFill>
                  <a:schemeClr val="tx1"/>
                </a:solidFill>
              </a:rPr>
              <a:t>To amplify the probability of success, run the contraction algorithm many times.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If we repeat the contraction algorithm </a:t>
            </a:r>
            <a:r>
              <a:rPr lang="en-US" altLang="en-US" dirty="0" smtClean="0">
                <a:solidFill>
                  <a:schemeClr val="tx1"/>
                </a:solidFill>
              </a:rPr>
              <a:t>n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times with independent random </a:t>
            </a:r>
            <a:r>
              <a:rPr lang="en-US" altLang="en-US" dirty="0" smtClean="0">
                <a:solidFill>
                  <a:schemeClr val="tx1"/>
                </a:solidFill>
              </a:rPr>
              <a:t>choices and return the best cut found, then the algorithm finds the min-cut with constant probability.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By independence, the probability of failure is at most</a:t>
            </a:r>
          </a:p>
          <a:p>
            <a:endParaRPr lang="en-US" altLang="en-US" dirty="0" smtClean="0">
              <a:sym typeface="Symbol" pitchFamily="92" charset="2"/>
            </a:endParaRPr>
          </a:p>
          <a:p>
            <a:endParaRPr lang="en-US" altLang="en-US" dirty="0">
              <a:sym typeface="Symbol" pitchFamily="92" charset="2"/>
            </a:endParaRPr>
          </a:p>
          <a:p>
            <a:endParaRPr lang="en-US" altLang="en-US" dirty="0" smtClean="0">
              <a:sym typeface="Symbol" pitchFamily="92" charset="2"/>
            </a:endParaRPr>
          </a:p>
          <a:p>
            <a:endParaRPr lang="en-US" altLang="en-US" dirty="0">
              <a:sym typeface="Symbol" pitchFamily="92" charset="2"/>
            </a:endParaRPr>
          </a:p>
          <a:p>
            <a:endParaRPr lang="en-US" altLang="en-US" dirty="0" smtClean="0">
              <a:sym typeface="Symbol" pitchFamily="92" charset="2"/>
            </a:endParaRPr>
          </a:p>
          <a:p>
            <a:r>
              <a:rPr lang="en-US" altLang="en-US" dirty="0" smtClean="0"/>
              <a:t>Convention: </a:t>
            </a:r>
            <a:r>
              <a:rPr lang="en-US" altLang="en-US" dirty="0" smtClean="0">
                <a:solidFill>
                  <a:schemeClr val="tx1"/>
                </a:solidFill>
              </a:rPr>
              <a:t>We are usually happy with a constant success probability; repeating the algorithm O(log(1/</a:t>
            </a:r>
            <a:r>
              <a:rPr lang="el-GR" altLang="en-US" dirty="0" smtClean="0">
                <a:solidFill>
                  <a:schemeClr val="tx1"/>
                </a:solidFill>
              </a:rPr>
              <a:t>δ</a:t>
            </a:r>
            <a:r>
              <a:rPr lang="en-US" altLang="en-US" dirty="0" smtClean="0">
                <a:solidFill>
                  <a:schemeClr val="tx1"/>
                </a:solidFill>
              </a:rPr>
              <a:t>)) times will amplify it to 1 -</a:t>
            </a:r>
            <a:r>
              <a:rPr lang="el-GR" altLang="en-US" dirty="0" smtClean="0">
                <a:solidFill>
                  <a:schemeClr val="tx1"/>
                </a:solidFill>
              </a:rPr>
              <a:t> δ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  <a:endParaRPr lang="en-US" altLang="en-US" dirty="0">
              <a:sym typeface="Symbol" pitchFamily="92" charset="2"/>
            </a:endParaRPr>
          </a:p>
        </p:txBody>
      </p:sp>
      <p:graphicFrame>
        <p:nvGraphicFramePr>
          <p:cNvPr id="574468" name="Object 4"/>
          <p:cNvGraphicFramePr>
            <a:graphicFrameLocks noChangeAspect="1"/>
          </p:cNvGraphicFramePr>
          <p:nvPr/>
        </p:nvGraphicFramePr>
        <p:xfrm>
          <a:off x="4502150" y="3586163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41" name="Equation" r:id="rId4" imgW="139680" imgH="291960" progId="Equation.3">
                  <p:embed/>
                </p:oleObj>
              </mc:Choice>
              <mc:Fallback>
                <p:oleObj name="Equation" r:id="rId4" imgW="1396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586163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669521"/>
              </p:ext>
            </p:extLst>
          </p:nvPr>
        </p:nvGraphicFramePr>
        <p:xfrm>
          <a:off x="1851025" y="3388043"/>
          <a:ext cx="558165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42" name="Equation" r:id="rId6" imgW="2438280" imgH="596880" progId="Equation.3">
                  <p:embed/>
                </p:oleObj>
              </mc:Choice>
              <mc:Fallback>
                <p:oleObj name="Equation" r:id="rId6" imgW="2438280" imgH="596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 l="-2301" t="-21410" r="-2301" b="-21410"/>
                      <a:stretch>
                        <a:fillRect/>
                      </a:stretch>
                    </p:blipFill>
                    <p:spPr bwMode="auto">
                      <a:xfrm>
                        <a:off x="1851025" y="3388043"/>
                        <a:ext cx="5581650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6F5B3-B252-48C3-8557-E1BD24417AA2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Global Min Cut:  Context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914400"/>
            <a:ext cx="8077200" cy="5410200"/>
          </a:xfrm>
        </p:spPr>
        <p:txBody>
          <a:bodyPr/>
          <a:lstStyle/>
          <a:p>
            <a:r>
              <a:rPr lang="en-US" altLang="en-US" dirty="0"/>
              <a:t>Remark.  </a:t>
            </a:r>
            <a:r>
              <a:rPr lang="en-US" altLang="en-US" dirty="0">
                <a:solidFill>
                  <a:schemeClr val="tx1"/>
                </a:solidFill>
              </a:rPr>
              <a:t>Overall running time is slow since we perform 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O(V</a:t>
            </a:r>
            <a:r>
              <a:rPr lang="en-US" altLang="en-US" baseline="30000" dirty="0" smtClean="0">
                <a:solidFill>
                  <a:schemeClr val="tx1"/>
                </a:solidFill>
                <a:sym typeface="Symbol" pitchFamily="92" charset="2"/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)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iterations and each takes 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O(E log V) time (we always merge the vertex with smaller degree into the other).</a:t>
            </a:r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  <a:p>
            <a:endParaRPr lang="en-US" altLang="en-US" dirty="0" smtClean="0"/>
          </a:p>
          <a:p>
            <a:r>
              <a:rPr lang="en-US" altLang="en-US" dirty="0" smtClean="0"/>
              <a:t>Max flow algorithms.  </a:t>
            </a:r>
            <a:r>
              <a:rPr lang="en-US" altLang="en-US" dirty="0" smtClean="0">
                <a:solidFill>
                  <a:schemeClr val="tx1"/>
                </a:solidFill>
              </a:rPr>
              <a:t>O(V E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), O(V</a:t>
            </a:r>
            <a:r>
              <a:rPr lang="en-US" altLang="en-US" baseline="30000" dirty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 E), O(V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3</a:t>
            </a:r>
            <a:r>
              <a:rPr lang="en-US" altLang="en-US" dirty="0" smtClean="0">
                <a:solidFill>
                  <a:schemeClr val="tx1"/>
                </a:solidFill>
              </a:rPr>
              <a:t>) (in textbook)</a:t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O(V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E log V), O(V E) (very complicated)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  <a:p>
            <a:r>
              <a:rPr lang="en-US" altLang="en-US" dirty="0" smtClean="0"/>
              <a:t>Best </a:t>
            </a:r>
            <a:r>
              <a:rPr lang="en-US" altLang="en-US" dirty="0"/>
              <a:t>known.  </a:t>
            </a:r>
            <a:r>
              <a:rPr lang="en-US" altLang="en-US" dirty="0">
                <a:solidFill>
                  <a:schemeClr val="hlink"/>
                </a:solidFill>
              </a:rPr>
              <a:t>[</a:t>
            </a:r>
            <a:r>
              <a:rPr lang="en-US" altLang="en-US" dirty="0" err="1">
                <a:solidFill>
                  <a:schemeClr val="hlink"/>
                </a:solidFill>
              </a:rPr>
              <a:t>Karger</a:t>
            </a:r>
            <a:r>
              <a:rPr lang="en-US" altLang="en-US" dirty="0">
                <a:solidFill>
                  <a:schemeClr val="hlink"/>
                </a:solidFill>
              </a:rPr>
              <a:t> 2000] </a:t>
            </a:r>
            <a:r>
              <a:rPr lang="en-US" altLang="en-US" dirty="0"/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O(E log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3</a:t>
            </a:r>
            <a:r>
              <a:rPr lang="en-US" altLang="en-US" dirty="0" smtClean="0">
                <a:solidFill>
                  <a:schemeClr val="tx1"/>
                </a:solidFill>
              </a:rPr>
              <a:t>V).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76516" name="Object 4"/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658" name="Equation" r:id="rId4" imgW="139680" imgH="291960" progId="Equation.3">
                  <p:embed/>
                </p:oleObj>
              </mc:Choice>
              <mc:Fallback>
                <p:oleObj name="Equation" r:id="rId4" imgW="1396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21" name="Rectangle 9"/>
          <p:cNvSpPr>
            <a:spLocks noChangeArrowheads="1"/>
          </p:cNvSpPr>
          <p:nvPr/>
        </p:nvSpPr>
        <p:spPr bwMode="auto">
          <a:xfrm>
            <a:off x="2078787" y="3961659"/>
            <a:ext cx="684001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 dirty="0"/>
              <a:t>faster than best </a:t>
            </a:r>
            <a:r>
              <a:rPr lang="en-US" altLang="en-US" sz="1800" dirty="0" smtClean="0"/>
              <a:t>known deterministic </a:t>
            </a:r>
            <a:r>
              <a:rPr lang="en-US" altLang="en-US" sz="1800" dirty="0"/>
              <a:t>global min cut algorithm</a:t>
            </a:r>
          </a:p>
        </p:txBody>
      </p:sp>
      <p:sp>
        <p:nvSpPr>
          <p:cNvPr id="576522" name="Line 10"/>
          <p:cNvSpPr>
            <a:spLocks noChangeShapeType="1"/>
          </p:cNvSpPr>
          <p:nvPr/>
        </p:nvSpPr>
        <p:spPr bwMode="auto">
          <a:xfrm flipH="1" flipV="1">
            <a:off x="4548596" y="3690783"/>
            <a:ext cx="152400" cy="2799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13.3  </a:t>
            </a:r>
            <a:r>
              <a:rPr lang="en-US" altLang="en-US" dirty="0" smtClean="0"/>
              <a:t>Random Variables and Expectations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3B593-0171-4107-B2A9-75B0D35C84B9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Expectation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Expectation.  </a:t>
            </a:r>
            <a:r>
              <a:rPr lang="en-US" altLang="en-US" dirty="0">
                <a:solidFill>
                  <a:schemeClr val="tx1"/>
                </a:solidFill>
              </a:rPr>
              <a:t>Given a discrete random variables X, its expectation E[X] is defined by: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Waiting </a:t>
            </a:r>
            <a:r>
              <a:rPr lang="en-US" altLang="en-US" dirty="0"/>
              <a:t>for a first success.  </a:t>
            </a:r>
            <a:r>
              <a:rPr lang="en-US" altLang="en-US" dirty="0">
                <a:solidFill>
                  <a:schemeClr val="tx1"/>
                </a:solidFill>
              </a:rPr>
              <a:t>Coin is heads with probability p and tails with probability 1-p.  How many independent flips X until first heads</a:t>
            </a:r>
            <a:r>
              <a:rPr lang="en-US" altLang="en-US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/>
              <a:t>Remark: </a:t>
            </a:r>
            <a:r>
              <a:rPr lang="en-US" altLang="en-US" dirty="0" smtClean="0">
                <a:solidFill>
                  <a:schemeClr val="tx1"/>
                </a:solidFill>
              </a:rPr>
              <a:t>X follows a geometric distribution.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4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159550"/>
              </p:ext>
            </p:extLst>
          </p:nvPr>
        </p:nvGraphicFramePr>
        <p:xfrm>
          <a:off x="3401060" y="1341649"/>
          <a:ext cx="2341880" cy="780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92" name="Equation" r:id="rId4" imgW="1333440" imgH="444240" progId="Equation.3">
                  <p:embed/>
                </p:oleObj>
              </mc:Choice>
              <mc:Fallback>
                <p:oleObj name="Equation" r:id="rId4" imgW="13334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060" y="1341649"/>
                        <a:ext cx="2341880" cy="780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427399"/>
              </p:ext>
            </p:extLst>
          </p:nvPr>
        </p:nvGraphicFramePr>
        <p:xfrm>
          <a:off x="1429291" y="3450272"/>
          <a:ext cx="6475917" cy="629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93" name="Equation" r:id="rId6" imgW="4572000" imgH="444240" progId="Equation.3">
                  <p:embed/>
                </p:oleObj>
              </mc:Choice>
              <mc:Fallback>
                <p:oleObj name="Equation" r:id="rId6" imgW="45720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291" y="3450272"/>
                        <a:ext cx="6475917" cy="629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22" name="Line 6"/>
          <p:cNvSpPr>
            <a:spLocks noChangeShapeType="1"/>
          </p:cNvSpPr>
          <p:nvPr/>
        </p:nvSpPr>
        <p:spPr bwMode="auto">
          <a:xfrm flipV="1">
            <a:off x="4114800" y="4079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49223" name="Rectangle 7"/>
          <p:cNvSpPr>
            <a:spLocks noChangeArrowheads="1"/>
          </p:cNvSpPr>
          <p:nvPr/>
        </p:nvSpPr>
        <p:spPr bwMode="auto">
          <a:xfrm>
            <a:off x="3651250" y="4314825"/>
            <a:ext cx="7556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j-1 tails</a:t>
            </a:r>
          </a:p>
        </p:txBody>
      </p:sp>
      <p:sp>
        <p:nvSpPr>
          <p:cNvPr id="649224" name="Line 8"/>
          <p:cNvSpPr>
            <a:spLocks noChangeShapeType="1"/>
          </p:cNvSpPr>
          <p:nvPr/>
        </p:nvSpPr>
        <p:spPr bwMode="auto">
          <a:xfrm flipV="1">
            <a:off x="4667250" y="4079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49225" name="Rectangle 9"/>
          <p:cNvSpPr>
            <a:spLocks noChangeArrowheads="1"/>
          </p:cNvSpPr>
          <p:nvPr/>
        </p:nvSpPr>
        <p:spPr bwMode="auto">
          <a:xfrm>
            <a:off x="4510088" y="4314825"/>
            <a:ext cx="6032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1 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5322B-3EB4-41D8-AC55-3E2AEE5038E7}" type="slidenum">
              <a:rPr lang="en-US" altLang="en-US"/>
              <a:pPr/>
              <a:t>16</a:t>
            </a:fld>
            <a:endParaRPr lang="en-US" altLang="en-US" sz="1400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Expectation:  Two Properties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dirty="0"/>
              <a:t>Useful property.  </a:t>
            </a:r>
            <a:r>
              <a:rPr lang="en-US" altLang="en-US" dirty="0">
                <a:solidFill>
                  <a:schemeClr val="tx1"/>
                </a:solidFill>
              </a:rPr>
              <a:t>If X is a 0/1 random variable, E[X] = </a:t>
            </a:r>
            <a:r>
              <a:rPr lang="en-US" altLang="en-US" dirty="0" err="1">
                <a:solidFill>
                  <a:schemeClr val="tx1"/>
                </a:solidFill>
              </a:rPr>
              <a:t>Pr</a:t>
            </a:r>
            <a:r>
              <a:rPr lang="en-US" altLang="en-US" dirty="0">
                <a:solidFill>
                  <a:schemeClr val="tx1"/>
                </a:solidFill>
              </a:rPr>
              <a:t>[X = 1].</a:t>
            </a:r>
            <a:endParaRPr lang="en-US" altLang="en-US" dirty="0"/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dirty="0"/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dirty="0"/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dirty="0"/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dirty="0"/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dirty="0"/>
              <a:t>Linearity of expectation.  </a:t>
            </a:r>
            <a:r>
              <a:rPr lang="en-US" altLang="en-US" dirty="0">
                <a:solidFill>
                  <a:schemeClr val="tx1"/>
                </a:solidFill>
              </a:rPr>
              <a:t>Given two random variables X and </a:t>
            </a:r>
            <a:r>
              <a:rPr lang="en-US" altLang="en-US" dirty="0" smtClean="0">
                <a:solidFill>
                  <a:schemeClr val="tx1"/>
                </a:solidFill>
              </a:rPr>
              <a:t>Y, 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E[X </a:t>
            </a:r>
            <a:r>
              <a:rPr lang="en-US" altLang="en-US" dirty="0">
                <a:solidFill>
                  <a:schemeClr val="tx1"/>
                </a:solidFill>
              </a:rPr>
              <a:t>+ Y] = E[X] + E[Y</a:t>
            </a:r>
            <a:r>
              <a:rPr lang="en-US" altLang="en-US" dirty="0" smtClean="0">
                <a:solidFill>
                  <a:schemeClr val="tx1"/>
                </a:solidFill>
              </a:rPr>
              <a:t>].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accent1"/>
                </a:solidFill>
              </a:rPr>
              <a:t>Decouples</a:t>
            </a:r>
            <a:r>
              <a:rPr lang="en-US" altLang="en-US" dirty="0">
                <a:solidFill>
                  <a:schemeClr val="tx1"/>
                </a:solidFill>
              </a:rPr>
              <a:t> a complex calculation into simpler pieces.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E[X Y] =E[X] E[Y] only when X and Y are independent.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812043" name="Rectangle 11"/>
          <p:cNvSpPr>
            <a:spLocks noChangeArrowheads="1"/>
          </p:cNvSpPr>
          <p:nvPr/>
        </p:nvSpPr>
        <p:spPr bwMode="auto">
          <a:xfrm>
            <a:off x="5447867" y="1647655"/>
            <a:ext cx="284372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not necessarily independent</a:t>
            </a:r>
          </a:p>
        </p:txBody>
      </p:sp>
      <p:sp>
        <p:nvSpPr>
          <p:cNvPr id="812045" name="Line 13"/>
          <p:cNvSpPr>
            <a:spLocks noChangeShapeType="1"/>
          </p:cNvSpPr>
          <p:nvPr/>
        </p:nvSpPr>
        <p:spPr bwMode="auto">
          <a:xfrm>
            <a:off x="7018338" y="1986851"/>
            <a:ext cx="122237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12046" name="Line 14"/>
          <p:cNvSpPr>
            <a:spLocks noChangeShapeType="1"/>
          </p:cNvSpPr>
          <p:nvPr/>
        </p:nvSpPr>
        <p:spPr bwMode="auto">
          <a:xfrm flipH="1">
            <a:off x="6562208" y="1994191"/>
            <a:ext cx="122237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9E6C-6D01-425F-93C3-38F4AA806A23}" type="slidenum">
              <a:rPr lang="en-US" altLang="en-US"/>
              <a:pPr/>
              <a:t>17</a:t>
            </a:fld>
            <a:endParaRPr lang="en-US" altLang="en-US" sz="1400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Guessing Cards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Game.  </a:t>
            </a:r>
            <a:r>
              <a:rPr lang="en-US" altLang="en-US" dirty="0" smtClean="0">
                <a:solidFill>
                  <a:schemeClr val="tx1"/>
                </a:solidFill>
              </a:rPr>
              <a:t>Shuffle a deck of n cards; turn them over one at a time; try to guess </a:t>
            </a:r>
            <a:r>
              <a:rPr lang="en-US" altLang="en-US" dirty="0">
                <a:solidFill>
                  <a:schemeClr val="tx1"/>
                </a:solidFill>
              </a:rPr>
              <a:t>each card.</a:t>
            </a:r>
          </a:p>
          <a:p>
            <a:endParaRPr lang="en-US" altLang="en-US" dirty="0"/>
          </a:p>
          <a:p>
            <a:r>
              <a:rPr lang="en-US" altLang="en-US" dirty="0" err="1"/>
              <a:t>Memoryless</a:t>
            </a:r>
            <a:r>
              <a:rPr lang="en-US" altLang="en-US" dirty="0"/>
              <a:t> guessing.  </a:t>
            </a:r>
            <a:r>
              <a:rPr lang="en-US" altLang="en-US" dirty="0">
                <a:solidFill>
                  <a:schemeClr val="tx1"/>
                </a:solidFill>
              </a:rPr>
              <a:t>No psychic abilities; can't even remember what's been turned over already.  Guess a card from full deck uniformly at </a:t>
            </a:r>
            <a:r>
              <a:rPr lang="en-US" altLang="en-US" dirty="0" smtClean="0">
                <a:solidFill>
                  <a:schemeClr val="tx1"/>
                </a:solidFill>
              </a:rPr>
              <a:t>random.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The expected number of correct guesses is 1.</a:t>
            </a: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hlink"/>
                </a:solidFill>
              </a:rPr>
              <a:t>(surprisingly effortless using linearity of expectation)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/>
              <a:t>Let X</a:t>
            </a:r>
            <a:r>
              <a:rPr lang="en-US" altLang="en-US" baseline="-25000" dirty="0"/>
              <a:t>i</a:t>
            </a:r>
            <a:r>
              <a:rPr lang="en-US" altLang="en-US" dirty="0"/>
              <a:t> = 1 if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prediction is correct and 0 otherwise.</a:t>
            </a:r>
          </a:p>
          <a:p>
            <a:pPr lvl="1"/>
            <a:r>
              <a:rPr lang="en-US" altLang="en-US" dirty="0"/>
              <a:t>Let X = number of correct guesses = X</a:t>
            </a:r>
            <a:r>
              <a:rPr lang="en-US" altLang="en-US" baseline="-25000" dirty="0"/>
              <a:t>1</a:t>
            </a:r>
            <a:r>
              <a:rPr lang="en-US" altLang="en-US" dirty="0"/>
              <a:t> + … +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E[X</a:t>
            </a:r>
            <a:r>
              <a:rPr lang="en-US" altLang="en-US" baseline="-25000" dirty="0"/>
              <a:t>i</a:t>
            </a:r>
            <a:r>
              <a:rPr lang="en-US" altLang="en-US" dirty="0"/>
              <a:t>] =  </a:t>
            </a:r>
            <a:r>
              <a:rPr lang="en-US" altLang="en-US" dirty="0" err="1"/>
              <a:t>Pr</a:t>
            </a:r>
            <a:r>
              <a:rPr lang="en-US" altLang="en-US" dirty="0"/>
              <a:t>[X</a:t>
            </a:r>
            <a:r>
              <a:rPr lang="en-US" altLang="en-US" baseline="-25000" dirty="0"/>
              <a:t>i</a:t>
            </a:r>
            <a:r>
              <a:rPr lang="en-US" altLang="en-US" dirty="0"/>
              <a:t> = 1]  =  1/n.</a:t>
            </a:r>
          </a:p>
          <a:p>
            <a:pPr lvl="1"/>
            <a:r>
              <a:rPr lang="en-US" altLang="en-US" dirty="0"/>
              <a:t>E[X]  =  E[X</a:t>
            </a:r>
            <a:r>
              <a:rPr lang="en-US" altLang="en-US" baseline="-25000" dirty="0"/>
              <a:t>1</a:t>
            </a:r>
            <a:r>
              <a:rPr lang="en-US" altLang="en-US" dirty="0"/>
              <a:t>]  +  …  +  E[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]  =  1/n + … + 1/n  =  1.  </a:t>
            </a:r>
            <a:r>
              <a:rPr lang="en-US" altLang="en-US" dirty="0">
                <a:ea typeface="Lucida Grande" pitchFamily="92" charset="0"/>
                <a:cs typeface="Lucida Grande" pitchFamily="92" charset="0"/>
              </a:rPr>
              <a:t>▪</a:t>
            </a:r>
            <a:endParaRPr lang="en-US" altLang="en-US" dirty="0"/>
          </a:p>
          <a:p>
            <a:pPr lvl="1"/>
            <a:endParaRPr lang="en-US" altLang="en-US" dirty="0" smtClean="0"/>
          </a:p>
          <a:p>
            <a:pPr marL="114300" lvl="1" indent="0">
              <a:buNone/>
            </a:pPr>
            <a:endParaRPr lang="en-US" altLang="en-US" dirty="0"/>
          </a:p>
          <a:p>
            <a:pPr marL="0" lvl="1" indent="0">
              <a:buNone/>
            </a:pPr>
            <a:r>
              <a:rPr lang="en-US" altLang="en-US" dirty="0" smtClean="0">
                <a:solidFill>
                  <a:srgbClr val="003399"/>
                </a:solidFill>
              </a:rPr>
              <a:t>Claim</a:t>
            </a:r>
            <a:r>
              <a:rPr lang="en-US" altLang="en-US" dirty="0">
                <a:solidFill>
                  <a:srgbClr val="003399"/>
                </a:solidFill>
              </a:rPr>
              <a:t>.</a:t>
            </a:r>
            <a:r>
              <a:rPr lang="en-US" altLang="en-US" dirty="0"/>
              <a:t> </a:t>
            </a:r>
            <a:r>
              <a:rPr lang="en-US" altLang="en-US" dirty="0" smtClean="0"/>
              <a:t>X follows the binomial distribution.</a:t>
            </a:r>
            <a:endParaRPr lang="en-US" altLang="en-US" dirty="0"/>
          </a:p>
          <a:p>
            <a:pPr marL="114300" lvl="1" indent="0">
              <a:buNone/>
            </a:pPr>
            <a:endParaRPr lang="en-US" altLang="en-US" dirty="0" smtClean="0"/>
          </a:p>
        </p:txBody>
      </p:sp>
      <p:sp>
        <p:nvSpPr>
          <p:cNvPr id="807940" name="Line 4"/>
          <p:cNvSpPr>
            <a:spLocks noChangeShapeType="1"/>
          </p:cNvSpPr>
          <p:nvPr/>
        </p:nvSpPr>
        <p:spPr bwMode="auto">
          <a:xfrm flipV="1">
            <a:off x="1708150" y="52879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07941" name="Text Box 5"/>
          <p:cNvSpPr txBox="1">
            <a:spLocks noChangeArrowheads="1"/>
          </p:cNvSpPr>
          <p:nvPr/>
        </p:nvSpPr>
        <p:spPr bwMode="auto">
          <a:xfrm>
            <a:off x="890588" y="5513388"/>
            <a:ext cx="216565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linearity of expectation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 animBg="1"/>
      <p:bldP spid="8079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C7AE-7F1C-4F08-A16A-2DA2FF4061C9}" type="slidenum">
              <a:rPr lang="en-US" altLang="en-US"/>
              <a:pPr/>
              <a:t>18</a:t>
            </a:fld>
            <a:endParaRPr lang="en-US" altLang="en-US" sz="1400"/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Guessing Cards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Game.  </a:t>
            </a:r>
            <a:r>
              <a:rPr lang="en-US" altLang="en-US" dirty="0">
                <a:solidFill>
                  <a:schemeClr val="tx1"/>
                </a:solidFill>
              </a:rPr>
              <a:t>Shuffle a deck of n cards; turn them over one at a time; try to guess each card.</a:t>
            </a:r>
          </a:p>
          <a:p>
            <a:endParaRPr lang="en-US" altLang="en-US" dirty="0"/>
          </a:p>
          <a:p>
            <a:r>
              <a:rPr lang="en-US" altLang="en-US" dirty="0"/>
              <a:t>Guessing with memory. </a:t>
            </a:r>
            <a:r>
              <a:rPr lang="en-US" altLang="en-US" dirty="0">
                <a:solidFill>
                  <a:schemeClr val="tx1"/>
                </a:solidFill>
              </a:rPr>
              <a:t>Guess a card uniformly at random from cards not yet </a:t>
            </a:r>
            <a:r>
              <a:rPr lang="en-US" altLang="en-US" dirty="0" smtClean="0">
                <a:solidFill>
                  <a:schemeClr val="tx1"/>
                </a:solidFill>
              </a:rPr>
              <a:t>seen.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The expected number of correct guesses is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(log n)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en-US" dirty="0"/>
              <a:t>Pf.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/>
              <a:t>Let X</a:t>
            </a:r>
            <a:r>
              <a:rPr lang="en-US" altLang="en-US" baseline="-25000" dirty="0"/>
              <a:t>i</a:t>
            </a:r>
            <a:r>
              <a:rPr lang="en-US" altLang="en-US" dirty="0"/>
              <a:t> = 1 if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prediction is correct and 0 otherwise.</a:t>
            </a:r>
          </a:p>
          <a:p>
            <a:pPr lvl="1"/>
            <a:r>
              <a:rPr lang="en-US" altLang="en-US" dirty="0"/>
              <a:t>Let X = number of correct guesses = X</a:t>
            </a:r>
            <a:r>
              <a:rPr lang="en-US" altLang="en-US" baseline="-25000" dirty="0"/>
              <a:t>1</a:t>
            </a:r>
            <a:r>
              <a:rPr lang="en-US" altLang="en-US" dirty="0"/>
              <a:t> + … +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E[X</a:t>
            </a:r>
            <a:r>
              <a:rPr lang="en-US" altLang="en-US" baseline="-25000" dirty="0"/>
              <a:t>i</a:t>
            </a:r>
            <a:r>
              <a:rPr lang="en-US" altLang="en-US" dirty="0"/>
              <a:t>] = </a:t>
            </a:r>
            <a:r>
              <a:rPr lang="en-US" altLang="en-US" dirty="0" err="1"/>
              <a:t>Pr</a:t>
            </a:r>
            <a:r>
              <a:rPr lang="en-US" altLang="en-US" dirty="0"/>
              <a:t>[X</a:t>
            </a:r>
            <a:r>
              <a:rPr lang="en-US" altLang="en-US" baseline="-25000" dirty="0"/>
              <a:t>i</a:t>
            </a:r>
            <a:r>
              <a:rPr lang="en-US" altLang="en-US" dirty="0"/>
              <a:t> = 1]  = 1 / (n - </a:t>
            </a:r>
            <a:r>
              <a:rPr lang="en-US" altLang="en-US" dirty="0" err="1"/>
              <a:t>i</a:t>
            </a:r>
            <a:r>
              <a:rPr lang="en-US" altLang="en-US" dirty="0"/>
              <a:t> - 1).</a:t>
            </a:r>
          </a:p>
          <a:p>
            <a:pPr lvl="1"/>
            <a:r>
              <a:rPr lang="en-US" altLang="en-US" dirty="0"/>
              <a:t>E[X]  = E[X</a:t>
            </a:r>
            <a:r>
              <a:rPr lang="en-US" altLang="en-US" baseline="-25000" dirty="0"/>
              <a:t>1</a:t>
            </a:r>
            <a:r>
              <a:rPr lang="en-US" altLang="en-US" dirty="0"/>
              <a:t>]  +  …  +  E[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]  =  1/n + … + 1/2 + 1/1 = H(n).  </a:t>
            </a:r>
            <a:r>
              <a:rPr lang="en-US" altLang="en-US" dirty="0">
                <a:ea typeface="Lucida Grande" pitchFamily="92" charset="0"/>
                <a:cs typeface="Lucida Grande" pitchFamily="92" charset="0"/>
              </a:rPr>
              <a:t>▪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651270" name="Line 6"/>
          <p:cNvSpPr>
            <a:spLocks noChangeShapeType="1"/>
          </p:cNvSpPr>
          <p:nvPr/>
        </p:nvSpPr>
        <p:spPr bwMode="auto">
          <a:xfrm flipV="1">
            <a:off x="1716088" y="49545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1271" name="Text Box 7"/>
          <p:cNvSpPr txBox="1">
            <a:spLocks noChangeArrowheads="1"/>
          </p:cNvSpPr>
          <p:nvPr/>
        </p:nvSpPr>
        <p:spPr bwMode="auto">
          <a:xfrm>
            <a:off x="858838" y="5180013"/>
            <a:ext cx="216565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linearity of expectation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0" grpId="0" animBg="1"/>
      <p:bldP spid="6512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648CA-83E2-41E3-8B45-FF6489582B83}" type="slidenum">
              <a:rPr lang="en-US" altLang="en-US"/>
              <a:pPr/>
              <a:t>19</a:t>
            </a:fld>
            <a:endParaRPr lang="en-US" altLang="en-US" sz="1400"/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Coupon Collector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Coupon collector.  </a:t>
            </a:r>
            <a:r>
              <a:rPr lang="en-US" altLang="en-US" dirty="0">
                <a:solidFill>
                  <a:schemeClr val="tx1"/>
                </a:solidFill>
              </a:rPr>
              <a:t>Each box of cereal contains a coupon. There are n different types of coupons. Assuming all boxes are equally likely to contain each coupon, how many boxes before you have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 1 coupon of each type?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/>
          </a:p>
          <a:p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The expected number of </a:t>
            </a:r>
            <a:r>
              <a:rPr lang="en-US" altLang="en-US" dirty="0" smtClean="0">
                <a:solidFill>
                  <a:schemeClr val="tx1"/>
                </a:solidFill>
              </a:rPr>
              <a:t>boxes is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(n log n)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en-US" dirty="0"/>
              <a:t>Pf.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/>
              <a:t>Phase j = time between j and j+1 distinct coupons.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j</a:t>
            </a:r>
            <a:r>
              <a:rPr lang="en-US" altLang="en-US" dirty="0"/>
              <a:t> = number of steps you spend in phase j.</a:t>
            </a:r>
          </a:p>
          <a:p>
            <a:pPr lvl="1"/>
            <a:r>
              <a:rPr lang="en-US" altLang="en-US" dirty="0"/>
              <a:t>Let X = number of steps in total = X</a:t>
            </a:r>
            <a:r>
              <a:rPr lang="en-US" altLang="en-US" baseline="-25000" dirty="0"/>
              <a:t>0</a:t>
            </a:r>
            <a:r>
              <a:rPr lang="en-US" altLang="en-US" dirty="0"/>
              <a:t> + X</a:t>
            </a:r>
            <a:r>
              <a:rPr lang="en-US" altLang="en-US" baseline="-25000" dirty="0"/>
              <a:t>1</a:t>
            </a:r>
            <a:r>
              <a:rPr lang="en-US" altLang="en-US" dirty="0"/>
              <a:t> + … + X</a:t>
            </a:r>
            <a:r>
              <a:rPr lang="en-US" altLang="en-US" baseline="-25000" dirty="0"/>
              <a:t>n-1</a:t>
            </a:r>
            <a:r>
              <a:rPr lang="en-US" altLang="en-US" dirty="0"/>
              <a:t>.</a:t>
            </a:r>
          </a:p>
        </p:txBody>
      </p:sp>
      <p:graphicFrame>
        <p:nvGraphicFramePr>
          <p:cNvPr id="65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117777"/>
              </p:ext>
            </p:extLst>
          </p:nvPr>
        </p:nvGraphicFramePr>
        <p:xfrm>
          <a:off x="1635550" y="4419848"/>
          <a:ext cx="5386570" cy="68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31" name="Equation" r:id="rId4" imgW="4724400" imgH="596900" progId="Equation.3">
                  <p:embed/>
                </p:oleObj>
              </mc:Choice>
              <mc:Fallback>
                <p:oleObj name="Equation" r:id="rId4" imgW="47244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550" y="4419848"/>
                        <a:ext cx="5386570" cy="680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295" name="Rectangle 7"/>
          <p:cNvSpPr>
            <a:spLocks noChangeArrowheads="1"/>
          </p:cNvSpPr>
          <p:nvPr/>
        </p:nvSpPr>
        <p:spPr bwMode="auto">
          <a:xfrm>
            <a:off x="2847975" y="5430838"/>
            <a:ext cx="5240217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prob of success = (n-j)/n</a:t>
            </a:r>
            <a:br>
              <a:rPr lang="en-US" altLang="en-US" sz="1400" dirty="0"/>
            </a:br>
            <a:r>
              <a:rPr lang="en-US" altLang="en-US" sz="1400" dirty="0">
                <a:sym typeface="Symbol" pitchFamily="92" charset="2"/>
              </a:rPr>
              <a:t> expected waiting time = n/(n-j</a:t>
            </a:r>
            <a:r>
              <a:rPr lang="en-US" altLang="en-US" sz="1400" dirty="0" smtClean="0">
                <a:sym typeface="Symbol" pitchFamily="92" charset="2"/>
              </a:rPr>
              <a:t>)    (geometric distribution)</a:t>
            </a:r>
            <a:endParaRPr lang="en-US" altLang="en-US" sz="1400" dirty="0"/>
          </a:p>
        </p:txBody>
      </p:sp>
      <p:sp>
        <p:nvSpPr>
          <p:cNvPr id="652296" name="Line 8"/>
          <p:cNvSpPr>
            <a:spLocks noChangeShapeType="1"/>
          </p:cNvSpPr>
          <p:nvPr/>
        </p:nvSpPr>
        <p:spPr bwMode="auto">
          <a:xfrm flipV="1">
            <a:off x="3733800" y="51006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5" grpId="0"/>
      <p:bldP spid="6522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13.1  Contention Resolution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839449" y="2671763"/>
            <a:ext cx="7742420" cy="3094037"/>
          </a:xfrm>
        </p:spPr>
        <p:txBody>
          <a:bodyPr/>
          <a:lstStyle/>
          <a:p>
            <a:r>
              <a:rPr lang="en-US" sz="1800" dirty="0" smtClean="0"/>
              <a:t>A example in distributed computing where randomization is necessary.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13.4  MAX 3-SAT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990600" y="2671763"/>
            <a:ext cx="7392988" cy="3094037"/>
          </a:xfrm>
        </p:spPr>
        <p:txBody>
          <a:bodyPr/>
          <a:lstStyle/>
          <a:p>
            <a:r>
              <a:rPr lang="en-US" sz="1800" dirty="0" smtClean="0"/>
              <a:t>An extremely simple randomized approximation algorithm.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9A113-40BC-4569-B736-78ADA5039FEC}" type="slidenum">
              <a:rPr lang="en-US" altLang="en-US"/>
              <a:pPr/>
              <a:t>21</a:t>
            </a:fld>
            <a:endParaRPr lang="en-US" altLang="en-US" sz="1400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3-Satisfiability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MAX-3SAT.  </a:t>
            </a:r>
            <a:r>
              <a:rPr lang="en-US" altLang="en-US" dirty="0">
                <a:solidFill>
                  <a:schemeClr val="tx1"/>
                </a:solidFill>
              </a:rPr>
              <a:t>Given 3-SAT formula, find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a truth assignment </a:t>
            </a:r>
            <a:r>
              <a:rPr lang="en-US" altLang="en-US" dirty="0">
                <a:solidFill>
                  <a:schemeClr val="tx1"/>
                </a:solidFill>
              </a:rPr>
              <a:t>that satisfies as many clauses as possible.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Remark.  </a:t>
            </a:r>
            <a:r>
              <a:rPr lang="en-US" altLang="en-US" dirty="0">
                <a:solidFill>
                  <a:schemeClr val="tx1"/>
                </a:solidFill>
              </a:rPr>
              <a:t>NP-hard search problem.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Simple idea.  </a:t>
            </a:r>
            <a:r>
              <a:rPr lang="en-US" altLang="en-US" dirty="0">
                <a:solidFill>
                  <a:schemeClr val="tx1"/>
                </a:solidFill>
              </a:rPr>
              <a:t>Flip a coin, and set each variable true with probability ½, independently for each variable.</a:t>
            </a:r>
          </a:p>
        </p:txBody>
      </p:sp>
      <p:graphicFrame>
        <p:nvGraphicFramePr>
          <p:cNvPr id="746500" name="Object 4"/>
          <p:cNvGraphicFramePr>
            <a:graphicFrameLocks noChangeAspect="1"/>
          </p:cNvGraphicFramePr>
          <p:nvPr/>
        </p:nvGraphicFramePr>
        <p:xfrm>
          <a:off x="3505200" y="2311400"/>
          <a:ext cx="2306638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637" name="Equation" r:id="rId4" imgW="2311400" imgH="1651000" progId="Equation.3">
                  <p:embed/>
                </p:oleObj>
              </mc:Choice>
              <mc:Fallback>
                <p:oleObj name="Equation" r:id="rId4" imgW="2311400" imgH="165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11400"/>
                        <a:ext cx="2306638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02" name="Rectangle 6"/>
          <p:cNvSpPr>
            <a:spLocks noChangeArrowheads="1"/>
          </p:cNvSpPr>
          <p:nvPr/>
        </p:nvSpPr>
        <p:spPr bwMode="auto">
          <a:xfrm>
            <a:off x="3429000" y="914400"/>
            <a:ext cx="321722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exactly 3 distinct literals per clause</a:t>
            </a:r>
          </a:p>
        </p:txBody>
      </p:sp>
      <p:sp>
        <p:nvSpPr>
          <p:cNvPr id="746503" name="Line 7"/>
          <p:cNvSpPr>
            <a:spLocks noChangeShapeType="1"/>
          </p:cNvSpPr>
          <p:nvPr/>
        </p:nvSpPr>
        <p:spPr bwMode="auto">
          <a:xfrm flipH="1">
            <a:off x="3260725" y="10985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7F2C9-71F9-413B-990A-83B8D679F959}" type="slidenum">
              <a:rPr lang="en-US" altLang="en-US"/>
              <a:pPr/>
              <a:t>22</a:t>
            </a:fld>
            <a:endParaRPr lang="en-US" altLang="en-US" sz="1400"/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Claim.</a:t>
            </a:r>
            <a:r>
              <a:rPr lang="en-US" altLang="en-US" dirty="0">
                <a:solidFill>
                  <a:schemeClr val="hlink"/>
                </a:solidFill>
              </a:rPr>
              <a:t>  </a:t>
            </a:r>
            <a:r>
              <a:rPr lang="en-US" altLang="en-US" dirty="0">
                <a:solidFill>
                  <a:schemeClr val="tx1"/>
                </a:solidFill>
              </a:rPr>
              <a:t>Given a 3-SAT formula with k clauses, the </a:t>
            </a:r>
            <a:r>
              <a:rPr lang="en-US" altLang="en-US" dirty="0">
                <a:solidFill>
                  <a:schemeClr val="accent1"/>
                </a:solidFill>
              </a:rPr>
              <a:t>expected number</a:t>
            </a:r>
            <a:r>
              <a:rPr lang="en-US" altLang="en-US" dirty="0">
                <a:solidFill>
                  <a:schemeClr val="tx1"/>
                </a:solidFill>
              </a:rPr>
              <a:t> of clauses satisfied by a random assignment is 7k/8.</a:t>
            </a:r>
          </a:p>
          <a:p>
            <a:endParaRPr lang="en-US" altLang="en-US" dirty="0"/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Consider random variable </a:t>
            </a:r>
            <a:endParaRPr lang="en-US" altLang="en-US" dirty="0"/>
          </a:p>
          <a:p>
            <a:pPr lvl="1">
              <a:lnSpc>
                <a:spcPct val="130000"/>
              </a:lnSpc>
            </a:pPr>
            <a:endParaRPr lang="en-US" altLang="en-US" dirty="0"/>
          </a:p>
          <a:p>
            <a:pPr lvl="1">
              <a:lnSpc>
                <a:spcPct val="130000"/>
              </a:lnSpc>
            </a:pPr>
            <a:r>
              <a:rPr lang="en-US" altLang="en-US" dirty="0"/>
              <a:t>Let Z = </a:t>
            </a:r>
            <a:r>
              <a:rPr lang="en-US" altLang="en-US" dirty="0" smtClean="0"/>
              <a:t>total number of </a:t>
            </a:r>
            <a:r>
              <a:rPr lang="en-US" altLang="en-US" dirty="0"/>
              <a:t>clauses </a:t>
            </a:r>
            <a:r>
              <a:rPr lang="en-US" altLang="en-US" dirty="0" smtClean="0"/>
              <a:t>satisfied.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7485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843061"/>
              </p:ext>
            </p:extLst>
          </p:nvPr>
        </p:nvGraphicFramePr>
        <p:xfrm>
          <a:off x="3109913" y="3192780"/>
          <a:ext cx="35591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21" name="Equation" r:id="rId4" imgW="3568700" imgH="1524000" progId="Equation.3">
                  <p:embed/>
                </p:oleObj>
              </mc:Choice>
              <mc:Fallback>
                <p:oleObj name="Equation" r:id="rId4" imgW="3568700" imgH="152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3192780"/>
                        <a:ext cx="35591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3-Satisfiability:  Analysis</a:t>
            </a:r>
          </a:p>
        </p:txBody>
      </p:sp>
      <p:graphicFrame>
        <p:nvGraphicFramePr>
          <p:cNvPr id="748548" name="Object 4"/>
          <p:cNvGraphicFramePr>
            <a:graphicFrameLocks noChangeAspect="1"/>
          </p:cNvGraphicFramePr>
          <p:nvPr/>
        </p:nvGraphicFramePr>
        <p:xfrm>
          <a:off x="3949700" y="1833563"/>
          <a:ext cx="3143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22" name="Equation" r:id="rId6" imgW="3149600" imgH="635000" progId="Equation.3">
                  <p:embed/>
                </p:oleObj>
              </mc:Choice>
              <mc:Fallback>
                <p:oleObj name="Equation" r:id="rId6" imgW="31496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1833563"/>
                        <a:ext cx="31432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550" name="Line 6"/>
          <p:cNvSpPr>
            <a:spLocks noChangeShapeType="1"/>
          </p:cNvSpPr>
          <p:nvPr/>
        </p:nvSpPr>
        <p:spPr bwMode="auto">
          <a:xfrm rot="5400000" flipH="1" flipV="1">
            <a:off x="3603625" y="361346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8551" name="Rectangle 7"/>
          <p:cNvSpPr>
            <a:spLocks noChangeArrowheads="1"/>
          </p:cNvSpPr>
          <p:nvPr/>
        </p:nvSpPr>
        <p:spPr bwMode="auto">
          <a:xfrm>
            <a:off x="1514168" y="3802159"/>
            <a:ext cx="216565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linearity of expectation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50" grpId="0" animBg="1"/>
      <p:bldP spid="7485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FB32-50DF-46FE-B20D-85EA9F5F6920}" type="slidenum">
              <a:rPr lang="en-US" altLang="en-US"/>
              <a:pPr/>
              <a:t>23</a:t>
            </a:fld>
            <a:endParaRPr lang="en-US" altLang="en-US" sz="1400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Corollary.</a:t>
            </a:r>
            <a:r>
              <a:rPr lang="en-US" altLang="en-US" dirty="0">
                <a:solidFill>
                  <a:schemeClr val="hlink"/>
                </a:solidFill>
              </a:rPr>
              <a:t>  </a:t>
            </a:r>
            <a:r>
              <a:rPr lang="en-US" altLang="en-US" dirty="0">
                <a:solidFill>
                  <a:schemeClr val="tx1"/>
                </a:solidFill>
              </a:rPr>
              <a:t>For any instance of </a:t>
            </a:r>
            <a:r>
              <a:rPr lang="en-US" altLang="en-US" sz="1600" dirty="0">
                <a:solidFill>
                  <a:schemeClr val="tx1"/>
                </a:solidFill>
              </a:rPr>
              <a:t>3-SAT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>
                <a:solidFill>
                  <a:schemeClr val="accent1"/>
                </a:solidFill>
              </a:rPr>
              <a:t>there exists</a:t>
            </a:r>
            <a:r>
              <a:rPr lang="en-US" altLang="en-US" dirty="0">
                <a:solidFill>
                  <a:schemeClr val="tx1"/>
                </a:solidFill>
              </a:rPr>
              <a:t> a truth assignment that satisfies at least a 7/8 fraction of all clauses.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Random variable is at least its expectation some of the time.   </a:t>
            </a:r>
            <a:r>
              <a:rPr lang="en-US" altLang="en-US" dirty="0">
                <a:solidFill>
                  <a:schemeClr val="tx1"/>
                </a:solidFill>
                <a:ea typeface="Lucida Grande" pitchFamily="92" charset="0"/>
                <a:cs typeface="Lucida Grande" pitchFamily="92" charset="0"/>
              </a:rPr>
              <a:t>▪</a:t>
            </a:r>
          </a:p>
          <a:p>
            <a:endParaRPr lang="en-US" altLang="en-US" dirty="0"/>
          </a:p>
          <a:p>
            <a:r>
              <a:rPr lang="en-US" altLang="en-US" dirty="0"/>
              <a:t>Probabilistic method.</a:t>
            </a:r>
            <a:r>
              <a:rPr lang="en-US" altLang="en-US" dirty="0">
                <a:solidFill>
                  <a:schemeClr val="hlink"/>
                </a:solidFill>
              </a:rPr>
              <a:t>   </a:t>
            </a:r>
            <a:r>
              <a:rPr lang="en-US" altLang="en-US" dirty="0">
                <a:solidFill>
                  <a:schemeClr val="tx1"/>
                </a:solidFill>
              </a:rPr>
              <a:t>We showed the existence of a non-obvious property of </a:t>
            </a:r>
            <a:r>
              <a:rPr lang="en-US" altLang="en-US" sz="1600" dirty="0">
                <a:solidFill>
                  <a:schemeClr val="tx1"/>
                </a:solidFill>
              </a:rPr>
              <a:t>3-SAT </a:t>
            </a:r>
            <a:r>
              <a:rPr lang="en-US" altLang="en-US" dirty="0">
                <a:solidFill>
                  <a:schemeClr val="tx1"/>
                </a:solidFill>
              </a:rPr>
              <a:t>by showing that a random construction produces it with positive probability!</a:t>
            </a:r>
          </a:p>
        </p:txBody>
      </p:sp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Probabilistic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52D8C-AD77-4161-AC63-25096F4A2ECF}" type="slidenum">
              <a:rPr lang="en-US" altLang="en-US"/>
              <a:pPr/>
              <a:t>24</a:t>
            </a:fld>
            <a:endParaRPr lang="en-US" altLang="en-US" sz="1400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3-Satisfiability:  Analysis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784860"/>
            <a:ext cx="7848600" cy="5410200"/>
          </a:xfrm>
        </p:spPr>
        <p:txBody>
          <a:bodyPr/>
          <a:lstStyle/>
          <a:p>
            <a:r>
              <a:rPr lang="en-US" altLang="en-US" dirty="0"/>
              <a:t>Q.</a:t>
            </a:r>
            <a:r>
              <a:rPr lang="en-US" altLang="en-US" dirty="0">
                <a:solidFill>
                  <a:schemeClr val="hlink"/>
                </a:solidFill>
              </a:rPr>
              <a:t>  </a:t>
            </a:r>
            <a:r>
              <a:rPr lang="en-US" altLang="en-US" dirty="0">
                <a:solidFill>
                  <a:schemeClr val="tx1"/>
                </a:solidFill>
              </a:rPr>
              <a:t>Can we turn this idea into a 7/8-approximation algorithm?  </a:t>
            </a:r>
            <a:r>
              <a:rPr lang="en-US" altLang="en-US" dirty="0" smtClean="0">
                <a:solidFill>
                  <a:schemeClr val="tx1"/>
                </a:solidFill>
              </a:rPr>
              <a:t>Does Markov inequality help?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Lemma.  </a:t>
            </a:r>
            <a:r>
              <a:rPr lang="en-US" altLang="en-US" dirty="0">
                <a:solidFill>
                  <a:schemeClr val="tx1"/>
                </a:solidFill>
              </a:rPr>
              <a:t>The probability that a random assignment satisfies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 </a:t>
            </a:r>
            <a:r>
              <a:rPr lang="en-US" altLang="en-US" dirty="0">
                <a:solidFill>
                  <a:schemeClr val="tx1"/>
                </a:solidFill>
              </a:rPr>
              <a:t>7k/8 clauses is at least 1/(8k).</a:t>
            </a:r>
          </a:p>
          <a:p>
            <a:r>
              <a:rPr lang="en-US" altLang="en-US" dirty="0" smtClean="0"/>
              <a:t>Pf</a:t>
            </a:r>
            <a:r>
              <a:rPr lang="en-US" altLang="en-US" dirty="0"/>
              <a:t>.  </a:t>
            </a:r>
            <a:r>
              <a:rPr lang="en-US" altLang="en-US" dirty="0">
                <a:solidFill>
                  <a:schemeClr val="tx1"/>
                </a:solidFill>
              </a:rPr>
              <a:t>Let </a:t>
            </a:r>
            <a:r>
              <a:rPr lang="en-US" altLang="en-US" dirty="0" err="1">
                <a:solidFill>
                  <a:schemeClr val="tx1"/>
                </a:solidFill>
              </a:rPr>
              <a:t>p</a:t>
            </a:r>
            <a:r>
              <a:rPr lang="en-US" altLang="en-US" baseline="-25000" dirty="0" err="1">
                <a:solidFill>
                  <a:schemeClr val="tx1"/>
                </a:solidFill>
              </a:rPr>
              <a:t>j</a:t>
            </a:r>
            <a:r>
              <a:rPr lang="en-US" altLang="en-US" dirty="0">
                <a:solidFill>
                  <a:schemeClr val="tx1"/>
                </a:solidFill>
              </a:rPr>
              <a:t> be probability that exactly j clauses are </a:t>
            </a:r>
            <a:r>
              <a:rPr lang="en-US" altLang="en-US" dirty="0" smtClean="0">
                <a:solidFill>
                  <a:schemeClr val="tx1"/>
                </a:solidFill>
              </a:rPr>
              <a:t>satisfied.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Rearranging terms </a:t>
            </a:r>
            <a:r>
              <a:rPr lang="en-US" altLang="en-US" dirty="0">
                <a:solidFill>
                  <a:schemeClr val="tx1"/>
                </a:solidFill>
              </a:rPr>
              <a:t>yields  </a:t>
            </a:r>
            <a:r>
              <a:rPr lang="en-US" altLang="en-US" dirty="0" smtClean="0">
                <a:solidFill>
                  <a:schemeClr val="tx1"/>
                </a:solidFill>
              </a:rPr>
              <a:t>∑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j≥7k/8 </a:t>
            </a:r>
            <a:r>
              <a:rPr lang="en-US" altLang="en-US" dirty="0" err="1" smtClean="0">
                <a:solidFill>
                  <a:schemeClr val="tx1"/>
                </a:solidFill>
              </a:rPr>
              <a:t>p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 1 / (8k).    </a:t>
            </a:r>
            <a:r>
              <a:rPr lang="en-US" altLang="en-US" dirty="0" smtClean="0">
                <a:solidFill>
                  <a:schemeClr val="tx1"/>
                </a:solidFill>
                <a:ea typeface="Lucida Grande" pitchFamily="92" charset="0"/>
                <a:cs typeface="Lucida Grande" pitchFamily="92" charset="0"/>
              </a:rPr>
              <a:t>▪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Repetition. </a:t>
            </a:r>
            <a:r>
              <a:rPr lang="en-US" altLang="en-US" dirty="0" smtClean="0">
                <a:solidFill>
                  <a:schemeClr val="tx1"/>
                </a:solidFill>
              </a:rPr>
              <a:t>Repeating the algorithm O(k) times amplifies the success probability to a constant.</a:t>
            </a:r>
            <a:endParaRPr lang="en-US" altLang="en-US" dirty="0">
              <a:solidFill>
                <a:schemeClr val="tx1"/>
              </a:solidFill>
              <a:ea typeface="Lucida Grande" pitchFamily="92" charset="0"/>
              <a:cs typeface="Lucida Grande" pitchFamily="92" charset="0"/>
            </a:endParaRPr>
          </a:p>
        </p:txBody>
      </p:sp>
      <p:graphicFrame>
        <p:nvGraphicFramePr>
          <p:cNvPr id="7505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6596"/>
              </p:ext>
            </p:extLst>
          </p:nvPr>
        </p:nvGraphicFramePr>
        <p:xfrm>
          <a:off x="2821439" y="2775575"/>
          <a:ext cx="3661168" cy="242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31" name="Equation" r:id="rId4" imgW="2616120" imgH="1726920" progId="Equation.3">
                  <p:embed/>
                </p:oleObj>
              </mc:Choice>
              <mc:Fallback>
                <p:oleObj name="Equation" r:id="rId4" imgW="2616120" imgH="1726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439" y="2775575"/>
                        <a:ext cx="3661168" cy="242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CE63D-B164-4AAA-B8AF-F49F5038E97F}" type="slidenum">
              <a:rPr lang="en-US" altLang="en-US"/>
              <a:pPr/>
              <a:t>25</a:t>
            </a:fld>
            <a:endParaRPr lang="en-US" altLang="en-US" sz="1400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Randomized Algorithms</a:t>
            </a:r>
            <a:endParaRPr lang="en-US" altLang="en-US" dirty="0"/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" y="609600"/>
            <a:ext cx="7962900" cy="5806440"/>
          </a:xfrm>
        </p:spPr>
        <p:txBody>
          <a:bodyPr/>
          <a:lstStyle/>
          <a:p>
            <a:r>
              <a:rPr lang="en-US" altLang="en-US" dirty="0" smtClean="0"/>
              <a:t>Las Vegas algorithms.  </a:t>
            </a:r>
            <a:r>
              <a:rPr lang="en-US" altLang="en-US" dirty="0" smtClean="0">
                <a:solidFill>
                  <a:schemeClr val="tx1"/>
                </a:solidFill>
              </a:rPr>
              <a:t>Algorithm always succeeds, but running time is randomized (e.g., quicksort).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/>
              <a:t>Monte Carlo algorithms.  </a:t>
            </a:r>
            <a:r>
              <a:rPr lang="en-US" altLang="en-US" dirty="0" smtClean="0">
                <a:solidFill>
                  <a:schemeClr val="tx1"/>
                </a:solidFill>
              </a:rPr>
              <a:t>Algorithm’s running time is fixed by may fail with a small probability.</a:t>
            </a:r>
            <a:endParaRPr lang="en-US" altLang="en-US" dirty="0">
              <a:solidFill>
                <a:schemeClr val="tx1"/>
              </a:solidFill>
            </a:endParaRPr>
          </a:p>
          <a:p>
            <a:pPr marL="631825" lvl="1" indent="-285750"/>
            <a:r>
              <a:rPr lang="en-US" altLang="en-US" dirty="0" smtClean="0">
                <a:sym typeface="Symbol" pitchFamily="92" charset="2"/>
              </a:rPr>
              <a:t>For optimization problems, this prob can be any constant &gt; 0:</a:t>
            </a:r>
            <a:r>
              <a:rPr lang="en-US" altLang="en-US" dirty="0" smtClean="0"/>
              <a:t> Repeating </a:t>
            </a:r>
            <a:r>
              <a:rPr lang="en-US" altLang="en-US" dirty="0"/>
              <a:t>the algorithm O(log(1/</a:t>
            </a:r>
            <a:r>
              <a:rPr lang="el-GR" altLang="en-US" dirty="0"/>
              <a:t>δ</a:t>
            </a:r>
            <a:r>
              <a:rPr lang="en-US" altLang="en-US" dirty="0"/>
              <a:t>)) times </a:t>
            </a:r>
            <a:r>
              <a:rPr lang="en-US" altLang="en-US" dirty="0" smtClean="0"/>
              <a:t>and taking the best amplifies the prob </a:t>
            </a:r>
            <a:r>
              <a:rPr lang="en-US" altLang="en-US" dirty="0"/>
              <a:t>to 1 -</a:t>
            </a:r>
            <a:r>
              <a:rPr lang="el-GR" altLang="en-US" dirty="0"/>
              <a:t> δ</a:t>
            </a:r>
            <a:r>
              <a:rPr lang="en-US" altLang="en-US" dirty="0" smtClean="0"/>
              <a:t>.</a:t>
            </a:r>
          </a:p>
          <a:p>
            <a:pPr marL="631825" lvl="1" indent="-285750"/>
            <a:r>
              <a:rPr lang="en-US" altLang="en-US" dirty="0" smtClean="0">
                <a:sym typeface="Symbol" pitchFamily="92" charset="2"/>
              </a:rPr>
              <a:t>For decision problems, this prob. must &gt; 1/2. Then r</a:t>
            </a:r>
            <a:r>
              <a:rPr lang="en-US" altLang="en-US" dirty="0" smtClean="0"/>
              <a:t>epeating </a:t>
            </a:r>
            <a:r>
              <a:rPr lang="en-US" altLang="en-US" dirty="0"/>
              <a:t>the algorithm O(log(1/</a:t>
            </a:r>
            <a:r>
              <a:rPr lang="el-GR" altLang="en-US" dirty="0"/>
              <a:t>δ</a:t>
            </a:r>
            <a:r>
              <a:rPr lang="en-US" altLang="en-US" dirty="0"/>
              <a:t>)) times and taking the </a:t>
            </a:r>
            <a:r>
              <a:rPr lang="en-US" altLang="en-US" dirty="0" smtClean="0"/>
              <a:t>majority amplifies </a:t>
            </a:r>
            <a:r>
              <a:rPr lang="en-US" altLang="en-US" dirty="0"/>
              <a:t>the prob to 1 </a:t>
            </a:r>
            <a:r>
              <a:rPr lang="en-US" altLang="en-US" dirty="0" smtClean="0"/>
              <a:t>–</a:t>
            </a:r>
            <a:r>
              <a:rPr lang="el-GR" altLang="en-US" dirty="0" smtClean="0"/>
              <a:t> δ</a:t>
            </a:r>
            <a:r>
              <a:rPr lang="en-US" altLang="en-US" dirty="0" smtClean="0"/>
              <a:t> (to be proved later).</a:t>
            </a:r>
            <a:endParaRPr lang="en-US" altLang="en-US" dirty="0"/>
          </a:p>
          <a:p>
            <a:pPr marL="280988" lvl="2" indent="0">
              <a:buNone/>
            </a:pPr>
            <a:endParaRPr lang="en-US" altLang="en-US" dirty="0"/>
          </a:p>
          <a:p>
            <a:pPr marL="0" lvl="2" indent="0">
              <a:buNone/>
            </a:pPr>
            <a:r>
              <a:rPr lang="en-US" altLang="en-US" dirty="0" smtClean="0">
                <a:solidFill>
                  <a:srgbClr val="003399"/>
                </a:solidFill>
              </a:rPr>
              <a:t>Monte Carlo to Las Vegas</a:t>
            </a:r>
            <a:r>
              <a:rPr lang="en-US" altLang="en-US" dirty="0">
                <a:solidFill>
                  <a:srgbClr val="003399"/>
                </a:solidFill>
              </a:rPr>
              <a:t>?</a:t>
            </a:r>
            <a:r>
              <a:rPr lang="en-US" altLang="en-US" dirty="0" smtClean="0"/>
              <a:t>  Yes, if we can verify the correctness of the result efficiently: Just repeat until success (a constant number of iterations in expectation).</a:t>
            </a:r>
          </a:p>
          <a:p>
            <a:pPr marL="0" lvl="2" indent="0">
              <a:buNone/>
            </a:pPr>
            <a:endParaRPr lang="en-US" altLang="en-US" dirty="0"/>
          </a:p>
          <a:p>
            <a:pPr marL="0" lvl="2" indent="0">
              <a:buNone/>
            </a:pPr>
            <a:r>
              <a:rPr lang="en-US" altLang="en-US" dirty="0" smtClean="0">
                <a:solidFill>
                  <a:srgbClr val="003399"/>
                </a:solidFill>
              </a:rPr>
              <a:t>Las Vegas to Monte Carlo?</a:t>
            </a:r>
            <a:r>
              <a:rPr lang="en-US" altLang="en-US" dirty="0" smtClean="0"/>
              <a:t>  Yes, terminate algorithm when running time too long (Markov inequality shows that this happens with constant prob).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13.5  Randomized Divide-and-Conquer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DD33A-EA91-4936-AF9E-93C3A2AC898C}" type="slidenum">
              <a:rPr lang="en-US" altLang="en-US"/>
              <a:pPr/>
              <a:t>27</a:t>
            </a:fld>
            <a:endParaRPr lang="en-US" altLang="en-US" sz="1400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Randomized Selection</a:t>
            </a:r>
            <a:endParaRPr lang="en-US" altLang="en-US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Selection.  </a:t>
            </a:r>
            <a:r>
              <a:rPr lang="en-US" altLang="en-US" dirty="0">
                <a:solidFill>
                  <a:schemeClr val="bg2"/>
                </a:solidFill>
              </a:rPr>
              <a:t>Given a set of n distinct elements </a:t>
            </a:r>
            <a:r>
              <a:rPr lang="en-US" altLang="en-US" dirty="0" smtClean="0">
                <a:solidFill>
                  <a:schemeClr val="bg2"/>
                </a:solidFill>
              </a:rPr>
              <a:t>S and an integer k, return the k-</a:t>
            </a:r>
            <a:r>
              <a:rPr lang="en-US" altLang="en-US" dirty="0" err="1" smtClean="0">
                <a:solidFill>
                  <a:schemeClr val="bg2"/>
                </a:solidFill>
              </a:rPr>
              <a:t>th</a:t>
            </a:r>
            <a:r>
              <a:rPr lang="en-US" altLang="en-US" dirty="0" smtClean="0">
                <a:solidFill>
                  <a:schemeClr val="bg2"/>
                </a:solidFill>
              </a:rPr>
              <a:t> smallest element of S.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114300" lvl="1" indent="0">
              <a:buNone/>
            </a:pPr>
            <a:endParaRPr lang="en-US" altLang="en-US" dirty="0" smtClean="0"/>
          </a:p>
          <a:p>
            <a:pPr marL="114300" lvl="1" indent="0">
              <a:buNone/>
            </a:pPr>
            <a:endParaRPr lang="en-US" altLang="en-US" dirty="0"/>
          </a:p>
        </p:txBody>
      </p:sp>
      <p:sp>
        <p:nvSpPr>
          <p:cNvPr id="830468" name="Text Box 4"/>
          <p:cNvSpPr txBox="1">
            <a:spLocks noChangeArrowheads="1"/>
          </p:cNvSpPr>
          <p:nvPr/>
        </p:nvSpPr>
        <p:spPr bwMode="auto">
          <a:xfrm>
            <a:off x="1828800" y="1835150"/>
            <a:ext cx="6324600" cy="2893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kumimoji="0" lang="en-US" altLang="en-US" b="1" dirty="0" err="1" smtClean="0">
                <a:latin typeface="Courier New" pitchFamily="92" charset="0"/>
                <a:ea typeface="ＭＳ Ｐゴシック" pitchFamily="92" charset="-128"/>
              </a:rPr>
              <a:t>RandomizedSelection</a:t>
            </a:r>
            <a:r>
              <a:rPr kumimoji="0" lang="en-US" altLang="en-US" b="1" dirty="0" smtClean="0">
                <a:latin typeface="Courier New" pitchFamily="92" charset="0"/>
                <a:ea typeface="ＭＳ Ｐゴシック" pitchFamily="92" charset="-128"/>
              </a:rPr>
              <a:t>(</a:t>
            </a:r>
            <a:r>
              <a:rPr kumimoji="0" lang="en-US" altLang="en-US" b="1" dirty="0" err="1" smtClean="0">
                <a:latin typeface="Courier New" pitchFamily="92" charset="0"/>
                <a:ea typeface="ＭＳ Ｐゴシック" pitchFamily="92" charset="-128"/>
              </a:rPr>
              <a:t>S,k</a:t>
            </a:r>
            <a:r>
              <a:rPr kumimoji="0" lang="en-US" altLang="en-US" b="1" dirty="0" smtClean="0">
                <a:latin typeface="Courier New" pitchFamily="92" charset="0"/>
                <a:ea typeface="ＭＳ Ｐゴシック" pitchFamily="92" charset="-128"/>
              </a:rPr>
              <a:t>) 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</a:rPr>
              <a:t>{</a:t>
            </a:r>
          </a:p>
          <a:p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</a:rPr>
              <a:t>   </a:t>
            </a:r>
            <a:r>
              <a:rPr kumimoji="0" lang="en-US" altLang="en-US" b="1" dirty="0">
                <a:solidFill>
                  <a:srgbClr val="003399"/>
                </a:solidFill>
                <a:latin typeface="Courier New" pitchFamily="92" charset="0"/>
                <a:ea typeface="ＭＳ Ｐゴシック" pitchFamily="92" charset="-128"/>
              </a:rPr>
              <a:t>if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</a:rPr>
              <a:t> |S| = </a:t>
            </a:r>
            <a:r>
              <a:rPr kumimoji="0" lang="en-US" altLang="en-US" b="1" dirty="0" smtClean="0">
                <a:latin typeface="Courier New" pitchFamily="92" charset="0"/>
                <a:ea typeface="ＭＳ Ｐゴシック" pitchFamily="92" charset="-128"/>
              </a:rPr>
              <a:t>1 </a:t>
            </a:r>
            <a:r>
              <a:rPr kumimoji="0" lang="en-US" altLang="en-US" b="1" dirty="0" smtClean="0">
                <a:solidFill>
                  <a:srgbClr val="003399"/>
                </a:solidFill>
                <a:latin typeface="Courier New" pitchFamily="92" charset="0"/>
                <a:ea typeface="ＭＳ Ｐゴシック" pitchFamily="92" charset="-128"/>
              </a:rPr>
              <a:t>return </a:t>
            </a:r>
            <a:r>
              <a:rPr kumimoji="0" lang="en-US" altLang="en-US" b="1" dirty="0" smtClean="0">
                <a:latin typeface="Courier New" pitchFamily="92" charset="0"/>
                <a:ea typeface="ＭＳ Ｐゴシック" pitchFamily="92" charset="-128"/>
              </a:rPr>
              <a:t>S</a:t>
            </a:r>
            <a:endParaRPr kumimoji="0" lang="en-US" altLang="en-US" b="1" dirty="0">
              <a:latin typeface="Courier New" pitchFamily="92" charset="0"/>
              <a:ea typeface="ＭＳ Ｐゴシック" pitchFamily="92" charset="-128"/>
            </a:endParaRPr>
          </a:p>
          <a:p>
            <a:r>
              <a:rPr kumimoji="0" lang="en-US" altLang="en-US" b="1" dirty="0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  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choose a splitter </a:t>
            </a:r>
            <a:r>
              <a:rPr kumimoji="0" lang="en-US" altLang="en-US" b="1" dirty="0" err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a</a:t>
            </a:r>
            <a:r>
              <a:rPr kumimoji="0" lang="en-US" altLang="en-US" b="1" baseline="-25000" dirty="0" err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i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 S uniformly at random</a:t>
            </a:r>
          </a:p>
          <a:p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  </a:t>
            </a:r>
            <a:r>
              <a:rPr kumimoji="0" lang="en-US" altLang="en-US" b="1" dirty="0" err="1">
                <a:solidFill>
                  <a:srgbClr val="003399"/>
                </a:solidFill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foreach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(a  S) {</a:t>
            </a:r>
          </a:p>
          <a:p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     </a:t>
            </a:r>
            <a:r>
              <a:rPr kumimoji="0" lang="en-US" altLang="en-US" b="1" dirty="0">
                <a:solidFill>
                  <a:srgbClr val="003399"/>
                </a:solidFill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if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     (a &lt; </a:t>
            </a:r>
            <a:r>
              <a:rPr kumimoji="0" lang="en-US" altLang="en-US" b="1" dirty="0" err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a</a:t>
            </a:r>
            <a:r>
              <a:rPr kumimoji="0" lang="en-US" altLang="en-US" b="1" baseline="-25000" dirty="0" err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i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) put a in S</a:t>
            </a:r>
            <a:r>
              <a:rPr kumimoji="0" lang="en-US" altLang="en-US" b="1" baseline="30000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-</a:t>
            </a:r>
            <a:endParaRPr kumimoji="0" lang="en-US" altLang="en-US" b="1" dirty="0">
              <a:latin typeface="Courier New" pitchFamily="92" charset="0"/>
              <a:ea typeface="ＭＳ Ｐゴシック" pitchFamily="92" charset="-128"/>
              <a:sym typeface="Symbol" pitchFamily="92" charset="2"/>
            </a:endParaRPr>
          </a:p>
          <a:p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     </a:t>
            </a:r>
            <a:r>
              <a:rPr kumimoji="0" lang="en-US" altLang="en-US" b="1" dirty="0">
                <a:solidFill>
                  <a:srgbClr val="003399"/>
                </a:solidFill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else if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(a &gt; </a:t>
            </a:r>
            <a:r>
              <a:rPr kumimoji="0" lang="en-US" altLang="en-US" b="1" dirty="0" err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a</a:t>
            </a:r>
            <a:r>
              <a:rPr kumimoji="0" lang="en-US" altLang="en-US" b="1" baseline="-25000" dirty="0" err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i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) put a in S</a:t>
            </a:r>
            <a:r>
              <a:rPr kumimoji="0" lang="en-US" altLang="en-US" b="1" baseline="30000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+</a:t>
            </a:r>
            <a:endParaRPr kumimoji="0" lang="en-US" altLang="en-US" b="1" dirty="0">
              <a:latin typeface="Courier New" pitchFamily="92" charset="0"/>
              <a:ea typeface="ＭＳ Ｐゴシック" pitchFamily="92" charset="-128"/>
              <a:sym typeface="Symbol" pitchFamily="92" charset="2"/>
            </a:endParaRPr>
          </a:p>
          <a:p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  }</a:t>
            </a:r>
          </a:p>
          <a:p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  </a:t>
            </a:r>
            <a:r>
              <a:rPr kumimoji="0" lang="en-US" altLang="en-US" b="1" dirty="0" smtClean="0">
                <a:solidFill>
                  <a:srgbClr val="003399"/>
                </a:solidFill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if</a:t>
            </a:r>
            <a:r>
              <a:rPr kumimoji="0" lang="en-US" altLang="en-US" b="1" dirty="0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|S</a:t>
            </a:r>
            <a:r>
              <a:rPr kumimoji="0" lang="en-US" altLang="en-US" b="1" baseline="30000" dirty="0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-</a:t>
            </a:r>
            <a:r>
              <a:rPr kumimoji="0" lang="en-US" altLang="en-US" b="1" dirty="0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| = k-1 </a:t>
            </a:r>
            <a:r>
              <a:rPr kumimoji="0" lang="en-US" altLang="en-US" b="1" dirty="0" smtClean="0">
                <a:solidFill>
                  <a:srgbClr val="003399"/>
                </a:solidFill>
                <a:latin typeface="Courier New" pitchFamily="92" charset="0"/>
                <a:ea typeface="ＭＳ Ｐゴシック" pitchFamily="92" charset="-128"/>
              </a:rPr>
              <a:t>return</a:t>
            </a:r>
            <a:r>
              <a:rPr kumimoji="0" lang="en-US" altLang="en-US" b="1" dirty="0" smtClean="0">
                <a:latin typeface="Courier New" pitchFamily="92" charset="0"/>
                <a:ea typeface="ＭＳ Ｐゴシック" pitchFamily="92" charset="-128"/>
              </a:rPr>
              <a:t> </a:t>
            </a:r>
            <a:r>
              <a:rPr kumimoji="0" lang="en-US" altLang="en-US" b="1" dirty="0" err="1" smtClean="0">
                <a:latin typeface="Courier New" pitchFamily="92" charset="0"/>
                <a:ea typeface="ＭＳ Ｐゴシック" pitchFamily="92" charset="-128"/>
              </a:rPr>
              <a:t>a</a:t>
            </a:r>
            <a:r>
              <a:rPr kumimoji="0" lang="en-US" altLang="en-US" b="1" baseline="-25000" dirty="0" err="1" smtClean="0">
                <a:latin typeface="Courier New" pitchFamily="92" charset="0"/>
                <a:ea typeface="ＭＳ Ｐゴシック" pitchFamily="92" charset="-128"/>
              </a:rPr>
              <a:t>i</a:t>
            </a:r>
            <a:endParaRPr kumimoji="0" lang="en-US" altLang="en-US" b="1" baseline="-25000" dirty="0">
              <a:latin typeface="Courier New" pitchFamily="92" charset="0"/>
              <a:ea typeface="ＭＳ Ｐゴシック" pitchFamily="92" charset="-128"/>
              <a:sym typeface="Symbol" pitchFamily="92" charset="2"/>
            </a:endParaRPr>
          </a:p>
          <a:p>
            <a:r>
              <a:rPr kumimoji="0" lang="en-US" altLang="en-US" b="1" dirty="0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  </a:t>
            </a:r>
            <a:r>
              <a:rPr kumimoji="0" lang="en-US" altLang="en-US" b="1" dirty="0">
                <a:solidFill>
                  <a:srgbClr val="003399"/>
                </a:solidFill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if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|S</a:t>
            </a:r>
            <a:r>
              <a:rPr kumimoji="0" lang="en-US" altLang="en-US" b="1" baseline="30000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-</a:t>
            </a:r>
            <a:r>
              <a:rPr kumimoji="0" lang="en-US" altLang="en-US" b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| 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&gt;</a:t>
            </a:r>
            <a:r>
              <a:rPr kumimoji="0" lang="en-US" altLang="en-US" b="1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k-1 </a:t>
            </a:r>
            <a:r>
              <a:rPr kumimoji="0" lang="en-US" altLang="en-US" b="1" dirty="0" smtClean="0">
                <a:solidFill>
                  <a:srgbClr val="003399"/>
                </a:solidFill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then </a:t>
            </a:r>
            <a:r>
              <a:rPr kumimoji="0" lang="en-US" altLang="en-US" b="1" dirty="0" err="1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RandomizedSelection</a:t>
            </a:r>
            <a:r>
              <a:rPr kumimoji="0" lang="en-US" altLang="en-US" b="1" dirty="0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(S</a:t>
            </a:r>
            <a:r>
              <a:rPr kumimoji="0" lang="en-US" altLang="en-US" b="1" baseline="30000" dirty="0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-</a:t>
            </a:r>
            <a:r>
              <a:rPr kumimoji="0" lang="en-US" altLang="en-US" b="1" dirty="0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,k)</a:t>
            </a:r>
            <a:endParaRPr kumimoji="0" lang="en-US" altLang="en-US" b="1" baseline="-25000" dirty="0">
              <a:latin typeface="Courier New" pitchFamily="92" charset="0"/>
              <a:ea typeface="ＭＳ Ｐゴシック" pitchFamily="92" charset="-128"/>
              <a:sym typeface="Symbol" pitchFamily="92" charset="2"/>
            </a:endParaRPr>
          </a:p>
          <a:p>
            <a:r>
              <a:rPr kumimoji="0" lang="en-US" altLang="en-US" b="1" dirty="0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  </a:t>
            </a:r>
            <a:r>
              <a:rPr kumimoji="0" lang="en-US" altLang="en-US" b="1" dirty="0" err="1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RandomizedSelection</a:t>
            </a:r>
            <a:r>
              <a:rPr kumimoji="0" lang="en-US" altLang="en-US" b="1" dirty="0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(</a:t>
            </a:r>
            <a:r>
              <a:rPr kumimoji="0" lang="en-US" altLang="en-US" b="1" dirty="0" err="1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S</a:t>
            </a:r>
            <a:r>
              <a:rPr kumimoji="0" lang="en-US" altLang="en-US" b="1" baseline="30000" dirty="0" err="1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+</a:t>
            </a:r>
            <a:r>
              <a:rPr kumimoji="0" lang="en-US" altLang="en-US" b="1" dirty="0" err="1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,k</a:t>
            </a:r>
            <a:r>
              <a:rPr kumimoji="0" lang="en-US" altLang="en-US" b="1" dirty="0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-|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S</a:t>
            </a:r>
            <a:r>
              <a:rPr kumimoji="0" lang="en-US" altLang="en-US" b="1" baseline="30000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-</a:t>
            </a:r>
            <a:r>
              <a:rPr kumimoji="0" lang="en-US" altLang="en-US" b="1" dirty="0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|-1)</a:t>
            </a:r>
            <a:endParaRPr kumimoji="0" lang="en-US" altLang="en-US" b="1" dirty="0">
              <a:latin typeface="Courier New" pitchFamily="92" charset="0"/>
              <a:ea typeface="ＭＳ Ｐゴシック" pitchFamily="92" charset="-128"/>
              <a:sym typeface="Symbol" pitchFamily="92" charset="2"/>
            </a:endParaRPr>
          </a:p>
          <a:p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70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Selection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rgbClr val="003399"/>
              </a:buClr>
              <a:buSzPct val="50000"/>
              <a:buNone/>
            </a:pPr>
            <a:r>
              <a:rPr lang="en-US" altLang="en-US" dirty="0" smtClean="0">
                <a:solidFill>
                  <a:srgbClr val="003399"/>
                </a:solidFill>
              </a:rPr>
              <a:t>Claim</a:t>
            </a:r>
            <a:r>
              <a:rPr lang="en-US" altLang="en-US" dirty="0" smtClean="0"/>
              <a:t>. T</a:t>
            </a:r>
            <a:r>
              <a:rPr lang="en-US" altLang="en-US" dirty="0" smtClean="0">
                <a:solidFill>
                  <a:schemeClr val="bg2"/>
                </a:solidFill>
              </a:rPr>
              <a:t>he expected running time of Randomized Selection is </a:t>
            </a:r>
            <a:r>
              <a:rPr lang="en-US" altLang="en-US" dirty="0">
                <a:solidFill>
                  <a:schemeClr val="bg2"/>
                </a:solidFill>
              </a:rPr>
              <a:t>O(n).</a:t>
            </a:r>
            <a:endParaRPr lang="en-US" altLang="en-US" dirty="0"/>
          </a:p>
          <a:p>
            <a:endParaRPr lang="en-US" dirty="0" smtClean="0"/>
          </a:p>
          <a:p>
            <a:r>
              <a:rPr lang="en-US" dirty="0" smtClean="0"/>
              <a:t>Pf: </a:t>
            </a:r>
            <a:r>
              <a:rPr lang="en-US" dirty="0" smtClean="0">
                <a:solidFill>
                  <a:schemeClr val="tx1"/>
                </a:solidFill>
              </a:rPr>
              <a:t>Call a splitter “good” if it is between the 25%- and 75%-percentile of S, otherwise “bad”. Each good splitter reduces n by at least 1/4.</a:t>
            </a:r>
          </a:p>
          <a:p>
            <a:pPr marL="631825" lvl="1" indent="-285750"/>
            <a:r>
              <a:rPr lang="en-US" dirty="0"/>
              <a:t>Each good splitter reduces n by at least 1/4.</a:t>
            </a:r>
          </a:p>
          <a:p>
            <a:pPr marL="631825" lvl="1" indent="-285750"/>
            <a:r>
              <a:rPr lang="en-US" dirty="0" smtClean="0">
                <a:solidFill>
                  <a:schemeClr val="tx1"/>
                </a:solidFill>
              </a:rPr>
              <a:t>The prob. of a random splitter being good is 1/2.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Let 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be the running time between the </a:t>
            </a:r>
            <a:r>
              <a:rPr lang="en-US" dirty="0" err="1" smtClean="0">
                <a:solidFill>
                  <a:schemeClr val="tx1"/>
                </a:solidFill>
              </a:rPr>
              <a:t>i-th</a:t>
            </a:r>
            <a:r>
              <a:rPr lang="en-US" dirty="0" smtClean="0">
                <a:solidFill>
                  <a:schemeClr val="tx1"/>
                </a:solidFill>
              </a:rPr>
              <a:t> good splitter (not including) and the (i+1)-</a:t>
            </a:r>
            <a:r>
              <a:rPr lang="en-US" dirty="0" err="1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splitter (including),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0, 1, 2, …</a:t>
            </a:r>
          </a:p>
          <a:p>
            <a:pPr marL="631825" lvl="1" indent="-285750"/>
            <a:r>
              <a:rPr lang="en-US" dirty="0" smtClean="0"/>
              <a:t>The cost to process each splitter in this phase ≤ (3/4)</a:t>
            </a:r>
            <a:r>
              <a:rPr lang="en-US" baseline="30000" dirty="0" err="1" smtClean="0"/>
              <a:t>i</a:t>
            </a:r>
            <a:r>
              <a:rPr lang="en-US" dirty="0" smtClean="0"/>
              <a:t> n</a:t>
            </a:r>
          </a:p>
          <a:p>
            <a:pPr marL="631825" lvl="1" indent="-285750"/>
            <a:r>
              <a:rPr lang="en-US" dirty="0" smtClean="0"/>
              <a:t>E[# splitters in this phase] = 2 </a:t>
            </a:r>
          </a:p>
          <a:p>
            <a:pPr marL="631825" lvl="1" indent="-285750"/>
            <a:r>
              <a:rPr lang="en-US" dirty="0" smtClean="0"/>
              <a:t>E[X</a:t>
            </a:r>
            <a:r>
              <a:rPr lang="en-US" baseline="-25000" dirty="0" smtClean="0"/>
              <a:t>i</a:t>
            </a:r>
            <a:r>
              <a:rPr lang="en-US" dirty="0" smtClean="0"/>
              <a:t>] ≤ 2 ∙ (3/4)</a:t>
            </a:r>
            <a:r>
              <a:rPr lang="en-US" baseline="30000" dirty="0" err="1" smtClean="0"/>
              <a:t>i</a:t>
            </a:r>
            <a:r>
              <a:rPr lang="en-US" dirty="0" smtClean="0"/>
              <a:t> n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Expected total running time = E[∑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</a:t>
            </a:r>
            <a:r>
              <a:rPr lang="en-US" dirty="0" smtClean="0">
                <a:solidFill>
                  <a:schemeClr val="tx1"/>
                </a:solidFill>
              </a:rPr>
              <a:t> = ∑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E[X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 = O(n).</a:t>
            </a:r>
          </a:p>
          <a:p>
            <a:pPr marL="631825" lvl="1" indent="-285750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18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DD33A-EA91-4936-AF9E-93C3A2AC898C}" type="slidenum">
              <a:rPr lang="en-US" altLang="en-US"/>
              <a:pPr/>
              <a:t>29</a:t>
            </a:fld>
            <a:endParaRPr lang="en-US" altLang="en-US" sz="1400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Sorting.  </a:t>
            </a:r>
            <a:r>
              <a:rPr lang="en-US" altLang="en-US" dirty="0">
                <a:solidFill>
                  <a:schemeClr val="bg2"/>
                </a:solidFill>
              </a:rPr>
              <a:t>Given a set of n distinct elements S, rearrange them in ascending order.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114300" lvl="1" indent="0">
              <a:buNone/>
            </a:pPr>
            <a:endParaRPr lang="en-US" altLang="en-US" dirty="0"/>
          </a:p>
        </p:txBody>
      </p:sp>
      <p:sp>
        <p:nvSpPr>
          <p:cNvPr id="830468" name="Text Box 4"/>
          <p:cNvSpPr txBox="1">
            <a:spLocks noChangeArrowheads="1"/>
          </p:cNvSpPr>
          <p:nvPr/>
        </p:nvSpPr>
        <p:spPr bwMode="auto">
          <a:xfrm>
            <a:off x="1828800" y="1835150"/>
            <a:ext cx="6324600" cy="2893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kumimoji="0" lang="en-US" altLang="en-US" b="1" dirty="0" err="1">
                <a:latin typeface="Courier New" pitchFamily="92" charset="0"/>
                <a:ea typeface="ＭＳ Ｐゴシック" pitchFamily="92" charset="-128"/>
              </a:rPr>
              <a:t>RandomizedQuicksort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</a:rPr>
              <a:t>(S) {</a:t>
            </a:r>
          </a:p>
          <a:p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</a:rPr>
              <a:t>   </a:t>
            </a:r>
            <a:r>
              <a:rPr kumimoji="0" lang="en-US" altLang="en-US" b="1" dirty="0">
                <a:solidFill>
                  <a:srgbClr val="003399"/>
                </a:solidFill>
                <a:latin typeface="Courier New" pitchFamily="92" charset="0"/>
                <a:ea typeface="ＭＳ Ｐゴシック" pitchFamily="92" charset="-128"/>
              </a:rPr>
              <a:t>if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</a:rPr>
              <a:t> |S| = 0 </a:t>
            </a:r>
            <a:r>
              <a:rPr kumimoji="0" lang="en-US" altLang="en-US" b="1" dirty="0">
                <a:solidFill>
                  <a:srgbClr val="003399"/>
                </a:solidFill>
                <a:latin typeface="Courier New" pitchFamily="92" charset="0"/>
                <a:ea typeface="ＭＳ Ｐゴシック" pitchFamily="92" charset="-128"/>
              </a:rPr>
              <a:t>return</a:t>
            </a:r>
            <a:endParaRPr kumimoji="0" lang="en-US" altLang="en-US" b="1" dirty="0">
              <a:latin typeface="Courier New" pitchFamily="92" charset="0"/>
              <a:ea typeface="ＭＳ Ｐゴシック" pitchFamily="92" charset="-128"/>
            </a:endParaRPr>
          </a:p>
          <a:p>
            <a:r>
              <a:rPr kumimoji="0" lang="en-US" altLang="en-US" b="1" dirty="0" smtClean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  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choose a splitter </a:t>
            </a:r>
            <a:r>
              <a:rPr kumimoji="0" lang="en-US" altLang="en-US" b="1" dirty="0" err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a</a:t>
            </a:r>
            <a:r>
              <a:rPr kumimoji="0" lang="en-US" altLang="en-US" b="1" baseline="-25000" dirty="0" err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i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 S uniformly at random</a:t>
            </a:r>
          </a:p>
          <a:p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  </a:t>
            </a:r>
            <a:r>
              <a:rPr kumimoji="0" lang="en-US" altLang="en-US" b="1" dirty="0" err="1">
                <a:solidFill>
                  <a:srgbClr val="003399"/>
                </a:solidFill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foreach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(a  S) {</a:t>
            </a:r>
          </a:p>
          <a:p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     </a:t>
            </a:r>
            <a:r>
              <a:rPr kumimoji="0" lang="en-US" altLang="en-US" b="1" dirty="0">
                <a:solidFill>
                  <a:srgbClr val="003399"/>
                </a:solidFill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if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     (a &lt; </a:t>
            </a:r>
            <a:r>
              <a:rPr kumimoji="0" lang="en-US" altLang="en-US" b="1" dirty="0" err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a</a:t>
            </a:r>
            <a:r>
              <a:rPr kumimoji="0" lang="en-US" altLang="en-US" b="1" baseline="-25000" dirty="0" err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i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) put a in S</a:t>
            </a:r>
            <a:r>
              <a:rPr kumimoji="0" lang="en-US" altLang="en-US" b="1" baseline="30000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-</a:t>
            </a:r>
            <a:endParaRPr kumimoji="0" lang="en-US" altLang="en-US" b="1" dirty="0">
              <a:latin typeface="Courier New" pitchFamily="92" charset="0"/>
              <a:ea typeface="ＭＳ Ｐゴシック" pitchFamily="92" charset="-128"/>
              <a:sym typeface="Symbol" pitchFamily="92" charset="2"/>
            </a:endParaRPr>
          </a:p>
          <a:p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     </a:t>
            </a:r>
            <a:r>
              <a:rPr kumimoji="0" lang="en-US" altLang="en-US" b="1" dirty="0">
                <a:solidFill>
                  <a:srgbClr val="003399"/>
                </a:solidFill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else if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(a &gt; </a:t>
            </a:r>
            <a:r>
              <a:rPr kumimoji="0" lang="en-US" altLang="en-US" b="1" dirty="0" err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a</a:t>
            </a:r>
            <a:r>
              <a:rPr kumimoji="0" lang="en-US" altLang="en-US" b="1" baseline="-25000" dirty="0" err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i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) put a in S</a:t>
            </a:r>
            <a:r>
              <a:rPr kumimoji="0" lang="en-US" altLang="en-US" b="1" baseline="30000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+</a:t>
            </a:r>
            <a:endParaRPr kumimoji="0" lang="en-US" altLang="en-US" b="1" dirty="0">
              <a:latin typeface="Courier New" pitchFamily="92" charset="0"/>
              <a:ea typeface="ＭＳ Ｐゴシック" pitchFamily="92" charset="-128"/>
              <a:sym typeface="Symbol" pitchFamily="92" charset="2"/>
            </a:endParaRPr>
          </a:p>
          <a:p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  }</a:t>
            </a:r>
          </a:p>
          <a:p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  </a:t>
            </a:r>
            <a:r>
              <a:rPr kumimoji="0" lang="en-US" altLang="en-US" b="1" dirty="0" err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RandomizedQuicksort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(S</a:t>
            </a:r>
            <a:r>
              <a:rPr kumimoji="0" lang="en-US" altLang="en-US" b="1" baseline="30000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-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)</a:t>
            </a:r>
          </a:p>
          <a:p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  output </a:t>
            </a:r>
            <a:r>
              <a:rPr kumimoji="0" lang="en-US" altLang="en-US" b="1" dirty="0" err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a</a:t>
            </a:r>
            <a:r>
              <a:rPr kumimoji="0" lang="en-US" altLang="en-US" b="1" baseline="-25000" dirty="0" err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i</a:t>
            </a:r>
            <a:endParaRPr kumimoji="0" lang="en-US" altLang="en-US" b="1" dirty="0">
              <a:latin typeface="Courier New" pitchFamily="92" charset="0"/>
              <a:ea typeface="ＭＳ Ｐゴシック" pitchFamily="92" charset="-128"/>
            </a:endParaRPr>
          </a:p>
          <a:p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   </a:t>
            </a:r>
            <a:r>
              <a:rPr kumimoji="0" lang="en-US" altLang="en-US" b="1" dirty="0" err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RandomizedQuicksort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(S</a:t>
            </a:r>
            <a:r>
              <a:rPr kumimoji="0" lang="en-US" altLang="en-US" b="1" baseline="30000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+</a:t>
            </a:r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)</a:t>
            </a:r>
          </a:p>
          <a:p>
            <a:r>
              <a:rPr kumimoji="0" lang="en-US" altLang="en-US" b="1" dirty="0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6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FF1-F832-40C0-AB1B-3610B87D3F79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Contention Resolution in a Distributed System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Contention resolution.  </a:t>
            </a:r>
            <a:r>
              <a:rPr lang="en-US" altLang="en-US" dirty="0">
                <a:solidFill>
                  <a:schemeClr val="tx1"/>
                </a:solidFill>
              </a:rPr>
              <a:t>Given n processes P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, …, </a:t>
            </a:r>
            <a:r>
              <a:rPr lang="en-US" altLang="en-US" dirty="0" err="1">
                <a:solidFill>
                  <a:schemeClr val="tx1"/>
                </a:solidFill>
              </a:rPr>
              <a:t>P</a:t>
            </a:r>
            <a:r>
              <a:rPr lang="en-US" altLang="en-US" baseline="-25000" dirty="0" err="1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, each competing for access to a shared database. If two or more processes access the database simultaneously, all processes are locked out. Devise protocol to ensure all processes get through on a regular basis.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Restriction.  </a:t>
            </a:r>
            <a:r>
              <a:rPr lang="en-US" altLang="en-US" dirty="0">
                <a:solidFill>
                  <a:schemeClr val="tx1"/>
                </a:solidFill>
              </a:rPr>
              <a:t>Processes can't </a:t>
            </a:r>
            <a:r>
              <a:rPr lang="en-US" altLang="en-US" dirty="0" smtClean="0">
                <a:solidFill>
                  <a:schemeClr val="tx1"/>
                </a:solidFill>
              </a:rPr>
              <a:t>communicate, and they don’t have id’s.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Challenge.  </a:t>
            </a:r>
            <a:r>
              <a:rPr lang="en-US" altLang="en-US" dirty="0">
                <a:solidFill>
                  <a:schemeClr val="tx1"/>
                </a:solidFill>
              </a:rPr>
              <a:t>Need </a:t>
            </a:r>
            <a:r>
              <a:rPr lang="en-US" altLang="en-US" dirty="0">
                <a:solidFill>
                  <a:schemeClr val="accent1"/>
                </a:solidFill>
              </a:rPr>
              <a:t>symmetry-breaking</a:t>
            </a:r>
            <a:r>
              <a:rPr lang="en-US" altLang="en-US" dirty="0">
                <a:solidFill>
                  <a:schemeClr val="tx1"/>
                </a:solidFill>
              </a:rPr>
              <a:t> paradigm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No deterministic protocol can solve the problem.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51940" name="Object 4"/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093" name="Equation" r:id="rId4" imgW="139680" imgH="291960" progId="Equation.3">
                  <p:embed/>
                </p:oleObj>
              </mc:Choice>
              <mc:Fallback>
                <p:oleObj name="Equation" r:id="rId4" imgW="1396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53" name="Rectangle 17"/>
          <p:cNvSpPr>
            <a:spLocks noChangeArrowheads="1"/>
          </p:cNvSpPr>
          <p:nvPr/>
        </p:nvSpPr>
        <p:spPr bwMode="auto">
          <a:xfrm>
            <a:off x="6416675" y="41910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P</a:t>
            </a:r>
            <a:r>
              <a:rPr lang="en-US" altLang="en-US" sz="1400" baseline="-25000"/>
              <a:t>1</a:t>
            </a:r>
            <a:endParaRPr lang="en-US" altLang="en-US" sz="1400"/>
          </a:p>
        </p:txBody>
      </p:sp>
      <p:sp>
        <p:nvSpPr>
          <p:cNvPr id="551954" name="Rectangle 18"/>
          <p:cNvSpPr>
            <a:spLocks noChangeArrowheads="1"/>
          </p:cNvSpPr>
          <p:nvPr/>
        </p:nvSpPr>
        <p:spPr bwMode="auto">
          <a:xfrm>
            <a:off x="6416675" y="48768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P</a:t>
            </a:r>
            <a:r>
              <a:rPr lang="en-US" altLang="en-US" sz="1400" baseline="-25000"/>
              <a:t>2</a:t>
            </a:r>
            <a:endParaRPr lang="en-US" altLang="en-US" sz="1400"/>
          </a:p>
        </p:txBody>
      </p:sp>
      <p:sp>
        <p:nvSpPr>
          <p:cNvPr id="551955" name="Rectangle 19"/>
          <p:cNvSpPr>
            <a:spLocks noChangeArrowheads="1"/>
          </p:cNvSpPr>
          <p:nvPr/>
        </p:nvSpPr>
        <p:spPr bwMode="auto">
          <a:xfrm>
            <a:off x="6416675" y="60261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P</a:t>
            </a:r>
            <a:r>
              <a:rPr lang="en-US" altLang="en-US" sz="1400" baseline="-25000"/>
              <a:t>n</a:t>
            </a:r>
            <a:endParaRPr lang="en-US" altLang="en-US" sz="1400"/>
          </a:p>
        </p:txBody>
      </p:sp>
      <p:sp>
        <p:nvSpPr>
          <p:cNvPr id="551956" name="Rectangle 20"/>
          <p:cNvSpPr>
            <a:spLocks noChangeArrowheads="1"/>
          </p:cNvSpPr>
          <p:nvPr/>
        </p:nvSpPr>
        <p:spPr bwMode="auto">
          <a:xfrm>
            <a:off x="7864475" y="4648200"/>
            <a:ext cx="381000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551957" name="Line 21"/>
          <p:cNvSpPr>
            <a:spLocks noChangeShapeType="1"/>
          </p:cNvSpPr>
          <p:nvPr/>
        </p:nvSpPr>
        <p:spPr bwMode="auto">
          <a:xfrm>
            <a:off x="6797675" y="4419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1958" name="Line 22"/>
          <p:cNvSpPr>
            <a:spLocks noChangeShapeType="1"/>
          </p:cNvSpPr>
          <p:nvPr/>
        </p:nvSpPr>
        <p:spPr bwMode="auto">
          <a:xfrm flipV="1">
            <a:off x="6797675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1959" name="Line 23"/>
          <p:cNvSpPr>
            <a:spLocks noChangeShapeType="1"/>
          </p:cNvSpPr>
          <p:nvPr/>
        </p:nvSpPr>
        <p:spPr bwMode="auto">
          <a:xfrm flipV="1">
            <a:off x="6797675" y="53340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1960" name="Rectangle 24"/>
          <p:cNvSpPr>
            <a:spLocks noChangeArrowheads="1"/>
          </p:cNvSpPr>
          <p:nvPr/>
        </p:nvSpPr>
        <p:spPr bwMode="auto">
          <a:xfrm>
            <a:off x="6400800" y="54102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.</a:t>
            </a:r>
            <a:br>
              <a:rPr lang="en-US" altLang="en-US" sz="1400"/>
            </a:br>
            <a:r>
              <a:rPr lang="en-US" altLang="en-US" sz="1400"/>
              <a:t>.</a:t>
            </a:r>
            <a:br>
              <a:rPr lang="en-US" altLang="en-US" sz="1400"/>
            </a:br>
            <a:r>
              <a:rPr lang="en-US" altLang="en-US" sz="1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6D67C-3DB0-44CE-8862-275575D24514}" type="slidenum">
              <a:rPr lang="en-US" altLang="en-US"/>
              <a:pPr/>
              <a:t>30</a:t>
            </a:fld>
            <a:endParaRPr lang="en-US" altLang="en-US" sz="1400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Running time.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[Best case.]</a:t>
            </a:r>
            <a:r>
              <a:rPr lang="en-US" altLang="en-US"/>
              <a:t>  </a:t>
            </a:r>
            <a:r>
              <a:rPr lang="en-US" altLang="en-US">
                <a:solidFill>
                  <a:schemeClr val="bg2"/>
                </a:solidFill>
              </a:rPr>
              <a:t>Select the median element as the splitter:  quicksort makes </a:t>
            </a:r>
            <a:r>
              <a:rPr lang="en-US" altLang="en-US">
                <a:solidFill>
                  <a:schemeClr val="bg2"/>
                </a:solidFill>
                <a:sym typeface="Symbol" pitchFamily="92" charset="2"/>
              </a:rPr>
              <a:t>(n log n) comparisons.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[Worst case.]</a:t>
            </a:r>
            <a:r>
              <a:rPr lang="en-US" altLang="en-US"/>
              <a:t>  </a:t>
            </a:r>
            <a:r>
              <a:rPr lang="en-US" altLang="en-US">
                <a:solidFill>
                  <a:schemeClr val="bg2"/>
                </a:solidFill>
              </a:rPr>
              <a:t>Select the smallest element as the splitter:  quicksort makes </a:t>
            </a:r>
            <a:r>
              <a:rPr lang="en-US" altLang="en-US">
                <a:solidFill>
                  <a:schemeClr val="bg2"/>
                </a:solidFill>
                <a:sym typeface="Symbol" pitchFamily="92" charset="2"/>
              </a:rPr>
              <a:t>(n</a:t>
            </a:r>
            <a:r>
              <a:rPr lang="en-US" altLang="en-US" baseline="30000">
                <a:solidFill>
                  <a:schemeClr val="bg2"/>
                </a:solidFill>
                <a:sym typeface="Symbol" pitchFamily="92" charset="2"/>
              </a:rPr>
              <a:t>2</a:t>
            </a:r>
            <a:r>
              <a:rPr lang="en-US" altLang="en-US">
                <a:solidFill>
                  <a:schemeClr val="bg2"/>
                </a:solidFill>
                <a:sym typeface="Symbol" pitchFamily="92" charset="2"/>
              </a:rPr>
              <a:t>) comparisons.</a:t>
            </a:r>
            <a:endParaRPr lang="en-US" altLang="en-US"/>
          </a:p>
          <a:p>
            <a:pPr lvl="1"/>
            <a:endParaRPr lang="en-US" altLang="en-US">
              <a:solidFill>
                <a:schemeClr val="bg2"/>
              </a:solidFill>
              <a:sym typeface="Symbol" pitchFamily="92" charset="2"/>
            </a:endParaRPr>
          </a:p>
          <a:p>
            <a:r>
              <a:rPr lang="en-US" altLang="en-US"/>
              <a:t>Randomize.  </a:t>
            </a:r>
            <a:r>
              <a:rPr lang="en-US" altLang="en-US">
                <a:solidFill>
                  <a:schemeClr val="bg2"/>
                </a:solidFill>
              </a:rPr>
              <a:t>Protect against worst case by choosing splitter at </a:t>
            </a:r>
            <a:r>
              <a:rPr lang="en-US" altLang="en-US">
                <a:solidFill>
                  <a:schemeClr val="accent1"/>
                </a:solidFill>
              </a:rPr>
              <a:t>random</a:t>
            </a:r>
            <a:r>
              <a:rPr lang="en-US" altLang="en-US">
                <a:solidFill>
                  <a:schemeClr val="bg2"/>
                </a:solidFill>
              </a:rPr>
              <a:t>.</a:t>
            </a:r>
            <a:r>
              <a:rPr lang="en-US" altLang="en-US"/>
              <a:t> </a:t>
            </a:r>
          </a:p>
          <a:p>
            <a:endParaRPr lang="en-US" altLang="en-US"/>
          </a:p>
          <a:p>
            <a:r>
              <a:rPr lang="en-US" altLang="en-US"/>
              <a:t>Intuition.  </a:t>
            </a:r>
            <a:r>
              <a:rPr lang="en-US" altLang="en-US">
                <a:solidFill>
                  <a:schemeClr val="bg2"/>
                </a:solidFill>
              </a:rPr>
              <a:t>If we always select an element that is bigger than 25% of the elements and smaller than 25% of the elements, then quicksort makes </a:t>
            </a:r>
            <a:r>
              <a:rPr lang="en-US" altLang="en-US">
                <a:solidFill>
                  <a:schemeClr val="bg2"/>
                </a:solidFill>
                <a:sym typeface="Symbol" pitchFamily="92" charset="2"/>
              </a:rPr>
              <a:t>(n log n) comparisons.</a:t>
            </a:r>
          </a:p>
          <a:p>
            <a:endParaRPr lang="en-US" altLang="en-US">
              <a:solidFill>
                <a:schemeClr val="bg2"/>
              </a:solidFill>
            </a:endParaRPr>
          </a:p>
          <a:p>
            <a:endParaRPr lang="en-US" altLang="en-US"/>
          </a:p>
          <a:p>
            <a:r>
              <a:rPr lang="en-US" altLang="en-US"/>
              <a:t>Notation.  </a:t>
            </a:r>
            <a:r>
              <a:rPr lang="en-US" altLang="en-US">
                <a:solidFill>
                  <a:schemeClr val="tx1"/>
                </a:solidFill>
              </a:rPr>
              <a:t>Label elements so that x</a:t>
            </a:r>
            <a:r>
              <a:rPr lang="en-US" altLang="en-US" baseline="-25000">
                <a:solidFill>
                  <a:schemeClr val="tx1"/>
                </a:solidFill>
              </a:rPr>
              <a:t>1 </a:t>
            </a:r>
            <a:r>
              <a:rPr lang="en-US" altLang="en-US">
                <a:solidFill>
                  <a:schemeClr val="tx1"/>
                </a:solidFill>
              </a:rPr>
              <a:t>&lt; x</a:t>
            </a:r>
            <a:r>
              <a:rPr lang="en-US" altLang="en-US" baseline="-25000">
                <a:solidFill>
                  <a:schemeClr val="tx1"/>
                </a:solidFill>
              </a:rPr>
              <a:t>2</a:t>
            </a:r>
            <a:r>
              <a:rPr lang="en-US" altLang="en-US">
                <a:solidFill>
                  <a:schemeClr val="tx1"/>
                </a:solidFill>
              </a:rPr>
              <a:t> &lt; … &lt; x</a:t>
            </a:r>
            <a:r>
              <a:rPr lang="en-US" altLang="en-US" baseline="-25000">
                <a:solidFill>
                  <a:schemeClr val="tx1"/>
                </a:solidFill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424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D3BC3-6813-4EE2-A07B-5A60DB251AAF}" type="slidenum">
              <a:rPr lang="en-US" altLang="en-US"/>
              <a:pPr/>
              <a:t>31</a:t>
            </a:fld>
            <a:endParaRPr lang="en-US" altLang="en-US" sz="1400"/>
          </a:p>
        </p:txBody>
      </p:sp>
      <p:sp>
        <p:nvSpPr>
          <p:cNvPr id="834562" name="Freeform 2"/>
          <p:cNvSpPr>
            <a:spLocks/>
          </p:cNvSpPr>
          <p:nvPr/>
        </p:nvSpPr>
        <p:spPr bwMode="auto">
          <a:xfrm>
            <a:off x="5453063" y="3562350"/>
            <a:ext cx="3436937" cy="3036888"/>
          </a:xfrm>
          <a:custGeom>
            <a:avLst/>
            <a:gdLst>
              <a:gd name="T0" fmla="*/ 929 w 2165"/>
              <a:gd name="T1" fmla="*/ 12 h 1913"/>
              <a:gd name="T2" fmla="*/ 1011 w 2165"/>
              <a:gd name="T3" fmla="*/ 31 h 1913"/>
              <a:gd name="T4" fmla="*/ 1161 w 2165"/>
              <a:gd name="T5" fmla="*/ 90 h 1913"/>
              <a:gd name="T6" fmla="*/ 1244 w 2165"/>
              <a:gd name="T7" fmla="*/ 148 h 1913"/>
              <a:gd name="T8" fmla="*/ 1331 w 2165"/>
              <a:gd name="T9" fmla="*/ 177 h 1913"/>
              <a:gd name="T10" fmla="*/ 1418 w 2165"/>
              <a:gd name="T11" fmla="*/ 216 h 1913"/>
              <a:gd name="T12" fmla="*/ 1467 w 2165"/>
              <a:gd name="T13" fmla="*/ 235 h 1913"/>
              <a:gd name="T14" fmla="*/ 1598 w 2165"/>
              <a:gd name="T15" fmla="*/ 313 h 1913"/>
              <a:gd name="T16" fmla="*/ 1641 w 2165"/>
              <a:gd name="T17" fmla="*/ 351 h 1913"/>
              <a:gd name="T18" fmla="*/ 1748 w 2165"/>
              <a:gd name="T19" fmla="*/ 385 h 1913"/>
              <a:gd name="T20" fmla="*/ 1903 w 2165"/>
              <a:gd name="T21" fmla="*/ 492 h 1913"/>
              <a:gd name="T22" fmla="*/ 1961 w 2165"/>
              <a:gd name="T23" fmla="*/ 550 h 1913"/>
              <a:gd name="T24" fmla="*/ 2020 w 2165"/>
              <a:gd name="T25" fmla="*/ 618 h 1913"/>
              <a:gd name="T26" fmla="*/ 2049 w 2165"/>
              <a:gd name="T27" fmla="*/ 642 h 1913"/>
              <a:gd name="T28" fmla="*/ 2063 w 2165"/>
              <a:gd name="T29" fmla="*/ 667 h 1913"/>
              <a:gd name="T30" fmla="*/ 2078 w 2165"/>
              <a:gd name="T31" fmla="*/ 686 h 1913"/>
              <a:gd name="T32" fmla="*/ 2117 w 2165"/>
              <a:gd name="T33" fmla="*/ 763 h 1913"/>
              <a:gd name="T34" fmla="*/ 2136 w 2165"/>
              <a:gd name="T35" fmla="*/ 797 h 1913"/>
              <a:gd name="T36" fmla="*/ 2165 w 2165"/>
              <a:gd name="T37" fmla="*/ 870 h 1913"/>
              <a:gd name="T38" fmla="*/ 2160 w 2165"/>
              <a:gd name="T39" fmla="*/ 1020 h 1913"/>
              <a:gd name="T40" fmla="*/ 2136 w 2165"/>
              <a:gd name="T41" fmla="*/ 1093 h 1913"/>
              <a:gd name="T42" fmla="*/ 2039 w 2165"/>
              <a:gd name="T43" fmla="*/ 1447 h 1913"/>
              <a:gd name="T44" fmla="*/ 1913 w 2165"/>
              <a:gd name="T45" fmla="*/ 1568 h 1913"/>
              <a:gd name="T46" fmla="*/ 1714 w 2165"/>
              <a:gd name="T47" fmla="*/ 1728 h 1913"/>
              <a:gd name="T48" fmla="*/ 1627 w 2165"/>
              <a:gd name="T49" fmla="*/ 1782 h 1913"/>
              <a:gd name="T50" fmla="*/ 1569 w 2165"/>
              <a:gd name="T51" fmla="*/ 1801 h 1913"/>
              <a:gd name="T52" fmla="*/ 1409 w 2165"/>
              <a:gd name="T53" fmla="*/ 1825 h 1913"/>
              <a:gd name="T54" fmla="*/ 1297 w 2165"/>
              <a:gd name="T55" fmla="*/ 1864 h 1913"/>
              <a:gd name="T56" fmla="*/ 1123 w 2165"/>
              <a:gd name="T57" fmla="*/ 1913 h 1913"/>
              <a:gd name="T58" fmla="*/ 861 w 2165"/>
              <a:gd name="T59" fmla="*/ 1859 h 1913"/>
              <a:gd name="T60" fmla="*/ 769 w 2165"/>
              <a:gd name="T61" fmla="*/ 1825 h 1913"/>
              <a:gd name="T62" fmla="*/ 701 w 2165"/>
              <a:gd name="T63" fmla="*/ 1811 h 1913"/>
              <a:gd name="T64" fmla="*/ 541 w 2165"/>
              <a:gd name="T65" fmla="*/ 1757 h 1913"/>
              <a:gd name="T66" fmla="*/ 458 w 2165"/>
              <a:gd name="T67" fmla="*/ 1733 h 1913"/>
              <a:gd name="T68" fmla="*/ 327 w 2165"/>
              <a:gd name="T69" fmla="*/ 1627 h 1913"/>
              <a:gd name="T70" fmla="*/ 221 w 2165"/>
              <a:gd name="T71" fmla="*/ 1462 h 1913"/>
              <a:gd name="T72" fmla="*/ 109 w 2165"/>
              <a:gd name="T73" fmla="*/ 1248 h 1913"/>
              <a:gd name="T74" fmla="*/ 56 w 2165"/>
              <a:gd name="T75" fmla="*/ 1137 h 1913"/>
              <a:gd name="T76" fmla="*/ 27 w 2165"/>
              <a:gd name="T77" fmla="*/ 1045 h 1913"/>
              <a:gd name="T78" fmla="*/ 22 w 2165"/>
              <a:gd name="T79" fmla="*/ 957 h 1913"/>
              <a:gd name="T80" fmla="*/ 17 w 2165"/>
              <a:gd name="T81" fmla="*/ 851 h 1913"/>
              <a:gd name="T82" fmla="*/ 12 w 2165"/>
              <a:gd name="T83" fmla="*/ 797 h 1913"/>
              <a:gd name="T84" fmla="*/ 3 w 2165"/>
              <a:gd name="T85" fmla="*/ 783 h 1913"/>
              <a:gd name="T86" fmla="*/ 27 w 2165"/>
              <a:gd name="T87" fmla="*/ 618 h 1913"/>
              <a:gd name="T88" fmla="*/ 51 w 2165"/>
              <a:gd name="T89" fmla="*/ 461 h 1913"/>
              <a:gd name="T90" fmla="*/ 90 w 2165"/>
              <a:gd name="T91" fmla="*/ 384 h 1913"/>
              <a:gd name="T92" fmla="*/ 143 w 2165"/>
              <a:gd name="T93" fmla="*/ 321 h 1913"/>
              <a:gd name="T94" fmla="*/ 197 w 2165"/>
              <a:gd name="T95" fmla="*/ 277 h 1913"/>
              <a:gd name="T96" fmla="*/ 260 w 2165"/>
              <a:gd name="T97" fmla="*/ 238 h 1913"/>
              <a:gd name="T98" fmla="*/ 323 w 2165"/>
              <a:gd name="T99" fmla="*/ 180 h 1913"/>
              <a:gd name="T100" fmla="*/ 526 w 2165"/>
              <a:gd name="T101" fmla="*/ 94 h 1913"/>
              <a:gd name="T102" fmla="*/ 623 w 2165"/>
              <a:gd name="T103" fmla="*/ 56 h 1913"/>
              <a:gd name="T104" fmla="*/ 691 w 2165"/>
              <a:gd name="T105" fmla="*/ 22 h 1913"/>
              <a:gd name="T106" fmla="*/ 744 w 2165"/>
              <a:gd name="T107" fmla="*/ 2 h 1913"/>
              <a:gd name="T108" fmla="*/ 929 w 2165"/>
              <a:gd name="T109" fmla="*/ 12 h 1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65" h="1913">
                <a:moveTo>
                  <a:pt x="929" y="12"/>
                </a:moveTo>
                <a:cubicBezTo>
                  <a:pt x="972" y="19"/>
                  <a:pt x="972" y="18"/>
                  <a:pt x="1011" y="31"/>
                </a:cubicBezTo>
                <a:cubicBezTo>
                  <a:pt x="1050" y="44"/>
                  <a:pt x="1122" y="71"/>
                  <a:pt x="1161" y="90"/>
                </a:cubicBezTo>
                <a:cubicBezTo>
                  <a:pt x="1191" y="109"/>
                  <a:pt x="1208" y="141"/>
                  <a:pt x="1244" y="148"/>
                </a:cubicBezTo>
                <a:cubicBezTo>
                  <a:pt x="1273" y="162"/>
                  <a:pt x="1298" y="171"/>
                  <a:pt x="1331" y="177"/>
                </a:cubicBezTo>
                <a:cubicBezTo>
                  <a:pt x="1361" y="189"/>
                  <a:pt x="1389" y="200"/>
                  <a:pt x="1418" y="216"/>
                </a:cubicBezTo>
                <a:cubicBezTo>
                  <a:pt x="1433" y="224"/>
                  <a:pt x="1467" y="235"/>
                  <a:pt x="1467" y="235"/>
                </a:cubicBezTo>
                <a:cubicBezTo>
                  <a:pt x="1508" y="267"/>
                  <a:pt x="1551" y="288"/>
                  <a:pt x="1598" y="313"/>
                </a:cubicBezTo>
                <a:cubicBezTo>
                  <a:pt x="1629" y="329"/>
                  <a:pt x="1592" y="317"/>
                  <a:pt x="1641" y="351"/>
                </a:cubicBezTo>
                <a:cubicBezTo>
                  <a:pt x="1655" y="360"/>
                  <a:pt x="1725" y="381"/>
                  <a:pt x="1748" y="385"/>
                </a:cubicBezTo>
                <a:cubicBezTo>
                  <a:pt x="1796" y="420"/>
                  <a:pt x="1849" y="463"/>
                  <a:pt x="1903" y="492"/>
                </a:cubicBezTo>
                <a:cubicBezTo>
                  <a:pt x="1919" y="516"/>
                  <a:pt x="1940" y="529"/>
                  <a:pt x="1961" y="550"/>
                </a:cubicBezTo>
                <a:cubicBezTo>
                  <a:pt x="1981" y="570"/>
                  <a:pt x="1999" y="597"/>
                  <a:pt x="2020" y="618"/>
                </a:cubicBezTo>
                <a:cubicBezTo>
                  <a:pt x="2036" y="634"/>
                  <a:pt x="2033" y="620"/>
                  <a:pt x="2049" y="642"/>
                </a:cubicBezTo>
                <a:cubicBezTo>
                  <a:pt x="2054" y="649"/>
                  <a:pt x="2057" y="659"/>
                  <a:pt x="2063" y="667"/>
                </a:cubicBezTo>
                <a:cubicBezTo>
                  <a:pt x="2067" y="673"/>
                  <a:pt x="2073" y="679"/>
                  <a:pt x="2078" y="686"/>
                </a:cubicBezTo>
                <a:cubicBezTo>
                  <a:pt x="2087" y="713"/>
                  <a:pt x="2100" y="739"/>
                  <a:pt x="2117" y="763"/>
                </a:cubicBezTo>
                <a:cubicBezTo>
                  <a:pt x="2125" y="795"/>
                  <a:pt x="2113" y="759"/>
                  <a:pt x="2136" y="797"/>
                </a:cubicBezTo>
                <a:cubicBezTo>
                  <a:pt x="2155" y="829"/>
                  <a:pt x="2154" y="835"/>
                  <a:pt x="2165" y="870"/>
                </a:cubicBezTo>
                <a:cubicBezTo>
                  <a:pt x="2134" y="930"/>
                  <a:pt x="2160" y="871"/>
                  <a:pt x="2160" y="1020"/>
                </a:cubicBezTo>
                <a:cubicBezTo>
                  <a:pt x="2160" y="1045"/>
                  <a:pt x="2144" y="1068"/>
                  <a:pt x="2136" y="1093"/>
                </a:cubicBezTo>
                <a:cubicBezTo>
                  <a:pt x="2133" y="1204"/>
                  <a:pt x="2148" y="1368"/>
                  <a:pt x="2039" y="1447"/>
                </a:cubicBezTo>
                <a:cubicBezTo>
                  <a:pt x="2007" y="1495"/>
                  <a:pt x="1955" y="1528"/>
                  <a:pt x="1913" y="1568"/>
                </a:cubicBezTo>
                <a:cubicBezTo>
                  <a:pt x="1853" y="1624"/>
                  <a:pt x="1795" y="1700"/>
                  <a:pt x="1714" y="1728"/>
                </a:cubicBezTo>
                <a:cubicBezTo>
                  <a:pt x="1685" y="1747"/>
                  <a:pt x="1657" y="1767"/>
                  <a:pt x="1627" y="1782"/>
                </a:cubicBezTo>
                <a:cubicBezTo>
                  <a:pt x="1608" y="1790"/>
                  <a:pt x="1569" y="1801"/>
                  <a:pt x="1569" y="1801"/>
                </a:cubicBezTo>
                <a:cubicBezTo>
                  <a:pt x="1520" y="1833"/>
                  <a:pt x="1468" y="1822"/>
                  <a:pt x="1409" y="1825"/>
                </a:cubicBezTo>
                <a:cubicBezTo>
                  <a:pt x="1370" y="1836"/>
                  <a:pt x="1334" y="1851"/>
                  <a:pt x="1297" y="1864"/>
                </a:cubicBezTo>
                <a:cubicBezTo>
                  <a:pt x="1244" y="1905"/>
                  <a:pt x="1188" y="1905"/>
                  <a:pt x="1123" y="1913"/>
                </a:cubicBezTo>
                <a:cubicBezTo>
                  <a:pt x="1034" y="1890"/>
                  <a:pt x="952" y="1865"/>
                  <a:pt x="861" y="1859"/>
                </a:cubicBezTo>
                <a:cubicBezTo>
                  <a:pt x="830" y="1848"/>
                  <a:pt x="799" y="1833"/>
                  <a:pt x="769" y="1825"/>
                </a:cubicBezTo>
                <a:cubicBezTo>
                  <a:pt x="746" y="1818"/>
                  <a:pt x="701" y="1811"/>
                  <a:pt x="701" y="1811"/>
                </a:cubicBezTo>
                <a:cubicBezTo>
                  <a:pt x="648" y="1787"/>
                  <a:pt x="596" y="1772"/>
                  <a:pt x="541" y="1757"/>
                </a:cubicBezTo>
                <a:cubicBezTo>
                  <a:pt x="513" y="1749"/>
                  <a:pt x="458" y="1733"/>
                  <a:pt x="458" y="1733"/>
                </a:cubicBezTo>
                <a:cubicBezTo>
                  <a:pt x="416" y="1703"/>
                  <a:pt x="353" y="1671"/>
                  <a:pt x="327" y="1627"/>
                </a:cubicBezTo>
                <a:cubicBezTo>
                  <a:pt x="293" y="1571"/>
                  <a:pt x="250" y="1520"/>
                  <a:pt x="221" y="1462"/>
                </a:cubicBezTo>
                <a:cubicBezTo>
                  <a:pt x="185" y="1390"/>
                  <a:pt x="146" y="1319"/>
                  <a:pt x="109" y="1248"/>
                </a:cubicBezTo>
                <a:cubicBezTo>
                  <a:pt x="102" y="1218"/>
                  <a:pt x="75" y="1162"/>
                  <a:pt x="56" y="1137"/>
                </a:cubicBezTo>
                <a:cubicBezTo>
                  <a:pt x="45" y="1105"/>
                  <a:pt x="38" y="1075"/>
                  <a:pt x="27" y="1045"/>
                </a:cubicBezTo>
                <a:cubicBezTo>
                  <a:pt x="22" y="1006"/>
                  <a:pt x="16" y="994"/>
                  <a:pt x="22" y="957"/>
                </a:cubicBezTo>
                <a:cubicBezTo>
                  <a:pt x="19" y="921"/>
                  <a:pt x="24" y="884"/>
                  <a:pt x="17" y="851"/>
                </a:cubicBezTo>
                <a:cubicBezTo>
                  <a:pt x="15" y="833"/>
                  <a:pt x="15" y="814"/>
                  <a:pt x="12" y="797"/>
                </a:cubicBezTo>
                <a:cubicBezTo>
                  <a:pt x="10" y="791"/>
                  <a:pt x="3" y="788"/>
                  <a:pt x="3" y="783"/>
                </a:cubicBezTo>
                <a:cubicBezTo>
                  <a:pt x="0" y="739"/>
                  <a:pt x="1" y="658"/>
                  <a:pt x="27" y="618"/>
                </a:cubicBezTo>
                <a:cubicBezTo>
                  <a:pt x="56" y="571"/>
                  <a:pt x="23" y="508"/>
                  <a:pt x="51" y="461"/>
                </a:cubicBezTo>
                <a:cubicBezTo>
                  <a:pt x="62" y="441"/>
                  <a:pt x="77" y="401"/>
                  <a:pt x="90" y="384"/>
                </a:cubicBezTo>
                <a:cubicBezTo>
                  <a:pt x="112" y="352"/>
                  <a:pt x="114" y="349"/>
                  <a:pt x="143" y="321"/>
                </a:cubicBezTo>
                <a:cubicBezTo>
                  <a:pt x="151" y="313"/>
                  <a:pt x="187" y="283"/>
                  <a:pt x="197" y="277"/>
                </a:cubicBezTo>
                <a:cubicBezTo>
                  <a:pt x="210" y="267"/>
                  <a:pt x="260" y="238"/>
                  <a:pt x="260" y="238"/>
                </a:cubicBezTo>
                <a:cubicBezTo>
                  <a:pt x="274" y="215"/>
                  <a:pt x="303" y="197"/>
                  <a:pt x="323" y="180"/>
                </a:cubicBezTo>
                <a:cubicBezTo>
                  <a:pt x="381" y="127"/>
                  <a:pt x="449" y="120"/>
                  <a:pt x="526" y="94"/>
                </a:cubicBezTo>
                <a:cubicBezTo>
                  <a:pt x="567" y="64"/>
                  <a:pt x="565" y="60"/>
                  <a:pt x="623" y="56"/>
                </a:cubicBezTo>
                <a:cubicBezTo>
                  <a:pt x="646" y="44"/>
                  <a:pt x="668" y="33"/>
                  <a:pt x="691" y="22"/>
                </a:cubicBezTo>
                <a:cubicBezTo>
                  <a:pt x="707" y="13"/>
                  <a:pt x="727" y="11"/>
                  <a:pt x="744" y="2"/>
                </a:cubicBezTo>
                <a:cubicBezTo>
                  <a:pt x="784" y="0"/>
                  <a:pt x="883" y="4"/>
                  <a:pt x="929" y="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34563" name="Freeform 3"/>
          <p:cNvSpPr>
            <a:spLocks/>
          </p:cNvSpPr>
          <p:nvPr/>
        </p:nvSpPr>
        <p:spPr bwMode="auto">
          <a:xfrm>
            <a:off x="669925" y="3463925"/>
            <a:ext cx="3971925" cy="3325813"/>
          </a:xfrm>
          <a:custGeom>
            <a:avLst/>
            <a:gdLst>
              <a:gd name="T0" fmla="*/ 383 w 2502"/>
              <a:gd name="T1" fmla="*/ 321 h 2095"/>
              <a:gd name="T2" fmla="*/ 470 w 2502"/>
              <a:gd name="T3" fmla="*/ 287 h 2095"/>
              <a:gd name="T4" fmla="*/ 567 w 2502"/>
              <a:gd name="T5" fmla="*/ 253 h 2095"/>
              <a:gd name="T6" fmla="*/ 645 w 2502"/>
              <a:gd name="T7" fmla="*/ 215 h 2095"/>
              <a:gd name="T8" fmla="*/ 1212 w 2502"/>
              <a:gd name="T9" fmla="*/ 84 h 2095"/>
              <a:gd name="T10" fmla="*/ 1309 w 2502"/>
              <a:gd name="T11" fmla="*/ 59 h 2095"/>
              <a:gd name="T12" fmla="*/ 1425 w 2502"/>
              <a:gd name="T13" fmla="*/ 11 h 2095"/>
              <a:gd name="T14" fmla="*/ 1653 w 2502"/>
              <a:gd name="T15" fmla="*/ 30 h 2095"/>
              <a:gd name="T16" fmla="*/ 1799 w 2502"/>
              <a:gd name="T17" fmla="*/ 98 h 2095"/>
              <a:gd name="T18" fmla="*/ 1900 w 2502"/>
              <a:gd name="T19" fmla="*/ 156 h 2095"/>
              <a:gd name="T20" fmla="*/ 1978 w 2502"/>
              <a:gd name="T21" fmla="*/ 185 h 2095"/>
              <a:gd name="T22" fmla="*/ 2051 w 2502"/>
              <a:gd name="T23" fmla="*/ 219 h 2095"/>
              <a:gd name="T24" fmla="*/ 2167 w 2502"/>
              <a:gd name="T25" fmla="*/ 273 h 2095"/>
              <a:gd name="T26" fmla="*/ 2240 w 2502"/>
              <a:gd name="T27" fmla="*/ 316 h 2095"/>
              <a:gd name="T28" fmla="*/ 2327 w 2502"/>
              <a:gd name="T29" fmla="*/ 389 h 2095"/>
              <a:gd name="T30" fmla="*/ 2443 w 2502"/>
              <a:gd name="T31" fmla="*/ 510 h 2095"/>
              <a:gd name="T32" fmla="*/ 2502 w 2502"/>
              <a:gd name="T33" fmla="*/ 641 h 2095"/>
              <a:gd name="T34" fmla="*/ 2468 w 2502"/>
              <a:gd name="T35" fmla="*/ 859 h 2095"/>
              <a:gd name="T36" fmla="*/ 2473 w 2502"/>
              <a:gd name="T37" fmla="*/ 1010 h 2095"/>
              <a:gd name="T38" fmla="*/ 2429 w 2502"/>
              <a:gd name="T39" fmla="*/ 1242 h 2095"/>
              <a:gd name="T40" fmla="*/ 2458 w 2502"/>
              <a:gd name="T41" fmla="*/ 1407 h 2095"/>
              <a:gd name="T42" fmla="*/ 2376 w 2502"/>
              <a:gd name="T43" fmla="*/ 1592 h 2095"/>
              <a:gd name="T44" fmla="*/ 2346 w 2502"/>
              <a:gd name="T45" fmla="*/ 1655 h 2095"/>
              <a:gd name="T46" fmla="*/ 2322 w 2502"/>
              <a:gd name="T47" fmla="*/ 1722 h 2095"/>
              <a:gd name="T48" fmla="*/ 2240 w 2502"/>
              <a:gd name="T49" fmla="*/ 1873 h 2095"/>
              <a:gd name="T50" fmla="*/ 2177 w 2502"/>
              <a:gd name="T51" fmla="*/ 1950 h 2095"/>
              <a:gd name="T52" fmla="*/ 2085 w 2502"/>
              <a:gd name="T53" fmla="*/ 1999 h 2095"/>
              <a:gd name="T54" fmla="*/ 1013 w 2502"/>
              <a:gd name="T55" fmla="*/ 1984 h 2095"/>
              <a:gd name="T56" fmla="*/ 795 w 2502"/>
              <a:gd name="T57" fmla="*/ 1979 h 2095"/>
              <a:gd name="T58" fmla="*/ 761 w 2502"/>
              <a:gd name="T59" fmla="*/ 1979 h 2095"/>
              <a:gd name="T60" fmla="*/ 727 w 2502"/>
              <a:gd name="T61" fmla="*/ 1970 h 2095"/>
              <a:gd name="T62" fmla="*/ 659 w 2502"/>
              <a:gd name="T63" fmla="*/ 1989 h 2095"/>
              <a:gd name="T64" fmla="*/ 557 w 2502"/>
              <a:gd name="T65" fmla="*/ 1970 h 2095"/>
              <a:gd name="T66" fmla="*/ 383 w 2502"/>
              <a:gd name="T67" fmla="*/ 1955 h 2095"/>
              <a:gd name="T68" fmla="*/ 262 w 2502"/>
              <a:gd name="T69" fmla="*/ 1941 h 2095"/>
              <a:gd name="T70" fmla="*/ 208 w 2502"/>
              <a:gd name="T71" fmla="*/ 1926 h 2095"/>
              <a:gd name="T72" fmla="*/ 131 w 2502"/>
              <a:gd name="T73" fmla="*/ 1902 h 2095"/>
              <a:gd name="T74" fmla="*/ 58 w 2502"/>
              <a:gd name="T75" fmla="*/ 1882 h 2095"/>
              <a:gd name="T76" fmla="*/ 48 w 2502"/>
              <a:gd name="T77" fmla="*/ 1616 h 2095"/>
              <a:gd name="T78" fmla="*/ 97 w 2502"/>
              <a:gd name="T79" fmla="*/ 1276 h 2095"/>
              <a:gd name="T80" fmla="*/ 126 w 2502"/>
              <a:gd name="T81" fmla="*/ 1199 h 2095"/>
              <a:gd name="T82" fmla="*/ 165 w 2502"/>
              <a:gd name="T83" fmla="*/ 1049 h 2095"/>
              <a:gd name="T84" fmla="*/ 213 w 2502"/>
              <a:gd name="T85" fmla="*/ 840 h 2095"/>
              <a:gd name="T86" fmla="*/ 291 w 2502"/>
              <a:gd name="T87" fmla="*/ 665 h 2095"/>
              <a:gd name="T88" fmla="*/ 344 w 2502"/>
              <a:gd name="T89" fmla="*/ 559 h 2095"/>
              <a:gd name="T90" fmla="*/ 368 w 2502"/>
              <a:gd name="T91" fmla="*/ 428 h 2095"/>
              <a:gd name="T92" fmla="*/ 383 w 2502"/>
              <a:gd name="T93" fmla="*/ 326 h 2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02" h="2095">
                <a:moveTo>
                  <a:pt x="383" y="321"/>
                </a:moveTo>
                <a:cubicBezTo>
                  <a:pt x="411" y="302"/>
                  <a:pt x="437" y="291"/>
                  <a:pt x="470" y="287"/>
                </a:cubicBezTo>
                <a:cubicBezTo>
                  <a:pt x="504" y="271"/>
                  <a:pt x="530" y="262"/>
                  <a:pt x="567" y="253"/>
                </a:cubicBezTo>
                <a:cubicBezTo>
                  <a:pt x="593" y="232"/>
                  <a:pt x="613" y="224"/>
                  <a:pt x="645" y="215"/>
                </a:cubicBezTo>
                <a:cubicBezTo>
                  <a:pt x="794" y="96"/>
                  <a:pt x="1035" y="91"/>
                  <a:pt x="1212" y="84"/>
                </a:cubicBezTo>
                <a:cubicBezTo>
                  <a:pt x="1245" y="72"/>
                  <a:pt x="1275" y="66"/>
                  <a:pt x="1309" y="59"/>
                </a:cubicBezTo>
                <a:cubicBezTo>
                  <a:pt x="1359" y="28"/>
                  <a:pt x="1373" y="29"/>
                  <a:pt x="1425" y="11"/>
                </a:cubicBezTo>
                <a:cubicBezTo>
                  <a:pt x="1477" y="12"/>
                  <a:pt x="1586" y="0"/>
                  <a:pt x="1653" y="30"/>
                </a:cubicBezTo>
                <a:cubicBezTo>
                  <a:pt x="1659" y="32"/>
                  <a:pt x="1784" y="86"/>
                  <a:pt x="1799" y="98"/>
                </a:cubicBezTo>
                <a:cubicBezTo>
                  <a:pt x="1828" y="121"/>
                  <a:pt x="1862" y="148"/>
                  <a:pt x="1900" y="156"/>
                </a:cubicBezTo>
                <a:cubicBezTo>
                  <a:pt x="1930" y="180"/>
                  <a:pt x="1939" y="180"/>
                  <a:pt x="1978" y="185"/>
                </a:cubicBezTo>
                <a:cubicBezTo>
                  <a:pt x="2004" y="198"/>
                  <a:pt x="2022" y="210"/>
                  <a:pt x="2051" y="219"/>
                </a:cubicBezTo>
                <a:cubicBezTo>
                  <a:pt x="2089" y="246"/>
                  <a:pt x="2130" y="251"/>
                  <a:pt x="2167" y="273"/>
                </a:cubicBezTo>
                <a:cubicBezTo>
                  <a:pt x="2243" y="318"/>
                  <a:pt x="2199" y="305"/>
                  <a:pt x="2240" y="316"/>
                </a:cubicBezTo>
                <a:cubicBezTo>
                  <a:pt x="2269" y="339"/>
                  <a:pt x="2296" y="367"/>
                  <a:pt x="2327" y="389"/>
                </a:cubicBezTo>
                <a:cubicBezTo>
                  <a:pt x="2355" y="431"/>
                  <a:pt x="2403" y="477"/>
                  <a:pt x="2443" y="510"/>
                </a:cubicBezTo>
                <a:cubicBezTo>
                  <a:pt x="2458" y="555"/>
                  <a:pt x="2485" y="595"/>
                  <a:pt x="2502" y="641"/>
                </a:cubicBezTo>
                <a:cubicBezTo>
                  <a:pt x="2493" y="716"/>
                  <a:pt x="2487" y="786"/>
                  <a:pt x="2468" y="859"/>
                </a:cubicBezTo>
                <a:cubicBezTo>
                  <a:pt x="2469" y="909"/>
                  <a:pt x="2478" y="959"/>
                  <a:pt x="2473" y="1010"/>
                </a:cubicBezTo>
                <a:cubicBezTo>
                  <a:pt x="2465" y="1088"/>
                  <a:pt x="2429" y="1242"/>
                  <a:pt x="2429" y="1242"/>
                </a:cubicBezTo>
                <a:cubicBezTo>
                  <a:pt x="2433" y="1271"/>
                  <a:pt x="2435" y="1374"/>
                  <a:pt x="2458" y="1407"/>
                </a:cubicBezTo>
                <a:cubicBezTo>
                  <a:pt x="2435" y="1471"/>
                  <a:pt x="2423" y="1541"/>
                  <a:pt x="2376" y="1592"/>
                </a:cubicBezTo>
                <a:cubicBezTo>
                  <a:pt x="2367" y="1616"/>
                  <a:pt x="2357" y="1632"/>
                  <a:pt x="2346" y="1655"/>
                </a:cubicBezTo>
                <a:cubicBezTo>
                  <a:pt x="2340" y="1680"/>
                  <a:pt x="2330" y="1698"/>
                  <a:pt x="2322" y="1722"/>
                </a:cubicBezTo>
                <a:cubicBezTo>
                  <a:pt x="2311" y="1784"/>
                  <a:pt x="2270" y="1820"/>
                  <a:pt x="2240" y="1873"/>
                </a:cubicBezTo>
                <a:cubicBezTo>
                  <a:pt x="2223" y="1900"/>
                  <a:pt x="2204" y="1932"/>
                  <a:pt x="2177" y="1950"/>
                </a:cubicBezTo>
                <a:cubicBezTo>
                  <a:pt x="2152" y="1986"/>
                  <a:pt x="2126" y="1993"/>
                  <a:pt x="2085" y="1999"/>
                </a:cubicBezTo>
                <a:cubicBezTo>
                  <a:pt x="1729" y="1977"/>
                  <a:pt x="1347" y="2095"/>
                  <a:pt x="1013" y="1984"/>
                </a:cubicBezTo>
                <a:cubicBezTo>
                  <a:pt x="950" y="1994"/>
                  <a:pt x="841" y="1980"/>
                  <a:pt x="795" y="1979"/>
                </a:cubicBezTo>
                <a:cubicBezTo>
                  <a:pt x="758" y="1956"/>
                  <a:pt x="804" y="1979"/>
                  <a:pt x="761" y="1979"/>
                </a:cubicBezTo>
                <a:cubicBezTo>
                  <a:pt x="749" y="1979"/>
                  <a:pt x="738" y="1973"/>
                  <a:pt x="727" y="1970"/>
                </a:cubicBezTo>
                <a:cubicBezTo>
                  <a:pt x="704" y="1976"/>
                  <a:pt x="682" y="1987"/>
                  <a:pt x="659" y="1989"/>
                </a:cubicBezTo>
                <a:cubicBezTo>
                  <a:pt x="605" y="1992"/>
                  <a:pt x="600" y="1977"/>
                  <a:pt x="557" y="1970"/>
                </a:cubicBezTo>
                <a:cubicBezTo>
                  <a:pt x="487" y="1958"/>
                  <a:pt x="454" y="1958"/>
                  <a:pt x="383" y="1955"/>
                </a:cubicBezTo>
                <a:cubicBezTo>
                  <a:pt x="344" y="1942"/>
                  <a:pt x="302" y="1947"/>
                  <a:pt x="262" y="1941"/>
                </a:cubicBezTo>
                <a:cubicBezTo>
                  <a:pt x="214" y="1917"/>
                  <a:pt x="275" y="1945"/>
                  <a:pt x="208" y="1926"/>
                </a:cubicBezTo>
                <a:cubicBezTo>
                  <a:pt x="180" y="1918"/>
                  <a:pt x="161" y="1906"/>
                  <a:pt x="131" y="1902"/>
                </a:cubicBezTo>
                <a:cubicBezTo>
                  <a:pt x="107" y="1890"/>
                  <a:pt x="83" y="1888"/>
                  <a:pt x="58" y="1882"/>
                </a:cubicBezTo>
                <a:cubicBezTo>
                  <a:pt x="0" y="1790"/>
                  <a:pt x="36" y="1857"/>
                  <a:pt x="48" y="1616"/>
                </a:cubicBezTo>
                <a:cubicBezTo>
                  <a:pt x="52" y="1509"/>
                  <a:pt x="61" y="1378"/>
                  <a:pt x="97" y="1276"/>
                </a:cubicBezTo>
                <a:cubicBezTo>
                  <a:pt x="106" y="1250"/>
                  <a:pt x="118" y="1225"/>
                  <a:pt x="126" y="1199"/>
                </a:cubicBezTo>
                <a:cubicBezTo>
                  <a:pt x="137" y="1156"/>
                  <a:pt x="148" y="1094"/>
                  <a:pt x="165" y="1049"/>
                </a:cubicBezTo>
                <a:cubicBezTo>
                  <a:pt x="170" y="984"/>
                  <a:pt x="174" y="897"/>
                  <a:pt x="213" y="840"/>
                </a:cubicBezTo>
                <a:cubicBezTo>
                  <a:pt x="222" y="777"/>
                  <a:pt x="259" y="719"/>
                  <a:pt x="291" y="665"/>
                </a:cubicBezTo>
                <a:cubicBezTo>
                  <a:pt x="311" y="630"/>
                  <a:pt x="320" y="590"/>
                  <a:pt x="344" y="559"/>
                </a:cubicBezTo>
                <a:cubicBezTo>
                  <a:pt x="358" y="515"/>
                  <a:pt x="353" y="469"/>
                  <a:pt x="368" y="428"/>
                </a:cubicBezTo>
                <a:cubicBezTo>
                  <a:pt x="372" y="393"/>
                  <a:pt x="371" y="358"/>
                  <a:pt x="383" y="32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34564" name="Text Box 4"/>
          <p:cNvSpPr txBox="1">
            <a:spLocks noChangeArrowheads="1"/>
          </p:cNvSpPr>
          <p:nvPr/>
        </p:nvSpPr>
        <p:spPr bwMode="auto">
          <a:xfrm>
            <a:off x="762000" y="2057400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7</a:t>
            </a:r>
            <a:endParaRPr kumimoji="0" lang="en-US" altLang="en-US"/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>
            <a:off x="1219200" y="2057400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6</a:t>
            </a:r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>
            <a:off x="1676400" y="2057400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12</a:t>
            </a:r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>
            <a:off x="2133600" y="2057400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3</a:t>
            </a:r>
            <a:endParaRPr kumimoji="0" lang="en-US" altLang="en-US"/>
          </a:p>
        </p:txBody>
      </p:sp>
      <p:sp>
        <p:nvSpPr>
          <p:cNvPr id="834568" name="Text Box 8"/>
          <p:cNvSpPr txBox="1">
            <a:spLocks noChangeArrowheads="1"/>
          </p:cNvSpPr>
          <p:nvPr/>
        </p:nvSpPr>
        <p:spPr bwMode="auto">
          <a:xfrm>
            <a:off x="3048000" y="2057400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8</a:t>
            </a:r>
            <a:endParaRPr kumimoji="0" lang="en-US" altLang="en-US"/>
          </a:p>
        </p:txBody>
      </p:sp>
      <p:sp>
        <p:nvSpPr>
          <p:cNvPr id="834569" name="Text Box 9"/>
          <p:cNvSpPr txBox="1">
            <a:spLocks noChangeArrowheads="1"/>
          </p:cNvSpPr>
          <p:nvPr/>
        </p:nvSpPr>
        <p:spPr bwMode="auto">
          <a:xfrm>
            <a:off x="3505200" y="2057400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7</a:t>
            </a:r>
            <a:endParaRPr kumimoji="0" lang="en-US" altLang="en-US"/>
          </a:p>
        </p:txBody>
      </p:sp>
      <p:sp>
        <p:nvSpPr>
          <p:cNvPr id="834570" name="Text Box 10"/>
          <p:cNvSpPr txBox="1">
            <a:spLocks noChangeArrowheads="1"/>
          </p:cNvSpPr>
          <p:nvPr/>
        </p:nvSpPr>
        <p:spPr bwMode="auto">
          <a:xfrm>
            <a:off x="3962400" y="2057400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</a:t>
            </a:r>
            <a:endParaRPr kumimoji="0" lang="en-US" altLang="en-US"/>
          </a:p>
        </p:txBody>
      </p:sp>
      <p:sp>
        <p:nvSpPr>
          <p:cNvPr id="834571" name="Text Box 11"/>
          <p:cNvSpPr txBox="1">
            <a:spLocks noChangeArrowheads="1"/>
          </p:cNvSpPr>
          <p:nvPr/>
        </p:nvSpPr>
        <p:spPr bwMode="auto">
          <a:xfrm>
            <a:off x="4419600" y="2057400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15</a:t>
            </a:r>
            <a:endParaRPr kumimoji="0" lang="en-US" altLang="en-US"/>
          </a:p>
        </p:txBody>
      </p:sp>
      <p:sp>
        <p:nvSpPr>
          <p:cNvPr id="834572" name="Text Box 12"/>
          <p:cNvSpPr txBox="1">
            <a:spLocks noChangeArrowheads="1"/>
          </p:cNvSpPr>
          <p:nvPr/>
        </p:nvSpPr>
        <p:spPr bwMode="auto">
          <a:xfrm>
            <a:off x="5791200" y="2057400"/>
            <a:ext cx="4572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>
                <a:solidFill>
                  <a:schemeClr val="bg1"/>
                </a:solidFill>
              </a:rPr>
              <a:t>x</a:t>
            </a:r>
            <a:r>
              <a:rPr kumimoji="0" lang="en-US" altLang="en-US" baseline="-25000">
                <a:solidFill>
                  <a:schemeClr val="bg1"/>
                </a:solidFill>
              </a:rPr>
              <a:t>10</a:t>
            </a:r>
            <a:endParaRPr kumimoji="0" lang="en-US" altLang="en-US">
              <a:solidFill>
                <a:schemeClr val="bg1"/>
              </a:solidFill>
            </a:endParaRPr>
          </a:p>
        </p:txBody>
      </p:sp>
      <p:sp>
        <p:nvSpPr>
          <p:cNvPr id="834573" name="Text Box 13"/>
          <p:cNvSpPr txBox="1">
            <a:spLocks noChangeArrowheads="1"/>
          </p:cNvSpPr>
          <p:nvPr/>
        </p:nvSpPr>
        <p:spPr bwMode="auto">
          <a:xfrm>
            <a:off x="6248400" y="2057400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16</a:t>
            </a:r>
            <a:endParaRPr kumimoji="0" lang="en-US" altLang="en-US"/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6705600" y="2057400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14</a:t>
            </a:r>
            <a:endParaRPr kumimoji="0" lang="en-US" altLang="en-US"/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7162800" y="2057400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9</a:t>
            </a:r>
            <a:endParaRPr kumimoji="0" lang="en-US" altLang="en-US"/>
          </a:p>
        </p:txBody>
      </p:sp>
      <p:sp>
        <p:nvSpPr>
          <p:cNvPr id="834576" name="Text Box 16"/>
          <p:cNvSpPr txBox="1">
            <a:spLocks noChangeArrowheads="1"/>
          </p:cNvSpPr>
          <p:nvPr/>
        </p:nvSpPr>
        <p:spPr bwMode="auto">
          <a:xfrm>
            <a:off x="5334000" y="2057400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17</a:t>
            </a:r>
            <a:endParaRPr kumimoji="0" lang="en-US" altLang="en-US"/>
          </a:p>
        </p:txBody>
      </p:sp>
      <p:sp>
        <p:nvSpPr>
          <p:cNvPr id="834577" name="Text Box 17"/>
          <p:cNvSpPr txBox="1">
            <a:spLocks noChangeArrowheads="1"/>
          </p:cNvSpPr>
          <p:nvPr/>
        </p:nvSpPr>
        <p:spPr bwMode="auto">
          <a:xfrm>
            <a:off x="2590800" y="2057400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11</a:t>
            </a:r>
            <a:endParaRPr kumimoji="0" lang="en-US" altLang="en-US"/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4876800" y="2057400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13</a:t>
            </a:r>
            <a:endParaRPr kumimoji="0" lang="en-US" altLang="en-US"/>
          </a:p>
        </p:txBody>
      </p:sp>
      <p:sp>
        <p:nvSpPr>
          <p:cNvPr id="834579" name="Text Box 19"/>
          <p:cNvSpPr txBox="1">
            <a:spLocks noChangeArrowheads="1"/>
          </p:cNvSpPr>
          <p:nvPr/>
        </p:nvSpPr>
        <p:spPr bwMode="auto">
          <a:xfrm>
            <a:off x="8077200" y="2057400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5</a:t>
            </a:r>
            <a:endParaRPr kumimoji="0" lang="en-US" altLang="en-US">
              <a:solidFill>
                <a:schemeClr val="bg1"/>
              </a:solidFill>
            </a:endParaRPr>
          </a:p>
        </p:txBody>
      </p:sp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7620000" y="2057400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4</a:t>
            </a:r>
            <a:endParaRPr kumimoji="0" lang="en-US" altLang="en-US"/>
          </a:p>
        </p:txBody>
      </p:sp>
      <p:sp>
        <p:nvSpPr>
          <p:cNvPr id="834581" name="Text Box 21"/>
          <p:cNvSpPr txBox="1">
            <a:spLocks noChangeArrowheads="1"/>
          </p:cNvSpPr>
          <p:nvPr/>
        </p:nvSpPr>
        <p:spPr bwMode="auto">
          <a:xfrm>
            <a:off x="4876800" y="330041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10</a:t>
            </a:r>
            <a:endParaRPr kumimoji="0" lang="en-US" altLang="en-US"/>
          </a:p>
        </p:txBody>
      </p: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6746875" y="3775075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13</a:t>
            </a:r>
          </a:p>
        </p:txBody>
      </p:sp>
      <p:sp>
        <p:nvSpPr>
          <p:cNvPr id="834583" name="Text Box 23"/>
          <p:cNvSpPr txBox="1">
            <a:spLocks noChangeArrowheads="1"/>
          </p:cNvSpPr>
          <p:nvPr/>
        </p:nvSpPr>
        <p:spPr bwMode="auto">
          <a:xfrm>
            <a:off x="2811463" y="3775075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5</a:t>
            </a:r>
          </a:p>
        </p:txBody>
      </p:sp>
      <p:cxnSp>
        <p:nvCxnSpPr>
          <p:cNvPr id="834584" name="AutoShape 24"/>
          <p:cNvCxnSpPr>
            <a:cxnSpLocks noChangeShapeType="1"/>
            <a:stCxn id="834581" idx="2"/>
            <a:endCxn id="834583" idx="3"/>
          </p:cNvCxnSpPr>
          <p:nvPr/>
        </p:nvCxnSpPr>
        <p:spPr bwMode="auto">
          <a:xfrm flipH="1">
            <a:off x="3195638" y="3668713"/>
            <a:ext cx="187325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585" name="AutoShape 25"/>
          <p:cNvCxnSpPr>
            <a:cxnSpLocks noChangeShapeType="1"/>
            <a:stCxn id="834581" idx="2"/>
            <a:endCxn id="834582" idx="1"/>
          </p:cNvCxnSpPr>
          <p:nvPr/>
        </p:nvCxnSpPr>
        <p:spPr bwMode="auto">
          <a:xfrm>
            <a:off x="5068888" y="3668713"/>
            <a:ext cx="1677987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7869238" y="4443413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16</a:t>
            </a:r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5683250" y="444341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11</a:t>
            </a:r>
          </a:p>
        </p:txBody>
      </p:sp>
      <p:cxnSp>
        <p:nvCxnSpPr>
          <p:cNvPr id="834588" name="AutoShape 28"/>
          <p:cNvCxnSpPr>
            <a:cxnSpLocks noChangeShapeType="1"/>
            <a:stCxn id="834582" idx="2"/>
            <a:endCxn id="834587" idx="0"/>
          </p:cNvCxnSpPr>
          <p:nvPr/>
        </p:nvCxnSpPr>
        <p:spPr bwMode="auto">
          <a:xfrm flipH="1">
            <a:off x="5875338" y="4143375"/>
            <a:ext cx="106362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589" name="AutoShape 29"/>
          <p:cNvCxnSpPr>
            <a:cxnSpLocks noChangeShapeType="1"/>
            <a:stCxn id="834582" idx="2"/>
            <a:endCxn id="834586" idx="0"/>
          </p:cNvCxnSpPr>
          <p:nvPr/>
        </p:nvCxnSpPr>
        <p:spPr bwMode="auto">
          <a:xfrm>
            <a:off x="6938963" y="4143375"/>
            <a:ext cx="1122362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1676400" y="444976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3</a:t>
            </a:r>
          </a:p>
        </p:txBody>
      </p:sp>
      <p:cxnSp>
        <p:nvCxnSpPr>
          <p:cNvPr id="834591" name="AutoShape 31"/>
          <p:cNvCxnSpPr>
            <a:cxnSpLocks noChangeShapeType="1"/>
            <a:stCxn id="834583" idx="2"/>
            <a:endCxn id="834590" idx="0"/>
          </p:cNvCxnSpPr>
          <p:nvPr/>
        </p:nvCxnSpPr>
        <p:spPr bwMode="auto">
          <a:xfrm flipH="1">
            <a:off x="1868488" y="4143375"/>
            <a:ext cx="1135062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2" name="Text Box 32"/>
          <p:cNvSpPr txBox="1">
            <a:spLocks noChangeArrowheads="1"/>
          </p:cNvSpPr>
          <p:nvPr/>
        </p:nvSpPr>
        <p:spPr bwMode="auto">
          <a:xfrm>
            <a:off x="3792538" y="4443413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9</a:t>
            </a:r>
          </a:p>
        </p:txBody>
      </p:sp>
      <p:cxnSp>
        <p:nvCxnSpPr>
          <p:cNvPr id="834593" name="AutoShape 33"/>
          <p:cNvCxnSpPr>
            <a:cxnSpLocks noChangeShapeType="1"/>
            <a:stCxn id="834583" idx="2"/>
            <a:endCxn id="834592" idx="0"/>
          </p:cNvCxnSpPr>
          <p:nvPr/>
        </p:nvCxnSpPr>
        <p:spPr bwMode="auto">
          <a:xfrm>
            <a:off x="3003550" y="4143375"/>
            <a:ext cx="98107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4" name="Text Box 34"/>
          <p:cNvSpPr txBox="1">
            <a:spLocks noChangeArrowheads="1"/>
          </p:cNvSpPr>
          <p:nvPr/>
        </p:nvSpPr>
        <p:spPr bwMode="auto">
          <a:xfrm>
            <a:off x="1252538" y="5305425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2</a:t>
            </a:r>
          </a:p>
        </p:txBody>
      </p:sp>
      <p:cxnSp>
        <p:nvCxnSpPr>
          <p:cNvPr id="834595" name="AutoShape 35"/>
          <p:cNvCxnSpPr>
            <a:cxnSpLocks noChangeShapeType="1"/>
            <a:stCxn id="834590" idx="2"/>
            <a:endCxn id="834594" idx="0"/>
          </p:cNvCxnSpPr>
          <p:nvPr/>
        </p:nvCxnSpPr>
        <p:spPr bwMode="auto">
          <a:xfrm flipH="1">
            <a:off x="1444625" y="4818063"/>
            <a:ext cx="423863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6" name="Text Box 36"/>
          <p:cNvSpPr txBox="1">
            <a:spLocks noChangeArrowheads="1"/>
          </p:cNvSpPr>
          <p:nvPr/>
        </p:nvSpPr>
        <p:spPr bwMode="auto">
          <a:xfrm>
            <a:off x="2020888" y="5305425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4</a:t>
            </a:r>
          </a:p>
        </p:txBody>
      </p:sp>
      <p:cxnSp>
        <p:nvCxnSpPr>
          <p:cNvPr id="834597" name="AutoShape 37"/>
          <p:cNvCxnSpPr>
            <a:cxnSpLocks noChangeShapeType="1"/>
            <a:stCxn id="834590" idx="2"/>
            <a:endCxn id="834596" idx="0"/>
          </p:cNvCxnSpPr>
          <p:nvPr/>
        </p:nvCxnSpPr>
        <p:spPr bwMode="auto">
          <a:xfrm>
            <a:off x="1868488" y="4818063"/>
            <a:ext cx="344487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8" name="Text Box 38"/>
          <p:cNvSpPr txBox="1">
            <a:spLocks noChangeArrowheads="1"/>
          </p:cNvSpPr>
          <p:nvPr/>
        </p:nvSpPr>
        <p:spPr bwMode="auto">
          <a:xfrm>
            <a:off x="3382963" y="5318125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7</a:t>
            </a:r>
          </a:p>
        </p:txBody>
      </p:sp>
      <p:cxnSp>
        <p:nvCxnSpPr>
          <p:cNvPr id="834599" name="AutoShape 39"/>
          <p:cNvCxnSpPr>
            <a:cxnSpLocks noChangeShapeType="1"/>
            <a:stCxn id="834592" idx="2"/>
            <a:endCxn id="834598" idx="0"/>
          </p:cNvCxnSpPr>
          <p:nvPr/>
        </p:nvCxnSpPr>
        <p:spPr bwMode="auto">
          <a:xfrm flipH="1">
            <a:off x="3575050" y="4811713"/>
            <a:ext cx="40957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600" name="Text Box 40"/>
          <p:cNvSpPr txBox="1">
            <a:spLocks noChangeArrowheads="1"/>
          </p:cNvSpPr>
          <p:nvPr/>
        </p:nvSpPr>
        <p:spPr bwMode="auto">
          <a:xfrm>
            <a:off x="5969000" y="5318125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12</a:t>
            </a:r>
          </a:p>
        </p:txBody>
      </p:sp>
      <p:cxnSp>
        <p:nvCxnSpPr>
          <p:cNvPr id="834601" name="AutoShape 41"/>
          <p:cNvCxnSpPr>
            <a:cxnSpLocks noChangeShapeType="1"/>
            <a:stCxn id="834587" idx="2"/>
            <a:endCxn id="834600" idx="0"/>
          </p:cNvCxnSpPr>
          <p:nvPr/>
        </p:nvCxnSpPr>
        <p:spPr bwMode="auto">
          <a:xfrm>
            <a:off x="5875338" y="4811713"/>
            <a:ext cx="285750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602" name="Text Box 42"/>
          <p:cNvSpPr txBox="1">
            <a:spLocks noChangeArrowheads="1"/>
          </p:cNvSpPr>
          <p:nvPr/>
        </p:nvSpPr>
        <p:spPr bwMode="auto">
          <a:xfrm>
            <a:off x="7318375" y="5318125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15</a:t>
            </a:r>
          </a:p>
        </p:txBody>
      </p:sp>
      <p:cxnSp>
        <p:nvCxnSpPr>
          <p:cNvPr id="834603" name="AutoShape 43"/>
          <p:cNvCxnSpPr>
            <a:cxnSpLocks noChangeShapeType="1"/>
            <a:stCxn id="834586" idx="2"/>
            <a:endCxn id="834602" idx="0"/>
          </p:cNvCxnSpPr>
          <p:nvPr/>
        </p:nvCxnSpPr>
        <p:spPr bwMode="auto">
          <a:xfrm flipH="1">
            <a:off x="7510463" y="4811713"/>
            <a:ext cx="550862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604" name="Text Box 44"/>
          <p:cNvSpPr txBox="1">
            <a:spLocks noChangeArrowheads="1"/>
          </p:cNvSpPr>
          <p:nvPr/>
        </p:nvSpPr>
        <p:spPr bwMode="auto">
          <a:xfrm>
            <a:off x="8228013" y="5318125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17</a:t>
            </a:r>
          </a:p>
        </p:txBody>
      </p:sp>
      <p:cxnSp>
        <p:nvCxnSpPr>
          <p:cNvPr id="834605" name="AutoShape 45"/>
          <p:cNvCxnSpPr>
            <a:cxnSpLocks noChangeShapeType="1"/>
            <a:stCxn id="834586" idx="2"/>
            <a:endCxn id="834604" idx="0"/>
          </p:cNvCxnSpPr>
          <p:nvPr/>
        </p:nvCxnSpPr>
        <p:spPr bwMode="auto">
          <a:xfrm>
            <a:off x="8061325" y="4811713"/>
            <a:ext cx="35877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606" name="AutoShape 46"/>
          <p:cNvCxnSpPr>
            <a:cxnSpLocks noChangeShapeType="1"/>
            <a:stCxn id="834594" idx="2"/>
            <a:endCxn id="834610" idx="0"/>
          </p:cNvCxnSpPr>
          <p:nvPr/>
        </p:nvCxnSpPr>
        <p:spPr bwMode="auto">
          <a:xfrm flipH="1">
            <a:off x="1106488" y="5673725"/>
            <a:ext cx="338137" cy="382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607" name="AutoShape 47"/>
          <p:cNvCxnSpPr>
            <a:cxnSpLocks noChangeShapeType="1"/>
            <a:stCxn id="834598" idx="2"/>
            <a:endCxn id="834611" idx="0"/>
          </p:cNvCxnSpPr>
          <p:nvPr/>
        </p:nvCxnSpPr>
        <p:spPr bwMode="auto">
          <a:xfrm flipH="1">
            <a:off x="3219450" y="5686425"/>
            <a:ext cx="355600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608" name="AutoShape 48"/>
          <p:cNvCxnSpPr>
            <a:cxnSpLocks noChangeShapeType="1"/>
            <a:stCxn id="834598" idx="2"/>
            <a:endCxn id="834612" idx="0"/>
          </p:cNvCxnSpPr>
          <p:nvPr/>
        </p:nvCxnSpPr>
        <p:spPr bwMode="auto">
          <a:xfrm>
            <a:off x="3575050" y="5686425"/>
            <a:ext cx="341313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609" name="AutoShape 49"/>
          <p:cNvCxnSpPr>
            <a:cxnSpLocks noChangeShapeType="1"/>
            <a:stCxn id="834602" idx="2"/>
            <a:endCxn id="834613" idx="0"/>
          </p:cNvCxnSpPr>
          <p:nvPr/>
        </p:nvCxnSpPr>
        <p:spPr bwMode="auto">
          <a:xfrm flipH="1">
            <a:off x="7154863" y="5686425"/>
            <a:ext cx="355600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610" name="Text Box 50"/>
          <p:cNvSpPr txBox="1">
            <a:spLocks noChangeArrowheads="1"/>
          </p:cNvSpPr>
          <p:nvPr/>
        </p:nvSpPr>
        <p:spPr bwMode="auto">
          <a:xfrm>
            <a:off x="914400" y="605631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</a:t>
            </a:r>
          </a:p>
        </p:txBody>
      </p:sp>
      <p:sp>
        <p:nvSpPr>
          <p:cNvPr id="834611" name="Text Box 51"/>
          <p:cNvSpPr txBox="1">
            <a:spLocks noChangeArrowheads="1"/>
          </p:cNvSpPr>
          <p:nvPr/>
        </p:nvSpPr>
        <p:spPr bwMode="auto">
          <a:xfrm>
            <a:off x="3027363" y="6056313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6</a:t>
            </a:r>
          </a:p>
        </p:txBody>
      </p:sp>
      <p:sp>
        <p:nvSpPr>
          <p:cNvPr id="834612" name="Text Box 52"/>
          <p:cNvSpPr txBox="1">
            <a:spLocks noChangeArrowheads="1"/>
          </p:cNvSpPr>
          <p:nvPr/>
        </p:nvSpPr>
        <p:spPr bwMode="auto">
          <a:xfrm>
            <a:off x="3724275" y="6056313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8</a:t>
            </a:r>
          </a:p>
        </p:txBody>
      </p:sp>
      <p:sp>
        <p:nvSpPr>
          <p:cNvPr id="834613" name="Text Box 53"/>
          <p:cNvSpPr txBox="1">
            <a:spLocks noChangeArrowheads="1"/>
          </p:cNvSpPr>
          <p:nvPr/>
        </p:nvSpPr>
        <p:spPr bwMode="auto">
          <a:xfrm>
            <a:off x="6962775" y="606266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14</a:t>
            </a:r>
          </a:p>
        </p:txBody>
      </p:sp>
      <p:sp>
        <p:nvSpPr>
          <p:cNvPr id="834614" name="Line 54"/>
          <p:cNvSpPr>
            <a:spLocks noChangeShapeType="1"/>
          </p:cNvSpPr>
          <p:nvPr/>
        </p:nvSpPr>
        <p:spPr bwMode="auto">
          <a:xfrm flipV="1">
            <a:off x="6019800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34615" name="Rectangle 55"/>
          <p:cNvSpPr>
            <a:spLocks noChangeArrowheads="1"/>
          </p:cNvSpPr>
          <p:nvPr/>
        </p:nvSpPr>
        <p:spPr bwMode="auto">
          <a:xfrm>
            <a:off x="5497513" y="2784475"/>
            <a:ext cx="31432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first splitter, chosen uniformly at random</a:t>
            </a:r>
          </a:p>
        </p:txBody>
      </p:sp>
      <p:sp>
        <p:nvSpPr>
          <p:cNvPr id="834616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 BST Representation of Splitters</a:t>
            </a:r>
          </a:p>
        </p:txBody>
      </p:sp>
      <p:sp>
        <p:nvSpPr>
          <p:cNvPr id="834617" name="Rectangle 5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BST representation.  </a:t>
            </a:r>
            <a:r>
              <a:rPr lang="en-US" altLang="en-US">
                <a:solidFill>
                  <a:schemeClr val="tx1"/>
                </a:solidFill>
              </a:rPr>
              <a:t>Draw recursive BST of splitters.</a:t>
            </a:r>
          </a:p>
        </p:txBody>
      </p:sp>
      <p:sp>
        <p:nvSpPr>
          <p:cNvPr id="834618" name="Line 58"/>
          <p:cNvSpPr>
            <a:spLocks noChangeShapeType="1"/>
          </p:cNvSpPr>
          <p:nvPr/>
        </p:nvSpPr>
        <p:spPr bwMode="auto">
          <a:xfrm flipH="1">
            <a:off x="5168900" y="3048000"/>
            <a:ext cx="3175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34619" name="Rectangle 59"/>
          <p:cNvSpPr>
            <a:spLocks noChangeArrowheads="1"/>
          </p:cNvSpPr>
          <p:nvPr/>
        </p:nvSpPr>
        <p:spPr bwMode="auto">
          <a:xfrm>
            <a:off x="1600200" y="3816350"/>
            <a:ext cx="3825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</a:t>
            </a:r>
            <a:r>
              <a:rPr lang="en-US" altLang="en-US" baseline="30000"/>
              <a:t>-</a:t>
            </a:r>
            <a:endParaRPr lang="en-US" altLang="en-US"/>
          </a:p>
        </p:txBody>
      </p:sp>
      <p:sp>
        <p:nvSpPr>
          <p:cNvPr id="834620" name="Rectangle 60"/>
          <p:cNvSpPr>
            <a:spLocks noChangeArrowheads="1"/>
          </p:cNvSpPr>
          <p:nvPr/>
        </p:nvSpPr>
        <p:spPr bwMode="auto">
          <a:xfrm>
            <a:off x="5791200" y="3886200"/>
            <a:ext cx="39211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</a:t>
            </a:r>
            <a:r>
              <a:rPr lang="en-US" altLang="en-US" baseline="30000"/>
              <a:t>+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8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A890-501A-440B-8CA8-AAB5E47AFC7C}" type="slidenum">
              <a:rPr lang="en-US" altLang="en-US"/>
              <a:pPr/>
              <a:t>32</a:t>
            </a:fld>
            <a:endParaRPr lang="en-US" altLang="en-US" sz="1400"/>
          </a:p>
        </p:txBody>
      </p:sp>
      <p:sp>
        <p:nvSpPr>
          <p:cNvPr id="836610" name="Rectangle 2"/>
          <p:cNvSpPr>
            <a:spLocks noChangeArrowheads="1"/>
          </p:cNvSpPr>
          <p:nvPr/>
        </p:nvSpPr>
        <p:spPr bwMode="auto">
          <a:xfrm>
            <a:off x="685800" y="3124200"/>
            <a:ext cx="8229600" cy="3505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 BST Representation of Splitters</a:t>
            </a:r>
          </a:p>
        </p:txBody>
      </p:sp>
      <p:sp>
        <p:nvSpPr>
          <p:cNvPr id="8366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Element only compared with its ancestors and descendants.</a:t>
            </a:r>
          </a:p>
          <a:p>
            <a:pPr lvl="1"/>
            <a:r>
              <a:rPr lang="en-US" altLang="en-US"/>
              <a:t>x</a:t>
            </a:r>
            <a:r>
              <a:rPr lang="en-US" altLang="en-US" baseline="-25000"/>
              <a:t>2</a:t>
            </a:r>
            <a:r>
              <a:rPr lang="en-US" altLang="en-US"/>
              <a:t> and x</a:t>
            </a:r>
            <a:r>
              <a:rPr lang="en-US" altLang="en-US" baseline="-25000"/>
              <a:t>7</a:t>
            </a:r>
            <a:r>
              <a:rPr lang="en-US" altLang="en-US"/>
              <a:t> are compared if their lca = x</a:t>
            </a:r>
            <a:r>
              <a:rPr lang="en-US" altLang="en-US" baseline="-25000"/>
              <a:t>2</a:t>
            </a:r>
            <a:r>
              <a:rPr lang="en-US" altLang="en-US"/>
              <a:t> or x</a:t>
            </a:r>
            <a:r>
              <a:rPr lang="en-US" altLang="en-US" baseline="-25000"/>
              <a:t>7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x</a:t>
            </a:r>
            <a:r>
              <a:rPr lang="en-US" altLang="en-US" baseline="-25000"/>
              <a:t>2</a:t>
            </a:r>
            <a:r>
              <a:rPr lang="en-US" altLang="en-US"/>
              <a:t> and x</a:t>
            </a:r>
            <a:r>
              <a:rPr lang="en-US" altLang="en-US" baseline="-25000"/>
              <a:t>7</a:t>
            </a:r>
            <a:r>
              <a:rPr lang="en-US" altLang="en-US"/>
              <a:t> are not compared if their lca = x</a:t>
            </a:r>
            <a:r>
              <a:rPr lang="en-US" altLang="en-US" baseline="-25000"/>
              <a:t>3</a:t>
            </a:r>
            <a:r>
              <a:rPr lang="en-US" altLang="en-US"/>
              <a:t> or x</a:t>
            </a:r>
            <a:r>
              <a:rPr lang="en-US" altLang="en-US" baseline="-25000"/>
              <a:t>4</a:t>
            </a:r>
            <a:r>
              <a:rPr lang="en-US" altLang="en-US"/>
              <a:t> or x</a:t>
            </a:r>
            <a:r>
              <a:rPr lang="en-US" altLang="en-US" baseline="-25000"/>
              <a:t>5</a:t>
            </a:r>
            <a:r>
              <a:rPr lang="en-US" altLang="en-US"/>
              <a:t> or x</a:t>
            </a:r>
            <a:r>
              <a:rPr lang="en-US" altLang="en-US" baseline="-25000"/>
              <a:t>6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r>
              <a:rPr lang="en-US" altLang="en-US"/>
              <a:t>Claim.  </a:t>
            </a:r>
            <a:r>
              <a:rPr lang="en-US" altLang="en-US">
                <a:solidFill>
                  <a:schemeClr val="tx1"/>
                </a:solidFill>
              </a:rPr>
              <a:t>Pr[x</a:t>
            </a:r>
            <a:r>
              <a:rPr lang="en-US" altLang="en-US" baseline="-25000">
                <a:solidFill>
                  <a:schemeClr val="tx1"/>
                </a:solidFill>
              </a:rPr>
              <a:t>i</a:t>
            </a:r>
            <a:r>
              <a:rPr lang="en-US" altLang="en-US">
                <a:solidFill>
                  <a:schemeClr val="tx1"/>
                </a:solidFill>
              </a:rPr>
              <a:t> and x</a:t>
            </a:r>
            <a:r>
              <a:rPr lang="en-US" altLang="en-US" baseline="-25000">
                <a:solidFill>
                  <a:schemeClr val="tx1"/>
                </a:solidFill>
              </a:rPr>
              <a:t>j</a:t>
            </a:r>
            <a:r>
              <a:rPr lang="en-US" altLang="en-US">
                <a:solidFill>
                  <a:schemeClr val="tx1"/>
                </a:solidFill>
              </a:rPr>
              <a:t> are compared] = 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2 / |j - i + 1|.</a:t>
            </a:r>
          </a:p>
        </p:txBody>
      </p:sp>
      <p:sp>
        <p:nvSpPr>
          <p:cNvPr id="836613" name="Text Box 5"/>
          <p:cNvSpPr txBox="1">
            <a:spLocks noChangeArrowheads="1"/>
          </p:cNvSpPr>
          <p:nvPr/>
        </p:nvSpPr>
        <p:spPr bwMode="auto">
          <a:xfrm>
            <a:off x="4876800" y="330041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10</a:t>
            </a:r>
            <a:endParaRPr kumimoji="0" lang="en-US" altLang="en-US"/>
          </a:p>
        </p:txBody>
      </p:sp>
      <p:sp>
        <p:nvSpPr>
          <p:cNvPr id="836614" name="Text Box 6"/>
          <p:cNvSpPr txBox="1">
            <a:spLocks noChangeArrowheads="1"/>
          </p:cNvSpPr>
          <p:nvPr/>
        </p:nvSpPr>
        <p:spPr bwMode="auto">
          <a:xfrm>
            <a:off x="6746875" y="3775075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13</a:t>
            </a:r>
          </a:p>
        </p:txBody>
      </p:sp>
      <p:sp>
        <p:nvSpPr>
          <p:cNvPr id="836615" name="Text Box 7"/>
          <p:cNvSpPr txBox="1">
            <a:spLocks noChangeArrowheads="1"/>
          </p:cNvSpPr>
          <p:nvPr/>
        </p:nvSpPr>
        <p:spPr bwMode="auto">
          <a:xfrm>
            <a:off x="2811463" y="3775075"/>
            <a:ext cx="384175" cy="3683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>
                <a:solidFill>
                  <a:schemeClr val="bg1"/>
                </a:solidFill>
              </a:rPr>
              <a:t>x</a:t>
            </a:r>
            <a:r>
              <a:rPr kumimoji="0" lang="en-US" altLang="en-US" baseline="-250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36616" name="AutoShape 8"/>
          <p:cNvCxnSpPr>
            <a:cxnSpLocks noChangeShapeType="1"/>
            <a:stCxn id="836613" idx="2"/>
            <a:endCxn id="836615" idx="3"/>
          </p:cNvCxnSpPr>
          <p:nvPr/>
        </p:nvCxnSpPr>
        <p:spPr bwMode="auto">
          <a:xfrm flipH="1">
            <a:off x="3195638" y="3668713"/>
            <a:ext cx="187325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6617" name="AutoShape 9"/>
          <p:cNvCxnSpPr>
            <a:cxnSpLocks noChangeShapeType="1"/>
            <a:stCxn id="836613" idx="2"/>
            <a:endCxn id="836614" idx="1"/>
          </p:cNvCxnSpPr>
          <p:nvPr/>
        </p:nvCxnSpPr>
        <p:spPr bwMode="auto">
          <a:xfrm>
            <a:off x="5068888" y="3668713"/>
            <a:ext cx="1677987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6618" name="Text Box 10"/>
          <p:cNvSpPr txBox="1">
            <a:spLocks noChangeArrowheads="1"/>
          </p:cNvSpPr>
          <p:nvPr/>
        </p:nvSpPr>
        <p:spPr bwMode="auto">
          <a:xfrm>
            <a:off x="7869238" y="4443413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16</a:t>
            </a:r>
          </a:p>
        </p:txBody>
      </p:sp>
      <p:sp>
        <p:nvSpPr>
          <p:cNvPr id="836619" name="Text Box 11"/>
          <p:cNvSpPr txBox="1">
            <a:spLocks noChangeArrowheads="1"/>
          </p:cNvSpPr>
          <p:nvPr/>
        </p:nvSpPr>
        <p:spPr bwMode="auto">
          <a:xfrm>
            <a:off x="5683250" y="444341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11</a:t>
            </a:r>
          </a:p>
        </p:txBody>
      </p:sp>
      <p:cxnSp>
        <p:nvCxnSpPr>
          <p:cNvPr id="836620" name="AutoShape 12"/>
          <p:cNvCxnSpPr>
            <a:cxnSpLocks noChangeShapeType="1"/>
            <a:stCxn id="836614" idx="2"/>
            <a:endCxn id="836619" idx="0"/>
          </p:cNvCxnSpPr>
          <p:nvPr/>
        </p:nvCxnSpPr>
        <p:spPr bwMode="auto">
          <a:xfrm flipH="1">
            <a:off x="5875338" y="4143375"/>
            <a:ext cx="106362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6621" name="AutoShape 13"/>
          <p:cNvCxnSpPr>
            <a:cxnSpLocks noChangeShapeType="1"/>
            <a:stCxn id="836614" idx="2"/>
            <a:endCxn id="836618" idx="0"/>
          </p:cNvCxnSpPr>
          <p:nvPr/>
        </p:nvCxnSpPr>
        <p:spPr bwMode="auto">
          <a:xfrm>
            <a:off x="6938963" y="4143375"/>
            <a:ext cx="1122362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6622" name="Text Box 14"/>
          <p:cNvSpPr txBox="1">
            <a:spLocks noChangeArrowheads="1"/>
          </p:cNvSpPr>
          <p:nvPr/>
        </p:nvSpPr>
        <p:spPr bwMode="auto">
          <a:xfrm>
            <a:off x="1676400" y="444976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3</a:t>
            </a:r>
          </a:p>
        </p:txBody>
      </p:sp>
      <p:cxnSp>
        <p:nvCxnSpPr>
          <p:cNvPr id="836623" name="AutoShape 15"/>
          <p:cNvCxnSpPr>
            <a:cxnSpLocks noChangeShapeType="1"/>
            <a:stCxn id="836615" idx="2"/>
            <a:endCxn id="836622" idx="0"/>
          </p:cNvCxnSpPr>
          <p:nvPr/>
        </p:nvCxnSpPr>
        <p:spPr bwMode="auto">
          <a:xfrm flipH="1">
            <a:off x="1868488" y="4143375"/>
            <a:ext cx="1135062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6624" name="Text Box 16"/>
          <p:cNvSpPr txBox="1">
            <a:spLocks noChangeArrowheads="1"/>
          </p:cNvSpPr>
          <p:nvPr/>
        </p:nvSpPr>
        <p:spPr bwMode="auto">
          <a:xfrm>
            <a:off x="3792538" y="4443413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9</a:t>
            </a:r>
          </a:p>
        </p:txBody>
      </p:sp>
      <p:cxnSp>
        <p:nvCxnSpPr>
          <p:cNvPr id="836625" name="AutoShape 17"/>
          <p:cNvCxnSpPr>
            <a:cxnSpLocks noChangeShapeType="1"/>
            <a:stCxn id="836615" idx="2"/>
            <a:endCxn id="836624" idx="0"/>
          </p:cNvCxnSpPr>
          <p:nvPr/>
        </p:nvCxnSpPr>
        <p:spPr bwMode="auto">
          <a:xfrm>
            <a:off x="3003550" y="4143375"/>
            <a:ext cx="98107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6626" name="Text Box 18"/>
          <p:cNvSpPr txBox="1">
            <a:spLocks noChangeArrowheads="1"/>
          </p:cNvSpPr>
          <p:nvPr/>
        </p:nvSpPr>
        <p:spPr bwMode="auto">
          <a:xfrm>
            <a:off x="1252538" y="5305425"/>
            <a:ext cx="384175" cy="3683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>
                <a:solidFill>
                  <a:schemeClr val="bg1"/>
                </a:solidFill>
              </a:rPr>
              <a:t>x</a:t>
            </a:r>
            <a:r>
              <a:rPr kumimoji="0" lang="en-US" altLang="en-US" baseline="-2500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36627" name="AutoShape 19"/>
          <p:cNvCxnSpPr>
            <a:cxnSpLocks noChangeShapeType="1"/>
            <a:stCxn id="836622" idx="2"/>
            <a:endCxn id="836626" idx="0"/>
          </p:cNvCxnSpPr>
          <p:nvPr/>
        </p:nvCxnSpPr>
        <p:spPr bwMode="auto">
          <a:xfrm flipH="1">
            <a:off x="1444625" y="4818063"/>
            <a:ext cx="423863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6628" name="Text Box 20"/>
          <p:cNvSpPr txBox="1">
            <a:spLocks noChangeArrowheads="1"/>
          </p:cNvSpPr>
          <p:nvPr/>
        </p:nvSpPr>
        <p:spPr bwMode="auto">
          <a:xfrm>
            <a:off x="2020888" y="5305425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4</a:t>
            </a:r>
          </a:p>
        </p:txBody>
      </p:sp>
      <p:cxnSp>
        <p:nvCxnSpPr>
          <p:cNvPr id="836629" name="AutoShape 21"/>
          <p:cNvCxnSpPr>
            <a:cxnSpLocks noChangeShapeType="1"/>
            <a:stCxn id="836622" idx="2"/>
            <a:endCxn id="836628" idx="0"/>
          </p:cNvCxnSpPr>
          <p:nvPr/>
        </p:nvCxnSpPr>
        <p:spPr bwMode="auto">
          <a:xfrm>
            <a:off x="1868488" y="4818063"/>
            <a:ext cx="344487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6630" name="Text Box 22"/>
          <p:cNvSpPr txBox="1">
            <a:spLocks noChangeArrowheads="1"/>
          </p:cNvSpPr>
          <p:nvPr/>
        </p:nvSpPr>
        <p:spPr bwMode="auto">
          <a:xfrm>
            <a:off x="3382963" y="5318125"/>
            <a:ext cx="382587" cy="3683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>
                <a:solidFill>
                  <a:schemeClr val="bg1"/>
                </a:solidFill>
              </a:rPr>
              <a:t>x</a:t>
            </a:r>
            <a:r>
              <a:rPr kumimoji="0" lang="en-US" altLang="en-US" baseline="-250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36631" name="AutoShape 23"/>
          <p:cNvCxnSpPr>
            <a:cxnSpLocks noChangeShapeType="1"/>
            <a:stCxn id="836624" idx="2"/>
            <a:endCxn id="836630" idx="0"/>
          </p:cNvCxnSpPr>
          <p:nvPr/>
        </p:nvCxnSpPr>
        <p:spPr bwMode="auto">
          <a:xfrm flipH="1">
            <a:off x="3575050" y="4811713"/>
            <a:ext cx="40957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6632" name="Text Box 24"/>
          <p:cNvSpPr txBox="1">
            <a:spLocks noChangeArrowheads="1"/>
          </p:cNvSpPr>
          <p:nvPr/>
        </p:nvSpPr>
        <p:spPr bwMode="auto">
          <a:xfrm>
            <a:off x="5969000" y="5318125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12</a:t>
            </a:r>
          </a:p>
        </p:txBody>
      </p:sp>
      <p:cxnSp>
        <p:nvCxnSpPr>
          <p:cNvPr id="836633" name="AutoShape 25"/>
          <p:cNvCxnSpPr>
            <a:cxnSpLocks noChangeShapeType="1"/>
            <a:stCxn id="836619" idx="2"/>
            <a:endCxn id="836632" idx="0"/>
          </p:cNvCxnSpPr>
          <p:nvPr/>
        </p:nvCxnSpPr>
        <p:spPr bwMode="auto">
          <a:xfrm>
            <a:off x="5875338" y="4811713"/>
            <a:ext cx="285750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6634" name="Text Box 26"/>
          <p:cNvSpPr txBox="1">
            <a:spLocks noChangeArrowheads="1"/>
          </p:cNvSpPr>
          <p:nvPr/>
        </p:nvSpPr>
        <p:spPr bwMode="auto">
          <a:xfrm>
            <a:off x="7318375" y="5318125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15</a:t>
            </a:r>
          </a:p>
        </p:txBody>
      </p:sp>
      <p:cxnSp>
        <p:nvCxnSpPr>
          <p:cNvPr id="836635" name="AutoShape 27"/>
          <p:cNvCxnSpPr>
            <a:cxnSpLocks noChangeShapeType="1"/>
            <a:stCxn id="836618" idx="2"/>
            <a:endCxn id="836634" idx="0"/>
          </p:cNvCxnSpPr>
          <p:nvPr/>
        </p:nvCxnSpPr>
        <p:spPr bwMode="auto">
          <a:xfrm flipH="1">
            <a:off x="7510463" y="4811713"/>
            <a:ext cx="550862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6636" name="Text Box 28"/>
          <p:cNvSpPr txBox="1">
            <a:spLocks noChangeArrowheads="1"/>
          </p:cNvSpPr>
          <p:nvPr/>
        </p:nvSpPr>
        <p:spPr bwMode="auto">
          <a:xfrm>
            <a:off x="8228013" y="5318125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17</a:t>
            </a:r>
          </a:p>
        </p:txBody>
      </p:sp>
      <p:cxnSp>
        <p:nvCxnSpPr>
          <p:cNvPr id="836637" name="AutoShape 29"/>
          <p:cNvCxnSpPr>
            <a:cxnSpLocks noChangeShapeType="1"/>
            <a:stCxn id="836618" idx="2"/>
            <a:endCxn id="836636" idx="0"/>
          </p:cNvCxnSpPr>
          <p:nvPr/>
        </p:nvCxnSpPr>
        <p:spPr bwMode="auto">
          <a:xfrm>
            <a:off x="8061325" y="4811713"/>
            <a:ext cx="35877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6638" name="AutoShape 30"/>
          <p:cNvCxnSpPr>
            <a:cxnSpLocks noChangeShapeType="1"/>
            <a:stCxn id="836626" idx="2"/>
            <a:endCxn id="836642" idx="0"/>
          </p:cNvCxnSpPr>
          <p:nvPr/>
        </p:nvCxnSpPr>
        <p:spPr bwMode="auto">
          <a:xfrm flipH="1">
            <a:off x="1106488" y="5673725"/>
            <a:ext cx="338137" cy="382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6639" name="AutoShape 31"/>
          <p:cNvCxnSpPr>
            <a:cxnSpLocks noChangeShapeType="1"/>
            <a:stCxn id="836630" idx="2"/>
            <a:endCxn id="836643" idx="0"/>
          </p:cNvCxnSpPr>
          <p:nvPr/>
        </p:nvCxnSpPr>
        <p:spPr bwMode="auto">
          <a:xfrm flipH="1">
            <a:off x="3219450" y="5686425"/>
            <a:ext cx="355600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6640" name="AutoShape 32"/>
          <p:cNvCxnSpPr>
            <a:cxnSpLocks noChangeShapeType="1"/>
            <a:stCxn id="836630" idx="2"/>
            <a:endCxn id="836644" idx="0"/>
          </p:cNvCxnSpPr>
          <p:nvPr/>
        </p:nvCxnSpPr>
        <p:spPr bwMode="auto">
          <a:xfrm>
            <a:off x="3575050" y="5686425"/>
            <a:ext cx="341313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6641" name="AutoShape 33"/>
          <p:cNvCxnSpPr>
            <a:cxnSpLocks noChangeShapeType="1"/>
            <a:stCxn id="836634" idx="2"/>
            <a:endCxn id="836645" idx="0"/>
          </p:cNvCxnSpPr>
          <p:nvPr/>
        </p:nvCxnSpPr>
        <p:spPr bwMode="auto">
          <a:xfrm flipH="1">
            <a:off x="7154863" y="5686425"/>
            <a:ext cx="355600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6642" name="Text Box 34"/>
          <p:cNvSpPr txBox="1">
            <a:spLocks noChangeArrowheads="1"/>
          </p:cNvSpPr>
          <p:nvPr/>
        </p:nvSpPr>
        <p:spPr bwMode="auto">
          <a:xfrm>
            <a:off x="914400" y="605631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</a:t>
            </a:r>
          </a:p>
        </p:txBody>
      </p:sp>
      <p:sp>
        <p:nvSpPr>
          <p:cNvPr id="836643" name="Text Box 35"/>
          <p:cNvSpPr txBox="1">
            <a:spLocks noChangeArrowheads="1"/>
          </p:cNvSpPr>
          <p:nvPr/>
        </p:nvSpPr>
        <p:spPr bwMode="auto">
          <a:xfrm>
            <a:off x="3027363" y="6056313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6</a:t>
            </a:r>
          </a:p>
        </p:txBody>
      </p:sp>
      <p:sp>
        <p:nvSpPr>
          <p:cNvPr id="836644" name="Text Box 36"/>
          <p:cNvSpPr txBox="1">
            <a:spLocks noChangeArrowheads="1"/>
          </p:cNvSpPr>
          <p:nvPr/>
        </p:nvSpPr>
        <p:spPr bwMode="auto">
          <a:xfrm>
            <a:off x="3724275" y="6056313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8</a:t>
            </a:r>
          </a:p>
        </p:txBody>
      </p:sp>
      <p:sp>
        <p:nvSpPr>
          <p:cNvPr id="836645" name="Text Box 37"/>
          <p:cNvSpPr txBox="1">
            <a:spLocks noChangeArrowheads="1"/>
          </p:cNvSpPr>
          <p:nvPr/>
        </p:nvSpPr>
        <p:spPr bwMode="auto">
          <a:xfrm>
            <a:off x="6962775" y="606266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x</a:t>
            </a:r>
            <a:r>
              <a:rPr kumimoji="0" lang="en-US" altLang="en-US" baseline="-2500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120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08316-D908-4DB8-84C5-1F2D05D50F77}" type="slidenum">
              <a:rPr lang="en-US" altLang="en-US"/>
              <a:pPr/>
              <a:t>33</a:t>
            </a:fld>
            <a:endParaRPr lang="en-US" altLang="en-US" sz="1400"/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4484688"/>
          </a:xfrm>
        </p:spPr>
        <p:txBody>
          <a:bodyPr/>
          <a:lstStyle/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bg2"/>
                </a:solidFill>
              </a:rPr>
              <a:t>Expected # of comparisons is O(n log n).</a:t>
            </a:r>
          </a:p>
          <a:p>
            <a:r>
              <a:rPr lang="en-US" altLang="en-US" dirty="0"/>
              <a:t>Pf.</a:t>
            </a:r>
            <a:endParaRPr lang="en-US" altLang="en-US" dirty="0">
              <a:solidFill>
                <a:schemeClr val="bg2"/>
              </a:solidFill>
            </a:endParaRPr>
          </a:p>
          <a:p>
            <a:pPr marL="114300" lvl="1" indent="0">
              <a:buNone/>
            </a:pPr>
            <a:endParaRPr lang="en-US" altLang="en-US" dirty="0">
              <a:sym typeface="Symbol" pitchFamily="92" charset="2"/>
            </a:endParaRPr>
          </a:p>
        </p:txBody>
      </p:sp>
      <p:sp>
        <p:nvSpPr>
          <p:cNvPr id="838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 Expected Number of Comparisons</a:t>
            </a:r>
          </a:p>
        </p:txBody>
      </p:sp>
      <p:graphicFrame>
        <p:nvGraphicFramePr>
          <p:cNvPr id="838661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365074"/>
              </p:ext>
            </p:extLst>
          </p:nvPr>
        </p:nvGraphicFramePr>
        <p:xfrm>
          <a:off x="1406471" y="1728060"/>
          <a:ext cx="5021450" cy="793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64" name="Equation" r:id="rId4" imgW="2831760" imgH="482400" progId="Equation.3">
                  <p:embed/>
                </p:oleObj>
              </mc:Choice>
              <mc:Fallback>
                <p:oleObj name="Equation" r:id="rId4" imgW="283176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471" y="1728060"/>
                        <a:ext cx="5021450" cy="793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8662" name="Line 6"/>
          <p:cNvSpPr>
            <a:spLocks noChangeShapeType="1"/>
          </p:cNvSpPr>
          <p:nvPr/>
        </p:nvSpPr>
        <p:spPr bwMode="auto">
          <a:xfrm flipV="1">
            <a:off x="2450563" y="261762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38663" name="Rectangle 7"/>
          <p:cNvSpPr>
            <a:spLocks noChangeArrowheads="1"/>
          </p:cNvSpPr>
          <p:nvPr/>
        </p:nvSpPr>
        <p:spPr bwMode="auto">
          <a:xfrm>
            <a:off x="1644650" y="3029326"/>
            <a:ext cx="29273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200" dirty="0"/>
              <a:t>probability that </a:t>
            </a:r>
            <a:r>
              <a:rPr lang="en-US" altLang="en-US" sz="1200" dirty="0" err="1"/>
              <a:t>i</a:t>
            </a:r>
            <a:r>
              <a:rPr lang="en-US" altLang="en-US" sz="1200" dirty="0"/>
              <a:t> and j are compared</a:t>
            </a:r>
          </a:p>
        </p:txBody>
      </p:sp>
    </p:spTree>
    <p:extLst>
      <p:ext uri="{BB962C8B-B14F-4D97-AF65-F5344CB8AC3E}">
        <p14:creationId xmlns:p14="http://schemas.microsoft.com/office/powerpoint/2010/main" val="13016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13.6  </a:t>
            </a:r>
            <a:r>
              <a:rPr lang="en-US" altLang="en-US" dirty="0" smtClean="0"/>
              <a:t>Hashing and Hash Tables</a:t>
            </a: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898901" y="2586523"/>
            <a:ext cx="7346197" cy="2721646"/>
          </a:xfrm>
        </p:spPr>
        <p:txBody>
          <a:bodyPr/>
          <a:lstStyle/>
          <a:p>
            <a:r>
              <a:rPr lang="en-US" sz="1800" dirty="0" smtClean="0"/>
              <a:t>A data structure problem for which the randomized algorithm is conjectured to be strictly better than any deterministic algorithm.</a:t>
            </a:r>
          </a:p>
          <a:p>
            <a:endParaRPr lang="en-US" sz="1800" dirty="0"/>
          </a:p>
          <a:p>
            <a:r>
              <a:rPr lang="en-US" sz="1800" dirty="0" smtClean="0"/>
              <a:t>See KT 13.6 and MR 8.4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10735-70F1-45C1-8386-A38DBC502CA3}" type="slidenum">
              <a:rPr lang="en-US" altLang="en-US"/>
              <a:pPr/>
              <a:t>35</a:t>
            </a:fld>
            <a:endParaRPr lang="en-US" altLang="en-US" sz="1400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Dictionary Problem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914400"/>
                <a:ext cx="8052708" cy="5410200"/>
              </a:xfrm>
            </p:spPr>
            <p:txBody>
              <a:bodyPr/>
              <a:lstStyle/>
              <a:p>
                <a:r>
                  <a:rPr lang="en-US" dirty="0" smtClean="0"/>
                  <a:t>The dictionary problem (the fundamental data structure problem):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Store a set S of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 elements </a:t>
                </a:r>
                <a:r>
                  <a:rPr lang="en-US" dirty="0">
                    <a:solidFill>
                      <a:schemeClr val="tx1"/>
                    </a:solidFill>
                  </a:rPr>
                  <a:t>in a data structure that supports the following operations:</a:t>
                </a:r>
              </a:p>
              <a:p>
                <a:pPr marL="688975" lvl="1" indent="-342900"/>
                <a:r>
                  <a:rPr lang="en-US" dirty="0"/>
                  <a:t>Insert x into S</a:t>
                </a:r>
              </a:p>
              <a:p>
                <a:pPr marL="688975" lvl="1" indent="-342900"/>
                <a:r>
                  <a:rPr lang="en-US" dirty="0"/>
                  <a:t>Delete x from S</a:t>
                </a:r>
              </a:p>
              <a:p>
                <a:pPr marL="688975" lvl="1" indent="-342900"/>
                <a:r>
                  <a:rPr lang="en-US" dirty="0"/>
                  <a:t>Find x</a:t>
                </a:r>
              </a:p>
              <a:p>
                <a:endParaRPr lang="en-US" dirty="0"/>
              </a:p>
              <a:p>
                <a:r>
                  <a:rPr lang="en-US" dirty="0"/>
                  <a:t>Comparison-based: </a:t>
                </a:r>
                <a:r>
                  <a:rPr lang="en-US" dirty="0">
                    <a:solidFill>
                      <a:schemeClr val="tx1"/>
                    </a:solidFill>
                  </a:rPr>
                  <a:t>AVL-tree, red-black tree, etc. O(log n) per operation.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Non-comparison-based: </a:t>
                </a:r>
                <a:r>
                  <a:rPr lang="en-US" dirty="0">
                    <a:solidFill>
                      <a:schemeClr val="tx1"/>
                    </a:solidFill>
                  </a:rPr>
                  <a:t>Hashing can achieve expected O(1) time. </a:t>
                </a:r>
              </a:p>
              <a:p>
                <a:pPr marL="688975" lvl="1" indent="-342900"/>
                <a:r>
                  <a:rPr lang="en-US" dirty="0"/>
                  <a:t>Assumption: Elements are integers from a domain </a:t>
                </a:r>
                <a:r>
                  <a:rPr lang="en-US" dirty="0" smtClean="0"/>
                  <a:t>U of size u. </a:t>
                </a:r>
                <a:endParaRPr lang="en-US" dirty="0"/>
              </a:p>
              <a:p>
                <a:pPr marL="688975" lvl="1" indent="-342900"/>
                <a:r>
                  <a:rPr lang="en-US" dirty="0"/>
                  <a:t>Computation model: Each word consists of </a:t>
                </a:r>
                <a:r>
                  <a:rPr lang="en-US" dirty="0" smtClean="0"/>
                  <a:t>log u </a:t>
                </a:r>
                <a:r>
                  <a:rPr lang="en-US" dirty="0"/>
                  <a:t>bits</a:t>
                </a:r>
                <a:r>
                  <a:rPr lang="en-US" dirty="0" smtClean="0"/>
                  <a:t>.</a:t>
                </a:r>
              </a:p>
              <a:p>
                <a:pPr marL="688975" lvl="1" indent="-342900"/>
                <a:endParaRPr lang="en-US" dirty="0"/>
              </a:p>
              <a:p>
                <a:pPr marL="342900" indent="-342900"/>
                <a:r>
                  <a:rPr lang="en-US" dirty="0" smtClean="0"/>
                  <a:t>Remark: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There are deterministic non-comparison-based dictionary structures achieving O(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loglog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u) time or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914400"/>
                <a:ext cx="8052708" cy="5410200"/>
              </a:xfrm>
              <a:blipFill rotWithShape="0">
                <a:blip r:embed="rId3"/>
                <a:stretch>
                  <a:fillRect l="-606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5F898-7943-4BC1-A139-F773F094F258}" type="slidenum">
              <a:rPr lang="en-US" altLang="en-US"/>
              <a:pPr/>
              <a:t>36</a:t>
            </a:fld>
            <a:endParaRPr lang="en-US" altLang="en-US" sz="1400"/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2872938" y="3346572"/>
            <a:ext cx="3886200" cy="21193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 sz="200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Hash Table</a:t>
            </a:r>
            <a:endParaRPr lang="en-US" alt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Hash function.  </a:t>
            </a:r>
            <a:r>
              <a:rPr lang="en-US" altLang="en-US" dirty="0">
                <a:solidFill>
                  <a:schemeClr val="tx1"/>
                </a:solidFill>
              </a:rPr>
              <a:t>h : U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 { 0, 1, …, n-1 }.</a:t>
            </a:r>
          </a:p>
          <a:p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  <a:p>
            <a:r>
              <a:rPr lang="en-US" altLang="en-US" dirty="0" smtClean="0"/>
              <a:t>Hash table.  </a:t>
            </a:r>
            <a:r>
              <a:rPr lang="en-US" altLang="en-US" dirty="0">
                <a:solidFill>
                  <a:schemeClr val="tx1"/>
                </a:solidFill>
              </a:rPr>
              <a:t>Create an array H of size n. When processing element </a:t>
            </a:r>
            <a:r>
              <a:rPr lang="en-US" altLang="en-US" dirty="0" smtClean="0">
                <a:solidFill>
                  <a:schemeClr val="tx1"/>
                </a:solidFill>
              </a:rPr>
              <a:t>x, </a:t>
            </a:r>
            <a:r>
              <a:rPr lang="en-US" altLang="en-US" dirty="0">
                <a:solidFill>
                  <a:schemeClr val="tx1"/>
                </a:solidFill>
              </a:rPr>
              <a:t>access array element </a:t>
            </a:r>
            <a:r>
              <a:rPr lang="en-US" altLang="en-US" dirty="0" smtClean="0">
                <a:solidFill>
                  <a:schemeClr val="tx1"/>
                </a:solidFill>
              </a:rPr>
              <a:t>H[h(x)].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Collision.  </a:t>
            </a:r>
            <a:r>
              <a:rPr lang="en-US" altLang="en-US" dirty="0">
                <a:solidFill>
                  <a:schemeClr val="tx1"/>
                </a:solidFill>
              </a:rPr>
              <a:t>When </a:t>
            </a:r>
            <a:r>
              <a:rPr lang="en-US" altLang="en-US" dirty="0" smtClean="0">
                <a:solidFill>
                  <a:schemeClr val="tx1"/>
                </a:solidFill>
              </a:rPr>
              <a:t>h(x) </a:t>
            </a:r>
            <a:r>
              <a:rPr lang="en-US" altLang="en-US" dirty="0">
                <a:solidFill>
                  <a:schemeClr val="tx1"/>
                </a:solidFill>
              </a:rPr>
              <a:t>= </a:t>
            </a:r>
            <a:r>
              <a:rPr lang="en-US" altLang="en-US" dirty="0" smtClean="0">
                <a:solidFill>
                  <a:schemeClr val="tx1"/>
                </a:solidFill>
              </a:rPr>
              <a:t>h(y) </a:t>
            </a:r>
            <a:r>
              <a:rPr lang="en-US" altLang="en-US" dirty="0">
                <a:solidFill>
                  <a:schemeClr val="tx1"/>
                </a:solidFill>
              </a:rPr>
              <a:t>but </a:t>
            </a:r>
            <a:r>
              <a:rPr lang="en-US" altLang="en-US" dirty="0" smtClean="0">
                <a:solidFill>
                  <a:schemeClr val="tx1"/>
                </a:solidFill>
              </a:rPr>
              <a:t>x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 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y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smtClean="0">
                <a:sym typeface="Symbol" pitchFamily="92" charset="2"/>
              </a:rPr>
              <a:t>Separate </a:t>
            </a:r>
            <a:r>
              <a:rPr lang="en-US" altLang="en-US" dirty="0">
                <a:sym typeface="Symbol" pitchFamily="92" charset="2"/>
              </a:rPr>
              <a:t>chaining</a:t>
            </a:r>
            <a:r>
              <a:rPr lang="en-US" altLang="en-US" dirty="0" smtClean="0">
                <a:sym typeface="Symbol" pitchFamily="92" charset="2"/>
              </a:rPr>
              <a:t>: </a:t>
            </a:r>
            <a:r>
              <a:rPr lang="en-US" altLang="en-US" dirty="0">
                <a:sym typeface="Symbol" pitchFamily="92" charset="2"/>
              </a:rPr>
              <a:t>H[</a:t>
            </a:r>
            <a:r>
              <a:rPr lang="en-US" altLang="en-US" dirty="0" err="1">
                <a:sym typeface="Symbol" pitchFamily="92" charset="2"/>
              </a:rPr>
              <a:t>i</a:t>
            </a:r>
            <a:r>
              <a:rPr lang="en-US" altLang="en-US" dirty="0">
                <a:sym typeface="Symbol" pitchFamily="92" charset="2"/>
              </a:rPr>
              <a:t>] stores linked list of elements </a:t>
            </a:r>
            <a:r>
              <a:rPr lang="en-US" altLang="en-US" dirty="0" smtClean="0">
                <a:sym typeface="Symbol" pitchFamily="92" charset="2"/>
              </a:rPr>
              <a:t>x </a:t>
            </a:r>
            <a:r>
              <a:rPr lang="en-US" altLang="en-US" dirty="0">
                <a:sym typeface="Symbol" pitchFamily="92" charset="2"/>
              </a:rPr>
              <a:t>with </a:t>
            </a:r>
            <a:r>
              <a:rPr lang="en-US" altLang="en-US" dirty="0" smtClean="0">
                <a:sym typeface="Symbol" pitchFamily="92" charset="2"/>
              </a:rPr>
              <a:t>h(x) </a:t>
            </a:r>
            <a:r>
              <a:rPr lang="en-US" altLang="en-US" dirty="0">
                <a:sym typeface="Symbol" pitchFamily="92" charset="2"/>
              </a:rPr>
              <a:t>= </a:t>
            </a:r>
            <a:r>
              <a:rPr lang="en-US" altLang="en-US" dirty="0" err="1">
                <a:sym typeface="Symbol" pitchFamily="92" charset="2"/>
              </a:rPr>
              <a:t>i</a:t>
            </a:r>
            <a:r>
              <a:rPr lang="en-US" altLang="en-US" dirty="0">
                <a:sym typeface="Symbol" pitchFamily="92" charset="2"/>
              </a:rPr>
              <a:t>.</a:t>
            </a:r>
          </a:p>
          <a:p>
            <a:pPr lvl="1"/>
            <a:endParaRPr lang="en-US" altLang="en-US" dirty="0" smtClean="0">
              <a:sym typeface="Symbol" pitchFamily="92" charset="2"/>
            </a:endParaRPr>
          </a:p>
          <a:p>
            <a:pPr lvl="1"/>
            <a:endParaRPr lang="en-US" altLang="en-US" dirty="0">
              <a:sym typeface="Symbol" pitchFamily="92" charset="2"/>
            </a:endParaRPr>
          </a:p>
          <a:p>
            <a:pPr lvl="1"/>
            <a:endParaRPr lang="en-US" altLang="en-US" dirty="0" smtClean="0">
              <a:sym typeface="Symbol" pitchFamily="92" charset="2"/>
            </a:endParaRPr>
          </a:p>
          <a:p>
            <a:pPr lvl="1"/>
            <a:endParaRPr lang="en-US" altLang="en-US" dirty="0">
              <a:sym typeface="Symbol" pitchFamily="92" charset="2"/>
            </a:endParaRPr>
          </a:p>
          <a:p>
            <a:pPr lvl="1"/>
            <a:endParaRPr lang="en-US" altLang="en-US" dirty="0" smtClean="0">
              <a:sym typeface="Symbol" pitchFamily="92" charset="2"/>
            </a:endParaRPr>
          </a:p>
          <a:p>
            <a:pPr lvl="1"/>
            <a:endParaRPr lang="en-US" altLang="en-US" dirty="0">
              <a:sym typeface="Symbol" pitchFamily="92" charset="2"/>
            </a:endParaRPr>
          </a:p>
          <a:p>
            <a:pPr lvl="1"/>
            <a:endParaRPr lang="en-US" altLang="en-US" dirty="0" smtClean="0">
              <a:sym typeface="Symbol" pitchFamily="92" charset="2"/>
            </a:endParaRPr>
          </a:p>
          <a:p>
            <a:pPr lvl="1"/>
            <a:r>
              <a:rPr lang="en-US" altLang="en-US" dirty="0" smtClean="0">
                <a:sym typeface="Symbol" pitchFamily="92" charset="2"/>
              </a:rPr>
              <a:t>Linear probing: if H[h(x)] is occupied, try H[h(x)+1], H[h(x)+2], … (wrap around when necessary)</a:t>
            </a:r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</p:txBody>
      </p:sp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3597275" y="3666454"/>
            <a:ext cx="714375" cy="21272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en-US" sz="1000" b="1" dirty="0" smtClean="0">
                <a:latin typeface="Courier New" pitchFamily="92" charset="0"/>
              </a:rPr>
              <a:t>51230</a:t>
            </a:r>
            <a:endParaRPr lang="en-US" altLang="en-US" sz="1000" b="1" dirty="0">
              <a:latin typeface="Courier New" pitchFamily="92" charset="0"/>
            </a:endParaRPr>
          </a:p>
        </p:txBody>
      </p:sp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4595813" y="3666454"/>
            <a:ext cx="714375" cy="21272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en-US" sz="1000" b="1" dirty="0" smtClean="0">
                <a:latin typeface="Courier New" pitchFamily="92" charset="0"/>
              </a:rPr>
              <a:t>12350</a:t>
            </a:r>
            <a:endParaRPr lang="en-US" altLang="en-US" sz="1000" b="1" dirty="0">
              <a:latin typeface="Courier New" pitchFamily="92" charset="0"/>
            </a:endParaRPr>
          </a:p>
        </p:txBody>
      </p:sp>
      <p:cxnSp>
        <p:nvCxnSpPr>
          <p:cNvPr id="669703" name="AutoShape 7"/>
          <p:cNvCxnSpPr>
            <a:cxnSpLocks noChangeShapeType="1"/>
            <a:stCxn id="669701" idx="3"/>
            <a:endCxn id="669702" idx="1"/>
          </p:cNvCxnSpPr>
          <p:nvPr/>
        </p:nvCxnSpPr>
        <p:spPr bwMode="auto">
          <a:xfrm>
            <a:off x="4311650" y="3772817"/>
            <a:ext cx="284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9705" name="Text Box 9"/>
          <p:cNvSpPr txBox="1">
            <a:spLocks noChangeArrowheads="1"/>
          </p:cNvSpPr>
          <p:nvPr/>
        </p:nvSpPr>
        <p:spPr bwMode="auto">
          <a:xfrm>
            <a:off x="3613150" y="5055517"/>
            <a:ext cx="714375" cy="2111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en-US" sz="1000" b="1" dirty="0" smtClean="0">
                <a:latin typeface="Courier New" pitchFamily="92" charset="0"/>
              </a:rPr>
              <a:t>969</a:t>
            </a:r>
            <a:endParaRPr lang="en-US" altLang="en-US" sz="1000" b="1" dirty="0">
              <a:latin typeface="Courier New" pitchFamily="92" charset="0"/>
            </a:endParaRPr>
          </a:p>
        </p:txBody>
      </p:sp>
      <p:sp>
        <p:nvSpPr>
          <p:cNvPr id="669706" name="Text Box 10"/>
          <p:cNvSpPr txBox="1">
            <a:spLocks noChangeArrowheads="1"/>
          </p:cNvSpPr>
          <p:nvPr/>
        </p:nvSpPr>
        <p:spPr bwMode="auto">
          <a:xfrm>
            <a:off x="3160713" y="3691854"/>
            <a:ext cx="37465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100" b="1" dirty="0" smtClean="0">
                <a:solidFill>
                  <a:srgbClr val="006600"/>
                </a:solidFill>
                <a:latin typeface="Courier New" pitchFamily="92" charset="0"/>
              </a:rPr>
              <a:t>H[0]</a:t>
            </a:r>
            <a:endParaRPr lang="en-US" altLang="en-US" sz="1100" b="1" dirty="0">
              <a:solidFill>
                <a:srgbClr val="006600"/>
              </a:solidFill>
              <a:latin typeface="Courier New" pitchFamily="92" charset="0"/>
            </a:endParaRPr>
          </a:p>
        </p:txBody>
      </p:sp>
      <p:sp>
        <p:nvSpPr>
          <p:cNvPr id="669708" name="Text Box 12"/>
          <p:cNvSpPr txBox="1">
            <a:spLocks noChangeArrowheads="1"/>
          </p:cNvSpPr>
          <p:nvPr/>
        </p:nvSpPr>
        <p:spPr bwMode="auto">
          <a:xfrm>
            <a:off x="3160713" y="4053804"/>
            <a:ext cx="37465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100" b="1" dirty="0" smtClean="0">
                <a:solidFill>
                  <a:srgbClr val="006600"/>
                </a:solidFill>
                <a:latin typeface="Courier New" pitchFamily="92" charset="0"/>
              </a:rPr>
              <a:t>H[1]</a:t>
            </a:r>
            <a:endParaRPr lang="en-US" altLang="en-US" sz="1100" b="1" dirty="0">
              <a:solidFill>
                <a:srgbClr val="006600"/>
              </a:solidFill>
              <a:latin typeface="Courier New" pitchFamily="92" charset="0"/>
            </a:endParaRPr>
          </a:p>
        </p:txBody>
      </p:sp>
      <p:sp>
        <p:nvSpPr>
          <p:cNvPr id="669709" name="Text Box 13"/>
          <p:cNvSpPr txBox="1">
            <a:spLocks noChangeArrowheads="1"/>
          </p:cNvSpPr>
          <p:nvPr/>
        </p:nvSpPr>
        <p:spPr bwMode="auto">
          <a:xfrm>
            <a:off x="3155600" y="5093512"/>
            <a:ext cx="428625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100" b="1" dirty="0" smtClean="0">
                <a:solidFill>
                  <a:srgbClr val="006600"/>
                </a:solidFill>
                <a:latin typeface="Courier New" pitchFamily="92" charset="0"/>
              </a:rPr>
              <a:t>H[9]</a:t>
            </a:r>
            <a:endParaRPr lang="en-US" altLang="en-US" sz="1100" b="1" dirty="0">
              <a:solidFill>
                <a:srgbClr val="006600"/>
              </a:solidFill>
              <a:latin typeface="Courier New" pitchFamily="92" charset="0"/>
            </a:endParaRPr>
          </a:p>
        </p:txBody>
      </p:sp>
      <p:sp>
        <p:nvSpPr>
          <p:cNvPr id="669711" name="Oval 15"/>
          <p:cNvSpPr>
            <a:spLocks noChangeArrowheads="1"/>
          </p:cNvSpPr>
          <p:nvPr/>
        </p:nvSpPr>
        <p:spPr bwMode="auto">
          <a:xfrm>
            <a:off x="3328988" y="4711029"/>
            <a:ext cx="19050" cy="190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 sz="2000"/>
          </a:p>
        </p:txBody>
      </p:sp>
      <p:sp>
        <p:nvSpPr>
          <p:cNvPr id="669712" name="Oval 16"/>
          <p:cNvSpPr>
            <a:spLocks noChangeArrowheads="1"/>
          </p:cNvSpPr>
          <p:nvPr/>
        </p:nvSpPr>
        <p:spPr bwMode="auto">
          <a:xfrm>
            <a:off x="3328988" y="4791992"/>
            <a:ext cx="19050" cy="190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 sz="2000"/>
          </a:p>
        </p:txBody>
      </p:sp>
      <p:sp>
        <p:nvSpPr>
          <p:cNvPr id="669713" name="Oval 17"/>
          <p:cNvSpPr>
            <a:spLocks noChangeArrowheads="1"/>
          </p:cNvSpPr>
          <p:nvPr/>
        </p:nvSpPr>
        <p:spPr bwMode="auto">
          <a:xfrm>
            <a:off x="3328988" y="4871367"/>
            <a:ext cx="19050" cy="190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 sz="2000"/>
          </a:p>
        </p:txBody>
      </p:sp>
      <p:sp>
        <p:nvSpPr>
          <p:cNvPr id="669714" name="Text Box 18"/>
          <p:cNvSpPr txBox="1">
            <a:spLocks noChangeArrowheads="1"/>
          </p:cNvSpPr>
          <p:nvPr/>
        </p:nvSpPr>
        <p:spPr bwMode="auto">
          <a:xfrm>
            <a:off x="3602038" y="4406229"/>
            <a:ext cx="714375" cy="211138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en-US" sz="1000" b="1" dirty="0" smtClean="0">
                <a:latin typeface="Courier New" pitchFamily="92" charset="0"/>
              </a:rPr>
              <a:t>12352</a:t>
            </a:r>
            <a:endParaRPr lang="en-US" altLang="en-US" sz="1000" b="1" dirty="0">
              <a:latin typeface="Courier New" pitchFamily="92" charset="0"/>
            </a:endParaRPr>
          </a:p>
        </p:txBody>
      </p:sp>
      <p:sp>
        <p:nvSpPr>
          <p:cNvPr id="669715" name="Text Box 19"/>
          <p:cNvSpPr txBox="1">
            <a:spLocks noChangeArrowheads="1"/>
          </p:cNvSpPr>
          <p:nvPr/>
        </p:nvSpPr>
        <p:spPr bwMode="auto">
          <a:xfrm>
            <a:off x="4600575" y="4406229"/>
            <a:ext cx="777875" cy="211138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en-US" sz="1000" b="1" dirty="0" smtClean="0">
                <a:latin typeface="Courier New" pitchFamily="92" charset="0"/>
              </a:rPr>
              <a:t>562</a:t>
            </a:r>
            <a:endParaRPr lang="en-US" altLang="en-US" sz="1000" b="1" dirty="0">
              <a:latin typeface="Courier New" pitchFamily="92" charset="0"/>
            </a:endParaRPr>
          </a:p>
        </p:txBody>
      </p:sp>
      <p:cxnSp>
        <p:nvCxnSpPr>
          <p:cNvPr id="669716" name="AutoShape 20"/>
          <p:cNvCxnSpPr>
            <a:cxnSpLocks noChangeShapeType="1"/>
            <a:stCxn id="669714" idx="3"/>
            <a:endCxn id="669715" idx="1"/>
          </p:cNvCxnSpPr>
          <p:nvPr/>
        </p:nvCxnSpPr>
        <p:spPr bwMode="auto">
          <a:xfrm>
            <a:off x="4316413" y="4512592"/>
            <a:ext cx="284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9717" name="Text Box 21"/>
          <p:cNvSpPr txBox="1">
            <a:spLocks noChangeArrowheads="1"/>
          </p:cNvSpPr>
          <p:nvPr/>
        </p:nvSpPr>
        <p:spPr bwMode="auto">
          <a:xfrm>
            <a:off x="3159125" y="4439567"/>
            <a:ext cx="373063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100" b="1" dirty="0" smtClean="0">
                <a:solidFill>
                  <a:srgbClr val="006600"/>
                </a:solidFill>
                <a:latin typeface="Courier New" pitchFamily="92" charset="0"/>
              </a:rPr>
              <a:t>H[2]</a:t>
            </a:r>
            <a:endParaRPr lang="en-US" altLang="en-US" sz="1100" b="1" dirty="0">
              <a:solidFill>
                <a:srgbClr val="006600"/>
              </a:solidFill>
              <a:latin typeface="Courier New" pitchFamily="92" charset="0"/>
            </a:endParaRPr>
          </a:p>
        </p:txBody>
      </p:sp>
      <p:sp>
        <p:nvSpPr>
          <p:cNvPr id="669718" name="Text Box 22"/>
          <p:cNvSpPr txBox="1">
            <a:spLocks noChangeArrowheads="1"/>
          </p:cNvSpPr>
          <p:nvPr/>
        </p:nvSpPr>
        <p:spPr bwMode="auto">
          <a:xfrm>
            <a:off x="5611813" y="4406229"/>
            <a:ext cx="909637" cy="211138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en-US" sz="1000" b="1" dirty="0" smtClean="0">
                <a:latin typeface="Courier New" pitchFamily="92" charset="0"/>
              </a:rPr>
              <a:t>122</a:t>
            </a:r>
            <a:endParaRPr lang="en-US" altLang="en-US" sz="1000" b="1" dirty="0">
              <a:latin typeface="Courier New" pitchFamily="92" charset="0"/>
            </a:endParaRPr>
          </a:p>
        </p:txBody>
      </p:sp>
      <p:cxnSp>
        <p:nvCxnSpPr>
          <p:cNvPr id="669719" name="AutoShape 23"/>
          <p:cNvCxnSpPr>
            <a:cxnSpLocks noChangeShapeType="1"/>
            <a:stCxn id="669715" idx="3"/>
            <a:endCxn id="669718" idx="1"/>
          </p:cNvCxnSpPr>
          <p:nvPr/>
        </p:nvCxnSpPr>
        <p:spPr bwMode="auto">
          <a:xfrm>
            <a:off x="5378450" y="4512592"/>
            <a:ext cx="233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9720" name="Text Box 24"/>
          <p:cNvSpPr txBox="1">
            <a:spLocks noChangeArrowheads="1"/>
          </p:cNvSpPr>
          <p:nvPr/>
        </p:nvSpPr>
        <p:spPr bwMode="auto">
          <a:xfrm>
            <a:off x="3603625" y="4020467"/>
            <a:ext cx="714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en-US" sz="1000" b="1">
                <a:latin typeface="Courier New" pitchFamily="92" charset="0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Hashing in an Undergrad Algorithms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use separate chaining</a:t>
            </a:r>
          </a:p>
          <a:p>
            <a:endParaRPr lang="en-US" dirty="0"/>
          </a:p>
          <a:p>
            <a:r>
              <a:rPr lang="en-US" dirty="0" smtClean="0"/>
              <a:t>Assumption: </a:t>
            </a:r>
            <a:r>
              <a:rPr lang="en-US" dirty="0" smtClean="0">
                <a:solidFill>
                  <a:schemeClr val="tx1"/>
                </a:solidFill>
              </a:rPr>
              <a:t>h is a truly random hash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any x, h(x) is uniformly distributed in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{ 0, 1, …, n-1 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}.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sym typeface="Symbol" pitchFamily="92" charset="2"/>
              </a:rPr>
              <a:t>Let U = {x</a:t>
            </a:r>
            <a:r>
              <a:rPr lang="en-US" baseline="-25000" dirty="0" smtClean="0">
                <a:solidFill>
                  <a:schemeClr val="tx1"/>
                </a:solidFill>
                <a:sym typeface="Symbol" pitchFamily="92" charset="2"/>
              </a:rPr>
              <a:t>1</a:t>
            </a:r>
            <a:r>
              <a:rPr lang="en-US" dirty="0" smtClean="0">
                <a:solidFill>
                  <a:schemeClr val="tx1"/>
                </a:solidFill>
                <a:sym typeface="Symbol" pitchFamily="92" charset="2"/>
              </a:rPr>
              <a:t>, x</a:t>
            </a:r>
            <a:r>
              <a:rPr lang="en-US" baseline="-25000" dirty="0" smtClean="0">
                <a:solidFill>
                  <a:schemeClr val="tx1"/>
                </a:solidFill>
                <a:sym typeface="Symbol" pitchFamily="92" charset="2"/>
              </a:rPr>
              <a:t>2</a:t>
            </a:r>
            <a:r>
              <a:rPr lang="en-US" dirty="0" smtClean="0">
                <a:solidFill>
                  <a:schemeClr val="tx1"/>
                </a:solidFill>
                <a:sym typeface="Symbol" pitchFamily="92" charset="2"/>
              </a:rPr>
              <a:t>, …, </a:t>
            </a:r>
            <a:r>
              <a:rPr lang="en-US" dirty="0" err="1" smtClean="0">
                <a:solidFill>
                  <a:schemeClr val="tx1"/>
                </a:solidFill>
                <a:sym typeface="Symbol" pitchFamily="92" charset="2"/>
              </a:rPr>
              <a:t>x</a:t>
            </a:r>
            <a:r>
              <a:rPr lang="en-US" baseline="-25000" dirty="0" err="1" smtClean="0">
                <a:solidFill>
                  <a:schemeClr val="tx1"/>
                </a:solidFill>
                <a:sym typeface="Symbol" pitchFamily="92" charset="2"/>
              </a:rPr>
              <a:t>u</a:t>
            </a:r>
            <a:r>
              <a:rPr lang="en-US" dirty="0" smtClean="0">
                <a:solidFill>
                  <a:schemeClr val="tx1"/>
                </a:solidFill>
                <a:sym typeface="Symbol" pitchFamily="92" charset="2"/>
              </a:rPr>
              <a:t>}. h(x</a:t>
            </a:r>
            <a:r>
              <a:rPr lang="en-US" baseline="-25000" dirty="0" smtClean="0">
                <a:solidFill>
                  <a:schemeClr val="tx1"/>
                </a:solidFill>
                <a:sym typeface="Symbol" pitchFamily="92" charset="2"/>
              </a:rPr>
              <a:t>1</a:t>
            </a:r>
            <a:r>
              <a:rPr lang="en-US" dirty="0" smtClean="0">
                <a:solidFill>
                  <a:schemeClr val="tx1"/>
                </a:solidFill>
                <a:sym typeface="Symbol" pitchFamily="92" charset="2"/>
              </a:rPr>
              <a:t>), h(x</a:t>
            </a:r>
            <a:r>
              <a:rPr lang="en-US" baseline="-25000" dirty="0" smtClean="0">
                <a:solidFill>
                  <a:schemeClr val="tx1"/>
                </a:solidFill>
                <a:sym typeface="Symbol" pitchFamily="92" charset="2"/>
              </a:rPr>
              <a:t>2</a:t>
            </a:r>
            <a:r>
              <a:rPr lang="en-US" dirty="0" smtClean="0">
                <a:solidFill>
                  <a:schemeClr val="tx1"/>
                </a:solidFill>
                <a:sym typeface="Symbol" pitchFamily="92" charset="2"/>
              </a:rPr>
              <a:t>), …, h(</a:t>
            </a:r>
            <a:r>
              <a:rPr lang="en-US" dirty="0" err="1" smtClean="0">
                <a:solidFill>
                  <a:schemeClr val="tx1"/>
                </a:solidFill>
                <a:sym typeface="Symbol" pitchFamily="92" charset="2"/>
              </a:rPr>
              <a:t>x</a:t>
            </a:r>
            <a:r>
              <a:rPr lang="en-US" baseline="-25000" dirty="0" err="1" smtClean="0">
                <a:solidFill>
                  <a:schemeClr val="tx1"/>
                </a:solidFill>
                <a:sym typeface="Symbol" pitchFamily="92" charset="2"/>
              </a:rPr>
              <a:t>u</a:t>
            </a:r>
            <a:r>
              <a:rPr lang="en-US" dirty="0" smtClean="0">
                <a:solidFill>
                  <a:schemeClr val="tx1"/>
                </a:solidFill>
                <a:sym typeface="Symbol" pitchFamily="92" charset="2"/>
              </a:rPr>
              <a:t>) are mutually independent.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sym typeface="Symbol" pitchFamily="92" charset="2"/>
            </a:endParaRPr>
          </a:p>
          <a:p>
            <a:r>
              <a:rPr lang="en-US" dirty="0" smtClean="0"/>
              <a:t>Theorem: </a:t>
            </a:r>
            <a:r>
              <a:rPr lang="en-US" dirty="0" smtClean="0">
                <a:solidFill>
                  <a:schemeClr val="tx1"/>
                </a:solidFill>
              </a:rPr>
              <a:t>For any x, the expected number of elements colliding with x is O(1).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Pf: </a:t>
            </a:r>
            <a:r>
              <a:rPr lang="en-US" dirty="0" smtClean="0">
                <a:solidFill>
                  <a:schemeClr val="tx1"/>
                </a:solidFill>
              </a:rPr>
              <a:t>Use linearity of expectation.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/>
              <a:t>Corollary: </a:t>
            </a:r>
            <a:r>
              <a:rPr lang="en-US" dirty="0" smtClean="0">
                <a:solidFill>
                  <a:schemeClr val="tx1"/>
                </a:solidFill>
              </a:rPr>
              <a:t>Insert, delete, find all take O(1) time in expectation. Amortization is needed to maintain </a:t>
            </a:r>
            <a:r>
              <a:rPr lang="el-GR" dirty="0" smtClean="0">
                <a:solidFill>
                  <a:schemeClr val="tx1"/>
                </a:solidFill>
              </a:rPr>
              <a:t>Θ</a:t>
            </a:r>
            <a:r>
              <a:rPr lang="en-US" dirty="0" smtClean="0">
                <a:solidFill>
                  <a:schemeClr val="tx1"/>
                </a:solidFill>
              </a:rPr>
              <a:t>(n) space.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Unfortunately, truly random hash functions don’t exist. (More precisely, such a function requires O(u log n) bits to represent.)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2303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B723B-0BBD-4419-9847-FA8DA2E38765}" type="slidenum">
              <a:rPr lang="en-US" altLang="en-US"/>
              <a:pPr/>
              <a:t>38</a:t>
            </a:fld>
            <a:endParaRPr lang="en-US" altLang="en-US" sz="1400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 Hoc Hash Function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Ad hoc hash function.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Deterministic hashing. 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If 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u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 n</a:t>
            </a:r>
            <a:r>
              <a:rPr lang="en-US" altLang="en-US" baseline="30000" dirty="0">
                <a:solidFill>
                  <a:schemeClr val="tx1"/>
                </a:solidFill>
                <a:sym typeface="Symbol" pitchFamily="92" charset="2"/>
              </a:rPr>
              <a:t>2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, then for any fixed hash function h, there is a subset </a:t>
            </a:r>
            <a:r>
              <a:rPr lang="en-US" altLang="en-US" dirty="0">
                <a:solidFill>
                  <a:schemeClr val="tx1"/>
                </a:solidFill>
              </a:rPr>
              <a:t>S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 U of n elements that all hash to same slot. Thus, (n) time per search in 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the worst case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.</a:t>
            </a:r>
          </a:p>
          <a:p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  <a:p>
            <a:r>
              <a:rPr lang="en-US" altLang="en-US" dirty="0">
                <a:sym typeface="Symbol" pitchFamily="92" charset="2"/>
              </a:rPr>
              <a:t>Q. 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But isn't ad hoc hash function good enough in practice?</a:t>
            </a:r>
            <a:endParaRPr lang="en-US" altLang="en-US" dirty="0"/>
          </a:p>
        </p:txBody>
      </p:sp>
      <p:sp>
        <p:nvSpPr>
          <p:cNvPr id="712712" name="Rectangle 8"/>
          <p:cNvSpPr>
            <a:spLocks noChangeArrowheads="1"/>
          </p:cNvSpPr>
          <p:nvPr/>
        </p:nvSpPr>
        <p:spPr bwMode="auto">
          <a:xfrm>
            <a:off x="1797050" y="1597025"/>
            <a:ext cx="5554663" cy="1709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182880" rIns="182880" bIns="18288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>
                <a:latin typeface="Courier New" pitchFamily="92" charset="0"/>
              </a:rPr>
              <a:t>int h(String s, int n)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>
                <a:latin typeface="Courier New" pitchFamily="92" charset="0"/>
              </a:rPr>
              <a:t>   int hash = 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>
                <a:latin typeface="Courier New" pitchFamily="92" charset="0"/>
              </a:rPr>
              <a:t>   for (int i = 0; i &lt; s.length(); i++)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>
                <a:latin typeface="Courier New" pitchFamily="92" charset="0"/>
              </a:rPr>
              <a:t>      hash = (</a:t>
            </a:r>
            <a:r>
              <a:rPr kumimoji="0" lang="en-US" altLang="en-US" b="1">
                <a:solidFill>
                  <a:srgbClr val="003399"/>
                </a:solidFill>
                <a:latin typeface="Courier New" pitchFamily="92" charset="0"/>
              </a:rPr>
              <a:t>31</a:t>
            </a:r>
            <a:r>
              <a:rPr kumimoji="0" lang="en-US" altLang="en-US" b="1">
                <a:latin typeface="Courier New" pitchFamily="92" charset="0"/>
              </a:rPr>
              <a:t> * hash) + s[i];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>
                <a:latin typeface="Courier New" pitchFamily="92" charset="0"/>
              </a:rPr>
              <a:t>   return hash % n;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>
                <a:latin typeface="Courier New" pitchFamily="92" charset="0"/>
              </a:rPr>
              <a:t>}</a:t>
            </a:r>
          </a:p>
        </p:txBody>
      </p:sp>
      <p:sp>
        <p:nvSpPr>
          <p:cNvPr id="712713" name="Text Box 9"/>
          <p:cNvSpPr txBox="1">
            <a:spLocks noChangeArrowheads="1"/>
          </p:cNvSpPr>
          <p:nvPr/>
        </p:nvSpPr>
        <p:spPr bwMode="auto">
          <a:xfrm>
            <a:off x="4205288" y="2949575"/>
            <a:ext cx="30051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92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400">
                <a:solidFill>
                  <a:schemeClr val="hlink"/>
                </a:solidFill>
              </a:rPr>
              <a:t>hash function ala Java string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69EE6-FE2D-4B39-89B9-A0BDDD13EE60}" type="slidenum">
              <a:rPr lang="en-US" altLang="en-US"/>
              <a:pPr/>
              <a:t>39</a:t>
            </a:fld>
            <a:endParaRPr lang="en-US" altLang="en-US" sz="1400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Algorithmic Complexity Attacks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When can't we live with ad hoc hash </a:t>
            </a:r>
            <a:r>
              <a:rPr lang="en-US" altLang="en-US" dirty="0" smtClean="0"/>
              <a:t>functions?</a:t>
            </a:r>
            <a:endParaRPr lang="en-US" altLang="en-US" dirty="0"/>
          </a:p>
          <a:p>
            <a:pPr lvl="1"/>
            <a:r>
              <a:rPr lang="en-US" altLang="en-US" dirty="0"/>
              <a:t>Obvious situations:  aircraft control, nuclear reactors.</a:t>
            </a:r>
          </a:p>
          <a:p>
            <a:pPr lvl="1"/>
            <a:r>
              <a:rPr lang="en-US" altLang="en-US" dirty="0" smtClean="0"/>
              <a:t>Denial-of-service </a:t>
            </a:r>
            <a:r>
              <a:rPr lang="en-US" altLang="en-US" dirty="0"/>
              <a:t>attacks.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Q: </a:t>
            </a:r>
            <a:r>
              <a:rPr lang="en-US" altLang="en-US" dirty="0" smtClean="0">
                <a:solidFill>
                  <a:schemeClr val="tx1"/>
                </a:solidFill>
              </a:rPr>
              <a:t>How about using MD5, SHA-x?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A: </a:t>
            </a:r>
            <a:r>
              <a:rPr lang="en-US" altLang="en-US" dirty="0" smtClean="0">
                <a:solidFill>
                  <a:schemeClr val="tx1"/>
                </a:solidFill>
              </a:rPr>
              <a:t>Performance</a:t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    Cryptographic guarantees vs probabilistic guarantees</a:t>
            </a:r>
          </a:p>
          <a:p>
            <a:endParaRPr lang="en-US" altLang="en-US" dirty="0"/>
          </a:p>
        </p:txBody>
      </p:sp>
      <p:sp>
        <p:nvSpPr>
          <p:cNvPr id="855044" name="Rectangle 4"/>
          <p:cNvSpPr>
            <a:spLocks noChangeArrowheads="1"/>
          </p:cNvSpPr>
          <p:nvPr/>
        </p:nvSpPr>
        <p:spPr bwMode="auto">
          <a:xfrm>
            <a:off x="3780493" y="2092325"/>
            <a:ext cx="395128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0" rIns="92075" bIns="0">
            <a:spAutoFit/>
          </a:bodyPr>
          <a:lstStyle/>
          <a:p>
            <a:pPr>
              <a:lnSpc>
                <a:spcPts val="1700"/>
              </a:lnSpc>
              <a:buClr>
                <a:schemeClr val="tx1"/>
              </a:buClr>
              <a:buSzPct val="80000"/>
            </a:pPr>
            <a:r>
              <a:rPr lang="en-US" altLang="en-US" dirty="0"/>
              <a:t>malicious adversary learns </a:t>
            </a:r>
            <a:r>
              <a:rPr lang="en-US" altLang="en-US" dirty="0">
                <a:solidFill>
                  <a:schemeClr val="accent1"/>
                </a:solidFill>
              </a:rPr>
              <a:t>your</a:t>
            </a:r>
            <a:r>
              <a:rPr lang="en-US" altLang="en-US" dirty="0"/>
              <a:t> ad hoc hash function (e.g., by reading Java API) and causes a big pile-up in a single slot that grinds performance to a halt</a:t>
            </a:r>
          </a:p>
        </p:txBody>
      </p:sp>
      <p:sp>
        <p:nvSpPr>
          <p:cNvPr id="855045" name="Line 5"/>
          <p:cNvSpPr>
            <a:spLocks noChangeShapeType="1"/>
          </p:cNvSpPr>
          <p:nvPr/>
        </p:nvSpPr>
        <p:spPr bwMode="auto">
          <a:xfrm flipH="1" flipV="1">
            <a:off x="3666193" y="1939925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45EDF-E041-4EFF-A0E1-6DD3B431D0BC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Contention Resolution:  Randomized Protocol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Protocol.  </a:t>
            </a:r>
            <a:r>
              <a:rPr lang="en-US" altLang="en-US" dirty="0">
                <a:solidFill>
                  <a:schemeClr val="tx1"/>
                </a:solidFill>
              </a:rPr>
              <a:t>Each process requests access to the database at time t with probability p = 1/n.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Let S[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, t] = event that process 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succeeds in accessing the database at time t. Then 1/(e</a:t>
            </a:r>
            <a:r>
              <a:rPr lang="en-US" altLang="en-US" baseline="-25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</a:t>
            </a:r>
            <a:r>
              <a:rPr lang="en-US" altLang="en-US" baseline="-25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n)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 </a:t>
            </a:r>
            <a:r>
              <a:rPr lang="en-US" altLang="en-US" dirty="0" err="1">
                <a:solidFill>
                  <a:schemeClr val="tx1"/>
                </a:solidFill>
                <a:sym typeface="Symbol" pitchFamily="92" charset="2"/>
              </a:rPr>
              <a:t>Pr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[S(</a:t>
            </a:r>
            <a:r>
              <a:rPr lang="en-US" altLang="en-US" dirty="0" err="1">
                <a:solidFill>
                  <a:schemeClr val="tx1"/>
                </a:solidFill>
                <a:sym typeface="Symbol" pitchFamily="92" charset="2"/>
              </a:rPr>
              <a:t>i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, t)]  1/(2n).</a:t>
            </a:r>
          </a:p>
          <a:p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By independence,   </a:t>
            </a:r>
            <a:r>
              <a:rPr lang="en-US" altLang="en-US" dirty="0" err="1">
                <a:solidFill>
                  <a:schemeClr val="tx1"/>
                </a:solidFill>
              </a:rPr>
              <a:t>Pr</a:t>
            </a:r>
            <a:r>
              <a:rPr lang="en-US" altLang="en-US" dirty="0">
                <a:solidFill>
                  <a:schemeClr val="tx1"/>
                </a:solidFill>
              </a:rPr>
              <a:t>[S(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, t)]  =  p (1-p)</a:t>
            </a:r>
            <a:r>
              <a:rPr lang="en-US" altLang="en-US" baseline="30000" dirty="0">
                <a:solidFill>
                  <a:schemeClr val="tx1"/>
                </a:solidFill>
              </a:rPr>
              <a:t>n-1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r>
              <a:rPr lang="en-US" altLang="en-US" baseline="30000" dirty="0">
                <a:solidFill>
                  <a:schemeClr val="tx1"/>
                </a:solidFill>
              </a:rPr>
              <a:t> </a:t>
            </a:r>
            <a:endParaRPr lang="en-US" altLang="en-US" sz="1600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pPr lvl="1"/>
            <a:endParaRPr lang="en-US" altLang="en-US" dirty="0">
              <a:sym typeface="Symbol" pitchFamily="92" charset="2"/>
            </a:endParaRPr>
          </a:p>
          <a:p>
            <a:pPr lvl="1"/>
            <a:r>
              <a:rPr lang="en-US" altLang="en-US" dirty="0">
                <a:sym typeface="Symbol" pitchFamily="92" charset="2"/>
              </a:rPr>
              <a:t>Setting p = 1/n, we have </a:t>
            </a:r>
            <a:r>
              <a:rPr lang="en-US" altLang="en-US" dirty="0" err="1"/>
              <a:t>Pr</a:t>
            </a:r>
            <a:r>
              <a:rPr lang="en-US" altLang="en-US" dirty="0"/>
              <a:t>[S(</a:t>
            </a:r>
            <a:r>
              <a:rPr lang="en-US" altLang="en-US" dirty="0" err="1"/>
              <a:t>i</a:t>
            </a:r>
            <a:r>
              <a:rPr lang="en-US" altLang="en-US" dirty="0"/>
              <a:t>, t)]  =  1/n (1 - 1/n)</a:t>
            </a:r>
            <a:r>
              <a:rPr lang="en-US" altLang="en-US" baseline="30000" dirty="0"/>
              <a:t> n-1</a:t>
            </a:r>
            <a:r>
              <a:rPr lang="en-US" altLang="en-US" dirty="0">
                <a:sym typeface="Symbol" pitchFamily="92" charset="2"/>
              </a:rPr>
              <a:t>.  </a:t>
            </a:r>
            <a:r>
              <a:rPr lang="en-US" altLang="en-US" dirty="0">
                <a:ea typeface="Lucida Grande" pitchFamily="92" charset="0"/>
                <a:cs typeface="Lucida Grande" pitchFamily="92" charset="0"/>
              </a:rPr>
              <a:t>▪</a:t>
            </a:r>
            <a:endParaRPr lang="en-US" altLang="en-US" sz="1600" dirty="0"/>
          </a:p>
          <a:p>
            <a:pPr marL="114300" lvl="1" indent="0">
              <a:buNone/>
            </a:pPr>
            <a:endParaRPr lang="en-US" altLang="en-US" dirty="0">
              <a:sym typeface="Symbol" pitchFamily="92" charset="2"/>
            </a:endParaRPr>
          </a:p>
          <a:p>
            <a:r>
              <a:rPr lang="en-US" altLang="en-US" dirty="0"/>
              <a:t>Useful facts from calculus.  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smtClean="0"/>
              <a:t>1/4 &lt; (1 </a:t>
            </a:r>
            <a:r>
              <a:rPr lang="en-US" altLang="en-US" dirty="0"/>
              <a:t>- </a:t>
            </a:r>
            <a:r>
              <a:rPr lang="en-US" altLang="en-US" dirty="0" smtClean="0"/>
              <a:t>1/n)</a:t>
            </a:r>
            <a:r>
              <a:rPr lang="en-US" altLang="en-US" baseline="30000" dirty="0" smtClean="0"/>
              <a:t>n </a:t>
            </a:r>
            <a:r>
              <a:rPr lang="en-US" altLang="en-US" dirty="0" smtClean="0"/>
              <a:t>&lt; 1/e &lt; (1 </a:t>
            </a:r>
            <a:r>
              <a:rPr lang="en-US" altLang="en-US" dirty="0"/>
              <a:t>- </a:t>
            </a:r>
            <a:r>
              <a:rPr lang="en-US" altLang="en-US" dirty="0" smtClean="0"/>
              <a:t>1/n)</a:t>
            </a:r>
            <a:r>
              <a:rPr lang="en-US" altLang="en-US" baseline="30000" dirty="0" smtClean="0"/>
              <a:t>n-1</a:t>
            </a:r>
            <a:r>
              <a:rPr lang="en-US" altLang="en-US" dirty="0" smtClean="0"/>
              <a:t> &lt; 1/2 </a:t>
            </a:r>
            <a:endParaRPr lang="en-US" altLang="en-US" baseline="300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US" dirty="0" smtClean="0"/>
              <a:t>9/4 &lt; (1 + 1/n)</a:t>
            </a:r>
            <a:r>
              <a:rPr lang="en-US" altLang="en-US" baseline="30000" dirty="0" smtClean="0"/>
              <a:t>n </a:t>
            </a:r>
            <a:r>
              <a:rPr lang="en-US" altLang="en-US" dirty="0" smtClean="0"/>
              <a:t>&lt; e &lt; (1 + 1/n)</a:t>
            </a:r>
            <a:r>
              <a:rPr lang="en-US" altLang="en-US" baseline="30000" dirty="0" smtClean="0"/>
              <a:t>n+1</a:t>
            </a:r>
            <a:r>
              <a:rPr lang="en-US" altLang="en-US" baseline="30000" dirty="0" smtClean="0">
                <a:solidFill>
                  <a:schemeClr val="bg1"/>
                </a:solidFill>
              </a:rPr>
              <a:t>-</a:t>
            </a:r>
            <a:r>
              <a:rPr lang="en-US" altLang="en-US" dirty="0" smtClean="0"/>
              <a:t>&lt; 27/8</a:t>
            </a:r>
            <a:endParaRPr lang="en-US" altLang="en-US" baseline="30000" dirty="0">
              <a:solidFill>
                <a:schemeClr val="bg1"/>
              </a:solidFill>
            </a:endParaRPr>
          </a:p>
          <a:p>
            <a:pPr lvl="1"/>
            <a:endParaRPr lang="en-US" altLang="en-US" baseline="30000" dirty="0">
              <a:solidFill>
                <a:schemeClr val="bg1"/>
              </a:solidFill>
            </a:endParaRPr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2298119" y="3403728"/>
            <a:ext cx="231954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process </a:t>
            </a:r>
            <a:r>
              <a:rPr lang="en-US" altLang="en-US" sz="1400" dirty="0" err="1"/>
              <a:t>i</a:t>
            </a:r>
            <a:r>
              <a:rPr lang="en-US" altLang="en-US" sz="1400" dirty="0"/>
              <a:t> requests access</a:t>
            </a:r>
          </a:p>
        </p:txBody>
      </p:sp>
      <p:sp>
        <p:nvSpPr>
          <p:cNvPr id="580617" name="Line 9"/>
          <p:cNvSpPr>
            <a:spLocks noChangeShapeType="1"/>
          </p:cNvSpPr>
          <p:nvPr/>
        </p:nvSpPr>
        <p:spPr bwMode="auto">
          <a:xfrm flipV="1">
            <a:off x="4456113" y="3317875"/>
            <a:ext cx="13017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80618" name="Rectangle 10"/>
          <p:cNvSpPr>
            <a:spLocks noChangeArrowheads="1"/>
          </p:cNvSpPr>
          <p:nvPr/>
        </p:nvSpPr>
        <p:spPr bwMode="auto">
          <a:xfrm>
            <a:off x="4617665" y="3503391"/>
            <a:ext cx="414216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none of remaining n-1 processes request access</a:t>
            </a:r>
          </a:p>
        </p:txBody>
      </p:sp>
      <p:sp>
        <p:nvSpPr>
          <p:cNvPr id="580619" name="Line 11"/>
          <p:cNvSpPr>
            <a:spLocks noChangeShapeType="1"/>
          </p:cNvSpPr>
          <p:nvPr/>
        </p:nvSpPr>
        <p:spPr bwMode="auto">
          <a:xfrm flipH="1" flipV="1">
            <a:off x="5081588" y="3333750"/>
            <a:ext cx="176212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80624" name="Rectangle 16"/>
          <p:cNvSpPr>
            <a:spLocks noChangeArrowheads="1"/>
          </p:cNvSpPr>
          <p:nvPr/>
        </p:nvSpPr>
        <p:spPr bwMode="auto">
          <a:xfrm>
            <a:off x="5222875" y="4419600"/>
            <a:ext cx="188833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between 1/e and 1/2</a:t>
            </a:r>
          </a:p>
        </p:txBody>
      </p:sp>
      <p:sp>
        <p:nvSpPr>
          <p:cNvPr id="580626" name="AutoShape 18"/>
          <p:cNvSpPr>
            <a:spLocks/>
          </p:cNvSpPr>
          <p:nvPr/>
        </p:nvSpPr>
        <p:spPr bwMode="auto">
          <a:xfrm rot="5400000">
            <a:off x="5999956" y="3858420"/>
            <a:ext cx="104775" cy="1001712"/>
          </a:xfrm>
          <a:prstGeom prst="rightBrace">
            <a:avLst>
              <a:gd name="adj1" fmla="val 79672"/>
              <a:gd name="adj2" fmla="val 48968"/>
            </a:avLst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eaVert" wrap="none" lIns="92075" tIns="46038" rIns="92075" bIns="46038" anchor="ctr"/>
          <a:lstStyle/>
          <a:p>
            <a:pPr algn="ctr"/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uiExpand="1" build="p"/>
      <p:bldP spid="580615" grpId="0"/>
      <p:bldP spid="580617" grpId="0" animBg="1"/>
      <p:bldP spid="580618" grpId="0"/>
      <p:bldP spid="580619" grpId="0" animBg="1"/>
      <p:bldP spid="580624" grpId="0"/>
      <p:bldP spid="5806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957E9-7C12-4F0F-879F-78670858B865}" type="slidenum">
              <a:rPr lang="en-US" altLang="en-US"/>
              <a:pPr/>
              <a:t>40</a:t>
            </a:fld>
            <a:endParaRPr lang="en-US" altLang="en-US" sz="1400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072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Universal class of hash functions.  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[Carter-</a:t>
                </a:r>
                <a:r>
                  <a:rPr lang="en-US" altLang="en-US" dirty="0" err="1">
                    <a:solidFill>
                      <a:schemeClr val="hlink"/>
                    </a:solidFill>
                  </a:rPr>
                  <a:t>Wegman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 1980s]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For any pair of elements </a:t>
                </a:r>
                <a:r>
                  <a:rPr lang="en-US" altLang="en-US" dirty="0" smtClean="0"/>
                  <a:t>x, 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dirty="0" smtClean="0">
                    <a:sym typeface="Symbol" pitchFamily="92" charset="2"/>
                  </a:rPr>
                  <a:t> </a:t>
                </a:r>
                <a:r>
                  <a:rPr lang="en-US" altLang="en-US" dirty="0">
                    <a:sym typeface="Symbol" pitchFamily="92" charset="2"/>
                  </a:rPr>
                  <a:t>U</a:t>
                </a:r>
                <a:r>
                  <a:rPr lang="en-US" altLang="en-US" dirty="0" smtClean="0">
                    <a:sym typeface="Symbol" pitchFamily="92" charset="2"/>
                  </a:rPr>
                  <a:t>, </a:t>
                </a:r>
                <a:r>
                  <a:rPr lang="en-US" altLang="en-US" dirty="0" err="1" smtClean="0">
                    <a:sym typeface="Symbol" pitchFamily="92" charset="2"/>
                  </a:rPr>
                  <a:t>Pr</a:t>
                </a:r>
                <a:r>
                  <a:rPr lang="en-US" altLang="en-US" baseline="-25000" dirty="0" err="1" smtClean="0">
                    <a:sym typeface="Symbol" pitchFamily="92" charset="2"/>
                  </a:rPr>
                  <a:t>h</a:t>
                </a:r>
                <a:r>
                  <a:rPr lang="en-US" altLang="en-US" baseline="-25000" dirty="0" err="1" smtClean="0">
                    <a:sym typeface="Symbol" panose="05050102010706020507" pitchFamily="18" charset="2"/>
                  </a:rPr>
                  <a:t>H</a:t>
                </a:r>
                <a:r>
                  <a:rPr lang="en-US" altLang="en-US" dirty="0" smtClean="0">
                    <a:sym typeface="Symbol" pitchFamily="92" charset="2"/>
                  </a:rPr>
                  <a:t>[h(x)=h(y)] ≤ 1/n</a:t>
                </a:r>
                <a:endParaRPr lang="en-US" altLang="en-US" dirty="0">
                  <a:sym typeface="Symbol" pitchFamily="92" charset="2"/>
                </a:endParaRP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Can select random h efficiently.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Can compute </a:t>
                </a:r>
                <a:r>
                  <a:rPr lang="en-US" altLang="en-US" dirty="0" smtClean="0">
                    <a:sym typeface="Symbol" pitchFamily="92" charset="2"/>
                  </a:rPr>
                  <a:t>h(x) </a:t>
                </a:r>
                <a:r>
                  <a:rPr lang="en-US" altLang="en-US" dirty="0">
                    <a:sym typeface="Symbol" pitchFamily="92" charset="2"/>
                  </a:rPr>
                  <a:t>efficiently.</a:t>
                </a: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r>
                  <a:rPr lang="en-US" altLang="en-US" dirty="0"/>
                  <a:t>Ex.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U = { a, b, c, d, e, f }, n = 2.</a:t>
                </a:r>
              </a:p>
            </p:txBody>
          </p:sp>
        </mc:Choice>
        <mc:Fallback xmlns="">
          <p:sp>
            <p:nvSpPr>
              <p:cNvPr id="67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0730" name="Rectangle 10"/>
          <p:cNvSpPr>
            <a:spLocks noChangeArrowheads="1"/>
          </p:cNvSpPr>
          <p:nvPr/>
        </p:nvSpPr>
        <p:spPr bwMode="auto">
          <a:xfrm>
            <a:off x="5338763" y="1724025"/>
            <a:ext cx="2089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chosen uniformly at random</a:t>
            </a:r>
          </a:p>
        </p:txBody>
      </p:sp>
      <p:sp>
        <p:nvSpPr>
          <p:cNvPr id="670731" name="Line 11"/>
          <p:cNvSpPr>
            <a:spLocks noChangeShapeType="1"/>
          </p:cNvSpPr>
          <p:nvPr/>
        </p:nvSpPr>
        <p:spPr bwMode="auto">
          <a:xfrm flipH="1" flipV="1">
            <a:off x="5165725" y="1647825"/>
            <a:ext cx="16827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70733" name="Rectangle 13"/>
          <p:cNvSpPr>
            <a:spLocks noChangeArrowheads="1"/>
          </p:cNvSpPr>
          <p:nvPr/>
        </p:nvSpPr>
        <p:spPr bwMode="auto">
          <a:xfrm>
            <a:off x="2057400" y="3276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70734" name="Rectangle 14"/>
          <p:cNvSpPr>
            <a:spLocks noChangeArrowheads="1"/>
          </p:cNvSpPr>
          <p:nvPr/>
        </p:nvSpPr>
        <p:spPr bwMode="auto">
          <a:xfrm>
            <a:off x="2362200" y="3276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70736" name="Rectangle 16"/>
          <p:cNvSpPr>
            <a:spLocks noChangeArrowheads="1"/>
          </p:cNvSpPr>
          <p:nvPr/>
        </p:nvSpPr>
        <p:spPr bwMode="auto">
          <a:xfrm>
            <a:off x="2667000" y="3276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70737" name="Rectangle 17"/>
          <p:cNvSpPr>
            <a:spLocks noChangeArrowheads="1"/>
          </p:cNvSpPr>
          <p:nvPr/>
        </p:nvSpPr>
        <p:spPr bwMode="auto">
          <a:xfrm>
            <a:off x="2971800" y="3276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3276600" y="3276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3581400" y="3276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70742" name="Rectangle 22"/>
          <p:cNvSpPr>
            <a:spLocks noChangeArrowheads="1"/>
          </p:cNvSpPr>
          <p:nvPr/>
        </p:nvSpPr>
        <p:spPr bwMode="auto">
          <a:xfrm>
            <a:off x="2057400" y="3581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43" name="Rectangle 23"/>
          <p:cNvSpPr>
            <a:spLocks noChangeArrowheads="1"/>
          </p:cNvSpPr>
          <p:nvPr/>
        </p:nvSpPr>
        <p:spPr bwMode="auto">
          <a:xfrm>
            <a:off x="2362200" y="3581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44" name="Rectangle 24"/>
          <p:cNvSpPr>
            <a:spLocks noChangeArrowheads="1"/>
          </p:cNvSpPr>
          <p:nvPr/>
        </p:nvSpPr>
        <p:spPr bwMode="auto">
          <a:xfrm>
            <a:off x="2667000" y="3581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45" name="Rectangle 25"/>
          <p:cNvSpPr>
            <a:spLocks noChangeArrowheads="1"/>
          </p:cNvSpPr>
          <p:nvPr/>
        </p:nvSpPr>
        <p:spPr bwMode="auto">
          <a:xfrm>
            <a:off x="2971800" y="3581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46" name="Rectangle 26"/>
          <p:cNvSpPr>
            <a:spLocks noChangeArrowheads="1"/>
          </p:cNvSpPr>
          <p:nvPr/>
        </p:nvSpPr>
        <p:spPr bwMode="auto">
          <a:xfrm>
            <a:off x="3276600" y="3581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47" name="Rectangle 27"/>
          <p:cNvSpPr>
            <a:spLocks noChangeArrowheads="1"/>
          </p:cNvSpPr>
          <p:nvPr/>
        </p:nvSpPr>
        <p:spPr bwMode="auto">
          <a:xfrm>
            <a:off x="3581400" y="3581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49" name="Rectangle 29"/>
          <p:cNvSpPr>
            <a:spLocks noChangeArrowheads="1"/>
          </p:cNvSpPr>
          <p:nvPr/>
        </p:nvSpPr>
        <p:spPr bwMode="auto">
          <a:xfrm>
            <a:off x="2057400" y="3886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50" name="Rectangle 30"/>
          <p:cNvSpPr>
            <a:spLocks noChangeArrowheads="1"/>
          </p:cNvSpPr>
          <p:nvPr/>
        </p:nvSpPr>
        <p:spPr bwMode="auto">
          <a:xfrm>
            <a:off x="2362200" y="3886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51" name="Rectangle 31"/>
          <p:cNvSpPr>
            <a:spLocks noChangeArrowheads="1"/>
          </p:cNvSpPr>
          <p:nvPr/>
        </p:nvSpPr>
        <p:spPr bwMode="auto">
          <a:xfrm>
            <a:off x="2667000" y="3886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52" name="Rectangle 32"/>
          <p:cNvSpPr>
            <a:spLocks noChangeArrowheads="1"/>
          </p:cNvSpPr>
          <p:nvPr/>
        </p:nvSpPr>
        <p:spPr bwMode="auto">
          <a:xfrm>
            <a:off x="2971800" y="3886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53" name="Rectangle 33"/>
          <p:cNvSpPr>
            <a:spLocks noChangeArrowheads="1"/>
          </p:cNvSpPr>
          <p:nvPr/>
        </p:nvSpPr>
        <p:spPr bwMode="auto">
          <a:xfrm>
            <a:off x="3276600" y="3886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54" name="Rectangle 34"/>
          <p:cNvSpPr>
            <a:spLocks noChangeArrowheads="1"/>
          </p:cNvSpPr>
          <p:nvPr/>
        </p:nvSpPr>
        <p:spPr bwMode="auto">
          <a:xfrm>
            <a:off x="3581400" y="3886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55" name="Rectangle 35"/>
          <p:cNvSpPr>
            <a:spLocks noChangeArrowheads="1"/>
          </p:cNvSpPr>
          <p:nvPr/>
        </p:nvSpPr>
        <p:spPr bwMode="auto">
          <a:xfrm>
            <a:off x="1371600" y="3581400"/>
            <a:ext cx="685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h</a:t>
            </a:r>
            <a:r>
              <a:rPr lang="en-US" altLang="en-US" sz="1400" baseline="-25000">
                <a:solidFill>
                  <a:schemeClr val="bg1"/>
                </a:solidFill>
              </a:rPr>
              <a:t>1</a:t>
            </a:r>
            <a:r>
              <a:rPr lang="en-US" altLang="en-US" sz="1400">
                <a:solidFill>
                  <a:schemeClr val="bg1"/>
                </a:solidFill>
              </a:rPr>
              <a:t>(x)</a:t>
            </a:r>
          </a:p>
        </p:txBody>
      </p:sp>
      <p:sp>
        <p:nvSpPr>
          <p:cNvPr id="670756" name="Rectangle 36"/>
          <p:cNvSpPr>
            <a:spLocks noChangeArrowheads="1"/>
          </p:cNvSpPr>
          <p:nvPr/>
        </p:nvSpPr>
        <p:spPr bwMode="auto">
          <a:xfrm>
            <a:off x="1371600" y="3886200"/>
            <a:ext cx="685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h</a:t>
            </a:r>
            <a:r>
              <a:rPr lang="en-US" altLang="en-US" sz="1400" baseline="-25000">
                <a:solidFill>
                  <a:schemeClr val="bg1"/>
                </a:solidFill>
              </a:rPr>
              <a:t>2</a:t>
            </a:r>
            <a:r>
              <a:rPr lang="en-US" altLang="en-US" sz="1400">
                <a:solidFill>
                  <a:schemeClr val="bg1"/>
                </a:solidFill>
              </a:rPr>
              <a:t>(x)</a:t>
            </a:r>
          </a:p>
        </p:txBody>
      </p:sp>
      <p:sp>
        <p:nvSpPr>
          <p:cNvPr id="670757" name="Rectangle 37"/>
          <p:cNvSpPr>
            <a:spLocks noChangeArrowheads="1"/>
          </p:cNvSpPr>
          <p:nvPr/>
        </p:nvSpPr>
        <p:spPr bwMode="auto">
          <a:xfrm>
            <a:off x="4343400" y="3200400"/>
            <a:ext cx="2328863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H = {h</a:t>
            </a:r>
            <a:r>
              <a:rPr lang="en-US" altLang="en-US" sz="1400" baseline="-25000"/>
              <a:t>1</a:t>
            </a:r>
            <a:r>
              <a:rPr lang="en-US" altLang="en-US" sz="1400"/>
              <a:t>, h</a:t>
            </a:r>
            <a:r>
              <a:rPr lang="en-US" altLang="en-US" sz="1400" baseline="-25000"/>
              <a:t>2</a:t>
            </a:r>
            <a:r>
              <a:rPr lang="en-US" altLang="en-US" sz="1400"/>
              <a:t>}</a:t>
            </a:r>
          </a:p>
          <a:p>
            <a:r>
              <a:rPr lang="en-US" altLang="en-US" sz="1400"/>
              <a:t>Pr</a:t>
            </a:r>
            <a:r>
              <a:rPr lang="en-US" altLang="en-US" sz="1400" baseline="-25000"/>
              <a:t> h </a:t>
            </a:r>
            <a:r>
              <a:rPr lang="en-US" altLang="en-US" sz="1400" baseline="-25000">
                <a:sym typeface="Symbol" pitchFamily="92" charset="2"/>
              </a:rPr>
              <a:t> H</a:t>
            </a:r>
            <a:r>
              <a:rPr lang="en-US" altLang="en-US" sz="1400">
                <a:sym typeface="Symbol" pitchFamily="92" charset="2"/>
              </a:rPr>
              <a:t> </a:t>
            </a:r>
            <a:r>
              <a:rPr lang="en-US" altLang="en-US" sz="1400"/>
              <a:t>[h(a) = h(b)]  =  1/2</a:t>
            </a:r>
          </a:p>
          <a:p>
            <a:r>
              <a:rPr lang="en-US" altLang="en-US" sz="1400">
                <a:solidFill>
                  <a:schemeClr val="accent1"/>
                </a:solidFill>
              </a:rPr>
              <a:t>Pr</a:t>
            </a:r>
            <a:r>
              <a:rPr lang="en-US" altLang="en-US" sz="1400" baseline="-25000">
                <a:solidFill>
                  <a:schemeClr val="accent1"/>
                </a:solidFill>
              </a:rPr>
              <a:t> h </a:t>
            </a:r>
            <a:r>
              <a:rPr lang="en-US" altLang="en-US" sz="1400" baseline="-25000">
                <a:solidFill>
                  <a:schemeClr val="accent1"/>
                </a:solidFill>
                <a:sym typeface="Symbol" pitchFamily="92" charset="2"/>
              </a:rPr>
              <a:t> H</a:t>
            </a:r>
            <a:r>
              <a:rPr lang="en-US" altLang="en-US" sz="1400">
                <a:solidFill>
                  <a:schemeClr val="accent1"/>
                </a:solidFill>
                <a:sym typeface="Symbol" pitchFamily="92" charset="2"/>
              </a:rPr>
              <a:t> </a:t>
            </a:r>
            <a:r>
              <a:rPr lang="en-US" altLang="en-US" sz="1400">
                <a:solidFill>
                  <a:schemeClr val="accent1"/>
                </a:solidFill>
              </a:rPr>
              <a:t>[h(a) = h(c)]  =  1</a:t>
            </a:r>
            <a:br>
              <a:rPr lang="en-US" altLang="en-US" sz="1400">
                <a:solidFill>
                  <a:schemeClr val="accent1"/>
                </a:solidFill>
              </a:rPr>
            </a:br>
            <a:r>
              <a:rPr lang="en-US" altLang="en-US" sz="1400"/>
              <a:t>Pr</a:t>
            </a:r>
            <a:r>
              <a:rPr lang="en-US" altLang="en-US" sz="1400" baseline="-25000"/>
              <a:t> h </a:t>
            </a:r>
            <a:r>
              <a:rPr lang="en-US" altLang="en-US" sz="1400" baseline="-25000">
                <a:sym typeface="Symbol" pitchFamily="92" charset="2"/>
              </a:rPr>
              <a:t> H</a:t>
            </a:r>
            <a:r>
              <a:rPr lang="en-US" altLang="en-US" sz="1400">
                <a:sym typeface="Symbol" pitchFamily="92" charset="2"/>
              </a:rPr>
              <a:t> </a:t>
            </a:r>
            <a:r>
              <a:rPr lang="en-US" altLang="en-US" sz="1400"/>
              <a:t>[h(a) = h(d)]  =  0</a:t>
            </a:r>
            <a:br>
              <a:rPr lang="en-US" altLang="en-US" sz="1400"/>
            </a:br>
            <a:r>
              <a:rPr lang="en-US" altLang="en-US" sz="1400"/>
              <a:t>. . .</a:t>
            </a:r>
          </a:p>
        </p:txBody>
      </p:sp>
      <p:sp>
        <p:nvSpPr>
          <p:cNvPr id="670758" name="Rectangle 38"/>
          <p:cNvSpPr>
            <a:spLocks noChangeArrowheads="1"/>
          </p:cNvSpPr>
          <p:nvPr/>
        </p:nvSpPr>
        <p:spPr bwMode="auto">
          <a:xfrm>
            <a:off x="2057400" y="4724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70759" name="Rectangle 39"/>
          <p:cNvSpPr>
            <a:spLocks noChangeArrowheads="1"/>
          </p:cNvSpPr>
          <p:nvPr/>
        </p:nvSpPr>
        <p:spPr bwMode="auto">
          <a:xfrm>
            <a:off x="2362200" y="4724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70760" name="Rectangle 40"/>
          <p:cNvSpPr>
            <a:spLocks noChangeArrowheads="1"/>
          </p:cNvSpPr>
          <p:nvPr/>
        </p:nvSpPr>
        <p:spPr bwMode="auto">
          <a:xfrm>
            <a:off x="2667000" y="4724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70761" name="Rectangle 41"/>
          <p:cNvSpPr>
            <a:spLocks noChangeArrowheads="1"/>
          </p:cNvSpPr>
          <p:nvPr/>
        </p:nvSpPr>
        <p:spPr bwMode="auto">
          <a:xfrm>
            <a:off x="2971800" y="4724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0762" name="Rectangle 42"/>
          <p:cNvSpPr>
            <a:spLocks noChangeArrowheads="1"/>
          </p:cNvSpPr>
          <p:nvPr/>
        </p:nvSpPr>
        <p:spPr bwMode="auto">
          <a:xfrm>
            <a:off x="3276600" y="4724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70763" name="Rectangle 43"/>
          <p:cNvSpPr>
            <a:spLocks noChangeArrowheads="1"/>
          </p:cNvSpPr>
          <p:nvPr/>
        </p:nvSpPr>
        <p:spPr bwMode="auto">
          <a:xfrm>
            <a:off x="3581400" y="4724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70764" name="Rectangle 44"/>
          <p:cNvSpPr>
            <a:spLocks noChangeArrowheads="1"/>
          </p:cNvSpPr>
          <p:nvPr/>
        </p:nvSpPr>
        <p:spPr bwMode="auto">
          <a:xfrm>
            <a:off x="2057400" y="5638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65" name="Rectangle 45"/>
          <p:cNvSpPr>
            <a:spLocks noChangeArrowheads="1"/>
          </p:cNvSpPr>
          <p:nvPr/>
        </p:nvSpPr>
        <p:spPr bwMode="auto">
          <a:xfrm>
            <a:off x="2362200" y="5638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66" name="Rectangle 46"/>
          <p:cNvSpPr>
            <a:spLocks noChangeArrowheads="1"/>
          </p:cNvSpPr>
          <p:nvPr/>
        </p:nvSpPr>
        <p:spPr bwMode="auto">
          <a:xfrm>
            <a:off x="2667000" y="5638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67" name="Rectangle 47"/>
          <p:cNvSpPr>
            <a:spLocks noChangeArrowheads="1"/>
          </p:cNvSpPr>
          <p:nvPr/>
        </p:nvSpPr>
        <p:spPr bwMode="auto">
          <a:xfrm>
            <a:off x="2971800" y="5638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68" name="Rectangle 48"/>
          <p:cNvSpPr>
            <a:spLocks noChangeArrowheads="1"/>
          </p:cNvSpPr>
          <p:nvPr/>
        </p:nvSpPr>
        <p:spPr bwMode="auto">
          <a:xfrm>
            <a:off x="3276600" y="5638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69" name="Rectangle 49"/>
          <p:cNvSpPr>
            <a:spLocks noChangeArrowheads="1"/>
          </p:cNvSpPr>
          <p:nvPr/>
        </p:nvSpPr>
        <p:spPr bwMode="auto">
          <a:xfrm>
            <a:off x="3581400" y="5638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70" name="Rectangle 50"/>
          <p:cNvSpPr>
            <a:spLocks noChangeArrowheads="1"/>
          </p:cNvSpPr>
          <p:nvPr/>
        </p:nvSpPr>
        <p:spPr bwMode="auto">
          <a:xfrm>
            <a:off x="2057400" y="5943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71" name="Rectangle 51"/>
          <p:cNvSpPr>
            <a:spLocks noChangeArrowheads="1"/>
          </p:cNvSpPr>
          <p:nvPr/>
        </p:nvSpPr>
        <p:spPr bwMode="auto">
          <a:xfrm>
            <a:off x="2362200" y="5943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72" name="Rectangle 52"/>
          <p:cNvSpPr>
            <a:spLocks noChangeArrowheads="1"/>
          </p:cNvSpPr>
          <p:nvPr/>
        </p:nvSpPr>
        <p:spPr bwMode="auto">
          <a:xfrm>
            <a:off x="2667000" y="5943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73" name="Rectangle 53"/>
          <p:cNvSpPr>
            <a:spLocks noChangeArrowheads="1"/>
          </p:cNvSpPr>
          <p:nvPr/>
        </p:nvSpPr>
        <p:spPr bwMode="auto">
          <a:xfrm>
            <a:off x="2971800" y="5943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74" name="Rectangle 54"/>
          <p:cNvSpPr>
            <a:spLocks noChangeArrowheads="1"/>
          </p:cNvSpPr>
          <p:nvPr/>
        </p:nvSpPr>
        <p:spPr bwMode="auto">
          <a:xfrm>
            <a:off x="3276600" y="5943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75" name="Rectangle 55"/>
          <p:cNvSpPr>
            <a:spLocks noChangeArrowheads="1"/>
          </p:cNvSpPr>
          <p:nvPr/>
        </p:nvSpPr>
        <p:spPr bwMode="auto">
          <a:xfrm>
            <a:off x="3581400" y="5943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76" name="Rectangle 56"/>
          <p:cNvSpPr>
            <a:spLocks noChangeArrowheads="1"/>
          </p:cNvSpPr>
          <p:nvPr/>
        </p:nvSpPr>
        <p:spPr bwMode="auto">
          <a:xfrm>
            <a:off x="1371600" y="5638800"/>
            <a:ext cx="685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h</a:t>
            </a:r>
            <a:r>
              <a:rPr lang="en-US" altLang="en-US" sz="1400" baseline="-25000">
                <a:solidFill>
                  <a:schemeClr val="bg1"/>
                </a:solidFill>
              </a:rPr>
              <a:t>3</a:t>
            </a:r>
            <a:r>
              <a:rPr lang="en-US" altLang="en-US" sz="1400">
                <a:solidFill>
                  <a:schemeClr val="bg1"/>
                </a:solidFill>
              </a:rPr>
              <a:t>(x)</a:t>
            </a:r>
          </a:p>
        </p:txBody>
      </p:sp>
      <p:sp>
        <p:nvSpPr>
          <p:cNvPr id="670777" name="Rectangle 57"/>
          <p:cNvSpPr>
            <a:spLocks noChangeArrowheads="1"/>
          </p:cNvSpPr>
          <p:nvPr/>
        </p:nvSpPr>
        <p:spPr bwMode="auto">
          <a:xfrm>
            <a:off x="1371600" y="5943600"/>
            <a:ext cx="685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h</a:t>
            </a:r>
            <a:r>
              <a:rPr lang="en-US" altLang="en-US" sz="1400" baseline="-25000">
                <a:solidFill>
                  <a:schemeClr val="bg1"/>
                </a:solidFill>
              </a:rPr>
              <a:t>4</a:t>
            </a:r>
            <a:r>
              <a:rPr lang="en-US" altLang="en-US" sz="1400">
                <a:solidFill>
                  <a:schemeClr val="bg1"/>
                </a:solidFill>
              </a:rPr>
              <a:t>(x)</a:t>
            </a:r>
          </a:p>
        </p:txBody>
      </p:sp>
      <p:sp>
        <p:nvSpPr>
          <p:cNvPr id="670778" name="Rectangle 58"/>
          <p:cNvSpPr>
            <a:spLocks noChangeArrowheads="1"/>
          </p:cNvSpPr>
          <p:nvPr/>
        </p:nvSpPr>
        <p:spPr bwMode="auto">
          <a:xfrm>
            <a:off x="4375150" y="4724400"/>
            <a:ext cx="2328863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H = {h</a:t>
            </a:r>
            <a:r>
              <a:rPr lang="en-US" altLang="en-US" sz="1400" baseline="-25000"/>
              <a:t>1</a:t>
            </a:r>
            <a:r>
              <a:rPr lang="en-US" altLang="en-US" sz="1400"/>
              <a:t>, h</a:t>
            </a:r>
            <a:r>
              <a:rPr lang="en-US" altLang="en-US" sz="1400" baseline="-25000"/>
              <a:t>2 </a:t>
            </a:r>
            <a:r>
              <a:rPr lang="en-US" altLang="en-US" sz="1400"/>
              <a:t>, h</a:t>
            </a:r>
            <a:r>
              <a:rPr lang="en-US" altLang="en-US" sz="1400" baseline="-25000"/>
              <a:t>3 </a:t>
            </a:r>
            <a:r>
              <a:rPr lang="en-US" altLang="en-US" sz="1400"/>
              <a:t>, h</a:t>
            </a:r>
            <a:r>
              <a:rPr lang="en-US" altLang="en-US" sz="1400" baseline="-25000"/>
              <a:t>4</a:t>
            </a:r>
            <a:r>
              <a:rPr lang="en-US" altLang="en-US" sz="1400"/>
              <a:t>}</a:t>
            </a:r>
          </a:p>
          <a:p>
            <a:r>
              <a:rPr lang="en-US" altLang="en-US" sz="1400"/>
              <a:t>Pr</a:t>
            </a:r>
            <a:r>
              <a:rPr lang="en-US" altLang="en-US" sz="1400" baseline="-25000"/>
              <a:t> h </a:t>
            </a:r>
            <a:r>
              <a:rPr lang="en-US" altLang="en-US" sz="1400" baseline="-25000">
                <a:sym typeface="Symbol" pitchFamily="92" charset="2"/>
              </a:rPr>
              <a:t> H</a:t>
            </a:r>
            <a:r>
              <a:rPr lang="en-US" altLang="en-US" sz="1400">
                <a:sym typeface="Symbol" pitchFamily="92" charset="2"/>
              </a:rPr>
              <a:t> </a:t>
            </a:r>
            <a:r>
              <a:rPr lang="en-US" altLang="en-US" sz="1400"/>
              <a:t>[h(a) = h(b)]  =  1/2</a:t>
            </a:r>
            <a:br>
              <a:rPr lang="en-US" altLang="en-US" sz="1400"/>
            </a:br>
            <a:r>
              <a:rPr lang="en-US" altLang="en-US" sz="1400"/>
              <a:t>Pr</a:t>
            </a:r>
            <a:r>
              <a:rPr lang="en-US" altLang="en-US" sz="1400" baseline="-25000"/>
              <a:t> h </a:t>
            </a:r>
            <a:r>
              <a:rPr lang="en-US" altLang="en-US" sz="1400" baseline="-25000">
                <a:sym typeface="Symbol" pitchFamily="92" charset="2"/>
              </a:rPr>
              <a:t> H</a:t>
            </a:r>
            <a:r>
              <a:rPr lang="en-US" altLang="en-US" sz="1400">
                <a:sym typeface="Symbol" pitchFamily="92" charset="2"/>
              </a:rPr>
              <a:t> </a:t>
            </a:r>
            <a:r>
              <a:rPr lang="en-US" altLang="en-US" sz="1400"/>
              <a:t>[h(a) = h(c)]  =  1/2</a:t>
            </a:r>
          </a:p>
          <a:p>
            <a:r>
              <a:rPr lang="en-US" altLang="en-US" sz="1400"/>
              <a:t>Pr</a:t>
            </a:r>
            <a:r>
              <a:rPr lang="en-US" altLang="en-US" sz="1400" baseline="-25000"/>
              <a:t> h </a:t>
            </a:r>
            <a:r>
              <a:rPr lang="en-US" altLang="en-US" sz="1400" baseline="-25000">
                <a:sym typeface="Symbol" pitchFamily="92" charset="2"/>
              </a:rPr>
              <a:t> H</a:t>
            </a:r>
            <a:r>
              <a:rPr lang="en-US" altLang="en-US" sz="1400">
                <a:sym typeface="Symbol" pitchFamily="92" charset="2"/>
              </a:rPr>
              <a:t> </a:t>
            </a:r>
            <a:r>
              <a:rPr lang="en-US" altLang="en-US" sz="1400"/>
              <a:t>[h(a) = h(d)]  =  1/2</a:t>
            </a:r>
          </a:p>
          <a:p>
            <a:r>
              <a:rPr lang="en-US" altLang="en-US" sz="1400"/>
              <a:t>Pr</a:t>
            </a:r>
            <a:r>
              <a:rPr lang="en-US" altLang="en-US" sz="1400" baseline="-25000"/>
              <a:t> h </a:t>
            </a:r>
            <a:r>
              <a:rPr lang="en-US" altLang="en-US" sz="1400" baseline="-25000">
                <a:sym typeface="Symbol" pitchFamily="92" charset="2"/>
              </a:rPr>
              <a:t> H</a:t>
            </a:r>
            <a:r>
              <a:rPr lang="en-US" altLang="en-US" sz="1400">
                <a:sym typeface="Symbol" pitchFamily="92" charset="2"/>
              </a:rPr>
              <a:t> </a:t>
            </a:r>
            <a:r>
              <a:rPr lang="en-US" altLang="en-US" sz="1400"/>
              <a:t>[h(a) = h(e)]  =  1/2</a:t>
            </a:r>
          </a:p>
          <a:p>
            <a:r>
              <a:rPr lang="en-US" altLang="en-US" sz="1400"/>
              <a:t>Pr</a:t>
            </a:r>
            <a:r>
              <a:rPr lang="en-US" altLang="en-US" sz="1400" baseline="-25000"/>
              <a:t> h </a:t>
            </a:r>
            <a:r>
              <a:rPr lang="en-US" altLang="en-US" sz="1400" baseline="-25000">
                <a:sym typeface="Symbol" pitchFamily="92" charset="2"/>
              </a:rPr>
              <a:t> H</a:t>
            </a:r>
            <a:r>
              <a:rPr lang="en-US" altLang="en-US" sz="1400">
                <a:sym typeface="Symbol" pitchFamily="92" charset="2"/>
              </a:rPr>
              <a:t> </a:t>
            </a:r>
            <a:r>
              <a:rPr lang="en-US" altLang="en-US" sz="1400"/>
              <a:t>[h(a) = h(f)]  =  0</a:t>
            </a:r>
          </a:p>
          <a:p>
            <a:r>
              <a:rPr lang="en-US" altLang="en-US" sz="1400"/>
              <a:t>. . .</a:t>
            </a:r>
          </a:p>
        </p:txBody>
      </p:sp>
      <p:sp>
        <p:nvSpPr>
          <p:cNvPr id="670779" name="Rectangle 59"/>
          <p:cNvSpPr>
            <a:spLocks noChangeArrowheads="1"/>
          </p:cNvSpPr>
          <p:nvPr/>
        </p:nvSpPr>
        <p:spPr bwMode="auto">
          <a:xfrm>
            <a:off x="2057400" y="5029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80" name="Rectangle 60"/>
          <p:cNvSpPr>
            <a:spLocks noChangeArrowheads="1"/>
          </p:cNvSpPr>
          <p:nvPr/>
        </p:nvSpPr>
        <p:spPr bwMode="auto">
          <a:xfrm>
            <a:off x="2362200" y="5029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81" name="Rectangle 61"/>
          <p:cNvSpPr>
            <a:spLocks noChangeArrowheads="1"/>
          </p:cNvSpPr>
          <p:nvPr/>
        </p:nvSpPr>
        <p:spPr bwMode="auto">
          <a:xfrm>
            <a:off x="2667000" y="5029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82" name="Rectangle 62"/>
          <p:cNvSpPr>
            <a:spLocks noChangeArrowheads="1"/>
          </p:cNvSpPr>
          <p:nvPr/>
        </p:nvSpPr>
        <p:spPr bwMode="auto">
          <a:xfrm>
            <a:off x="2971800" y="5029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83" name="Rectangle 63"/>
          <p:cNvSpPr>
            <a:spLocks noChangeArrowheads="1"/>
          </p:cNvSpPr>
          <p:nvPr/>
        </p:nvSpPr>
        <p:spPr bwMode="auto">
          <a:xfrm>
            <a:off x="3276600" y="5029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84" name="Rectangle 64"/>
          <p:cNvSpPr>
            <a:spLocks noChangeArrowheads="1"/>
          </p:cNvSpPr>
          <p:nvPr/>
        </p:nvSpPr>
        <p:spPr bwMode="auto">
          <a:xfrm>
            <a:off x="3581400" y="5029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85" name="Rectangle 65"/>
          <p:cNvSpPr>
            <a:spLocks noChangeArrowheads="1"/>
          </p:cNvSpPr>
          <p:nvPr/>
        </p:nvSpPr>
        <p:spPr bwMode="auto">
          <a:xfrm>
            <a:off x="2057400" y="5334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86" name="Rectangle 66"/>
          <p:cNvSpPr>
            <a:spLocks noChangeArrowheads="1"/>
          </p:cNvSpPr>
          <p:nvPr/>
        </p:nvSpPr>
        <p:spPr bwMode="auto">
          <a:xfrm>
            <a:off x="2362200" y="5334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87" name="Rectangle 67"/>
          <p:cNvSpPr>
            <a:spLocks noChangeArrowheads="1"/>
          </p:cNvSpPr>
          <p:nvPr/>
        </p:nvSpPr>
        <p:spPr bwMode="auto">
          <a:xfrm>
            <a:off x="2667000" y="5334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670788" name="Rectangle 68"/>
          <p:cNvSpPr>
            <a:spLocks noChangeArrowheads="1"/>
          </p:cNvSpPr>
          <p:nvPr/>
        </p:nvSpPr>
        <p:spPr bwMode="auto">
          <a:xfrm>
            <a:off x="2971800" y="5334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89" name="Rectangle 69"/>
          <p:cNvSpPr>
            <a:spLocks noChangeArrowheads="1"/>
          </p:cNvSpPr>
          <p:nvPr/>
        </p:nvSpPr>
        <p:spPr bwMode="auto">
          <a:xfrm>
            <a:off x="3276600" y="5334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90" name="Rectangle 70"/>
          <p:cNvSpPr>
            <a:spLocks noChangeArrowheads="1"/>
          </p:cNvSpPr>
          <p:nvPr/>
        </p:nvSpPr>
        <p:spPr bwMode="auto">
          <a:xfrm>
            <a:off x="3581400" y="5334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670791" name="Rectangle 71"/>
          <p:cNvSpPr>
            <a:spLocks noChangeArrowheads="1"/>
          </p:cNvSpPr>
          <p:nvPr/>
        </p:nvSpPr>
        <p:spPr bwMode="auto">
          <a:xfrm>
            <a:off x="1371600" y="5029200"/>
            <a:ext cx="685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h</a:t>
            </a:r>
            <a:r>
              <a:rPr lang="en-US" altLang="en-US" sz="1400" baseline="-25000">
                <a:solidFill>
                  <a:schemeClr val="bg1"/>
                </a:solidFill>
              </a:rPr>
              <a:t>1</a:t>
            </a:r>
            <a:r>
              <a:rPr lang="en-US" altLang="en-US" sz="1400">
                <a:solidFill>
                  <a:schemeClr val="bg1"/>
                </a:solidFill>
              </a:rPr>
              <a:t>(x)</a:t>
            </a:r>
          </a:p>
        </p:txBody>
      </p:sp>
      <p:sp>
        <p:nvSpPr>
          <p:cNvPr id="670792" name="Rectangle 72"/>
          <p:cNvSpPr>
            <a:spLocks noChangeArrowheads="1"/>
          </p:cNvSpPr>
          <p:nvPr/>
        </p:nvSpPr>
        <p:spPr bwMode="auto">
          <a:xfrm>
            <a:off x="1371600" y="5334000"/>
            <a:ext cx="685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h</a:t>
            </a:r>
            <a:r>
              <a:rPr lang="en-US" altLang="en-US" sz="1400" baseline="-25000">
                <a:solidFill>
                  <a:schemeClr val="bg1"/>
                </a:solidFill>
              </a:rPr>
              <a:t>2</a:t>
            </a:r>
            <a:r>
              <a:rPr lang="en-US" altLang="en-US" sz="1400">
                <a:solidFill>
                  <a:schemeClr val="bg1"/>
                </a:solidFill>
              </a:rPr>
              <a:t>(x)</a:t>
            </a:r>
          </a:p>
        </p:txBody>
      </p:sp>
      <p:sp>
        <p:nvSpPr>
          <p:cNvPr id="670793" name="Rectangle 73"/>
          <p:cNvSpPr>
            <a:spLocks noChangeArrowheads="1"/>
          </p:cNvSpPr>
          <p:nvPr/>
        </p:nvSpPr>
        <p:spPr bwMode="auto">
          <a:xfrm>
            <a:off x="7310438" y="3498850"/>
            <a:ext cx="1238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</a:rPr>
              <a:t>not</a:t>
            </a:r>
            <a:r>
              <a:rPr lang="en-US" altLang="en-US" sz="1400"/>
              <a:t> universal</a:t>
            </a:r>
          </a:p>
        </p:txBody>
      </p:sp>
      <p:sp>
        <p:nvSpPr>
          <p:cNvPr id="670794" name="Rectangle 74"/>
          <p:cNvSpPr>
            <a:spLocks noChangeArrowheads="1"/>
          </p:cNvSpPr>
          <p:nvPr/>
        </p:nvSpPr>
        <p:spPr bwMode="auto">
          <a:xfrm>
            <a:off x="7445375" y="5216525"/>
            <a:ext cx="914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universal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8C66-0D9F-4874-B739-A3F2270802E7}" type="slidenum">
              <a:rPr lang="en-US" altLang="en-US"/>
              <a:pPr/>
              <a:t>41</a:t>
            </a:fld>
            <a:endParaRPr lang="en-US" altLang="en-US" sz="1400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Universal Hashing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Universal hashing property. 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Let </a:t>
            </a:r>
            <a:r>
              <a:rPr lang="en-US" altLang="en-US" dirty="0">
                <a:solidFill>
                  <a:schemeClr val="tx1"/>
                </a:solidFill>
              </a:rPr>
              <a:t>H be a universal class of hash </a:t>
            </a:r>
            <a:r>
              <a:rPr lang="en-US" altLang="en-US" dirty="0" smtClean="0">
                <a:solidFill>
                  <a:schemeClr val="tx1"/>
                </a:solidFill>
              </a:rPr>
              <a:t>functions, </a:t>
            </a:r>
            <a:r>
              <a:rPr lang="en-US" altLang="en-US" dirty="0">
                <a:solidFill>
                  <a:schemeClr val="tx1"/>
                </a:solidFill>
              </a:rPr>
              <a:t>let h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 H be chosen uniformly at random from 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H,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and let</a:t>
            </a:r>
            <a:br>
              <a:rPr lang="en-US" altLang="en-US" dirty="0">
                <a:solidFill>
                  <a:schemeClr val="tx1"/>
                </a:solidFill>
                <a:sym typeface="Symbol" pitchFamily="92" charset="2"/>
              </a:rPr>
            </a:b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x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 U.  For any subset </a:t>
            </a:r>
            <a:r>
              <a:rPr lang="en-US" altLang="en-US" dirty="0">
                <a:solidFill>
                  <a:schemeClr val="tx1"/>
                </a:solidFill>
              </a:rPr>
              <a:t>S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 U of size at most n, the expected number of items in S that collide with 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x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is at most 1.</a:t>
            </a:r>
          </a:p>
          <a:p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  <a:p>
            <a:r>
              <a:rPr lang="en-US" altLang="en-US" dirty="0"/>
              <a:t>Pf. </a:t>
            </a:r>
            <a:r>
              <a:rPr lang="en-US" altLang="en-US" dirty="0">
                <a:solidFill>
                  <a:schemeClr val="tx1"/>
                </a:solidFill>
              </a:rPr>
              <a:t> For any element s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 S, define indicator random variable </a:t>
            </a:r>
            <a:r>
              <a:rPr lang="en-US" altLang="en-US" dirty="0" err="1">
                <a:solidFill>
                  <a:schemeClr val="tx1"/>
                </a:solidFill>
                <a:sym typeface="Symbol" pitchFamily="92" charset="2"/>
              </a:rPr>
              <a:t>X</a:t>
            </a:r>
            <a:r>
              <a:rPr lang="en-US" altLang="en-US" baseline="-25000" dirty="0" err="1">
                <a:solidFill>
                  <a:schemeClr val="tx1"/>
                </a:solidFill>
                <a:sym typeface="Symbol" pitchFamily="92" charset="2"/>
              </a:rPr>
              <a:t>s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 = 1 if h(s) = 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h(x) 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and 0 otherwise. Let X be a random variable counting the total number of collisions with u.</a:t>
            </a:r>
          </a:p>
          <a:p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  <a:p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</p:txBody>
      </p:sp>
      <p:graphicFrame>
        <p:nvGraphicFramePr>
          <p:cNvPr id="70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312421"/>
              </p:ext>
            </p:extLst>
          </p:nvPr>
        </p:nvGraphicFramePr>
        <p:xfrm>
          <a:off x="699754" y="4117975"/>
          <a:ext cx="766829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636" name="Equation" r:id="rId4" imgW="7823200" imgH="317500" progId="Equation.3">
                  <p:embed/>
                </p:oleObj>
              </mc:Choice>
              <mc:Fallback>
                <p:oleObj name="Equation" r:id="rId4" imgW="7823200" imgH="317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54" y="4117975"/>
                        <a:ext cx="766829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3493" name="Line 5"/>
          <p:cNvSpPr>
            <a:spLocks noChangeShapeType="1"/>
          </p:cNvSpPr>
          <p:nvPr/>
        </p:nvSpPr>
        <p:spPr bwMode="auto">
          <a:xfrm flipV="1">
            <a:off x="3082925" y="44291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3494" name="Rectangle 6"/>
          <p:cNvSpPr>
            <a:spLocks noChangeArrowheads="1"/>
          </p:cNvSpPr>
          <p:nvPr/>
        </p:nvSpPr>
        <p:spPr bwMode="auto">
          <a:xfrm>
            <a:off x="1728788" y="4722813"/>
            <a:ext cx="187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/>
              <a:t>linearity of expectation</a:t>
            </a:r>
          </a:p>
        </p:txBody>
      </p:sp>
      <p:sp>
        <p:nvSpPr>
          <p:cNvPr id="703495" name="Line 7"/>
          <p:cNvSpPr>
            <a:spLocks noChangeShapeType="1"/>
          </p:cNvSpPr>
          <p:nvPr/>
        </p:nvSpPr>
        <p:spPr bwMode="auto">
          <a:xfrm flipV="1">
            <a:off x="4500563" y="44291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3496" name="Rectangle 8"/>
          <p:cNvSpPr>
            <a:spLocks noChangeArrowheads="1"/>
          </p:cNvSpPr>
          <p:nvPr/>
        </p:nvSpPr>
        <p:spPr bwMode="auto">
          <a:xfrm>
            <a:off x="3786188" y="4722813"/>
            <a:ext cx="20637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X</a:t>
            </a:r>
            <a:r>
              <a:rPr lang="en-US" altLang="en-US" sz="1200" baseline="-25000"/>
              <a:t>s</a:t>
            </a:r>
            <a:r>
              <a:rPr lang="en-US" altLang="en-US" sz="1200"/>
              <a:t> is a 0-1 random variable</a:t>
            </a:r>
          </a:p>
        </p:txBody>
      </p:sp>
      <p:sp>
        <p:nvSpPr>
          <p:cNvPr id="703500" name="Line 12"/>
          <p:cNvSpPr>
            <a:spLocks noChangeShapeType="1"/>
          </p:cNvSpPr>
          <p:nvPr/>
        </p:nvSpPr>
        <p:spPr bwMode="auto">
          <a:xfrm flipV="1">
            <a:off x="6269038" y="4435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3501" name="Rectangle 13"/>
          <p:cNvSpPr>
            <a:spLocks noChangeArrowheads="1"/>
          </p:cNvSpPr>
          <p:nvPr/>
        </p:nvSpPr>
        <p:spPr bwMode="auto">
          <a:xfrm>
            <a:off x="5915025" y="4721225"/>
            <a:ext cx="12890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universal</a:t>
            </a:r>
            <a:br>
              <a:rPr lang="en-US" altLang="en-US" sz="1200"/>
            </a:br>
            <a:r>
              <a:rPr lang="en-US" altLang="en-US" sz="1200"/>
              <a:t>(assumes u </a:t>
            </a:r>
            <a:r>
              <a:rPr lang="en-US" altLang="en-US" sz="1200">
                <a:sym typeface="Symbol" pitchFamily="92" charset="2"/>
              </a:rPr>
              <a:t> S)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6CA3-564E-4625-AE53-1BBFAFC33A15}" type="slidenum">
              <a:rPr lang="en-US" altLang="en-US"/>
              <a:pPr/>
              <a:t>42</a:t>
            </a:fld>
            <a:endParaRPr lang="en-US" altLang="en-US" sz="140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Universal Family of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174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 smtClean="0">
                    <a:sym typeface="Symbol" pitchFamily="92" charset="2"/>
                  </a:rPr>
                  <a:t>Bertrand’s Postulate</a:t>
                </a:r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 (actually a theorem): There </a:t>
                </a:r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exists a prime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between n and 2n.</a:t>
                </a:r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Choose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 prime number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≤ 2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.  </a:t>
                </a:r>
                <a:endParaRPr lang="en-US" altLang="en-US" dirty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endParaRPr lang="en-US" altLang="en-US" dirty="0"/>
              </a:p>
              <a:p>
                <a:r>
                  <a:rPr lang="en-US" altLang="en-US" dirty="0" smtClean="0"/>
                  <a:t>Hash </a:t>
                </a:r>
                <a:r>
                  <a:rPr lang="en-US" altLang="en-US" dirty="0"/>
                  <a:t>function.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 ((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endParaRPr lang="en-US" altLang="en-US" dirty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r>
                  <a:rPr lang="en-US" altLang="en-US" dirty="0"/>
                  <a:t>Hash function family.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≠ 0}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 {0, 1, 2, …,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1761" name="Rectangle 17"/>
          <p:cNvSpPr>
            <a:spLocks noChangeArrowheads="1"/>
          </p:cNvSpPr>
          <p:nvPr/>
        </p:nvSpPr>
        <p:spPr bwMode="auto">
          <a:xfrm>
            <a:off x="5313363" y="1967059"/>
            <a:ext cx="21653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/>
              <a:t>no need for randomness here</a:t>
            </a:r>
          </a:p>
        </p:txBody>
      </p:sp>
      <p:sp>
        <p:nvSpPr>
          <p:cNvPr id="671762" name="Line 18"/>
          <p:cNvSpPr>
            <a:spLocks noChangeShapeType="1"/>
          </p:cNvSpPr>
          <p:nvPr/>
        </p:nvSpPr>
        <p:spPr bwMode="auto">
          <a:xfrm flipH="1">
            <a:off x="5005388" y="2135334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EAA4C-DF86-4D27-8508-BD2457EEBFFE}" type="slidenum">
              <a:rPr lang="en-US" altLang="en-US"/>
              <a:pPr/>
              <a:t>43</a:t>
            </a:fld>
            <a:endParaRPr lang="en-US" altLang="en-US" sz="1400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Universal Class of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27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914400"/>
                <a:ext cx="8240785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Theorem.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{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≠ 0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is a universal class of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hash functions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Pf.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Let x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and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y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be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two distinct elements of U.  </a:t>
                </a:r>
                <a:endParaRPr lang="en-US" altLang="en-US" dirty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pPr lvl="1"/>
                <a:r>
                  <a:rPr lang="en-US" altLang="en-US" dirty="0" smtClean="0">
                    <a:sym typeface="Symbol" pitchFamily="92" charset="2"/>
                  </a:rPr>
                  <a:t>|H| = p(p-1). We will count the # (a, b) pairs such that </a:t>
                </a:r>
                <a:r>
                  <a:rPr lang="en-US" altLang="en-US" dirty="0" err="1"/>
                  <a:t>h</a:t>
                </a:r>
                <a:r>
                  <a:rPr lang="en-US" altLang="en-US" baseline="-25000" dirty="0" err="1"/>
                  <a:t>a,b</a:t>
                </a:r>
                <a:r>
                  <a:rPr lang="en-US" altLang="en-US" dirty="0"/>
                  <a:t>(x) = </a:t>
                </a:r>
                <a:r>
                  <a:rPr lang="en-US" altLang="en-US" dirty="0" err="1"/>
                  <a:t>h</a:t>
                </a:r>
                <a:r>
                  <a:rPr lang="en-US" altLang="en-US" baseline="-25000" dirty="0" err="1"/>
                  <a:t>a,b</a:t>
                </a:r>
                <a:r>
                  <a:rPr lang="en-US" altLang="en-US" dirty="0"/>
                  <a:t>(y</a:t>
                </a:r>
                <a:r>
                  <a:rPr lang="en-US" altLang="en-US" dirty="0" smtClean="0"/>
                  <a:t>), then show that this # / p(p-1) ≤ 1/n</a:t>
                </a:r>
              </a:p>
              <a:p>
                <a:pPr lvl="1"/>
                <a:r>
                  <a:rPr lang="en-US" altLang="en-US" dirty="0" smtClean="0">
                    <a:sym typeface="Symbol" pitchFamily="92" charset="2"/>
                  </a:rPr>
                  <a:t>For x ≠ y, we have </a:t>
                </a:r>
                <a:r>
                  <a:rPr lang="en-US" altLang="en-US" dirty="0" err="1" smtClean="0">
                    <a:sym typeface="Symbol" pitchFamily="92" charset="2"/>
                  </a:rPr>
                  <a:t>ax+b</a:t>
                </a:r>
                <a:r>
                  <a:rPr lang="en-US" altLang="en-US" dirty="0" smtClean="0">
                    <a:sym typeface="Symbol" pitchFamily="92" charset="2"/>
                  </a:rPr>
                  <a:t> ≠ ay+ b (mod p) since a ≠ 0. </a:t>
                </a:r>
                <a:endParaRPr lang="en-US" altLang="en-US" dirty="0">
                  <a:sym typeface="Symbol" pitchFamily="92" charset="2"/>
                </a:endParaRPr>
              </a:p>
              <a:p>
                <a:pPr lvl="1"/>
                <a:r>
                  <a:rPr lang="en-US" altLang="en-US" dirty="0" smtClean="0">
                    <a:sym typeface="Symbol" pitchFamily="92" charset="2"/>
                  </a:rPr>
                  <a:t>Consider the following equations </a:t>
                </a:r>
                <a:r>
                  <a:rPr lang="en-US" altLang="en-US" dirty="0">
                    <a:sym typeface="Symbol" pitchFamily="92" charset="2"/>
                  </a:rPr>
                  <a:t>with x ≠ </a:t>
                </a:r>
                <a:r>
                  <a:rPr lang="en-US" altLang="en-US" dirty="0" smtClean="0">
                    <a:sym typeface="Symbol" pitchFamily="92" charset="2"/>
                  </a:rPr>
                  <a:t>y, u </a:t>
                </a:r>
                <a:r>
                  <a:rPr lang="en-US" altLang="en-US" dirty="0">
                    <a:sym typeface="Symbol" pitchFamily="92" charset="2"/>
                  </a:rPr>
                  <a:t>≠ v</a:t>
                </a:r>
                <a:r>
                  <a:rPr lang="en-US" altLang="en-US" dirty="0" smtClean="0">
                    <a:sym typeface="Symbol" pitchFamily="92" charset="2"/>
                  </a:rPr>
                  <a:t>:</a:t>
                </a:r>
              </a:p>
              <a:p>
                <a:pPr marL="114300" lvl="1" indent="0" algn="ctr">
                  <a:buNone/>
                </a:pPr>
                <a:r>
                  <a:rPr lang="en-US" altLang="en-US" dirty="0" smtClean="0">
                    <a:sym typeface="Symbol" pitchFamily="92" charset="2"/>
                  </a:rPr>
                  <a:t>ax + b = u  (mod p)</a:t>
                </a:r>
              </a:p>
              <a:p>
                <a:pPr marL="114300" lvl="1" indent="0" algn="ctr">
                  <a:buNone/>
                </a:pPr>
                <a:r>
                  <a:rPr lang="en-US" altLang="en-US" dirty="0" smtClean="0">
                    <a:sym typeface="Symbol" pitchFamily="92" charset="2"/>
                  </a:rPr>
                  <a:t>ay + b = v  (mod p)</a:t>
                </a:r>
              </a:p>
              <a:p>
                <a:pPr marL="114300" lvl="1" indent="0">
                  <a:buNone/>
                </a:pPr>
                <a:r>
                  <a:rPr lang="en-US" altLang="en-US" dirty="0" smtClean="0">
                    <a:sym typeface="Symbol" pitchFamily="92" charset="2"/>
                  </a:rPr>
                  <a:t>    This has one unique solution for (a, b) in [p]</a:t>
                </a:r>
                <a:r>
                  <a:rPr lang="en-US" altLang="en-US" baseline="-25000" dirty="0" smtClean="0">
                    <a:sym typeface="Symbol" pitchFamily="92" charset="2"/>
                  </a:rPr>
                  <a:t> </a:t>
                </a:r>
                <a:r>
                  <a:rPr lang="en-US" altLang="en-US" dirty="0" smtClean="0">
                    <a:sym typeface="Symbol" pitchFamily="92" charset="2"/>
                  </a:rPr>
                  <a:t>(see next page).</a:t>
                </a:r>
              </a:p>
              <a:p>
                <a:pPr marL="114300" lvl="1" indent="0">
                  <a:buNone/>
                </a:pPr>
                <a:r>
                  <a:rPr lang="en-US" altLang="en-US" dirty="0">
                    <a:sym typeface="Symbol" pitchFamily="92" charset="2"/>
                  </a:rPr>
                  <a:t> </a:t>
                </a:r>
                <a:r>
                  <a:rPr lang="en-US" altLang="en-US" dirty="0" smtClean="0">
                    <a:sym typeface="Symbol" pitchFamily="92" charset="2"/>
                  </a:rPr>
                  <a:t>   So there is a one-to-one correspondence between (u, v) and (a, b)</a:t>
                </a:r>
                <a:endParaRPr lang="en-US" altLang="en-US" dirty="0">
                  <a:sym typeface="Symbol" pitchFamily="92" charset="2"/>
                </a:endParaRPr>
              </a:p>
              <a:p>
                <a:pPr lvl="1"/>
                <a:r>
                  <a:rPr lang="en-US" altLang="en-US" dirty="0" smtClean="0">
                    <a:ea typeface="Lucida Grande" pitchFamily="92" charset="0"/>
                    <a:cs typeface="Lucida Grande" pitchFamily="92" charset="0"/>
                  </a:rPr>
                  <a:t>Since u = v  (mod n), for each u, v can take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 smtClean="0">
                    <a:ea typeface="Lucida Grande" pitchFamily="92" charset="0"/>
                    <a:cs typeface="Lucida Grande" pitchFamily="92" charset="0"/>
                  </a:rPr>
                  <a:t>values</a:t>
                </a:r>
              </a:p>
              <a:p>
                <a:pPr lvl="1"/>
                <a:endParaRPr lang="en-US" altLang="en-US" b="0" dirty="0" smtClean="0"/>
              </a:p>
              <a:p>
                <a:pPr lvl="1"/>
                <a:r>
                  <a:rPr lang="en-US" altLang="en-US" dirty="0" smtClean="0">
                    <a:ea typeface="Lucida Grande" pitchFamily="92" charset="0"/>
                    <a:cs typeface="Lucida Grande" pitchFamily="92" charset="0"/>
                  </a:rPr>
                  <a:t>So the # (a, b) </a:t>
                </a:r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pairs = # </a:t>
                </a:r>
                <a:r>
                  <a:rPr lang="en-US" altLang="en-US" dirty="0" smtClean="0">
                    <a:ea typeface="Lucida Grande" pitchFamily="92" charset="0"/>
                    <a:cs typeface="Lucida Grande" pitchFamily="92" charset="0"/>
                  </a:rPr>
                  <a:t>(u, v) </a:t>
                </a:r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pairs =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𝑝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lvl="1"/>
                <a:endParaRPr lang="en-US" altLang="en-US" dirty="0">
                  <a:ea typeface="Lucida Grande" pitchFamily="92" charset="0"/>
                  <a:cs typeface="Lucida Grande" pitchFamily="92" charset="0"/>
                </a:endParaRPr>
              </a:p>
            </p:txBody>
          </p:sp>
        </mc:Choice>
        <mc:Fallback xmlns="">
          <p:sp>
            <p:nvSpPr>
              <p:cNvPr id="67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914400"/>
                <a:ext cx="8240785" cy="5410200"/>
              </a:xfrm>
              <a:blipFill rotWithShape="0">
                <a:blip r:embed="rId3"/>
                <a:stretch>
                  <a:fillRect l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1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ACFA-46DB-4BDC-B9E8-774D1F7AA325}" type="slidenum">
              <a:rPr lang="en-US" altLang="en-US"/>
              <a:pPr/>
              <a:t>44</a:t>
            </a:fld>
            <a:endParaRPr lang="en-US" altLang="en-US" sz="1400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Finite Field Basics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07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914400"/>
                <a:ext cx="8001000" cy="5410200"/>
              </a:xfrm>
            </p:spPr>
            <p:txBody>
              <a:bodyPr/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A field is a set of elements with the following operations</a:t>
                </a:r>
              </a:p>
              <a:p>
                <a:pPr marL="631825" lvl="1" indent="-285750"/>
                <a:r>
                  <a:rPr lang="en-US" altLang="en-US" dirty="0" smtClean="0"/>
                  <a:t>+, -, *, / (except division by zero)</a:t>
                </a:r>
              </a:p>
              <a:p>
                <a:pPr marL="631825" lvl="1" indent="-285750"/>
                <a:r>
                  <a:rPr lang="en-US" altLang="en-US" dirty="0" smtClean="0">
                    <a:solidFill>
                      <a:schemeClr val="tx1"/>
                    </a:solidFill>
                  </a:rPr>
                  <a:t>Example: rational numbers, real numbers,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en-US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en-US" dirty="0" smtClean="0">
                    <a:solidFill>
                      <a:schemeClr val="tx1"/>
                    </a:solidFill>
                  </a:rPr>
                </a:br>
                <a:r>
                  <a:rPr lang="en-US" altLang="en-US" dirty="0" smtClean="0">
                    <a:solidFill>
                      <a:schemeClr val="tx1"/>
                    </a:solidFill>
                  </a:rPr>
                  <a:t>The domain of all i</a:t>
                </a:r>
                <a:r>
                  <a:rPr lang="en-US" altLang="en-US" dirty="0" smtClean="0"/>
                  <a:t>ntegers are not!</a:t>
                </a:r>
              </a:p>
              <a:p>
                <a:pPr marL="631825" lvl="1" indent="-285750"/>
                <a:r>
                  <a:rPr lang="en-US" altLang="en-US" dirty="0" smtClean="0">
                    <a:solidFill>
                      <a:schemeClr val="tx1"/>
                    </a:solidFill>
                  </a:rPr>
                  <a:t>The size of finite field is called its </a:t>
                </a:r>
                <a:r>
                  <a:rPr lang="en-US" altLang="en-US" dirty="0" smtClean="0">
                    <a:solidFill>
                      <a:srgbClr val="C00000"/>
                    </a:solidFill>
                  </a:rPr>
                  <a:t>order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Important properties of finite fields: </a:t>
                </a:r>
                <a:endParaRPr lang="en-US" altLang="en-US" dirty="0"/>
              </a:p>
              <a:p>
                <a:pPr lvl="1"/>
                <a:r>
                  <a:rPr lang="en-US" altLang="en-US" dirty="0" smtClean="0">
                    <a:ea typeface="Lucida Grande" pitchFamily="92" charset="0"/>
                    <a:cs typeface="Lucida Grande" pitchFamily="92" charset="0"/>
                  </a:rPr>
                  <a:t>Finite fields only of o</a:t>
                </a:r>
                <a:r>
                  <a:rPr lang="en-US" altLang="en-US" b="0" i="0" dirty="0" smtClean="0">
                    <a:latin typeface="+mj-lt"/>
                    <a:ea typeface="Lucida Grande" pitchFamily="92" charset="0"/>
                    <a:cs typeface="Lucida Grande" pitchFamily="92" charset="0"/>
                  </a:rPr>
                  <a:t>rder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𝑝</m:t>
                    </m:r>
                    <m:r>
                      <a:rPr lang="en-US" altLang="en-US" b="0" i="1" baseline="3000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𝑘</m:t>
                    </m:r>
                  </m:oMath>
                </a14:m>
                <a:r>
                  <a:rPr lang="en-US" altLang="en-US" baseline="30000" dirty="0" smtClean="0">
                    <a:ea typeface="Lucida Grande" pitchFamily="92" charset="0"/>
                    <a:cs typeface="Lucida Grande" pitchFamily="92" charset="0"/>
                  </a:rPr>
                  <a:t> </a:t>
                </a:r>
                <a:r>
                  <a:rPr lang="en-US" altLang="en-US" dirty="0" smtClean="0">
                    <a:ea typeface="Lucida Grande" pitchFamily="92" charset="0"/>
                    <a:cs typeface="Lucida Grande" pitchFamily="92" charset="0"/>
                  </a:rPr>
                  <a:t>exist for prime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𝑝</m:t>
                    </m:r>
                  </m:oMath>
                </a14:m>
                <a:r>
                  <a:rPr lang="en-US" altLang="en-US" dirty="0" smtClean="0">
                    <a:ea typeface="Lucida Grande" pitchFamily="92" charset="0"/>
                    <a:cs typeface="Lucida Grande" pitchFamily="92" charset="0"/>
                  </a:rPr>
                  <a:t>.</a:t>
                </a:r>
              </a:p>
              <a:p>
                <a:pPr lvl="1"/>
                <a:r>
                  <a:rPr lang="en-US" altLang="en-US" dirty="0" smtClean="0">
                    <a:ea typeface="Lucida Grande" pitchFamily="92" charset="0"/>
                    <a:cs typeface="Lucida Grande" pitchFamily="92" charset="0"/>
                  </a:rPr>
                  <a:t>All finite fields of the same size are isomorphic.</a:t>
                </a:r>
              </a:p>
              <a:p>
                <a:pPr lvl="1"/>
                <a:r>
                  <a:rPr lang="en-US" altLang="en-US" dirty="0" smtClean="0">
                    <a:ea typeface="Lucida Grande" pitchFamily="92" charset="0"/>
                    <a:cs typeface="Lucida Grande" pitchFamily="92" charset="0"/>
                  </a:rPr>
                  <a:t>Any linear equation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𝑎𝑥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 =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𝑏</m:t>
                    </m:r>
                  </m:oMath>
                </a14:m>
                <a:r>
                  <a:rPr lang="en-US" altLang="en-US" dirty="0" smtClean="0">
                    <a:ea typeface="Lucida Grande" pitchFamily="92" charset="0"/>
                    <a:cs typeface="Lucida Grande" pitchFamily="92" charset="0"/>
                  </a:rPr>
                  <a:t> in a finite field has exactly one root.</a:t>
                </a:r>
              </a:p>
              <a:p>
                <a:pPr lvl="1"/>
                <a:r>
                  <a:rPr lang="en-US" altLang="en-US" dirty="0" smtClean="0">
                    <a:ea typeface="Lucida Grande" pitchFamily="92" charset="0"/>
                    <a:cs typeface="Lucida Grande" pitchFamily="92" charset="0"/>
                  </a:rPr>
                  <a:t>Any system of non-degenerate linear equations with n unknowns and n equations has exactly one solution.</a:t>
                </a:r>
              </a:p>
              <a:p>
                <a:pPr lvl="1"/>
                <a:r>
                  <a:rPr lang="en-US" altLang="en-US" dirty="0" smtClean="0">
                    <a:ea typeface="Lucida Grande" pitchFamily="92" charset="0"/>
                    <a:cs typeface="Lucida Grande" pitchFamily="92" charset="0"/>
                  </a:rPr>
                  <a:t>Any polynomial of degree d has at most d roots.</a:t>
                </a:r>
                <a:endParaRPr lang="en-US" altLang="en-US" dirty="0">
                  <a:ea typeface="Lucida Grande" pitchFamily="92" charset="0"/>
                  <a:cs typeface="Lucida Grande" pitchFamily="92" charset="0"/>
                </a:endParaRPr>
              </a:p>
              <a:p>
                <a:pPr lvl="1"/>
                <a:endParaRPr lang="en-US" altLang="en-US" dirty="0">
                  <a:ea typeface="Lucida Grande" pitchFamily="92" charset="0"/>
                  <a:cs typeface="Lucida Grande" pitchFamily="92" charset="0"/>
                </a:endParaRPr>
              </a:p>
            </p:txBody>
          </p:sp>
        </mc:Choice>
        <mc:Fallback xmlns="">
          <p:sp>
            <p:nvSpPr>
              <p:cNvPr id="840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914400"/>
                <a:ext cx="8001000" cy="5410200"/>
              </a:xfrm>
              <a:blipFill rotWithShape="0">
                <a:blip r:embed="rId3"/>
                <a:stretch>
                  <a:fillRect l="-609" r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6CA3-564E-4625-AE53-1BBFAFC33A15}" type="slidenum">
              <a:rPr lang="en-US" altLang="en-US"/>
              <a:pPr/>
              <a:t>45</a:t>
            </a:fld>
            <a:endParaRPr lang="en-US" altLang="en-US" sz="140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to Deal with Composite Data Types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17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7700" y="813732"/>
                <a:ext cx="78486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Integer </a:t>
                </a:r>
                <a:r>
                  <a:rPr lang="en-US" altLang="en-US" dirty="0"/>
                  <a:t>encoding.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Identify each element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with r components: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en-US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].</m:t>
                    </m:r>
                  </m:oMath>
                </a14:m>
                <a:endParaRPr lang="en-US" altLang="en-US" b="0" baseline="-250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/>
                  <a:t>Hash function. 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  <m:e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en-US" i="1" baseline="-25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en-US" i="1" baseline="-25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nary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aseline="-25000" dirty="0" smtClean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endParaRPr lang="en-US" altLang="en-US" dirty="0" smtClean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r>
                  <a:rPr lang="en-US" altLang="en-US" dirty="0"/>
                  <a:t>Hash function family.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≠0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r>
                  <a:rPr lang="en-US" altLang="en-US" dirty="0" smtClean="0">
                    <a:sym typeface="Symbol" pitchFamily="92" charset="2"/>
                  </a:rPr>
                  <a:t>Claim:</a:t>
                </a:r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 The hash function family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𝐻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 is universal.</a:t>
                </a:r>
              </a:p>
              <a:p>
                <a:r>
                  <a:rPr lang="en-US" altLang="en-US" dirty="0" smtClean="0">
                    <a:sym typeface="Symbol" pitchFamily="92" charset="2"/>
                  </a:rPr>
                  <a:t>Proof sketch: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𝐻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𝑝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𝑟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+1</m:t>
                        </m:r>
                      </m:sup>
                    </m:sSup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hash functions</a:t>
                </a:r>
              </a:p>
              <a:p>
                <a:pPr marL="631825" lvl="1" indent="-285750"/>
                <a:r>
                  <a:rPr lang="en-US" altLang="en-US" dirty="0" smtClean="0">
                    <a:sym typeface="Symbol" pitchFamily="92" charset="2"/>
                  </a:rPr>
                  <a:t>For any two elements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≠(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,…,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𝑟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,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h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h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𝑦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,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 then</a:t>
                </a:r>
              </a:p>
              <a:p>
                <a:pPr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+…+</m:t>
                      </m:r>
                      <m:sSub>
                        <m:sSub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𝑟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+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𝑏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𝑢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    (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𝑚𝑜𝑑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 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𝑝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)</m:t>
                      </m:r>
                    </m:oMath>
                  </m:oMathPara>
                </a14:m>
                <a:endParaRPr lang="en-US" altLang="en-US" dirty="0" smtClean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pPr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+…+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𝑟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𝑏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𝑣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    (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𝑚𝑜𝑑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𝑝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)</m:t>
                      </m:r>
                    </m:oMath>
                  </m:oMathPara>
                </a14:m>
                <a:endParaRPr lang="en-US" altLang="en-US" dirty="0" smtClean="0">
                  <a:sym typeface="Symbol" pitchFamily="92" charset="2"/>
                </a:endParaRPr>
              </a:p>
              <a:p>
                <a:pPr lvl="1" indent="0">
                  <a:buNone/>
                </a:pPr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    for some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𝑣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  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𝑚𝑜𝑑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 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b="0" dirty="0" smtClean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pPr marL="631825" lvl="1" indent="-285750"/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𝑝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⋅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𝑝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/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𝑝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/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 such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 pairs, each pair corresponds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𝑝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𝑟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 solutions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,…,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𝑟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, 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𝑏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endParaRPr lang="en-US" altLang="en-US" dirty="0" smtClean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endParaRPr lang="en-US" altLang="en-US" dirty="0" smtClean="0">
                  <a:solidFill>
                    <a:schemeClr val="tx1"/>
                  </a:solidFill>
                  <a:sym typeface="Symbol" pitchFamily="92" charset="2"/>
                </a:endParaRPr>
              </a:p>
            </p:txBody>
          </p:sp>
        </mc:Choice>
        <mc:Fallback xmlns="">
          <p:sp>
            <p:nvSpPr>
              <p:cNvPr id="67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7700" y="813732"/>
                <a:ext cx="7848600" cy="5410200"/>
              </a:xfrm>
              <a:blipFill rotWithShape="0">
                <a:blip r:embed="rId3"/>
                <a:stretch>
                  <a:fillRect l="-621" b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Pairwise-Independent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7807" y="931178"/>
                <a:ext cx="8088385" cy="5410200"/>
              </a:xfrm>
            </p:spPr>
            <p:txBody>
              <a:bodyPr/>
              <a:lstStyle/>
              <a:p>
                <a:r>
                  <a:rPr lang="en-US" dirty="0" smtClean="0"/>
                  <a:t>Definition: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are pairwise-independent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are independent, i.e., for any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b="0" i="1" baseline="-250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Definition: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family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hash function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pairwise-independent if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dirty="0"/>
                  <a:t>Hash function.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endParaRPr lang="en-US" altLang="en-US" dirty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r>
                  <a:rPr lang="en-US" altLang="en-US" dirty="0"/>
                  <a:t>Hash function family.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is pairwise-independent.</a:t>
                </a:r>
              </a:p>
              <a:p>
                <a:endParaRPr lang="en-US" altLang="en-US" dirty="0" smtClean="0"/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807" y="931178"/>
                <a:ext cx="8088385" cy="5410200"/>
              </a:xfrm>
              <a:blipFill rotWithShape="0">
                <a:blip r:embed="rId2"/>
                <a:stretch>
                  <a:fillRect l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66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Pairwise-Independent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Claim:</a:t>
                </a:r>
                <a:r>
                  <a:rPr lang="en-US" altLang="en-US" dirty="0" smtClean="0"/>
                  <a:t>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The hash function family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pairwise-independent.</a:t>
                </a:r>
              </a:p>
              <a:p>
                <a:endParaRPr lang="en-US" dirty="0" smtClean="0"/>
              </a:p>
              <a:p>
                <a:r>
                  <a:rPr lang="en-US" altLang="en-US" dirty="0"/>
                  <a:t>Pf: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for any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consider the equations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    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mod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    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mod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This system of linear equations has exactly one solution for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  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are randomly chosen, the 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prob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that the equations are satisfied is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1/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en-US" altLang="en-US" i="1" baseline="30000" dirty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 smtClean="0"/>
              </a:p>
              <a:p>
                <a:r>
                  <a:rPr lang="en-US" dirty="0"/>
                  <a:t>Q:</a:t>
                </a:r>
                <a:r>
                  <a:rPr lang="en-US" dirty="0">
                    <a:solidFill>
                      <a:schemeClr val="tx1"/>
                    </a:solidFill>
                  </a:rPr>
                  <a:t> What if the target domain size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has size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 </a:t>
                </a:r>
              </a:p>
              <a:p>
                <a:endParaRPr lang="en-US" dirty="0"/>
              </a:p>
              <a:p>
                <a:r>
                  <a:rPr lang="en-US" dirty="0" smtClean="0"/>
                  <a:t>A: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Just do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the end. </a:t>
                </a:r>
                <a:r>
                  <a:rPr lang="en-US" dirty="0">
                    <a:solidFill>
                      <a:schemeClr val="tx1"/>
                    </a:solidFill>
                  </a:rPr>
                  <a:t>The resulting hash function is not k-wise independent precisely, but close enough for large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572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Pairwise Independence: Randomness Reduction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1211" y="830510"/>
                <a:ext cx="7848600" cy="5410200"/>
              </a:xfrm>
            </p:spPr>
            <p:txBody>
              <a:bodyPr/>
              <a:lstStyle/>
              <a:p>
                <a:r>
                  <a:rPr lang="en-US" dirty="0" smtClean="0"/>
                  <a:t>Problem: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Suppose we have an array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consisting of 0’s and 1’s, we want to estimate the fraction of 1’s,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Algorithm: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Randomly 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locations, compute the fraction. 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Analysis: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This is obviously an unbiased estimator. The variance is (letting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denote the result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sample,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=∑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b="0" i="1" baseline="-250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baseline="300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The algorithm above uses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random numbers. We can reduce this to just two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Using the hash function defined in previous page, we simply sample locations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Lemma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For pairwise independent random variables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 baseline="-250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b="0" i="1" baseline="-250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𝑉𝑎𝑟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b="0" i="1" baseline="-2500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…+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𝑉𝑎𝑟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211" y="830510"/>
                <a:ext cx="7848600" cy="5410200"/>
              </a:xfrm>
              <a:blipFill rotWithShape="0">
                <a:blip r:embed="rId2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824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to k-wise independence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5410200"/>
              </a:xfrm>
            </p:spPr>
            <p:txBody>
              <a:bodyPr/>
              <a:lstStyle/>
              <a:p>
                <a:r>
                  <a:rPr lang="en-US" dirty="0" smtClean="0"/>
                  <a:t>Definition: </a:t>
                </a:r>
                <a:r>
                  <a:rPr lang="en-US" dirty="0">
                    <a:solidFill>
                      <a:schemeClr val="tx1"/>
                    </a:solidFill>
                  </a:rPr>
                  <a:t>Random variables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-wise independent if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them are independent.</a:t>
                </a:r>
                <a:endParaRPr lang="en-US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Definition: </a:t>
                </a:r>
                <a:r>
                  <a:rPr lang="en-US" dirty="0">
                    <a:solidFill>
                      <a:schemeClr val="tx1"/>
                    </a:solidFill>
                  </a:rPr>
                  <a:t>A hash function family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k-wise independent </a:t>
                </a:r>
                <a:r>
                  <a:rPr lang="en-US" dirty="0">
                    <a:solidFill>
                      <a:schemeClr val="tx1"/>
                    </a:solidFill>
                  </a:rPr>
                  <a:t>if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b="0" i="0" dirty="0" smtClean="0">
                    <a:solidFill>
                      <a:schemeClr val="tx1"/>
                    </a:solidFill>
                    <a:latin typeface="+mj-lt"/>
                  </a:rPr>
                  <a:t>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0" baseline="-2500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=1/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/>
                  <a:t>Hash </a:t>
                </a:r>
                <a:r>
                  <a:rPr lang="en-US" altLang="en-US" dirty="0" smtClean="0"/>
                  <a:t>function: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en-US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𝑚𝑜𝑑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𝑘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-wise independent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92" charset="2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92" charset="2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  <a:sym typeface="Symbol" pitchFamily="92" charset="2"/>
                      </a:rPr>
                      <m:t>,…, 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92" charset="2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9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 are chosen randomly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  <a:sym typeface="Symbol" pitchFamily="92" charset="2"/>
                      </a:rPr>
                      <m:t>[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  <a:sym typeface="Symbol" pitchFamily="92" charset="2"/>
                      </a:rPr>
                      <m:t>𝑝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  <a:sym typeface="Symbol" pitchFamily="92" charset="2"/>
                      </a:rPr>
                      <m:t>]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92" charset="2"/>
                  </a:rPr>
                  <a:t>.</a:t>
                </a:r>
                <a:endParaRPr lang="en-US" altLang="en-US" dirty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Linear probing: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Pairwise is not enough for O(1) search time, 5-wise is!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5410200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0390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9FDD2-DA5E-4B82-910A-9BC12B93E8BD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Contention Resolution:  Randomized Protocol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The probability that process 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fails to access the database in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 err="1" smtClean="0">
                <a:solidFill>
                  <a:schemeClr val="tx1"/>
                </a:solidFill>
              </a:rPr>
              <a:t>e</a:t>
            </a:r>
            <a:r>
              <a:rPr lang="en-US" altLang="en-US" dirty="0" err="1" smtClean="0">
                <a:solidFill>
                  <a:schemeClr val="tx1"/>
                </a:solidFill>
                <a:sym typeface="Symbol" pitchFamily="92" charset="2"/>
              </a:rPr>
              <a:t></a:t>
            </a:r>
            <a:r>
              <a:rPr lang="en-US" altLang="en-US" dirty="0" err="1" smtClean="0">
                <a:solidFill>
                  <a:schemeClr val="tx1"/>
                </a:solidFill>
              </a:rPr>
              <a:t>n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rounds is at most 1/e. After </a:t>
            </a:r>
            <a:r>
              <a:rPr lang="en-US" altLang="en-US" dirty="0" err="1" smtClean="0">
                <a:solidFill>
                  <a:schemeClr val="tx1"/>
                </a:solidFill>
              </a:rPr>
              <a:t>e</a:t>
            </a:r>
            <a:r>
              <a:rPr lang="en-US" altLang="en-US" dirty="0" err="1" smtClean="0">
                <a:solidFill>
                  <a:schemeClr val="tx1"/>
                </a:solidFill>
                <a:sym typeface="Symbol" pitchFamily="92" charset="2"/>
              </a:rPr>
              <a:t></a:t>
            </a:r>
            <a:r>
              <a:rPr lang="en-US" altLang="en-US" dirty="0" err="1" smtClean="0">
                <a:solidFill>
                  <a:schemeClr val="tx1"/>
                </a:solidFill>
              </a:rPr>
              <a:t>n</a:t>
            </a:r>
            <a:r>
              <a:rPr lang="en-US" altLang="en-US" dirty="0" err="1" smtClean="0">
                <a:solidFill>
                  <a:schemeClr val="tx1"/>
                </a:solidFill>
                <a:sym typeface="Symbol" pitchFamily="92" charset="2"/>
              </a:rPr>
              <a:t></a:t>
            </a:r>
            <a:r>
              <a:rPr lang="en-US" altLang="en-US" dirty="0" err="1" smtClean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ln</a:t>
            </a:r>
            <a:r>
              <a:rPr lang="en-US" altLang="en-US" dirty="0" smtClean="0">
                <a:solidFill>
                  <a:schemeClr val="tx1"/>
                </a:solidFill>
              </a:rPr>
              <a:t> n </a:t>
            </a:r>
            <a:r>
              <a:rPr lang="en-US" altLang="en-US" dirty="0">
                <a:solidFill>
                  <a:schemeClr val="tx1"/>
                </a:solidFill>
              </a:rPr>
              <a:t>rounds, the probability is at most n</a:t>
            </a:r>
            <a:r>
              <a:rPr lang="en-US" altLang="en-US" baseline="30000" dirty="0">
                <a:solidFill>
                  <a:schemeClr val="tx1"/>
                </a:solidFill>
              </a:rPr>
              <a:t>-c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Let F[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, t] = event that process 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fails to access database in rounds 1 through t. By independence and previous claim, we have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 err="1">
                <a:solidFill>
                  <a:schemeClr val="tx1"/>
                </a:solidFill>
              </a:rPr>
              <a:t>Pr</a:t>
            </a:r>
            <a:r>
              <a:rPr lang="en-US" altLang="en-US" dirty="0">
                <a:solidFill>
                  <a:schemeClr val="tx1"/>
                </a:solidFill>
              </a:rPr>
              <a:t>[F(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, t)] 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</a:t>
            </a:r>
            <a:r>
              <a:rPr lang="en-US" altLang="en-US" dirty="0">
                <a:solidFill>
                  <a:schemeClr val="tx1"/>
                </a:solidFill>
              </a:rPr>
              <a:t>  (1 - 1/(en</a:t>
            </a:r>
            <a:r>
              <a:rPr lang="en-US" altLang="en-US" dirty="0" smtClean="0">
                <a:solidFill>
                  <a:schemeClr val="tx1"/>
                </a:solidFill>
              </a:rPr>
              <a:t>))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t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Choose t = </a:t>
            </a:r>
            <a:r>
              <a:rPr lang="en-US" altLang="en-US" dirty="0" smtClean="0"/>
              <a:t>e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n</a:t>
            </a:r>
            <a:r>
              <a:rPr lang="en-US" altLang="en-US" dirty="0" smtClean="0">
                <a:sym typeface="Symbol" pitchFamily="92" charset="2"/>
              </a:rPr>
              <a:t>:</a:t>
            </a:r>
            <a:endParaRPr lang="en-US" altLang="en-US" dirty="0"/>
          </a:p>
          <a:p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/>
              <a:t>Choose t = </a:t>
            </a:r>
            <a:r>
              <a:rPr lang="en-US" altLang="en-US" dirty="0" smtClean="0"/>
              <a:t>(e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n) (</a:t>
            </a:r>
            <a:r>
              <a:rPr lang="en-US" altLang="en-US" dirty="0" smtClean="0">
                <a:sym typeface="Symbol" pitchFamily="92" charset="2"/>
              </a:rPr>
              <a:t>c </a:t>
            </a:r>
            <a:r>
              <a:rPr lang="en-US" altLang="en-US" dirty="0" err="1">
                <a:sym typeface="Symbol" pitchFamily="92" charset="2"/>
              </a:rPr>
              <a:t>ln</a:t>
            </a:r>
            <a:r>
              <a:rPr lang="en-US" altLang="en-US" dirty="0">
                <a:sym typeface="Symbol" pitchFamily="92" charset="2"/>
              </a:rPr>
              <a:t> </a:t>
            </a:r>
            <a:r>
              <a:rPr lang="en-US" altLang="en-US" dirty="0" smtClean="0">
                <a:sym typeface="Symbol" pitchFamily="92" charset="2"/>
              </a:rPr>
              <a:t>n):</a:t>
            </a:r>
            <a:endParaRPr lang="en-US" altLang="en-US" dirty="0"/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973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815485"/>
              </p:ext>
            </p:extLst>
          </p:nvPr>
        </p:nvGraphicFramePr>
        <p:xfrm>
          <a:off x="3635375" y="3505200"/>
          <a:ext cx="31686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26" name="Equation" r:id="rId4" imgW="1536480" imgH="253800" progId="Equation.3">
                  <p:embed/>
                </p:oleObj>
              </mc:Choice>
              <mc:Fallback>
                <p:oleObj name="Equation" r:id="rId4" imgW="153648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505200"/>
                        <a:ext cx="31686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824469"/>
              </p:ext>
            </p:extLst>
          </p:nvPr>
        </p:nvGraphicFramePr>
        <p:xfrm>
          <a:off x="3741885" y="4161207"/>
          <a:ext cx="3184293" cy="54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27" name="Equation" r:id="rId6" imgW="1473120" imgH="253800" progId="Equation.3">
                  <p:embed/>
                </p:oleObj>
              </mc:Choice>
              <mc:Fallback>
                <p:oleObj name="Equation" r:id="rId6" imgW="147312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885" y="4161207"/>
                        <a:ext cx="3184293" cy="549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13.7 Finding the Closest Pair of Points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800" dirty="0" smtClean="0"/>
              <a:t>One of the first problems studied in computational geometry.  The randomized algorithm is faster than the best known deterministic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fld id="{1A91AB74-BC2C-47DC-8A56-3F4E23B550F6}" type="slidenum">
              <a:rPr lang="en-US" altLang="en-US" smtClean="0"/>
              <a:pPr/>
              <a:t>50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714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Closest Pair of Points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Problem definition: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points in the plane, find a pair of points with the smallest distance between them.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Comparison-based approach: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Can solve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time.</a:t>
                </a:r>
              </a:p>
              <a:p>
                <a:r>
                  <a:rPr lang="en-US" dirty="0"/>
                  <a:t>Comparison-based </a:t>
                </a:r>
                <a:r>
                  <a:rPr lang="en-US" dirty="0" smtClean="0"/>
                  <a:t>lower bound: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- this problem is more general than the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element uniqueness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problem, which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 in the comparison model.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We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will see a hashing-based randomized algorithm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time.</a:t>
                </a:r>
              </a:p>
              <a:p>
                <a:r>
                  <a:rPr lang="en-US" dirty="0" smtClean="0"/>
                  <a:t>Assumptions: 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The coordinates are integers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Each word consists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bits</a:t>
                </a:r>
              </a:p>
              <a:p>
                <a:pPr marL="631825" lvl="1" indent="-285750"/>
                <a:r>
                  <a:rPr lang="en-US" dirty="0" smtClean="0"/>
                  <a:t>Primitive operations: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+,−,×,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960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Outline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Algorithm outline</a:t>
                </a:r>
              </a:p>
              <a:p>
                <a:pPr marL="631825" lvl="1" indent="-285750"/>
                <a:r>
                  <a:rPr lang="en-US" dirty="0" smtClean="0"/>
                  <a:t>Randomly permute all the points. Denote the permuted points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="0" dirty="0" smtClean="0"/>
                  <a:t> keeps the shortest distance found so far</a:t>
                </a:r>
              </a:p>
              <a:p>
                <a:pPr marL="631825" lvl="1" indent="-285750"/>
                <a:r>
                  <a:rPr lang="en-US" dirty="0" smtClean="0"/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4,…,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912813" lvl="2" indent="-285750"/>
                <a:r>
                  <a:rPr lang="en-US" b="0" dirty="0" smtClean="0">
                    <a:solidFill>
                      <a:srgbClr val="990033"/>
                    </a:solidFill>
                  </a:rPr>
                  <a:t>Check if there is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dirty="0" smtClean="0">
                    <a:solidFill>
                      <a:srgbClr val="990033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="0" dirty="0" smtClean="0">
                  <a:solidFill>
                    <a:srgbClr val="990033"/>
                  </a:solidFill>
                </a:endParaRPr>
              </a:p>
              <a:p>
                <a:pPr lvl="3" indent="0">
                  <a:buNone/>
                </a:pPr>
                <a:r>
                  <a:rPr lang="en-US" b="0" dirty="0" smtClean="0"/>
                  <a:t>If so,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>.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 smtClean="0"/>
                  <a:t>, exit.</a:t>
                </a:r>
              </a:p>
              <a:p>
                <a:pPr marL="631825" lvl="1" indent="-285750"/>
                <a:r>
                  <a:rPr lang="en-US" b="0" dirty="0" smtClean="0"/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b="0" dirty="0" smtClean="0"/>
              </a:p>
              <a:p>
                <a:pPr lvl="1" indent="0">
                  <a:buNone/>
                </a:pPr>
                <a:endParaRPr lang="en-US" b="0" dirty="0" smtClean="0"/>
              </a:p>
              <a:p>
                <a:pPr marL="285750" indent="-285750"/>
                <a:r>
                  <a:rPr lang="en-US" dirty="0" smtClean="0"/>
                  <a:t>Key step: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such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(if it exists) in O(1) time!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747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4984375"/>
                <a:ext cx="8130988" cy="1340223"/>
              </a:xfrm>
            </p:spPr>
            <p:txBody>
              <a:bodyPr/>
              <a:lstStyle/>
              <a:p>
                <a:r>
                  <a:rPr lang="en-US" dirty="0" smtClean="0"/>
                  <a:t>Claim: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Such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must lie in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5×5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cells surrounding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Note: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Each cell contains at most one point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the current smallest distance. Use hashing to find po</a:t>
                </a:r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int given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cell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coordinates</a:t>
                </a:r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in O(1) time.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4984375"/>
                <a:ext cx="8130988" cy="1340223"/>
              </a:xfrm>
              <a:blipFill rotWithShape="0">
                <a:blip r:embed="rId3"/>
                <a:stretch>
                  <a:fillRect l="-600" t="-457" b="-1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53</a:t>
            </a:fld>
            <a:endParaRPr lang="en-US" altLang="en-US" sz="1400"/>
          </a:p>
        </p:txBody>
      </p:sp>
      <p:pic>
        <p:nvPicPr>
          <p:cNvPr id="5" name="Picture 2" descr="C:\WINDOWS\Desktop\Oh_type\kleinberg_GIF_11to13_eplog\kleinberg_13F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815788"/>
            <a:ext cx="7061200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6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Refined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104094" cy="5410200"/>
              </a:xfrm>
            </p:spPr>
            <p:txBody>
              <a:bodyPr/>
              <a:lstStyle/>
              <a:p>
                <a:r>
                  <a:rPr lang="en-US" dirty="0" smtClean="0"/>
                  <a:t>Refined algorithm</a:t>
                </a:r>
              </a:p>
              <a:p>
                <a:pPr marL="631825" lvl="1" indent="-285750"/>
                <a:r>
                  <a:rPr lang="en-US" dirty="0" smtClean="0"/>
                  <a:t>Randomly permute all the points. Denote the permuted points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="0" dirty="0" smtClean="0"/>
                  <a:t> keeps the shortest distance found so far</a:t>
                </a:r>
              </a:p>
              <a:p>
                <a:pPr marL="631825" lvl="1" indent="-285750"/>
                <a:r>
                  <a:rPr lang="en-US" dirty="0" smtClean="0">
                    <a:solidFill>
                      <a:srgbClr val="990033"/>
                    </a:solidFill>
                  </a:rPr>
                  <a:t>Build a hash table on the first two points</a:t>
                </a:r>
                <a:endParaRPr lang="en-US" b="0" dirty="0" smtClean="0">
                  <a:solidFill>
                    <a:srgbClr val="990033"/>
                  </a:solidFill>
                </a:endParaRPr>
              </a:p>
              <a:p>
                <a:pPr marL="631825" lvl="1" indent="-285750"/>
                <a:r>
                  <a:rPr lang="en-US" dirty="0" smtClean="0"/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4,…,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912813" lvl="2" indent="-285750"/>
                <a:r>
                  <a:rPr lang="en-US" b="0" dirty="0" smtClean="0">
                    <a:solidFill>
                      <a:schemeClr val="tx1"/>
                    </a:solidFill>
                  </a:rPr>
                  <a:t>Check if there is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lvl="3" indent="0">
                  <a:buNone/>
                </a:pPr>
                <a:r>
                  <a:rPr lang="en-US" b="0" dirty="0" smtClean="0"/>
                  <a:t>If so,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exit.</a:t>
                </a:r>
                <a:endParaRPr lang="en-US" dirty="0"/>
              </a:p>
              <a:p>
                <a:pPr lvl="3" indent="0">
                  <a:buNone/>
                </a:pPr>
                <a:r>
                  <a:rPr lang="en-US" b="0" dirty="0" smtClean="0">
                    <a:solidFill>
                      <a:srgbClr val="990033"/>
                    </a:solidFill>
                  </a:rPr>
                  <a:t>Rebuild the hash table on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0" dirty="0" smtClean="0">
                    <a:solidFill>
                      <a:srgbClr val="990033"/>
                    </a:solidFill>
                  </a:rPr>
                  <a:t> points with the new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="0" dirty="0" smtClean="0">
                  <a:solidFill>
                    <a:srgbClr val="990033"/>
                  </a:solidFill>
                </a:endParaRPr>
              </a:p>
              <a:p>
                <a:pPr marL="912813" lvl="2" indent="-285750"/>
                <a:r>
                  <a:rPr lang="en-US" dirty="0" smtClean="0">
                    <a:solidFill>
                      <a:srgbClr val="990033"/>
                    </a:solidFill>
                  </a:rPr>
                  <a:t>Insert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rgbClr val="990033"/>
                    </a:solidFill>
                  </a:rPr>
                  <a:t> into hash table</a:t>
                </a:r>
              </a:p>
              <a:p>
                <a:pPr marL="631825" lvl="1" indent="-285750"/>
                <a:r>
                  <a:rPr lang="en-US" b="0" dirty="0" smtClean="0"/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b="0" dirty="0" smtClean="0"/>
              </a:p>
              <a:p>
                <a:pPr lvl="1" indent="0">
                  <a:buNone/>
                </a:pPr>
                <a:endParaRPr lang="en-US" b="0" dirty="0" smtClean="0"/>
              </a:p>
              <a:p>
                <a:pPr marL="285750" indent="-285750"/>
                <a:r>
                  <a:rPr lang="en-US" dirty="0" smtClean="0"/>
                  <a:t>Total cost of all the rebuilds</a:t>
                </a:r>
              </a:p>
              <a:p>
                <a:pPr marL="631825" lvl="1" indent="-285750"/>
                <a:r>
                  <a:rPr lang="en-US" dirty="0" smtClean="0"/>
                  <a:t>The cost to build the hash table at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/>
                  <a:t>But, the probability to do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(why?)</a:t>
                </a:r>
              </a:p>
              <a:p>
                <a:pPr marL="631825" lvl="1" indent="-285750"/>
                <a:r>
                  <a:rPr lang="en-US" dirty="0" smtClean="0"/>
                  <a:t>So the expected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per step,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total.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104094" cy="5410200"/>
              </a:xfrm>
              <a:blipFill rotWithShape="0">
                <a:blip r:embed="rId2"/>
                <a:stretch>
                  <a:fillRect l="-602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144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0477" y="762000"/>
                <a:ext cx="8388724" cy="5410200"/>
              </a:xfrm>
            </p:spPr>
            <p:txBody>
              <a:bodyPr/>
              <a:lstStyle/>
              <a:p>
                <a:r>
                  <a:rPr lang="en-US" dirty="0" smtClean="0"/>
                  <a:t>Finds:</a:t>
                </a:r>
              </a:p>
              <a:p>
                <a:pPr marL="631825" lvl="1" indent="-285750"/>
                <a:r>
                  <a:rPr lang="en-US" dirty="0" smtClean="0"/>
                  <a:t>We do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find operations </a:t>
                </a:r>
              </a:p>
              <a:p>
                <a:pPr marL="631825" lvl="1" indent="-285750"/>
                <a:r>
                  <a:rPr lang="en-US" dirty="0" smtClean="0"/>
                  <a:t>Each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 time in expectation</a:t>
                </a:r>
              </a:p>
              <a:p>
                <a:pPr marL="631825" lvl="1" indent="-285750"/>
                <a:r>
                  <a:rPr lang="en-US" dirty="0" smtClean="0"/>
                  <a:t>Expected total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285750" indent="-285750"/>
                <a:endParaRPr lang="en-US" dirty="0" smtClean="0"/>
              </a:p>
              <a:p>
                <a:r>
                  <a:rPr lang="en-US" dirty="0" smtClean="0"/>
                  <a:t>Inserts:</a:t>
                </a:r>
                <a:endParaRPr lang="en-US" dirty="0"/>
              </a:p>
              <a:p>
                <a:pPr marL="631825" lvl="1" indent="-285750"/>
                <a:r>
                  <a:rPr lang="en-US" dirty="0"/>
                  <a:t>We </a:t>
                </a:r>
                <a:r>
                  <a:rPr lang="en-US" dirty="0" smtClean="0"/>
                  <a:t>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insert operations only in expectation</a:t>
                </a:r>
                <a:endParaRPr lang="en-US" dirty="0"/>
              </a:p>
              <a:p>
                <a:pPr marL="631825" lvl="1" indent="-285750"/>
                <a:r>
                  <a:rPr lang="en-US" dirty="0"/>
                  <a:t>Each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in expectation</a:t>
                </a:r>
              </a:p>
              <a:p>
                <a:pPr marL="631825" lvl="1" indent="-285750"/>
                <a:r>
                  <a:rPr lang="en-US" dirty="0" smtClean="0"/>
                  <a:t>Can we say that the expected total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marL="631825" lvl="1" indent="-285750"/>
                <a:endParaRPr lang="en-US" dirty="0" smtClean="0"/>
              </a:p>
              <a:p>
                <a:pPr marL="285750" indent="-285750"/>
                <a:r>
                  <a:rPr lang="en-US" dirty="0" smtClean="0"/>
                  <a:t>An example:</a:t>
                </a:r>
              </a:p>
              <a:p>
                <a:pPr marL="631825" lvl="1" indent="-285750"/>
                <a:r>
                  <a:rPr lang="en-US" dirty="0" smtClean="0"/>
                  <a:t>With prob.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we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steps, each step costs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631825" lvl="1" indent="-285750"/>
                <a:r>
                  <a:rPr lang="en-US" dirty="0" smtClean="0"/>
                  <a:t>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we 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steps, each step costs 1</a:t>
                </a:r>
              </a:p>
              <a:p>
                <a:pPr marL="631825" lvl="1" indent="-285750"/>
                <a:r>
                  <a:rPr lang="en-US" dirty="0" smtClean="0"/>
                  <a:t>E[# steps]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E[cost per step]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But, E[total cost]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631825" lvl="1" indent="-28575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477" y="762000"/>
                <a:ext cx="8388724" cy="5410200"/>
              </a:xfrm>
              <a:blipFill rotWithShape="0">
                <a:blip r:embed="rId2"/>
                <a:stretch>
                  <a:fillRect l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9933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Rigorous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0477" y="762000"/>
                <a:ext cx="8388724" cy="5410200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en-US" dirty="0" smtClean="0"/>
                  <a:t>Let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 smtClean="0"/>
                  <a:t> be </a:t>
                </a:r>
                <a:r>
                  <a:rPr lang="en-US" dirty="0"/>
                  <a:t>the sequence of insert </a:t>
                </a:r>
                <a:r>
                  <a:rPr lang="en-US" dirty="0" smtClean="0"/>
                  <a:t>operations. We know</a:t>
                </a:r>
              </a:p>
              <a:p>
                <a:pPr marL="566738" lvl="2" indent="-28575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566738" lvl="2" indent="-28575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(key property the bad example doesn’t have)</a:t>
                </a:r>
                <a:endParaRPr lang="en-US" dirty="0"/>
              </a:p>
              <a:p>
                <a:pPr marL="0" lvl="1" indent="0">
                  <a:buNone/>
                </a:pPr>
                <a:endParaRPr lang="en-US" dirty="0" smtClean="0"/>
              </a:p>
              <a:p>
                <a:pPr marL="0" lvl="1" indent="0">
                  <a:buNone/>
                </a:pPr>
                <a:r>
                  <a:rPr lang="en-US" dirty="0" smtClean="0"/>
                  <a:t>Expected total cost</a:t>
                </a:r>
                <a:r>
                  <a:rPr lang="en-US" dirty="0"/>
                  <a:t>: </a:t>
                </a:r>
              </a:p>
              <a:p>
                <a:pPr marL="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func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𝑐𝑜𝑠𝑡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1658938" lvl="1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1658938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1658938" lvl="1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477" y="762000"/>
                <a:ext cx="8388724" cy="5410200"/>
              </a:xfrm>
              <a:blipFill rotWithShape="0">
                <a:blip r:embed="rId2"/>
                <a:stretch>
                  <a:fillRect l="-581" b="-7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471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Skip List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800" dirty="0" smtClean="0"/>
              <a:t>A simple randomized comparison-based dictionary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fld id="{1A91AB74-BC2C-47DC-8A56-3F4E23B550F6}" type="slidenum">
              <a:rPr lang="en-US" altLang="en-US" smtClean="0"/>
              <a:pPr/>
              <a:t>57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246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626658"/>
            <a:ext cx="8086165" cy="3697941"/>
          </a:xfrm>
        </p:spPr>
        <p:txBody>
          <a:bodyPr/>
          <a:lstStyle/>
          <a:p>
            <a:r>
              <a:rPr lang="en-US" dirty="0" smtClean="0"/>
              <a:t>Structure</a:t>
            </a:r>
          </a:p>
          <a:p>
            <a:pPr marL="631825" lvl="1" indent="-285750"/>
            <a:r>
              <a:rPr lang="en-US" dirty="0" smtClean="0"/>
              <a:t>Each key is promoted to the next higher level with probability 1/2. </a:t>
            </a:r>
          </a:p>
          <a:p>
            <a:pPr marL="631825" lvl="1" indent="-285750"/>
            <a:r>
              <a:rPr lang="en-US" dirty="0" smtClean="0"/>
              <a:t>All keys on each level are stored in a sorted linked list</a:t>
            </a:r>
          </a:p>
          <a:p>
            <a:pPr marL="631825" lvl="1" indent="-285750"/>
            <a:r>
              <a:rPr lang="en-US" dirty="0" smtClean="0"/>
              <a:t>Multiple copies of the same key are stored together </a:t>
            </a:r>
            <a:endParaRPr lang="en-US" dirty="0"/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Find(x):</a:t>
            </a:r>
          </a:p>
          <a:p>
            <a:pPr marL="631825" lvl="1" indent="-285750"/>
            <a:r>
              <a:rPr lang="en-US" dirty="0" smtClean="0"/>
              <a:t>Start from the top level, search though the list until find the first key greater than or equal to x, or reaching the end</a:t>
            </a:r>
          </a:p>
          <a:p>
            <a:pPr marL="631825" lvl="1" indent="-285750"/>
            <a:r>
              <a:rPr lang="en-US" dirty="0" smtClean="0"/>
              <a:t>Then go one level down, and continue the same process</a:t>
            </a:r>
          </a:p>
          <a:p>
            <a:pPr marL="631825" lvl="1" indent="-285750"/>
            <a:endParaRPr lang="en-US" dirty="0"/>
          </a:p>
          <a:p>
            <a:pPr marL="285750" indent="-285750"/>
            <a:r>
              <a:rPr lang="en-US" dirty="0" smtClean="0"/>
              <a:t>Insert/delete(x): </a:t>
            </a:r>
            <a:r>
              <a:rPr lang="en-US" dirty="0" smtClean="0">
                <a:solidFill>
                  <a:schemeClr val="tx1"/>
                </a:solidFill>
              </a:rPr>
              <a:t>O(1) expected time after Find.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58</a:t>
            </a:fld>
            <a:endParaRPr lang="en-US" altLang="en-US" sz="1400"/>
          </a:p>
        </p:txBody>
      </p:sp>
      <p:pic>
        <p:nvPicPr>
          <p:cNvPr id="864258" name="Picture 2" descr="Skip 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6" y="814575"/>
            <a:ext cx="6478508" cy="151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626658"/>
            <a:ext cx="8086165" cy="36979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Easy implementation: only need to use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 bookkeeping data as in AVL/red-black (similar to splay tree): smaller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Faster range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Better and easier concurrent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Check Wikipedia page for usage </a:t>
            </a:r>
            <a:r>
              <a:rPr lang="en-US" smtClean="0">
                <a:solidFill>
                  <a:schemeClr val="tx1"/>
                </a:solidFill>
              </a:rPr>
              <a:t>in practice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59</a:t>
            </a:fld>
            <a:endParaRPr lang="en-US" altLang="en-US" sz="1400"/>
          </a:p>
        </p:txBody>
      </p:sp>
      <p:pic>
        <p:nvPicPr>
          <p:cNvPr id="864258" name="Picture 2" descr="Skip 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6" y="814575"/>
            <a:ext cx="6478508" cy="151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7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3816-5165-4701-8D7B-C114DD593BDB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Contention Resolution:  Randomized Protocol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018966"/>
            <a:ext cx="7848600" cy="5410200"/>
          </a:xfrm>
        </p:spPr>
        <p:txBody>
          <a:bodyPr/>
          <a:lstStyle/>
          <a:p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The probability that </a:t>
            </a:r>
            <a:r>
              <a:rPr lang="en-US" altLang="en-US" dirty="0">
                <a:solidFill>
                  <a:schemeClr val="accent1"/>
                </a:solidFill>
              </a:rPr>
              <a:t>all</a:t>
            </a:r>
            <a:r>
              <a:rPr lang="en-US" altLang="en-US" dirty="0">
                <a:solidFill>
                  <a:schemeClr val="tx1"/>
                </a:solidFill>
              </a:rPr>
              <a:t> processes succeed within 2e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</a:t>
            </a:r>
            <a:r>
              <a:rPr lang="en-US" altLang="en-US" baseline="-25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n </a:t>
            </a:r>
            <a:r>
              <a:rPr lang="en-US" altLang="en-US" dirty="0" err="1">
                <a:solidFill>
                  <a:schemeClr val="tx1"/>
                </a:solidFill>
              </a:rPr>
              <a:t>ln</a:t>
            </a:r>
            <a:r>
              <a:rPr lang="en-US" altLang="en-US" dirty="0">
                <a:solidFill>
                  <a:schemeClr val="tx1"/>
                </a:solidFill>
              </a:rPr>
              <a:t> n rounds is at least 1 - 1/n.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Let F[t] = event that at least one of the n processes fails to access database in any of the rounds 1 through t.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Choosing t = </a:t>
            </a:r>
            <a:r>
              <a:rPr lang="en-US" altLang="en-US" dirty="0" smtClean="0"/>
              <a:t>2 </a:t>
            </a:r>
            <a:r>
              <a:rPr lang="en-US" altLang="en-US" dirty="0" smtClean="0">
                <a:sym typeface="Symbol" pitchFamily="92" charset="2"/>
              </a:rPr>
              <a:t>e n </a:t>
            </a:r>
            <a:r>
              <a:rPr lang="en-US" altLang="en-US" dirty="0" err="1">
                <a:sym typeface="Symbol" pitchFamily="92" charset="2"/>
              </a:rPr>
              <a:t>ln</a:t>
            </a:r>
            <a:r>
              <a:rPr lang="en-US" altLang="en-US" dirty="0">
                <a:sym typeface="Symbol" pitchFamily="92" charset="2"/>
              </a:rPr>
              <a:t> </a:t>
            </a:r>
            <a:r>
              <a:rPr lang="en-US" altLang="en-US" dirty="0" smtClean="0">
                <a:sym typeface="Symbol" pitchFamily="92" charset="2"/>
              </a:rPr>
              <a:t>n </a:t>
            </a:r>
            <a:r>
              <a:rPr lang="en-US" altLang="en-US" dirty="0">
                <a:sym typeface="Symbol" pitchFamily="92" charset="2"/>
              </a:rPr>
              <a:t>yields  </a:t>
            </a:r>
            <a:r>
              <a:rPr lang="en-US" altLang="en-US" dirty="0" err="1">
                <a:sym typeface="Symbol" pitchFamily="92" charset="2"/>
              </a:rPr>
              <a:t>Pr</a:t>
            </a:r>
            <a:r>
              <a:rPr lang="en-US" altLang="en-US" dirty="0">
                <a:sym typeface="Symbol" pitchFamily="92" charset="2"/>
              </a:rPr>
              <a:t>[F[t]]  n · n</a:t>
            </a:r>
            <a:r>
              <a:rPr lang="en-US" altLang="en-US" baseline="30000" dirty="0">
                <a:sym typeface="Symbol" pitchFamily="92" charset="2"/>
              </a:rPr>
              <a:t>-2</a:t>
            </a:r>
            <a:r>
              <a:rPr lang="en-US" altLang="en-US" dirty="0">
                <a:sym typeface="Symbol" pitchFamily="92" charset="2"/>
              </a:rPr>
              <a:t> = 1/n.  </a:t>
            </a:r>
            <a:r>
              <a:rPr lang="en-US" altLang="en-US" dirty="0">
                <a:ea typeface="Lucida Grande" pitchFamily="92" charset="0"/>
                <a:cs typeface="Lucida Grande" pitchFamily="92" charset="0"/>
              </a:rPr>
              <a:t>▪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Union </a:t>
            </a:r>
            <a:r>
              <a:rPr lang="en-US" altLang="en-US" dirty="0"/>
              <a:t>bound.  </a:t>
            </a:r>
            <a:r>
              <a:rPr lang="en-US" altLang="en-US" dirty="0">
                <a:solidFill>
                  <a:schemeClr val="tx1"/>
                </a:solidFill>
              </a:rPr>
              <a:t>Given events E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, …, E</a:t>
            </a:r>
            <a:r>
              <a:rPr lang="en-US" altLang="en-US" baseline="-25000" dirty="0">
                <a:solidFill>
                  <a:schemeClr val="tx1"/>
                </a:solidFill>
              </a:rPr>
              <a:t>n</a:t>
            </a:r>
            <a:r>
              <a:rPr lang="en-US" altLang="en-US" dirty="0" smtClean="0">
                <a:solidFill>
                  <a:schemeClr val="tx1"/>
                </a:solidFill>
              </a:rPr>
              <a:t>, independent or not,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84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14315"/>
              </p:ext>
            </p:extLst>
          </p:nvPr>
        </p:nvGraphicFramePr>
        <p:xfrm>
          <a:off x="3476097" y="5472659"/>
          <a:ext cx="224366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86" name="Equation" r:id="rId4" imgW="1346040" imgH="457200" progId="Equation.3">
                  <p:embed/>
                </p:oleObj>
              </mc:Choice>
              <mc:Fallback>
                <p:oleObj name="Equation" r:id="rId4" imgW="13460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097" y="5472659"/>
                        <a:ext cx="2243666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983832"/>
              </p:ext>
            </p:extLst>
          </p:nvPr>
        </p:nvGraphicFramePr>
        <p:xfrm>
          <a:off x="2437463" y="2741613"/>
          <a:ext cx="45640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87" name="Equation" r:id="rId6" imgW="2831760" imgH="457200" progId="Equation.3">
                  <p:embed/>
                </p:oleObj>
              </mc:Choice>
              <mc:Fallback>
                <p:oleObj name="Equation" r:id="rId6" imgW="28317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463" y="2741613"/>
                        <a:ext cx="456406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4194502" y="3740901"/>
            <a:ext cx="143629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 dirty="0"/>
              <a:t>union bound</a:t>
            </a:r>
          </a:p>
        </p:txBody>
      </p:sp>
      <p:sp>
        <p:nvSpPr>
          <p:cNvPr id="584712" name="Line 8"/>
          <p:cNvSpPr>
            <a:spLocks noChangeShapeType="1"/>
          </p:cNvSpPr>
          <p:nvPr/>
        </p:nvSpPr>
        <p:spPr bwMode="auto">
          <a:xfrm flipV="1">
            <a:off x="4912648" y="3359150"/>
            <a:ext cx="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84713" name="Rectangle 9"/>
          <p:cNvSpPr>
            <a:spLocks noChangeArrowheads="1"/>
          </p:cNvSpPr>
          <p:nvPr/>
        </p:nvSpPr>
        <p:spPr bwMode="auto">
          <a:xfrm>
            <a:off x="5719763" y="3724066"/>
            <a:ext cx="16478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 dirty="0"/>
              <a:t>previous slide</a:t>
            </a:r>
          </a:p>
        </p:txBody>
      </p:sp>
      <p:sp>
        <p:nvSpPr>
          <p:cNvPr id="584714" name="Line 10"/>
          <p:cNvSpPr>
            <a:spLocks noChangeShapeType="1"/>
          </p:cNvSpPr>
          <p:nvPr/>
        </p:nvSpPr>
        <p:spPr bwMode="auto">
          <a:xfrm flipV="1">
            <a:off x="6331688" y="3348038"/>
            <a:ext cx="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uiExpand="1" build="p"/>
      <p:bldP spid="584711" grpId="0"/>
      <p:bldP spid="584712" grpId="0" animBg="1"/>
      <p:bldP spid="584713" grpId="0"/>
      <p:bldP spid="5847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4776" y="672353"/>
                <a:ext cx="8148917" cy="5683623"/>
              </a:xfrm>
            </p:spPr>
            <p:txBody>
              <a:bodyPr/>
              <a:lstStyle/>
              <a:p>
                <a:r>
                  <a:rPr lang="en-US" dirty="0" smtClean="0"/>
                  <a:t>Another way to compute expectation: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If 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takes positive integer values, then</a:t>
                </a:r>
                <a:endParaRPr lang="en-US" dirty="0" smtClean="0"/>
              </a:p>
              <a:p>
                <a:pPr algn="ctr"/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 smtClean="0"/>
                  <a:t>E[# levels] = O(log n)</a:t>
                </a:r>
              </a:p>
              <a:p>
                <a:pPr marL="631825" lvl="1" indent="-285750"/>
                <a:r>
                  <a:rPr lang="en-US" dirty="0" smtClean="0"/>
                  <a:t>For any key, the probability that it survives after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levels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The probability that some key survives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E[# levels]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oops…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Just need to be a bit more careful:</a:t>
                </a:r>
              </a:p>
              <a:p>
                <a:pPr marL="631825" lvl="1" indent="-285750"/>
                <a:r>
                  <a:rPr lang="en-US" dirty="0" smtClean="0"/>
                  <a:t>The </a:t>
                </a:r>
                <a:r>
                  <a:rPr lang="en-US" dirty="0"/>
                  <a:t>probability that some key survives is 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E[# levels]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Expected cost per level = O(1)</a:t>
                </a:r>
              </a:p>
              <a:p>
                <a:pPr marL="631825" lvl="1" indent="-285750"/>
                <a:r>
                  <a:rPr lang="en-US" dirty="0" smtClean="0"/>
                  <a:t>Backward analysis</a:t>
                </a:r>
              </a:p>
              <a:p>
                <a:pPr marL="631825" lvl="1" indent="-285750"/>
                <a:r>
                  <a:rPr lang="en-US" dirty="0" smtClean="0"/>
                  <a:t>Then same as the last step in closest pair analysis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76" y="672353"/>
                <a:ext cx="8148917" cy="5683623"/>
              </a:xfrm>
              <a:blipFill rotWithShape="0">
                <a:blip r:embed="rId2"/>
                <a:stretch>
                  <a:fillRect l="-674" t="-3644" b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60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3285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Randomized Incremental Construction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766482" y="2653833"/>
            <a:ext cx="7611035" cy="3094037"/>
          </a:xfrm>
        </p:spPr>
        <p:txBody>
          <a:bodyPr/>
          <a:lstStyle/>
          <a:p>
            <a:r>
              <a:rPr lang="en-US" sz="1800" smtClean="0"/>
              <a:t>See </a:t>
            </a:r>
            <a:r>
              <a:rPr lang="en-US" sz="1800" dirty="0"/>
              <a:t>MR 9.1-9.2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28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Hulls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996518" cy="5410200"/>
              </a:xfrm>
            </p:spPr>
            <p:txBody>
              <a:bodyPr/>
              <a:lstStyle/>
              <a:p>
                <a:r>
                  <a:rPr lang="en-US" dirty="0" smtClean="0"/>
                  <a:t>Problem: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points in the plane, output the points on the convex hull in order.</a:t>
                </a:r>
              </a:p>
              <a:p>
                <a:endParaRPr lang="en-US" dirty="0">
                  <a:solidFill>
                    <a:schemeClr val="bg2"/>
                  </a:solidFill>
                </a:endParaRPr>
              </a:p>
              <a:p>
                <a:endParaRPr lang="en-US" dirty="0" smtClean="0">
                  <a:solidFill>
                    <a:schemeClr val="bg2"/>
                  </a:solidFill>
                </a:endParaRPr>
              </a:p>
              <a:p>
                <a:endParaRPr lang="en-US" dirty="0">
                  <a:solidFill>
                    <a:schemeClr val="bg2"/>
                  </a:solidFill>
                </a:endParaRPr>
              </a:p>
              <a:p>
                <a:endParaRPr lang="en-US" dirty="0" smtClean="0">
                  <a:solidFill>
                    <a:schemeClr val="bg2"/>
                  </a:solidFill>
                </a:endParaRPr>
              </a:p>
              <a:p>
                <a:endParaRPr lang="en-US" dirty="0">
                  <a:solidFill>
                    <a:schemeClr val="bg2"/>
                  </a:solidFill>
                </a:endParaRPr>
              </a:p>
              <a:p>
                <a:endParaRPr lang="en-US" dirty="0" smtClean="0">
                  <a:solidFill>
                    <a:schemeClr val="bg2"/>
                  </a:solidFill>
                </a:endParaRPr>
              </a:p>
              <a:p>
                <a:endParaRPr lang="en-US" dirty="0">
                  <a:solidFill>
                    <a:schemeClr val="bg2"/>
                  </a:solidFill>
                </a:endParaRPr>
              </a:p>
              <a:p>
                <a:endParaRPr lang="en-US" dirty="0" smtClean="0">
                  <a:solidFill>
                    <a:schemeClr val="bg2"/>
                  </a:solidFill>
                </a:endParaRPr>
              </a:p>
              <a:p>
                <a:r>
                  <a:rPr lang="en-US" dirty="0" smtClean="0"/>
                  <a:t>Non-degenerate assumption: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No 3 points are collinear. (In practice, make small perturbations to the points.)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Primitive operation: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 Given two line segments, do they intersect?</a:t>
                </a:r>
              </a:p>
              <a:p>
                <a:endParaRPr lang="en-US" dirty="0" smtClean="0">
                  <a:solidFill>
                    <a:schemeClr val="bg2"/>
                  </a:solidFill>
                </a:endParaRPr>
              </a:p>
              <a:p>
                <a:r>
                  <a:rPr lang="en-US" dirty="0" smtClean="0"/>
                  <a:t>Lower bound: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 It is known that this problem is at least as hard as sorting.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996518" cy="5410200"/>
              </a:xfrm>
              <a:blipFill rotWithShape="0">
                <a:blip r:embed="rId2"/>
                <a:stretch>
                  <a:fillRect l="-610" r="-1296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62</a:t>
            </a:fld>
            <a:endParaRPr lang="en-US" altLang="en-US" sz="1400"/>
          </a:p>
        </p:txBody>
      </p:sp>
      <p:sp>
        <p:nvSpPr>
          <p:cNvPr id="5" name="Oval 4"/>
          <p:cNvSpPr/>
          <p:nvPr/>
        </p:nvSpPr>
        <p:spPr bwMode="auto">
          <a:xfrm>
            <a:off x="4007224" y="144332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155576" y="1685368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49907" y="1945344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07225" y="2736478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67320" y="3372972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760260" y="3978086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226425" y="2965074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312025" y="326763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263153" y="2682682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662518" y="2324094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6" name="Straight Connector 15"/>
          <p:cNvCxnSpPr>
            <a:stCxn id="6" idx="7"/>
          </p:cNvCxnSpPr>
          <p:nvPr/>
        </p:nvCxnSpPr>
        <p:spPr bwMode="auto">
          <a:xfrm flipV="1">
            <a:off x="3232095" y="1499847"/>
            <a:ext cx="775129" cy="1999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7" idx="1"/>
          </p:cNvCxnSpPr>
          <p:nvPr/>
        </p:nvCxnSpPr>
        <p:spPr bwMode="auto">
          <a:xfrm flipH="1" flipV="1">
            <a:off x="4096871" y="1499847"/>
            <a:ext cx="766164" cy="4599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1" idx="0"/>
            <a:endCxn id="7" idx="5"/>
          </p:cNvCxnSpPr>
          <p:nvPr/>
        </p:nvCxnSpPr>
        <p:spPr bwMode="auto">
          <a:xfrm flipH="1" flipV="1">
            <a:off x="4926426" y="2029514"/>
            <a:ext cx="344823" cy="935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10" idx="7"/>
            <a:endCxn id="11" idx="4"/>
          </p:cNvCxnSpPr>
          <p:nvPr/>
        </p:nvCxnSpPr>
        <p:spPr bwMode="auto">
          <a:xfrm flipV="1">
            <a:off x="4836779" y="3063685"/>
            <a:ext cx="434470" cy="9288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>
            <a:stCxn id="9" idx="5"/>
            <a:endCxn id="10" idx="2"/>
          </p:cNvCxnSpPr>
          <p:nvPr/>
        </p:nvCxnSpPr>
        <p:spPr bwMode="auto">
          <a:xfrm>
            <a:off x="3043839" y="3457142"/>
            <a:ext cx="1716421" cy="570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>
            <a:stCxn id="14" idx="4"/>
            <a:endCxn id="9" idx="1"/>
          </p:cNvCxnSpPr>
          <p:nvPr/>
        </p:nvCxnSpPr>
        <p:spPr bwMode="auto">
          <a:xfrm>
            <a:off x="2707342" y="2422705"/>
            <a:ext cx="273106" cy="9647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>
            <a:stCxn id="6" idx="3"/>
            <a:endCxn id="14" idx="0"/>
          </p:cNvCxnSpPr>
          <p:nvPr/>
        </p:nvCxnSpPr>
        <p:spPr bwMode="auto">
          <a:xfrm flipH="1">
            <a:off x="2707342" y="1769538"/>
            <a:ext cx="461362" cy="554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20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Incremental 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914400"/>
                <a:ext cx="8319248" cy="5410200"/>
              </a:xfrm>
            </p:spPr>
            <p:txBody>
              <a:bodyPr/>
              <a:lstStyle/>
              <a:p>
                <a:r>
                  <a:rPr lang="en-US" dirty="0" smtClean="0"/>
                  <a:t>Algorithm outline:</a:t>
                </a:r>
              </a:p>
              <a:p>
                <a:pPr marL="631825" lvl="1" indent="-285750"/>
                <a:r>
                  <a:rPr lang="en-US" dirty="0" smtClean="0"/>
                  <a:t>Randomly permute the points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Build the convex hull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Add the remaining points one by one, and update the convex hull after  each step</a:t>
                </a:r>
              </a:p>
              <a:p>
                <a:pPr lvl="1" indent="0">
                  <a:buNone/>
                </a:pPr>
                <a:endParaRPr lang="en-US" dirty="0" smtClean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 smtClean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 smtClean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 smtClean="0"/>
              </a:p>
              <a:p>
                <a:pPr lvl="1" indent="0">
                  <a:buNone/>
                </a:pPr>
                <a:endParaRPr lang="en-US" dirty="0"/>
              </a:p>
              <a:p>
                <a:r>
                  <a:rPr lang="en-US" dirty="0" smtClean="0"/>
                  <a:t>Structural changes:</a:t>
                </a:r>
                <a:endParaRPr lang="en-US" dirty="0"/>
              </a:p>
              <a:p>
                <a:pPr marL="631825" lvl="1" indent="-285750"/>
                <a:r>
                  <a:rPr lang="en-US" dirty="0" smtClean="0"/>
                  <a:t>Each step adds at most one point to convex hull, but may delete many</a:t>
                </a:r>
              </a:p>
              <a:p>
                <a:pPr marL="631825" lvl="1" indent="-285750"/>
                <a:r>
                  <a:rPr lang="en-US" dirty="0" smtClean="0"/>
                  <a:t>Amortized # changes = O(1) (why?) 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Randomization not needed here</a:t>
                </a:r>
                <a:endParaRPr lang="en-US" dirty="0">
                  <a:solidFill>
                    <a:srgbClr val="990033"/>
                  </a:solidFill>
                </a:endParaRPr>
              </a:p>
              <a:p>
                <a:pPr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914400"/>
                <a:ext cx="8319248" cy="5410200"/>
              </a:xfrm>
              <a:blipFill rotWithShape="0">
                <a:blip r:embed="rId2"/>
                <a:stretch>
                  <a:fillRect l="-586" r="-1905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63</a:t>
            </a:fld>
            <a:endParaRPr lang="en-US" altLang="en-US" sz="1400"/>
          </a:p>
        </p:txBody>
      </p:sp>
      <p:sp>
        <p:nvSpPr>
          <p:cNvPr id="5" name="Oval 4"/>
          <p:cNvSpPr/>
          <p:nvPr/>
        </p:nvSpPr>
        <p:spPr bwMode="auto">
          <a:xfrm>
            <a:off x="4168589" y="2833483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316941" y="3075531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011272" y="3335507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68590" y="4126641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28685" y="4763135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921625" y="5368249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87790" y="4355237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473390" y="4657793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24518" y="4072845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823883" y="3714257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5" name="Straight Connector 14"/>
          <p:cNvCxnSpPr>
            <a:stCxn id="6" idx="7"/>
          </p:cNvCxnSpPr>
          <p:nvPr/>
        </p:nvCxnSpPr>
        <p:spPr bwMode="auto">
          <a:xfrm flipV="1">
            <a:off x="3393460" y="2890010"/>
            <a:ext cx="775129" cy="1999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 flipV="1">
            <a:off x="4258236" y="2890010"/>
            <a:ext cx="766164" cy="4599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11" idx="0"/>
            <a:endCxn id="7" idx="5"/>
          </p:cNvCxnSpPr>
          <p:nvPr/>
        </p:nvCxnSpPr>
        <p:spPr bwMode="auto">
          <a:xfrm flipH="1" flipV="1">
            <a:off x="5087791" y="3419677"/>
            <a:ext cx="344823" cy="935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10" idx="7"/>
            <a:endCxn id="11" idx="4"/>
          </p:cNvCxnSpPr>
          <p:nvPr/>
        </p:nvCxnSpPr>
        <p:spPr bwMode="auto">
          <a:xfrm flipV="1">
            <a:off x="4998144" y="4453848"/>
            <a:ext cx="434470" cy="9288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9" idx="5"/>
            <a:endCxn id="10" idx="2"/>
          </p:cNvCxnSpPr>
          <p:nvPr/>
        </p:nvCxnSpPr>
        <p:spPr bwMode="auto">
          <a:xfrm>
            <a:off x="3205204" y="4847305"/>
            <a:ext cx="1716421" cy="570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14" idx="4"/>
            <a:endCxn id="9" idx="1"/>
          </p:cNvCxnSpPr>
          <p:nvPr/>
        </p:nvCxnSpPr>
        <p:spPr bwMode="auto">
          <a:xfrm>
            <a:off x="2868707" y="3812868"/>
            <a:ext cx="273106" cy="9647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6" idx="3"/>
            <a:endCxn id="14" idx="0"/>
          </p:cNvCxnSpPr>
          <p:nvPr/>
        </p:nvCxnSpPr>
        <p:spPr bwMode="auto">
          <a:xfrm flipH="1">
            <a:off x="2868707" y="3159701"/>
            <a:ext cx="461362" cy="554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Oval 21"/>
          <p:cNvSpPr/>
          <p:nvPr/>
        </p:nvSpPr>
        <p:spPr bwMode="auto">
          <a:xfrm>
            <a:off x="4979576" y="2279168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23" name="Straight Connector 22"/>
          <p:cNvCxnSpPr>
            <a:stCxn id="6" idx="7"/>
            <a:endCxn id="22" idx="2"/>
          </p:cNvCxnSpPr>
          <p:nvPr/>
        </p:nvCxnSpPr>
        <p:spPr bwMode="auto">
          <a:xfrm flipV="1">
            <a:off x="3393460" y="2328474"/>
            <a:ext cx="1586116" cy="761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11" idx="5"/>
            <a:endCxn id="22" idx="5"/>
          </p:cNvCxnSpPr>
          <p:nvPr/>
        </p:nvCxnSpPr>
        <p:spPr bwMode="auto">
          <a:xfrm flipH="1" flipV="1">
            <a:off x="5056095" y="2363338"/>
            <a:ext cx="408214" cy="20760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9894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795121"/>
                <a:ext cx="7848600" cy="2168851"/>
              </a:xfrm>
            </p:spPr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chemeClr val="tx1"/>
                    </a:solidFill>
                  </a:rPr>
                  <a:t>Points in convex hull in linked list in order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not yet added, if the ray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intersects an edge of the convex hull,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stores a pointer to that edge.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some point always inside the convex hull, e.g., the centroid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chemeClr val="tx1"/>
                    </a:solidFill>
                  </a:rPr>
                  <a:t>Each edge of the convex hull stores a list of pointers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intersects the edge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Initializing these data structures takes O(n) time.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95121"/>
                <a:ext cx="7848600" cy="2168851"/>
              </a:xfrm>
              <a:blipFill rotWithShape="0">
                <a:blip r:embed="rId2"/>
                <a:stretch>
                  <a:fillRect l="-621" r="-1087" b="-15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64</a:t>
            </a:fld>
            <a:endParaRPr lang="en-US" altLang="en-US" sz="1400"/>
          </a:p>
        </p:txBody>
      </p:sp>
      <p:sp>
        <p:nvSpPr>
          <p:cNvPr id="5" name="Oval 4"/>
          <p:cNvSpPr/>
          <p:nvPr/>
        </p:nvSpPr>
        <p:spPr bwMode="auto">
          <a:xfrm>
            <a:off x="4168589" y="3227926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316941" y="3469974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011272" y="372995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68590" y="4521084"/>
            <a:ext cx="89647" cy="9861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28685" y="5157578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889929" y="5502715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87790" y="474968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473390" y="5052236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24518" y="4467288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823883" y="410870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5" name="Straight Connector 14"/>
          <p:cNvCxnSpPr>
            <a:stCxn id="6" idx="7"/>
          </p:cNvCxnSpPr>
          <p:nvPr/>
        </p:nvCxnSpPr>
        <p:spPr bwMode="auto">
          <a:xfrm flipV="1">
            <a:off x="3393460" y="3284453"/>
            <a:ext cx="775129" cy="1999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 flipV="1">
            <a:off x="4258236" y="3284453"/>
            <a:ext cx="766164" cy="4599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11" idx="0"/>
            <a:endCxn id="7" idx="5"/>
          </p:cNvCxnSpPr>
          <p:nvPr/>
        </p:nvCxnSpPr>
        <p:spPr bwMode="auto">
          <a:xfrm flipH="1" flipV="1">
            <a:off x="5087791" y="3814120"/>
            <a:ext cx="344823" cy="935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10" idx="7"/>
            <a:endCxn id="11" idx="4"/>
          </p:cNvCxnSpPr>
          <p:nvPr/>
        </p:nvCxnSpPr>
        <p:spPr bwMode="auto">
          <a:xfrm flipV="1">
            <a:off x="4966448" y="4848291"/>
            <a:ext cx="466166" cy="668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9" idx="5"/>
            <a:endCxn id="10" idx="2"/>
          </p:cNvCxnSpPr>
          <p:nvPr/>
        </p:nvCxnSpPr>
        <p:spPr bwMode="auto">
          <a:xfrm>
            <a:off x="3205204" y="5241748"/>
            <a:ext cx="1684725" cy="3102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14" idx="4"/>
            <a:endCxn id="9" idx="1"/>
          </p:cNvCxnSpPr>
          <p:nvPr/>
        </p:nvCxnSpPr>
        <p:spPr bwMode="auto">
          <a:xfrm>
            <a:off x="2868707" y="4207311"/>
            <a:ext cx="273106" cy="9647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6" idx="3"/>
            <a:endCxn id="14" idx="0"/>
          </p:cNvCxnSpPr>
          <p:nvPr/>
        </p:nvCxnSpPr>
        <p:spPr bwMode="auto">
          <a:xfrm flipH="1">
            <a:off x="2868707" y="3554144"/>
            <a:ext cx="461362" cy="554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Oval 21"/>
          <p:cNvSpPr/>
          <p:nvPr/>
        </p:nvSpPr>
        <p:spPr bwMode="auto">
          <a:xfrm>
            <a:off x="4979576" y="2673611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061332" y="3976682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572000" y="2997337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469340" y="2924271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221054" y="4407831"/>
                <a:ext cx="447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054" y="4407831"/>
                <a:ext cx="447943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>
            <a:stCxn id="29" idx="1"/>
          </p:cNvCxnSpPr>
          <p:nvPr/>
        </p:nvCxnSpPr>
        <p:spPr bwMode="auto">
          <a:xfrm flipH="1" flipV="1">
            <a:off x="3863788" y="2924271"/>
            <a:ext cx="357266" cy="1652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stCxn id="8" idx="1"/>
          </p:cNvCxnSpPr>
          <p:nvPr/>
        </p:nvCxnSpPr>
        <p:spPr bwMode="auto">
          <a:xfrm flipH="1" flipV="1">
            <a:off x="3415553" y="2757781"/>
            <a:ext cx="766165" cy="17777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29" idx="1"/>
          </p:cNvCxnSpPr>
          <p:nvPr/>
        </p:nvCxnSpPr>
        <p:spPr bwMode="auto">
          <a:xfrm flipV="1">
            <a:off x="4221054" y="2545976"/>
            <a:ext cx="866737" cy="20311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>
            <a:stCxn id="29" idx="1"/>
          </p:cNvCxnSpPr>
          <p:nvPr/>
        </p:nvCxnSpPr>
        <p:spPr bwMode="auto">
          <a:xfrm flipV="1">
            <a:off x="4221054" y="2924271"/>
            <a:ext cx="440593" cy="1652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8307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One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913" y="788823"/>
                <a:ext cx="7976346" cy="1754974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inside the convex hull, discard it. Otherwise, walk along the edge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intersects in both directions, and update the convex hull.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affected, need to change its pointer to one of the two newly added edges. This is O(1) time per point.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So the total time = # rays intersecting the deleted edges.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This is O(n) in the worst case – need randomization here.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913" y="788823"/>
                <a:ext cx="7976346" cy="1754974"/>
              </a:xfrm>
              <a:blipFill rotWithShape="0">
                <a:blip r:embed="rId2"/>
                <a:stretch>
                  <a:fillRect l="-611" r="-764" b="-60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65</a:t>
            </a:fld>
            <a:endParaRPr lang="en-US" altLang="en-US" sz="1400"/>
          </a:p>
        </p:txBody>
      </p:sp>
      <p:sp>
        <p:nvSpPr>
          <p:cNvPr id="5" name="Oval 4"/>
          <p:cNvSpPr/>
          <p:nvPr/>
        </p:nvSpPr>
        <p:spPr bwMode="auto">
          <a:xfrm>
            <a:off x="4168589" y="4088536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316941" y="4330584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011272" y="459056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68590" y="5381694"/>
            <a:ext cx="89647" cy="9861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28685" y="6018188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921625" y="6116799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87790" y="561029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473390" y="5912846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24518" y="5327898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823883" y="496931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5" name="Straight Connector 14"/>
          <p:cNvCxnSpPr>
            <a:stCxn id="6" idx="7"/>
          </p:cNvCxnSpPr>
          <p:nvPr/>
        </p:nvCxnSpPr>
        <p:spPr bwMode="auto">
          <a:xfrm flipV="1">
            <a:off x="3393460" y="4145063"/>
            <a:ext cx="775129" cy="1999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 flipV="1">
            <a:off x="4258236" y="4145063"/>
            <a:ext cx="766164" cy="4599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11" idx="0"/>
            <a:endCxn id="7" idx="5"/>
          </p:cNvCxnSpPr>
          <p:nvPr/>
        </p:nvCxnSpPr>
        <p:spPr bwMode="auto">
          <a:xfrm flipH="1" flipV="1">
            <a:off x="5087791" y="4674730"/>
            <a:ext cx="344823" cy="935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10" idx="7"/>
            <a:endCxn id="11" idx="4"/>
          </p:cNvCxnSpPr>
          <p:nvPr/>
        </p:nvCxnSpPr>
        <p:spPr bwMode="auto">
          <a:xfrm flipV="1">
            <a:off x="4998144" y="5708901"/>
            <a:ext cx="434470" cy="4223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9" idx="5"/>
            <a:endCxn id="10" idx="2"/>
          </p:cNvCxnSpPr>
          <p:nvPr/>
        </p:nvCxnSpPr>
        <p:spPr bwMode="auto">
          <a:xfrm>
            <a:off x="3205204" y="6102358"/>
            <a:ext cx="1716421" cy="637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14" idx="4"/>
            <a:endCxn id="9" idx="1"/>
          </p:cNvCxnSpPr>
          <p:nvPr/>
        </p:nvCxnSpPr>
        <p:spPr bwMode="auto">
          <a:xfrm>
            <a:off x="2868707" y="5067921"/>
            <a:ext cx="273106" cy="9647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6" idx="3"/>
            <a:endCxn id="14" idx="0"/>
          </p:cNvCxnSpPr>
          <p:nvPr/>
        </p:nvCxnSpPr>
        <p:spPr bwMode="auto">
          <a:xfrm flipH="1">
            <a:off x="2868707" y="4414754"/>
            <a:ext cx="461362" cy="554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Oval 21"/>
          <p:cNvSpPr/>
          <p:nvPr/>
        </p:nvSpPr>
        <p:spPr bwMode="auto">
          <a:xfrm>
            <a:off x="4979576" y="3534221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061332" y="4837292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985174" y="4198012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469340" y="3784881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21054" y="5268441"/>
                <a:ext cx="447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054" y="5268441"/>
                <a:ext cx="447943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>
            <a:stCxn id="26" idx="1"/>
          </p:cNvCxnSpPr>
          <p:nvPr/>
        </p:nvCxnSpPr>
        <p:spPr bwMode="auto">
          <a:xfrm flipH="1" flipV="1">
            <a:off x="3863788" y="3784881"/>
            <a:ext cx="357266" cy="1652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8" idx="1"/>
          </p:cNvCxnSpPr>
          <p:nvPr/>
        </p:nvCxnSpPr>
        <p:spPr bwMode="auto">
          <a:xfrm flipH="1" flipV="1">
            <a:off x="3393460" y="3583527"/>
            <a:ext cx="788258" cy="1812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26" idx="1"/>
          </p:cNvCxnSpPr>
          <p:nvPr/>
        </p:nvCxnSpPr>
        <p:spPr bwMode="auto">
          <a:xfrm flipV="1">
            <a:off x="4221054" y="3348259"/>
            <a:ext cx="911560" cy="2089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26" idx="1"/>
          </p:cNvCxnSpPr>
          <p:nvPr/>
        </p:nvCxnSpPr>
        <p:spPr bwMode="auto">
          <a:xfrm flipV="1">
            <a:off x="4221054" y="3663686"/>
            <a:ext cx="1207393" cy="1774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6" idx="7"/>
            <a:endCxn id="22" idx="2"/>
          </p:cNvCxnSpPr>
          <p:nvPr/>
        </p:nvCxnSpPr>
        <p:spPr bwMode="auto">
          <a:xfrm flipV="1">
            <a:off x="3393460" y="3583527"/>
            <a:ext cx="1586116" cy="761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>
            <a:stCxn id="11" idx="7"/>
            <a:endCxn id="22" idx="5"/>
          </p:cNvCxnSpPr>
          <p:nvPr/>
        </p:nvCxnSpPr>
        <p:spPr bwMode="auto">
          <a:xfrm flipH="1" flipV="1">
            <a:off x="5056095" y="3618391"/>
            <a:ext cx="408214" cy="20063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050497" y="3348259"/>
                <a:ext cx="4194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497" y="3348259"/>
                <a:ext cx="419410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91137" y="3437518"/>
                <a:ext cx="435568" cy="35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137" y="3437518"/>
                <a:ext cx="435568" cy="358368"/>
              </a:xfrm>
              <a:prstGeom prst="rect">
                <a:avLst/>
              </a:prstGeom>
              <a:blipFill rotWithShape="0">
                <a:blip r:embed="rId5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7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104094" cy="54102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the cost of the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i-th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step.  Want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Forward analysis: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Hull(first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points) -&gt; Hull(first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points)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Backward analysis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Hull(first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points) -&gt; Hull(first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points)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Each of the first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points is equally likely to be the last</a:t>
                </a:r>
              </a:p>
              <a:p>
                <a:pPr marL="631825" lvl="1" indent="-285750"/>
                <a:r>
                  <a:rPr lang="en-US" dirty="0" smtClean="0"/>
                  <a:t>Consider any ray.  It is affected if its intersecting edge is deleted (in the backward view), which happens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rays 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Expected total cost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104094" cy="5410200"/>
              </a:xfrm>
              <a:blipFill rotWithShape="0">
                <a:blip r:embed="rId2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66</a:t>
            </a:fld>
            <a:endParaRPr lang="en-US" altLang="en-US" sz="1400"/>
          </a:p>
        </p:txBody>
      </p:sp>
      <p:sp>
        <p:nvSpPr>
          <p:cNvPr id="70" name="Oval 69"/>
          <p:cNvSpPr/>
          <p:nvPr/>
        </p:nvSpPr>
        <p:spPr bwMode="auto">
          <a:xfrm>
            <a:off x="7037296" y="4321618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6185648" y="4563666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7879979" y="4823642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7037297" y="5614776"/>
            <a:ext cx="89647" cy="9861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5997392" y="625127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7541869" y="6248399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8256497" y="5843372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342095" y="5954032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6293225" y="5560980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5692590" y="5202392"/>
            <a:ext cx="89647" cy="98611"/>
          </a:xfrm>
          <a:prstGeom prst="ellipse">
            <a:avLst/>
          </a:prstGeom>
          <a:solidFill>
            <a:srgbClr val="00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80" name="Straight Connector 79"/>
          <p:cNvCxnSpPr>
            <a:stCxn id="71" idx="7"/>
          </p:cNvCxnSpPr>
          <p:nvPr/>
        </p:nvCxnSpPr>
        <p:spPr bwMode="auto">
          <a:xfrm flipV="1">
            <a:off x="6262167" y="4378145"/>
            <a:ext cx="775129" cy="1999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>
            <a:stCxn id="72" idx="1"/>
          </p:cNvCxnSpPr>
          <p:nvPr/>
        </p:nvCxnSpPr>
        <p:spPr bwMode="auto">
          <a:xfrm flipH="1" flipV="1">
            <a:off x="7126943" y="4378145"/>
            <a:ext cx="766164" cy="4599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>
            <a:stCxn id="76" idx="0"/>
            <a:endCxn id="72" idx="5"/>
          </p:cNvCxnSpPr>
          <p:nvPr/>
        </p:nvCxnSpPr>
        <p:spPr bwMode="auto">
          <a:xfrm flipH="1" flipV="1">
            <a:off x="7956498" y="4907812"/>
            <a:ext cx="344823" cy="935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>
            <a:stCxn id="75" idx="7"/>
            <a:endCxn id="76" idx="4"/>
          </p:cNvCxnSpPr>
          <p:nvPr/>
        </p:nvCxnSpPr>
        <p:spPr bwMode="auto">
          <a:xfrm flipV="1">
            <a:off x="7618388" y="5941983"/>
            <a:ext cx="682933" cy="320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>
            <a:stCxn id="74" idx="5"/>
            <a:endCxn id="75" idx="2"/>
          </p:cNvCxnSpPr>
          <p:nvPr/>
        </p:nvCxnSpPr>
        <p:spPr bwMode="auto">
          <a:xfrm flipV="1">
            <a:off x="6073911" y="6297705"/>
            <a:ext cx="1467958" cy="377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>
            <a:stCxn id="79" idx="4"/>
            <a:endCxn id="74" idx="1"/>
          </p:cNvCxnSpPr>
          <p:nvPr/>
        </p:nvCxnSpPr>
        <p:spPr bwMode="auto">
          <a:xfrm>
            <a:off x="5737414" y="5301003"/>
            <a:ext cx="273106" cy="9647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>
            <a:stCxn id="71" idx="3"/>
            <a:endCxn id="79" idx="0"/>
          </p:cNvCxnSpPr>
          <p:nvPr/>
        </p:nvCxnSpPr>
        <p:spPr bwMode="auto">
          <a:xfrm flipH="1">
            <a:off x="5737414" y="4647836"/>
            <a:ext cx="461362" cy="554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86"/>
          <p:cNvSpPr/>
          <p:nvPr/>
        </p:nvSpPr>
        <p:spPr bwMode="auto">
          <a:xfrm>
            <a:off x="7848283" y="3767303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6930039" y="5070374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7817104" y="4335558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6338047" y="4017963"/>
            <a:ext cx="89647" cy="98611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089761" y="5501523"/>
                <a:ext cx="447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761" y="5501523"/>
                <a:ext cx="447943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/>
          <p:cNvCxnSpPr>
            <a:stCxn id="91" idx="1"/>
          </p:cNvCxnSpPr>
          <p:nvPr/>
        </p:nvCxnSpPr>
        <p:spPr bwMode="auto">
          <a:xfrm flipH="1" flipV="1">
            <a:off x="6769970" y="3948180"/>
            <a:ext cx="319791" cy="1722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>
            <a:stCxn id="73" idx="1"/>
          </p:cNvCxnSpPr>
          <p:nvPr/>
        </p:nvCxnSpPr>
        <p:spPr bwMode="auto">
          <a:xfrm flipH="1" flipV="1">
            <a:off x="6266671" y="3791328"/>
            <a:ext cx="783754" cy="18378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>
            <a:stCxn id="91" idx="1"/>
          </p:cNvCxnSpPr>
          <p:nvPr/>
        </p:nvCxnSpPr>
        <p:spPr bwMode="auto">
          <a:xfrm flipV="1">
            <a:off x="7089761" y="3408287"/>
            <a:ext cx="974312" cy="22625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Straight Connector 94"/>
          <p:cNvCxnSpPr>
            <a:stCxn id="91" idx="1"/>
          </p:cNvCxnSpPr>
          <p:nvPr/>
        </p:nvCxnSpPr>
        <p:spPr bwMode="auto">
          <a:xfrm flipV="1">
            <a:off x="7089761" y="3505200"/>
            <a:ext cx="1328098" cy="2165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>
            <a:stCxn id="71" idx="7"/>
            <a:endCxn id="87" idx="2"/>
          </p:cNvCxnSpPr>
          <p:nvPr/>
        </p:nvCxnSpPr>
        <p:spPr bwMode="auto">
          <a:xfrm flipV="1">
            <a:off x="6262167" y="3816609"/>
            <a:ext cx="1586116" cy="761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76" idx="7"/>
            <a:endCxn id="87" idx="5"/>
          </p:cNvCxnSpPr>
          <p:nvPr/>
        </p:nvCxnSpPr>
        <p:spPr bwMode="auto">
          <a:xfrm flipH="1" flipV="1">
            <a:off x="7924802" y="3851473"/>
            <a:ext cx="408214" cy="20063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2610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13.8 Randomized Caching</a:t>
            </a: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408253" y="2662798"/>
            <a:ext cx="6327494" cy="3094037"/>
          </a:xfrm>
        </p:spPr>
        <p:txBody>
          <a:bodyPr/>
          <a:lstStyle/>
          <a:p>
            <a:pPr algn="ctr"/>
            <a:r>
              <a:rPr lang="en-US" sz="1800" dirty="0" smtClean="0"/>
              <a:t>An randomized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rgbClr val="990033"/>
                </a:solidFill>
              </a:rPr>
              <a:t>online</a:t>
            </a:r>
            <a:r>
              <a:rPr lang="en-US" sz="1800" dirty="0" smtClean="0"/>
              <a:t> algorithm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96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Caching (Paging)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5142451"/>
              </a:xfrm>
            </p:spPr>
            <p:txBody>
              <a:bodyPr/>
              <a:lstStyle/>
              <a:p>
                <a:r>
                  <a:rPr lang="en-US" dirty="0" smtClean="0"/>
                  <a:t>The problem: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Given a cache containing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slots, initially empty, and a sequence of memory references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σ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design an eviction/replacement policy, so as to minimize the number of cache misses.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Offline: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sequence is given in full. 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Optimal: Evict the item that will be needed the farthest in future.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Online: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sequence of requests arrive one at a time, and a decision has to be made before the next request is revealed.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Cannot be solved optimally (not because it’s NP-hard!)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A classical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online problem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In practice: LRU (empirically good due to locality)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Competitive analysis for online algorithms: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Competitive ratio = max</a:t>
                </a:r>
                <a:r>
                  <a:rPr lang="el-GR" baseline="-25000" dirty="0" smtClean="0">
                    <a:solidFill>
                      <a:schemeClr val="tx1"/>
                    </a:solidFill>
                  </a:rPr>
                  <a:t>σ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ALG(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σ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/ 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l-GR" dirty="0">
                    <a:solidFill>
                      <a:schemeClr val="tx1"/>
                    </a:solidFill>
                  </a:rPr>
                  <a:t>σ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5142451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68</a:t>
            </a:fld>
            <a:endParaRPr lang="en-US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1270142" y="6185680"/>
            <a:ext cx="428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cache misses of the algorithm on input </a:t>
            </a:r>
            <a:r>
              <a:rPr lang="el-GR" dirty="0" smtClean="0"/>
              <a:t>σ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4882393" y="5947795"/>
            <a:ext cx="377504" cy="2516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040075" y="6199464"/>
            <a:ext cx="2624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Offline optimal on input </a:t>
            </a:r>
            <a:r>
              <a:rPr lang="el-GR" dirty="0" smtClean="0"/>
              <a:t>σ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6375633" y="5880683"/>
            <a:ext cx="117448" cy="3439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418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69</a:t>
            </a:fld>
            <a:endParaRPr lang="en-US" altLang="en-US" sz="1400"/>
          </a:p>
        </p:txBody>
      </p:sp>
      <p:pic>
        <p:nvPicPr>
          <p:cNvPr id="10" name="Picture 2" descr="C:\WINDOWS\Desktop\Oh_type\kleinberg_GIF_11to13_eplog\kleinberg_13a07p75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07" y="1162503"/>
            <a:ext cx="754380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17407" y="5360565"/>
            <a:ext cx="8033534" cy="69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 smtClean="0">
                <a:solidFill>
                  <a:schemeClr val="tx1"/>
                </a:solidFill>
              </a:rPr>
              <a:t>Very similar to NRU (not recently used), often used on hardware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 smtClean="0">
                <a:solidFill>
                  <a:schemeClr val="tx1"/>
                </a:solidFill>
              </a:rPr>
              <a:t>LRU is a special case of the marking algorithm</a:t>
            </a:r>
          </a:p>
        </p:txBody>
      </p:sp>
    </p:spTree>
    <p:extLst>
      <p:ext uri="{BB962C8B-B14F-4D97-AF65-F5344CB8AC3E}">
        <p14:creationId xmlns:p14="http://schemas.microsoft.com/office/powerpoint/2010/main" val="12193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13.2  Global Minimum Cut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800" dirty="0" smtClean="0"/>
              <a:t>A problem for which the best known randomized algorithm is faster than the best known deterministic algorithm.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Marking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Claim: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marking algorithm incurs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𝑘𝑟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misses over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phases.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Proof: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each phase,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σ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contains accesses to exactly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distinct items. The next phase begins with an access to a different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st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item.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The marking algorithm incurs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misses per phase, for a total of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𝑘𝑟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misses over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phases.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Claim: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OPT(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σ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≥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Proof: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OPT must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misses in the first phase + first access in the second phase.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From the 2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access in phase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the first access in phase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OPT must have at least one miss (why?).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70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223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Ratio for a Marking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So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competitive ratio is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𝑘𝑟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𝑘𝑟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Theorem: </a:t>
                </a:r>
                <a:r>
                  <a:rPr lang="en-US" dirty="0">
                    <a:solidFill>
                      <a:schemeClr val="tx1"/>
                    </a:solidFill>
                  </a:rPr>
                  <a:t>The competitive ratio of any marking algorithm is at most 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Corollary: </a:t>
                </a:r>
                <a:r>
                  <a:rPr lang="en-US" dirty="0">
                    <a:solidFill>
                      <a:schemeClr val="tx1"/>
                    </a:solidFill>
                  </a:rPr>
                  <a:t>The competitive ratio of LRU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 NRU is </a:t>
                </a:r>
                <a:r>
                  <a:rPr lang="en-US" dirty="0">
                    <a:solidFill>
                      <a:schemeClr val="tx1"/>
                    </a:solidFill>
                  </a:rPr>
                  <a:t>k.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Worst-case </a:t>
                </a:r>
                <a:r>
                  <a:rPr lang="en-US" dirty="0">
                    <a:solidFill>
                      <a:schemeClr val="tx1"/>
                    </a:solidFill>
                  </a:rPr>
                  <a:t>input: Round-robin requests over k+1 items.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fact, the competitive ratio of any deterministic algorithm ≥ 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Adversarial strategy: access the item that has just been thrown out.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71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9127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Randomized Marking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72</a:t>
            </a:fld>
            <a:endParaRPr lang="en-US" altLang="en-US" sz="1400"/>
          </a:p>
        </p:txBody>
      </p:sp>
      <p:pic>
        <p:nvPicPr>
          <p:cNvPr id="10" name="Picture 2" descr="C:\WINDOWS\Desktop\Oh_type\kleinberg_GIF_11to13_eplog\kleinberg_13a07p75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07" y="1162503"/>
            <a:ext cx="754380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652" y="5217844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33"/>
                </a:solidFill>
              </a:rPr>
              <a:t>Chosen uniformly at random</a:t>
            </a:r>
            <a:endParaRPr lang="en-US" sz="1800" dirty="0">
              <a:solidFill>
                <a:srgbClr val="990033"/>
              </a:solidFill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H="1" flipV="1">
            <a:off x="4541707" y="4253218"/>
            <a:ext cx="359880" cy="964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88381" y="5754730"/>
            <a:ext cx="635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99"/>
                </a:solidFill>
              </a:rPr>
              <a:t>Assumption:</a:t>
            </a:r>
            <a:r>
              <a:rPr lang="en-US" sz="1800" dirty="0" smtClean="0">
                <a:solidFill>
                  <a:srgbClr val="990033"/>
                </a:solidFill>
              </a:rPr>
              <a:t> </a:t>
            </a:r>
            <a:r>
              <a:rPr lang="en-US" sz="1800" dirty="0" smtClean="0"/>
              <a:t>Adversary doesn’t know our random numbers.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85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the Randomized Marking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Theorem: </a:t>
                </a:r>
                <a:r>
                  <a:rPr lang="en-US" dirty="0">
                    <a:solidFill>
                      <a:schemeClr val="tx1"/>
                    </a:solidFill>
                  </a:rPr>
                  <a:t>This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randomized marking algorithm </a:t>
                </a:r>
                <a:r>
                  <a:rPr lang="en-US" dirty="0">
                    <a:solidFill>
                      <a:schemeClr val="tx1"/>
                    </a:solidFill>
                  </a:rPr>
                  <a:t>has expected competitive ratio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Definition: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Call </a:t>
                </a:r>
                <a:r>
                  <a:rPr lang="en-US" dirty="0">
                    <a:solidFill>
                      <a:schemeClr val="tx1"/>
                    </a:solidFill>
                  </a:rPr>
                  <a:t>an item </a:t>
                </a:r>
                <a:r>
                  <a:rPr lang="en-US" dirty="0">
                    <a:solidFill>
                      <a:srgbClr val="990033"/>
                    </a:solidFill>
                  </a:rPr>
                  <a:t>fresh</a:t>
                </a:r>
                <a:r>
                  <a:rPr lang="en-US" dirty="0">
                    <a:solidFill>
                      <a:schemeClr val="tx1"/>
                    </a:solidFill>
                  </a:rPr>
                  <a:t> if it is accessed in this phase but not in the previous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phase, otherwise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stale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number of fresh items in phase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Claim: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OPT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 smtClean="0"/>
                  <a:t>Proof: </a:t>
                </a:r>
                <a:br>
                  <a:rPr lang="en-US" dirty="0" smtClean="0"/>
                </a:br>
                <a:r>
                  <a:rPr lang="en-US" dirty="0" smtClean="0"/>
                  <a:t>  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 the cost of OPT in phase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 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    Phase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distinct items, and phase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fresh items that are different from these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    OPT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932" b="-5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73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4116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for the Randomized Marking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914400"/>
                <a:ext cx="8068235" cy="5410200"/>
              </a:xfrm>
            </p:spPr>
            <p:txBody>
              <a:bodyPr/>
              <a:lstStyle/>
              <a:p>
                <a:r>
                  <a:rPr lang="en-US" dirty="0" smtClean="0"/>
                  <a:t>Claim: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Expected # misses of the randomized algorithm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Proof: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Consider any phase. Note </a:t>
                </a:r>
                <a:r>
                  <a:rPr lang="en-US" dirty="0">
                    <a:solidFill>
                      <a:schemeClr val="tx1"/>
                    </a:solidFill>
                  </a:rPr>
                  <a:t>that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all </a:t>
                </a:r>
                <a:r>
                  <a:rPr lang="en-US" dirty="0">
                    <a:solidFill>
                      <a:schemeClr val="tx1"/>
                    </a:solidFill>
                  </a:rPr>
                  <a:t>stale items are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the cache at the beginning of the phase, unmarked.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All accesses to fresh items will miss.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Consider </a:t>
                </a:r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access </a:t>
                </a:r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stale item in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phase.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it is on a stale but marked item, then it must be a hit.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it is on a stale but unmarked item, then it is a miss with prob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914400"/>
                <a:ext cx="8068235" cy="5410200"/>
              </a:xfrm>
              <a:blipFill rotWithShape="0">
                <a:blip r:embed="rId2"/>
                <a:stretch>
                  <a:fillRect l="-604" t="-7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74</a:t>
            </a:fld>
            <a:endParaRPr lang="en-US" altLang="en-US" sz="1400"/>
          </a:p>
        </p:txBody>
      </p:sp>
      <p:sp>
        <p:nvSpPr>
          <p:cNvPr id="5" name="Oval 4"/>
          <p:cNvSpPr/>
          <p:nvPr/>
        </p:nvSpPr>
        <p:spPr bwMode="auto">
          <a:xfrm>
            <a:off x="1586752" y="4482352"/>
            <a:ext cx="274320" cy="27432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259105" y="4482352"/>
            <a:ext cx="274320" cy="27432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31458" y="4482352"/>
            <a:ext cx="274320" cy="27432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603811" y="4482352"/>
            <a:ext cx="274320" cy="27432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273475" y="4482352"/>
            <a:ext cx="274320" cy="27432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943139" y="4482352"/>
            <a:ext cx="274320" cy="27432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612803" y="4482352"/>
            <a:ext cx="274320" cy="27432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282467" y="4482352"/>
            <a:ext cx="274320" cy="27432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952131" y="4482352"/>
            <a:ext cx="274320" cy="27432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4095077" y="4299472"/>
            <a:ext cx="636494" cy="640080"/>
          </a:xfrm>
          <a:prstGeom prst="mathMultiply">
            <a:avLst>
              <a:gd name="adj1" fmla="val 5873"/>
            </a:avLst>
          </a:prstGeom>
          <a:solidFill>
            <a:srgbClr val="C00000"/>
          </a:solidFill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3422724" y="4299472"/>
            <a:ext cx="636494" cy="640080"/>
          </a:xfrm>
          <a:prstGeom prst="mathMultiply">
            <a:avLst>
              <a:gd name="adj1" fmla="val 5873"/>
            </a:avLst>
          </a:prstGeom>
          <a:solidFill>
            <a:srgbClr val="C00000"/>
          </a:solidFill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95693" y="5202082"/>
                <a:ext cx="1727050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fresh items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693" y="5202082"/>
                <a:ext cx="1727050" cy="358368"/>
              </a:xfrm>
              <a:prstGeom prst="rect">
                <a:avLst/>
              </a:prstGeom>
              <a:blipFill rotWithShape="0">
                <a:blip r:embed="rId3"/>
                <a:stretch>
                  <a:fillRect t="-3390" r="-1408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e 17"/>
          <p:cNvSpPr/>
          <p:nvPr/>
        </p:nvSpPr>
        <p:spPr bwMode="auto">
          <a:xfrm rot="-5400000">
            <a:off x="3967632" y="4574541"/>
            <a:ext cx="216345" cy="943984"/>
          </a:xfrm>
          <a:prstGeom prst="leftBrace">
            <a:avLst>
              <a:gd name="adj1" fmla="val 59761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9" name="Left Brace 18"/>
          <p:cNvSpPr/>
          <p:nvPr/>
        </p:nvSpPr>
        <p:spPr bwMode="auto">
          <a:xfrm rot="-5400000">
            <a:off x="5996493" y="4567517"/>
            <a:ext cx="189600" cy="2296305"/>
          </a:xfrm>
          <a:prstGeom prst="leftBrace">
            <a:avLst>
              <a:gd name="adj1" fmla="val 59761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450751" y="5849626"/>
                <a:ext cx="32810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stale items accesses so far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751" y="5849626"/>
                <a:ext cx="3281084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3636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2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18" grpId="0" animBg="1"/>
      <p:bldP spid="19" grpId="0" animBg="1"/>
      <p:bldP spid="2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for the Randomized Marking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914400"/>
                <a:ext cx="8417860" cy="54102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Thus, the expected </a:t>
                </a:r>
                <a:r>
                  <a:rPr lang="en-US" dirty="0">
                    <a:solidFill>
                      <a:schemeClr val="tx1"/>
                    </a:solidFill>
                  </a:rPr>
                  <a:t>#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misses in phase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at most </a:t>
                </a: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Summing over all phases, it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So the competitive ratio of the randomized marking algorithm is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Lower bounds:</a:t>
                </a:r>
              </a:p>
              <a:p>
                <a:pPr marL="631825" lvl="1" indent="-285750"/>
                <a:r>
                  <a:rPr lang="en-US" dirty="0" smtClean="0"/>
                  <a:t>The competitive ratio of any deterministic algorithm is 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631825" lvl="1" indent="-285750"/>
                <a:r>
                  <a:rPr lang="en-US" dirty="0"/>
                  <a:t>The competitive ratio of any </a:t>
                </a:r>
                <a:r>
                  <a:rPr lang="en-US" dirty="0" smtClean="0"/>
                  <a:t>randomized algorithm is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631825" lvl="1" indent="-28575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914400"/>
                <a:ext cx="8417860" cy="5410200"/>
              </a:xfrm>
              <a:blipFill rotWithShape="0">
                <a:blip r:embed="rId2"/>
                <a:stretch>
                  <a:fillRect l="-579" t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75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09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13.9 Tail Inequalities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KT 13.9</a:t>
            </a:r>
          </a:p>
          <a:p>
            <a:r>
              <a:rPr lang="en-US" dirty="0" smtClean="0"/>
              <a:t>MR 3.2, 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fld id="{1A91AB74-BC2C-47DC-8A56-3F4E23B550F6}" type="slidenum">
              <a:rPr lang="en-US" altLang="en-US" smtClean="0"/>
              <a:pPr/>
              <a:t>76</a:t>
            </a:fld>
            <a:endParaRPr lang="en-US" altLang="en-US" sz="140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488" y="2671763"/>
            <a:ext cx="3909399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dirty="0" smtClean="0"/>
                  <a:t>Theorem: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a random variable taking nonnegative values,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we have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Proof: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⋅0=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Applications: </a:t>
                </a:r>
              </a:p>
              <a:p>
                <a:pPr marL="631825" lvl="1" indent="-285750"/>
                <a:r>
                  <a:rPr lang="en-US" dirty="0" smtClean="0"/>
                  <a:t>Running time: Las Vegas to Monte Carlo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Solution quality: Approximation algorithms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77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3496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Chebyshev</a:t>
            </a:r>
            <a:r>
              <a:rPr lang="en-US" dirty="0" smtClean="0"/>
              <a:t>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dirty="0" smtClean="0"/>
                  <a:t>Theorem:</a:t>
                </a:r>
                <a:r>
                  <a:rPr lang="en-US" dirty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 random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variable, with expectation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have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/>
                <a:r>
                  <a:rPr lang="en-US" dirty="0"/>
                  <a:t>Proof: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b="0" dirty="0" smtClean="0">
                    <a:solidFill>
                      <a:schemeClr val="tx1"/>
                    </a:solidFill>
                  </a:rPr>
                  <a:t>Then applying Markov inequality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“3-sigma rule” for normal distribution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err="1" smtClean="0">
                    <a:solidFill>
                      <a:schemeClr val="tx1"/>
                    </a:solidFill>
                  </a:rPr>
                  <a:t>Chebyshev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inequality says: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    3/4 of the data are within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from mean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 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8/9 </a:t>
                </a:r>
                <a:r>
                  <a:rPr lang="en-US" dirty="0">
                    <a:solidFill>
                      <a:schemeClr val="tx1"/>
                    </a:solidFill>
                  </a:rPr>
                  <a:t>of the data are within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from mean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78</a:t>
            </a:fld>
            <a:endParaRPr lang="en-US" altLang="en-US" sz="1400"/>
          </a:p>
        </p:txBody>
      </p:sp>
      <p:pic>
        <p:nvPicPr>
          <p:cNvPr id="666626" name="Picture 2" descr="http://upload.wikimedia.org/wikipedia/commons/thumb/a/a9/Empirical_Rule.PNG/350px-Empirical_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539" y="3905249"/>
            <a:ext cx="333375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Chernoff</a:t>
            </a:r>
            <a:r>
              <a:rPr lang="en-US" smtClean="0"/>
              <a:t> inequality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6153" y="762000"/>
                <a:ext cx="7951694" cy="5410200"/>
              </a:xfrm>
            </p:spPr>
            <p:txBody>
              <a:bodyPr/>
              <a:lstStyle/>
              <a:p>
                <a:r>
                  <a:rPr lang="en-US" dirty="0" smtClean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 independent 0-1 random variables (not necessarily identical),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i="1" dirty="0" smtClean="0">
                    <a:solidFill>
                      <a:schemeClr val="tx1"/>
                    </a:solidFill>
                  </a:rPr>
                  <a:t/>
                </a:r>
                <a:br>
                  <a:rPr lang="en-US" i="1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br>
                  <a:rPr lang="en-US" i="1" dirty="0">
                    <a:solidFill>
                      <a:schemeClr val="tx1"/>
                    </a:solidFill>
                  </a:rPr>
                </a:br>
                <a:r>
                  <a:rPr lang="en-US" i="1" dirty="0" smtClean="0">
                    <a:solidFill>
                      <a:schemeClr val="tx1"/>
                    </a:solidFill>
                  </a:rPr>
                  <a:t/>
                </a:r>
                <a:br>
                  <a:rPr lang="en-US" i="1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any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/>
                </a:r>
                <a:br>
                  <a:rPr lang="en-US" i="1" dirty="0" smtClean="0">
                    <a:solidFill>
                      <a:schemeClr val="tx1"/>
                    </a:solidFill>
                  </a:rPr>
                </a:br>
                <a:r>
                  <a:rPr lang="en-US" i="1" dirty="0" smtClean="0">
                    <a:solidFill>
                      <a:schemeClr val="tx1"/>
                    </a:solidFill>
                  </a:rPr>
                  <a:t/>
                </a:r>
                <a:br>
                  <a:rPr lang="en-US" i="1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any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i="1" dirty="0" smtClean="0">
                    <a:solidFill>
                      <a:schemeClr val="tx1"/>
                    </a:solidFill>
                  </a:rPr>
                </a:br>
                <a:r>
                  <a:rPr lang="en-US" i="1" dirty="0" smtClean="0">
                    <a:solidFill>
                      <a:schemeClr val="tx1"/>
                    </a:solidFill>
                  </a:rPr>
                  <a:t/>
                </a:r>
                <a:br>
                  <a:rPr lang="en-US" i="1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Central limit theorem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independent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 identically distributed random variables</a:t>
                </a:r>
                <a:r>
                  <a:rPr lang="en-US" dirty="0">
                    <a:solidFill>
                      <a:schemeClr val="tx1"/>
                    </a:solidFill>
                  </a:rPr>
                  <a:t>, and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→∞, 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approaches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.</a:t>
                </a:r>
                <a:r>
                  <a:rPr lang="en-US" i="1" dirty="0">
                    <a:solidFill>
                      <a:schemeClr val="tx1"/>
                    </a:solidFill>
                  </a:rPr>
                  <a:t/>
                </a:r>
                <a:br>
                  <a:rPr lang="en-US" i="1" dirty="0">
                    <a:solidFill>
                      <a:schemeClr val="tx1"/>
                    </a:solidFill>
                  </a:rPr>
                </a:br>
                <a:endParaRPr lang="en-US" i="1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Why is central limit theorem not good enough?</a:t>
                </a:r>
              </a:p>
              <a:p>
                <a:pPr marL="631825" lvl="1" indent="-285750"/>
                <a:r>
                  <a:rPr lang="en-US" dirty="0" smtClean="0"/>
                  <a:t>It only talks about the limit, not for any specific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/>
                  <a:t>Integrals over normal have no closed form.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53" y="762000"/>
                <a:ext cx="7951694" cy="5410200"/>
              </a:xfrm>
              <a:blipFill rotWithShape="0">
                <a:blip r:embed="rId2"/>
                <a:stretch>
                  <a:fillRect l="-690" t="-1464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79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8469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5E4E7-469F-4028-9D45-DDB023662B2A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Minimum Cut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Global min cut.  </a:t>
            </a:r>
            <a:r>
              <a:rPr lang="en-US" altLang="en-US" dirty="0">
                <a:solidFill>
                  <a:schemeClr val="tx1"/>
                </a:solidFill>
              </a:rPr>
              <a:t>Given a connected, undirected graph G = (V, </a:t>
            </a:r>
            <a:r>
              <a:rPr lang="en-US" altLang="en-US" dirty="0" smtClean="0">
                <a:solidFill>
                  <a:schemeClr val="tx1"/>
                </a:solidFill>
              </a:rPr>
              <a:t>E), </a:t>
            </a:r>
            <a:r>
              <a:rPr lang="en-US" altLang="en-US" dirty="0">
                <a:solidFill>
                  <a:schemeClr val="tx1"/>
                </a:solidFill>
              </a:rPr>
              <a:t>find a cut (A, B) of minimum cardinality.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Applications.  </a:t>
            </a:r>
            <a:r>
              <a:rPr lang="en-US" altLang="en-US" dirty="0">
                <a:solidFill>
                  <a:schemeClr val="tx1"/>
                </a:solidFill>
              </a:rPr>
              <a:t>Partitioning items in a database, identify clusters of related documents, network reliability, network design, circuit design, TSP solvers.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Network flow solution. </a:t>
            </a:r>
          </a:p>
          <a:p>
            <a:pPr lvl="1"/>
            <a:r>
              <a:rPr lang="en-US" altLang="en-US" dirty="0"/>
              <a:t>Replace every edge (u, v) with two antiparallel edges (u, v) and (v, u).</a:t>
            </a:r>
          </a:p>
          <a:p>
            <a:pPr lvl="1"/>
            <a:r>
              <a:rPr lang="en-US" altLang="en-US" dirty="0"/>
              <a:t>Pick some vertex s and compute min s-v cut separating s from each other vertex v </a:t>
            </a:r>
            <a:r>
              <a:rPr lang="en-US" altLang="en-US" dirty="0">
                <a:sym typeface="Symbol" pitchFamily="92" charset="2"/>
              </a:rPr>
              <a:t> V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 smtClean="0"/>
              <a:t>False </a:t>
            </a:r>
            <a:r>
              <a:rPr lang="en-US" altLang="en-US" dirty="0"/>
              <a:t>intuition.  </a:t>
            </a:r>
            <a:r>
              <a:rPr lang="en-US" altLang="en-US" dirty="0">
                <a:solidFill>
                  <a:schemeClr val="tx1"/>
                </a:solidFill>
              </a:rPr>
              <a:t>Global min-cut is harder than min s-t cut.</a:t>
            </a:r>
          </a:p>
        </p:txBody>
      </p:sp>
      <p:graphicFrame>
        <p:nvGraphicFramePr>
          <p:cNvPr id="578564" name="Object 4"/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98" name="Equation" r:id="rId4" imgW="139680" imgH="291960" progId="Equation.3">
                  <p:embed/>
                </p:oleObj>
              </mc:Choice>
              <mc:Fallback>
                <p:oleObj name="Equation" r:id="rId4" imgW="1396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Random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914400"/>
                <a:ext cx="8068236" cy="5410200"/>
              </a:xfrm>
            </p:spPr>
            <p:txBody>
              <a:bodyPr/>
              <a:lstStyle/>
              <a:p>
                <a:r>
                  <a:rPr lang="en-US" dirty="0" smtClean="0"/>
                  <a:t>Problem: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Given an </a:t>
                </a:r>
                <a:r>
                  <a:rPr lang="en-US" dirty="0">
                    <a:solidFill>
                      <a:schemeClr val="tx1"/>
                    </a:solidFill>
                  </a:rPr>
                  <a:t>array of 0’s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:r>
                  <a:rPr lang="en-US" dirty="0">
                    <a:solidFill>
                      <a:schemeClr val="tx1"/>
                    </a:solidFill>
                  </a:rPr>
                  <a:t>1’s, and want to estimate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fraction of 1’s.  We do so by random sampling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locations.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the result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sample, then the estimator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Markov inequality: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𝛿𝛽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Chebyshev</a:t>
                </a:r>
                <a:r>
                  <a:rPr lang="en-US" dirty="0" smtClean="0"/>
                  <a:t> inequality (only need pairwise independence):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endParaRPr lang="en-US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𝛿𝛽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i="0" dirty="0" smtClean="0">
                    <a:solidFill>
                      <a:schemeClr val="tx1"/>
                    </a:solidFill>
                    <a:latin typeface="+mj-lt"/>
                  </a:rPr>
                  <a:t>for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|&gt;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914400"/>
                <a:ext cx="8068236" cy="5410200"/>
              </a:xfrm>
              <a:blipFill rotWithShape="0">
                <a:blip r:embed="rId2"/>
                <a:stretch>
                  <a:fillRect l="-604" r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80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9007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Random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914400"/>
                <a:ext cx="8238566" cy="5410200"/>
              </a:xfrm>
            </p:spPr>
            <p:txBody>
              <a:bodyPr/>
              <a:lstStyle/>
              <a:p>
                <a:r>
                  <a:rPr lang="en-US" dirty="0" smtClean="0"/>
                  <a:t>Problem: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Given an </a:t>
                </a:r>
                <a:r>
                  <a:rPr lang="en-US" dirty="0">
                    <a:solidFill>
                      <a:schemeClr val="tx1"/>
                    </a:solidFill>
                  </a:rPr>
                  <a:t>array of 0’s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:r>
                  <a:rPr lang="en-US" dirty="0">
                    <a:solidFill>
                      <a:schemeClr val="tx1"/>
                    </a:solidFill>
                  </a:rPr>
                  <a:t>1’s, and want to estimate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fraction of 1’s.  We do so by random sampling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locations.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the result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sample, then the estimator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:r>
                  <a:rPr lang="en-US" dirty="0" err="1" smtClean="0"/>
                  <a:t>Chernoff</a:t>
                </a:r>
                <a:r>
                  <a:rPr lang="en-US" dirty="0" smtClean="0"/>
                  <a:t> inequality (need full independence):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any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, </a:t>
                </a: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b="0" i="0" dirty="0" smtClean="0">
                    <a:solidFill>
                      <a:schemeClr val="tx1"/>
                    </a:solidFill>
                    <a:latin typeface="+mj-lt"/>
                  </a:rPr>
                  <a:t>Exponentially small!</a:t>
                </a:r>
              </a:p>
              <a:p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|&gt;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&lt;2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Remark: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Sampling with and without replacement.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914400"/>
                <a:ext cx="8238566" cy="5410200"/>
              </a:xfrm>
              <a:blipFill rotWithShape="0">
                <a:blip r:embed="rId2"/>
                <a:stretch>
                  <a:fillRect l="-592" r="-370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81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304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Sampling for Density Approximation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82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dirty="0" smtClean="0"/>
                  <a:t>Problem: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points in the plane, sample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such that with constant probability, for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every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rectangle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Q: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What large should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be?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Analysis: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Consider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any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Then the problem is the same as before.</a:t>
                </a: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so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ensures the above guarantee with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constant probability by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Chebyshev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But, this only holds for one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In order to make this hold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this probability has to be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(why?)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0171" y="2386846"/>
            <a:ext cx="3680779" cy="338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5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Sampling for Density Approximation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83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dirty="0" smtClean="0"/>
                  <a:t>Problem: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points in the plane, sample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such that </a:t>
                </a:r>
                <a:r>
                  <a:rPr lang="en-US" dirty="0">
                    <a:solidFill>
                      <a:schemeClr val="tx1"/>
                    </a:solidFill>
                  </a:rPr>
                  <a:t>with constant probability,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every rectangle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Analysis (continued):</a:t>
                </a: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Chebyshev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not enough for such a high probability.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Chernoff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says: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𝜖𝜇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We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)=1/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Remark 1: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Can show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by “gridding”.</a:t>
                </a:r>
              </a:p>
              <a:p>
                <a:r>
                  <a:rPr lang="en-US" dirty="0" smtClean="0"/>
                  <a:t>Remark 2: </a:t>
                </a:r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further improve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This holds for any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range space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its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VC-dimension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2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13.10  </a:t>
            </a:r>
            <a:r>
              <a:rPr lang="en-US" altLang="en-US" dirty="0" smtClean="0"/>
              <a:t>Balls and Bins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68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7E0AE-09B3-42C5-AF7D-422C490C2A0D}" type="slidenum">
              <a:rPr lang="en-US" altLang="en-US"/>
              <a:pPr/>
              <a:t>85</a:t>
            </a:fld>
            <a:endParaRPr lang="en-US" altLang="en-US" sz="1400"/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Balls and Bins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253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Setup.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Throw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balls into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bins uniformly and independently.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Birthday paradox.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How many balls are needed in order to see at least one collision?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Answer.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balls, expect to see one collision.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Coupon collector.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How many balls are needed to cover all bins?</a:t>
                </a: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dirty="0"/>
                  <a:t>Answer.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balls in expectation.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The occupancy problem.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balls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bins, what is the maximum number of balls in any bin?</a:t>
                </a: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Challenge.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]≠</m:t>
                        </m:r>
                        <m:func>
                          <m:func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!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00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42462-D460-40F7-87E5-4F0715F1781E}" type="slidenum">
              <a:rPr lang="en-US" altLang="en-US"/>
              <a:pPr/>
              <a:t>86</a:t>
            </a:fld>
            <a:endParaRPr lang="en-US" altLang="en-US" sz="140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smtClean="0"/>
              <a:t>Occupancy Problem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35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Analysis.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= number of </a:t>
                </a:r>
                <a:r>
                  <a:rPr lang="en-US" altLang="en-US" dirty="0" smtClean="0"/>
                  <a:t>balls in bin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en-US" altLang="en-US" dirty="0"/>
                  <a:t> if </a:t>
                </a:r>
                <a:r>
                  <a:rPr lang="en-US" altLang="en-US" dirty="0" smtClean="0"/>
                  <a:t>ball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assigned to </a:t>
                </a:r>
                <a:r>
                  <a:rPr lang="en-US" altLang="en-US" dirty="0" smtClean="0"/>
                  <a:t>bin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, and </a:t>
                </a:r>
                <a:r>
                  <a:rPr lang="en-US" altLang="en-US" dirty="0" smtClean="0"/>
                  <a:t>0 </a:t>
                </a:r>
                <a:r>
                  <a:rPr lang="en-US" altLang="en-US" dirty="0"/>
                  <a:t>otherwise.</a:t>
                </a:r>
              </a:p>
              <a:p>
                <a:pPr lvl="1"/>
                <a:r>
                  <a:rPr lang="en-US" altLang="en-US" dirty="0"/>
                  <a:t>We have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 = 1/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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,</a:t>
                </a:r>
                <a:r>
                  <a:rPr lang="en-US" altLang="en-US" dirty="0" smtClean="0">
                    <a:sym typeface="Symbol" pitchFamily="92" charset="2"/>
                  </a:rPr>
                  <a:t> </a:t>
                </a:r>
                <a:r>
                  <a:rPr lang="en-US" altLang="en-US" dirty="0">
                    <a:sym typeface="Symbol" pitchFamily="92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𝜇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=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[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 = 1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Applying </a:t>
                </a:r>
                <a:r>
                  <a:rPr lang="en-US" altLang="en-US" dirty="0" err="1"/>
                  <a:t>Chernoff</a:t>
                </a:r>
                <a:r>
                  <a:rPr lang="en-US" altLang="en-US" dirty="0"/>
                  <a:t> bounds with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=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𝑐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−1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yields</a:t>
                </a:r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(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be number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𝑥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𝑥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  <a:sym typeface="Symbol" pitchFamily="92" charset="2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, and choose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𝑐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 (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.</a:t>
                </a: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pPr lvl="1"/>
                <a:r>
                  <a:rPr lang="en-US" altLang="en-US" dirty="0"/>
                  <a:t>Union bound </a:t>
                </a:r>
                <a:r>
                  <a:rPr lang="en-US" altLang="en-US" dirty="0">
                    <a:sym typeface="Symbol" pitchFamily="92" charset="2"/>
                  </a:rPr>
                  <a:t>  with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 1−1/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</m:oMath>
                </a14:m>
                <a:r>
                  <a:rPr lang="en-US" altLang="en-US" dirty="0" smtClean="0">
                    <a:sym typeface="Symbol" pitchFamily="92" charset="2"/>
                  </a:rPr>
                  <a:t> </a:t>
                </a:r>
                <a:r>
                  <a:rPr lang="en-US" altLang="en-US" dirty="0">
                    <a:sym typeface="Symbol" pitchFamily="92" charset="2"/>
                  </a:rPr>
                  <a:t>no </a:t>
                </a:r>
                <a:r>
                  <a:rPr lang="en-US" altLang="en-US" dirty="0" smtClean="0">
                    <a:sym typeface="Symbol" pitchFamily="92" charset="2"/>
                  </a:rPr>
                  <a:t>bin receives </a:t>
                </a:r>
                <a:r>
                  <a:rPr lang="en-US" altLang="en-US" dirty="0">
                    <a:sym typeface="Symbol" pitchFamily="92" charset="2"/>
                  </a:rPr>
                  <a:t>more than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(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) 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dirty="0" err="1">
                            <a:latin typeface="Cambria Math" panose="02040503050406030204" pitchFamily="18" charset="0"/>
                            <a:sym typeface="Symbol" pitchFamily="92" charset="2"/>
                          </a:rPr>
                          <m:t>log</m:t>
                        </m:r>
                      </m:fName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𝑛</m:t>
                        </m:r>
                      </m:e>
                    </m:func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/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log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en-US" i="1" dirty="0" err="1">
                        <a:latin typeface="Cambria Math" panose="02040503050406030204" pitchFamily="18" charset="0"/>
                        <a:sym typeface="Symbol" pitchFamily="92" charset="2"/>
                      </a:rPr>
                      <m:t>log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 smtClean="0">
                    <a:sym typeface="Symbol" pitchFamily="92" charset="2"/>
                  </a:rPr>
                  <a:t> balls.</a:t>
                </a:r>
                <a:endParaRPr lang="en-US" altLang="en-US" dirty="0">
                  <a:sym typeface="Symbol" pitchFamily="92" charset="2"/>
                </a:endParaRPr>
              </a:p>
            </p:txBody>
          </p:sp>
        </mc:Choice>
        <mc:Fallback xmlns="">
          <p:sp>
            <p:nvSpPr>
              <p:cNvPr id="66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4"/>
                <a:stretch>
                  <a:fillRect l="-621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3558" name="Object 6"/>
          <p:cNvGraphicFramePr>
            <a:graphicFrameLocks noChangeAspect="1"/>
          </p:cNvGraphicFramePr>
          <p:nvPr/>
        </p:nvGraphicFramePr>
        <p:xfrm>
          <a:off x="6045740" y="2455863"/>
          <a:ext cx="172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318" name="Equation" r:id="rId5" imgW="1726920" imgH="609480" progId="Equation.3">
                  <p:embed/>
                </p:oleObj>
              </mc:Choice>
              <mc:Fallback>
                <p:oleObj name="Equation" r:id="rId5" imgW="17269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740" y="2455863"/>
                        <a:ext cx="172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9" name="Object 7"/>
          <p:cNvGraphicFramePr>
            <a:graphicFrameLocks noChangeAspect="1"/>
          </p:cNvGraphicFramePr>
          <p:nvPr/>
        </p:nvGraphicFramePr>
        <p:xfrm>
          <a:off x="1447800" y="3810000"/>
          <a:ext cx="576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319" name="Equation" r:id="rId7" imgW="5765760" imgH="711000" progId="Equation.3">
                  <p:embed/>
                </p:oleObj>
              </mc:Choice>
              <mc:Fallback>
                <p:oleObj name="Equation" r:id="rId7" imgW="5765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5765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3560" name="Rectangle 8"/>
              <p:cNvSpPr>
                <a:spLocks noChangeArrowheads="1"/>
              </p:cNvSpPr>
              <p:nvPr/>
            </p:nvSpPr>
            <p:spPr bwMode="auto">
              <a:xfrm>
                <a:off x="3078163" y="5400675"/>
                <a:ext cx="4437112" cy="523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400" dirty="0" smtClean="0"/>
                  <a:t>Fact:  this bound is asymptotically tight:  with high</a:t>
                </a:r>
                <a:br>
                  <a:rPr lang="en-US" altLang="en-US" sz="1400" dirty="0" smtClean="0"/>
                </a:br>
                <a:r>
                  <a:rPr lang="en-US" altLang="en-US" sz="1400" dirty="0" smtClean="0"/>
                  <a:t>probability, some bin receives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400" i="0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Ω</m:t>
                    </m:r>
                    <m:r>
                      <a:rPr lang="en-US" altLang="en-US" sz="140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func>
                      <m:funcPr>
                        <m:ctrlPr>
                          <a:rPr lang="en-US" altLang="en-US" sz="1400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400" i="0" dirty="0" err="1">
                            <a:latin typeface="Cambria Math" panose="02040503050406030204" pitchFamily="18" charset="0"/>
                            <a:sym typeface="Symbol" pitchFamily="92" charset="2"/>
                          </a:rPr>
                          <m:t>log</m:t>
                        </m:r>
                      </m:fName>
                      <m:e>
                        <m:r>
                          <a:rPr lang="en-US" altLang="en-US" sz="1400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𝑛</m:t>
                        </m:r>
                      </m:e>
                    </m:func>
                    <m:r>
                      <a:rPr lang="en-US" altLang="en-US" sz="1400" i="1" dirty="0">
                        <a:latin typeface="Cambria Math" panose="02040503050406030204" pitchFamily="18" charset="0"/>
                        <a:sym typeface="Symbol" pitchFamily="92" charset="2"/>
                      </a:rPr>
                      <m:t>/ </m:t>
                    </m:r>
                    <m:r>
                      <m:rPr>
                        <m:sty m:val="p"/>
                      </m:rPr>
                      <a:rPr lang="en-US" altLang="en-US" sz="1400" i="1" dirty="0">
                        <a:latin typeface="Cambria Math" panose="02040503050406030204" pitchFamily="18" charset="0"/>
                        <a:sym typeface="Symbol" pitchFamily="92" charset="2"/>
                      </a:rPr>
                      <m:t>log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  <a:sym typeface="Symbol" pitchFamily="92" charset="2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en-US" sz="1400" i="1" dirty="0" err="1">
                        <a:latin typeface="Cambria Math" panose="02040503050406030204" pitchFamily="18" charset="0"/>
                        <a:sym typeface="Symbol" pitchFamily="92" charset="2"/>
                      </a:rPr>
                      <m:t>log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  <a:sym typeface="Symbol" pitchFamily="92" charset="2"/>
                      </a:rPr>
                      <m:t>⁡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  <a:sym typeface="Symbol" pitchFamily="92" charset="2"/>
                      </a:rPr>
                      <m:t>) </m:t>
                    </m:r>
                  </m:oMath>
                </a14:m>
                <a:endParaRPr lang="en-US" altLang="en-US" sz="1400" dirty="0">
                  <a:sym typeface="Symbol" pitchFamily="92" charset="2"/>
                </a:endParaRPr>
              </a:p>
            </p:txBody>
          </p:sp>
        </mc:Choice>
        <mc:Fallback xmlns="">
          <p:sp>
            <p:nvSpPr>
              <p:cNvPr id="66356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8163" y="5400675"/>
                <a:ext cx="4437112" cy="523862"/>
              </a:xfrm>
              <a:prstGeom prst="rect">
                <a:avLst/>
              </a:prstGeom>
              <a:blipFill rotWithShape="0">
                <a:blip r:embed="rId9"/>
                <a:stretch>
                  <a:fillRect l="-412" t="-2326" b="-104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3561" name="Line 9"/>
          <p:cNvSpPr>
            <a:spLocks noChangeShapeType="1"/>
          </p:cNvSpPr>
          <p:nvPr/>
        </p:nvSpPr>
        <p:spPr bwMode="auto">
          <a:xfrm flipH="1" flipV="1">
            <a:off x="2940050" y="5272088"/>
            <a:ext cx="142875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11D3-E673-4679-9EFA-63D25EFAA132}" type="slidenum">
              <a:rPr lang="en-US" altLang="en-US"/>
              <a:pPr/>
              <a:t>87</a:t>
            </a:fld>
            <a:endParaRPr lang="en-US" altLang="en-US" sz="1400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Even more balls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0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Theorem.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Suppose the number of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balls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16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 Then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each bin expects to receive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𝜇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16 </m:t>
                    </m:r>
                    <m:r>
                      <m:rPr>
                        <m:sty m:val="p"/>
                      </m:rP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balls.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With high probability every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bin will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have between half and twice the average load.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/>
                  <a:t>Pf.</a:t>
                </a:r>
              </a:p>
              <a:p>
                <a:pPr lvl="1"/>
                <a:r>
                  <a:rPr lang="en-US" altLang="en-US" dirty="0" smtClean="0"/>
                  <a:t>Applying </a:t>
                </a:r>
                <a:r>
                  <a:rPr lang="en-US" altLang="en-US" dirty="0" err="1"/>
                  <a:t>Chernoff</a:t>
                </a:r>
                <a:r>
                  <a:rPr lang="en-US" altLang="en-US" dirty="0"/>
                  <a:t> bounds with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𝛿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=1</m:t>
                    </m:r>
                  </m:oMath>
                </a14:m>
                <a:r>
                  <a:rPr lang="en-US" altLang="en-US" dirty="0" smtClean="0">
                    <a:sym typeface="Symbol" pitchFamily="9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1/2</m:t>
                    </m:r>
                  </m:oMath>
                </a14:m>
                <a:r>
                  <a:rPr lang="en-US" altLang="en-US" dirty="0" smtClean="0">
                    <a:sym typeface="Symbol" pitchFamily="92" charset="2"/>
                  </a:rPr>
                  <a:t> respectively </a:t>
                </a:r>
                <a:r>
                  <a:rPr lang="en-US" altLang="en-US" dirty="0">
                    <a:sym typeface="Symbol" pitchFamily="92" charset="2"/>
                  </a:rPr>
                  <a:t>yields</a:t>
                </a:r>
              </a:p>
              <a:p>
                <a:pPr lvl="1" algn="ctr"/>
                <a:endParaRPr lang="en-US" altLang="en-US" dirty="0">
                  <a:sym typeface="Symbol" pitchFamily="92" charset="2"/>
                </a:endParaRPr>
              </a:p>
              <a:p>
                <a:pPr marL="1143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&gt;2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altLang="en-US" b="0" i="1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&lt;</m:t>
                      </m:r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en-US" b="0" i="1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16</m:t>
                                  </m:r>
                                </m:num>
                                <m:den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b="0" i="0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en-US" b="0" i="1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16/3</m:t>
                              </m:r>
                            </m:sup>
                          </m:sSup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  <a:sym typeface="Symbol" pitchFamily="92" charset="2"/>
                        </a:rPr>
                        <m:t>&lt;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dirty="0">
                  <a:sym typeface="Symbol" pitchFamily="92" charset="2"/>
                </a:endParaRPr>
              </a:p>
              <a:p>
                <a:pPr marL="114300" lvl="1" indent="0" algn="ctr">
                  <a:buNone/>
                </a:pPr>
                <a:r>
                  <a:rPr lang="en-US" altLang="en-US" i="1" dirty="0" smtClean="0">
                    <a:latin typeface="Cambria Math" panose="02040503050406030204" pitchFamily="18" charset="0"/>
                    <a:sym typeface="Symbol" pitchFamily="92" charset="2"/>
                  </a:rPr>
                  <a:t/>
                </a:r>
                <a:br>
                  <a:rPr lang="en-US" altLang="en-US" i="1" dirty="0" smtClean="0">
                    <a:latin typeface="Cambria Math" panose="02040503050406030204" pitchFamily="18" charset="0"/>
                    <a:sym typeface="Symbol" pitchFamily="92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en-US" i="1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&lt;</m:t>
                      </m:r>
                      <m:func>
                        <m:func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  <a:sym typeface="Symbol" pitchFamily="92" charset="2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  <a:sym typeface="Symbol" pitchFamily="9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  <a:sym typeface="Symbol" pitchFamily="92" charset="2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  <a:sym typeface="Symbol" pitchFamily="92" charset="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2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func>
                        <m:func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ex</m:t>
                          </m:r>
                          <m:r>
                            <m:rPr>
                              <m:sty m:val="p"/>
                            </m:rPr>
                            <a:rPr lang="en-US" altLang="en-US" smtClean="0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16</m:t>
                                  </m:r>
                                </m:num>
                                <m:den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8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92" charset="2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en-US" i="1"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 smtClean="0"/>
                  <a:t>Union </a:t>
                </a:r>
                <a:r>
                  <a:rPr lang="en-US" altLang="en-US" dirty="0"/>
                  <a:t>bound </a:t>
                </a:r>
                <a:r>
                  <a:rPr lang="en-US" altLang="en-US" dirty="0">
                    <a:sym typeface="Symbol" pitchFamily="92" charset="2"/>
                  </a:rPr>
                  <a:t> </a:t>
                </a:r>
                <a:r>
                  <a:rPr lang="en-US" altLang="en-US" dirty="0"/>
                  <a:t> every </a:t>
                </a:r>
                <a:r>
                  <a:rPr lang="en-US" altLang="en-US" dirty="0" smtClean="0"/>
                  <a:t>bin has </a:t>
                </a:r>
                <a:r>
                  <a:rPr lang="en-US" altLang="en-US" dirty="0"/>
                  <a:t>load between half and twice the average with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 1−2/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. </a:t>
                </a:r>
                <a:r>
                  <a:rPr lang="en-US" altLang="en-US" dirty="0"/>
                  <a:t> </a:t>
                </a:r>
                <a:r>
                  <a:rPr lang="en-US" altLang="en-US" dirty="0" smtClean="0">
                    <a:ea typeface="Lucida Grande" pitchFamily="92" charset="0"/>
                    <a:cs typeface="Lucida Grande" pitchFamily="92" charset="0"/>
                  </a:rPr>
                  <a:t>▪</a:t>
                </a:r>
              </a:p>
              <a:p>
                <a:pPr marL="114300" lvl="1" indent="0">
                  <a:buNone/>
                </a:pPr>
                <a:endParaRPr lang="en-US" altLang="en-US" dirty="0" smtClean="0"/>
              </a:p>
              <a:p>
                <a:pPr marL="0" lvl="1" indent="0">
                  <a:buNone/>
                </a:pPr>
                <a:r>
                  <a:rPr lang="en-US" altLang="en-US" dirty="0" smtClean="0">
                    <a:solidFill>
                      <a:srgbClr val="003399"/>
                    </a:solidFill>
                  </a:rPr>
                  <a:t>Q.</a:t>
                </a:r>
                <a:r>
                  <a:rPr lang="en-US" altLang="en-US" dirty="0" smtClean="0"/>
                  <a:t>  According to coupon collector, we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balls just to cover all bins. Anything wrong?</a:t>
                </a:r>
                <a:endParaRPr lang="en-US" altLang="en-US" dirty="0">
                  <a:ea typeface="Lucida Grande" pitchFamily="92" charset="0"/>
                  <a:cs typeface="Lucida Grande" pitchFamily="92" charset="0"/>
                </a:endParaRPr>
              </a:p>
            </p:txBody>
          </p:sp>
        </mc:Choice>
        <mc:Fallback xmlns="">
          <p:sp>
            <p:nvSpPr>
              <p:cNvPr id="66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21" r="-699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8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More Applications with </a:t>
            </a:r>
            <a:r>
              <a:rPr lang="en-US" dirty="0" err="1" smtClean="0"/>
              <a:t>Chernoff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</p:spPr>
        <p:txBody>
          <a:bodyPr/>
          <a:lstStyle/>
          <a:p>
            <a:fld id="{1A91AB74-BC2C-47DC-8A56-3F4E23B550F6}" type="slidenum">
              <a:rPr lang="en-US" altLang="en-US" smtClean="0"/>
              <a:pPr/>
              <a:t>88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61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from a general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914400"/>
                <a:ext cx="8238566" cy="5410200"/>
              </a:xfrm>
            </p:spPr>
            <p:txBody>
              <a:bodyPr/>
              <a:lstStyle/>
              <a:p>
                <a:r>
                  <a:rPr lang="en-US" dirty="0" smtClean="0"/>
                  <a:t>Problem: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Given an </a:t>
                </a:r>
                <a:r>
                  <a:rPr lang="en-US" dirty="0">
                    <a:solidFill>
                      <a:schemeClr val="tx1"/>
                    </a:solidFill>
                  </a:rPr>
                  <a:t>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real values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After taking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samples, how would you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both small error and high confidence?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:r>
                  <a:rPr lang="en-US" dirty="0" smtClean="0"/>
                  <a:t>Solution 1: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Taking average.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 the average.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 smtClean="0"/>
                  <a:t>.</a:t>
                </a:r>
                <a:br>
                  <a:rPr lang="en-US" dirty="0" smtClean="0"/>
                </a:br>
                <a:r>
                  <a:rPr lang="en-US" dirty="0" smtClean="0">
                    <a:solidFill>
                      <a:schemeClr val="tx1"/>
                    </a:solidFill>
                  </a:rPr>
                  <a:t>Can only use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Chebyshev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since the samples are not 0-1 random variables: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|&gt;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|&gt;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 bad example for taking average: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Consider the array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0, 0, …, 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taking average has 10% probability to go beyond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914400"/>
                <a:ext cx="8238566" cy="5410200"/>
              </a:xfrm>
              <a:blipFill rotWithShape="0">
                <a:blip r:embed="rId2"/>
                <a:stretch>
                  <a:fillRect l="-2073" t="-7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89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0318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7E864-55CE-4696-BEE4-36BD46B6FD6A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Contraction Algorithm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Contraction algorithm.  </a:t>
            </a:r>
            <a:r>
              <a:rPr lang="en-US" altLang="en-US" dirty="0">
                <a:solidFill>
                  <a:schemeClr val="hlink"/>
                </a:solidFill>
              </a:rPr>
              <a:t>[</a:t>
            </a:r>
            <a:r>
              <a:rPr lang="en-US" altLang="en-US" dirty="0" err="1">
                <a:solidFill>
                  <a:schemeClr val="hlink"/>
                </a:solidFill>
              </a:rPr>
              <a:t>Karger</a:t>
            </a:r>
            <a:r>
              <a:rPr lang="en-US" altLang="en-US" dirty="0">
                <a:solidFill>
                  <a:schemeClr val="hlink"/>
                </a:solidFill>
              </a:rPr>
              <a:t> 1995]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/>
              <a:t>Pick an edge e = (u, v) uniformly at random.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Contract</a:t>
            </a:r>
            <a:r>
              <a:rPr lang="en-US" altLang="en-US" dirty="0"/>
              <a:t> edge e.</a:t>
            </a:r>
          </a:p>
          <a:p>
            <a:pPr lvl="2"/>
            <a:r>
              <a:rPr lang="en-US" altLang="en-US" dirty="0"/>
              <a:t>replace u and v by </a:t>
            </a:r>
            <a:r>
              <a:rPr lang="en-US" altLang="en-US" dirty="0" smtClean="0"/>
              <a:t>a single </a:t>
            </a:r>
            <a:r>
              <a:rPr lang="en-US" altLang="en-US" dirty="0"/>
              <a:t>new </a:t>
            </a:r>
            <a:r>
              <a:rPr lang="en-US" altLang="en-US" dirty="0" smtClean="0"/>
              <a:t>supernode </a:t>
            </a:r>
            <a:r>
              <a:rPr lang="en-US" altLang="en-US" dirty="0"/>
              <a:t>w</a:t>
            </a:r>
          </a:p>
          <a:p>
            <a:pPr lvl="2"/>
            <a:r>
              <a:rPr lang="en-US" altLang="en-US" dirty="0"/>
              <a:t>preserve edges, updating endpoints of u and v to w</a:t>
            </a:r>
          </a:p>
          <a:p>
            <a:pPr lvl="2"/>
            <a:r>
              <a:rPr lang="en-US" altLang="en-US" dirty="0"/>
              <a:t>keep parallel edges, but delete self-loops</a:t>
            </a:r>
          </a:p>
          <a:p>
            <a:pPr lvl="1"/>
            <a:r>
              <a:rPr lang="en-US" altLang="en-US" dirty="0"/>
              <a:t>Repeat until graph has just two </a:t>
            </a:r>
            <a:r>
              <a:rPr lang="en-US" altLang="en-US" dirty="0" smtClean="0"/>
              <a:t>supernodes </a:t>
            </a:r>
            <a:r>
              <a:rPr lang="en-US" altLang="en-US" dirty="0"/>
              <a:t>v</a:t>
            </a:r>
            <a:r>
              <a:rPr lang="en-US" altLang="en-US" baseline="-25000" dirty="0"/>
              <a:t>1</a:t>
            </a:r>
            <a:r>
              <a:rPr lang="en-US" altLang="en-US" dirty="0"/>
              <a:t> and v</a:t>
            </a:r>
            <a:r>
              <a:rPr lang="en-US" altLang="en-US" baseline="-25000" dirty="0"/>
              <a:t>2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Return the cut </a:t>
            </a:r>
            <a:r>
              <a:rPr lang="en-US" altLang="en-US" dirty="0" smtClean="0"/>
              <a:t>(between the two supernodes).</a:t>
            </a:r>
            <a:endParaRPr lang="en-US" altLang="en-US" dirty="0"/>
          </a:p>
        </p:txBody>
      </p:sp>
      <p:graphicFrame>
        <p:nvGraphicFramePr>
          <p:cNvPr id="568324" name="Object 4"/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94" name="Equation" r:id="rId4" imgW="139680" imgH="291960" progId="Equation.3">
                  <p:embed/>
                </p:oleObj>
              </mc:Choice>
              <mc:Fallback>
                <p:oleObj name="Equation" r:id="rId4" imgW="1396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25" name="Oval 5"/>
          <p:cNvSpPr>
            <a:spLocks noChangeArrowheads="1"/>
          </p:cNvSpPr>
          <p:nvPr/>
        </p:nvSpPr>
        <p:spPr bwMode="auto">
          <a:xfrm>
            <a:off x="1905000" y="4753683"/>
            <a:ext cx="274638" cy="2746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568326" name="Oval 6"/>
          <p:cNvSpPr>
            <a:spLocks noChangeArrowheads="1"/>
          </p:cNvSpPr>
          <p:nvPr/>
        </p:nvSpPr>
        <p:spPr bwMode="auto">
          <a:xfrm>
            <a:off x="3154363" y="4753683"/>
            <a:ext cx="274637" cy="2746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v</a:t>
            </a:r>
          </a:p>
        </p:txBody>
      </p:sp>
      <p:cxnSp>
        <p:nvCxnSpPr>
          <p:cNvPr id="568327" name="AutoShape 7"/>
          <p:cNvCxnSpPr>
            <a:cxnSpLocks noChangeShapeType="1"/>
            <a:stCxn id="568325" idx="6"/>
            <a:endCxn id="568326" idx="2"/>
          </p:cNvCxnSpPr>
          <p:nvPr/>
        </p:nvCxnSpPr>
        <p:spPr bwMode="auto">
          <a:xfrm>
            <a:off x="2179638" y="4891795"/>
            <a:ext cx="974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28" name="Oval 8"/>
          <p:cNvSpPr>
            <a:spLocks noChangeArrowheads="1"/>
          </p:cNvSpPr>
          <p:nvPr/>
        </p:nvSpPr>
        <p:spPr bwMode="auto">
          <a:xfrm>
            <a:off x="1905000" y="3809120"/>
            <a:ext cx="274638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29" name="AutoShape 9"/>
          <p:cNvCxnSpPr>
            <a:cxnSpLocks noChangeShapeType="1"/>
            <a:stCxn id="568328" idx="4"/>
            <a:endCxn id="568325" idx="0"/>
          </p:cNvCxnSpPr>
          <p:nvPr/>
        </p:nvCxnSpPr>
        <p:spPr bwMode="auto">
          <a:xfrm>
            <a:off x="2043113" y="4083758"/>
            <a:ext cx="0" cy="669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30" name="Oval 10"/>
          <p:cNvSpPr>
            <a:spLocks noChangeArrowheads="1"/>
          </p:cNvSpPr>
          <p:nvPr/>
        </p:nvSpPr>
        <p:spPr bwMode="auto">
          <a:xfrm>
            <a:off x="3154363" y="3809120"/>
            <a:ext cx="274637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31" name="AutoShape 11"/>
          <p:cNvCxnSpPr>
            <a:cxnSpLocks noChangeShapeType="1"/>
            <a:stCxn id="568330" idx="4"/>
            <a:endCxn id="568326" idx="0"/>
          </p:cNvCxnSpPr>
          <p:nvPr/>
        </p:nvCxnSpPr>
        <p:spPr bwMode="auto">
          <a:xfrm>
            <a:off x="3292475" y="4083758"/>
            <a:ext cx="0" cy="669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33" name="AutoShape 13"/>
          <p:cNvCxnSpPr>
            <a:cxnSpLocks noChangeShapeType="1"/>
            <a:stCxn id="568328" idx="5"/>
            <a:endCxn id="568326" idx="1"/>
          </p:cNvCxnSpPr>
          <p:nvPr/>
        </p:nvCxnSpPr>
        <p:spPr bwMode="auto">
          <a:xfrm>
            <a:off x="2139950" y="4044070"/>
            <a:ext cx="1054100" cy="74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34" name="Oval 14"/>
          <p:cNvSpPr>
            <a:spLocks noChangeArrowheads="1"/>
          </p:cNvSpPr>
          <p:nvPr/>
        </p:nvSpPr>
        <p:spPr bwMode="auto">
          <a:xfrm>
            <a:off x="1905000" y="5607758"/>
            <a:ext cx="274638" cy="2746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35" name="AutoShape 15"/>
          <p:cNvCxnSpPr>
            <a:cxnSpLocks noChangeShapeType="1"/>
            <a:stCxn id="568325" idx="4"/>
            <a:endCxn id="568334" idx="0"/>
          </p:cNvCxnSpPr>
          <p:nvPr/>
        </p:nvCxnSpPr>
        <p:spPr bwMode="auto">
          <a:xfrm>
            <a:off x="2043113" y="5028320"/>
            <a:ext cx="0" cy="579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36" name="AutoShape 16"/>
          <p:cNvCxnSpPr>
            <a:cxnSpLocks noChangeShapeType="1"/>
            <a:stCxn id="568326" idx="3"/>
            <a:endCxn id="568325" idx="5"/>
          </p:cNvCxnSpPr>
          <p:nvPr/>
        </p:nvCxnSpPr>
        <p:spPr bwMode="auto">
          <a:xfrm rot="5400000">
            <a:off x="2666206" y="4462377"/>
            <a:ext cx="1587" cy="1054100"/>
          </a:xfrm>
          <a:prstGeom prst="curvedConnector3">
            <a:avLst>
              <a:gd name="adj1" fmla="val 11499995"/>
            </a:avLst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38" name="Oval 18"/>
          <p:cNvSpPr>
            <a:spLocks noChangeArrowheads="1"/>
          </p:cNvSpPr>
          <p:nvPr/>
        </p:nvSpPr>
        <p:spPr bwMode="auto">
          <a:xfrm>
            <a:off x="6811963" y="4753683"/>
            <a:ext cx="274637" cy="2746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568340" name="Oval 20"/>
          <p:cNvSpPr>
            <a:spLocks noChangeArrowheads="1"/>
          </p:cNvSpPr>
          <p:nvPr/>
        </p:nvSpPr>
        <p:spPr bwMode="auto">
          <a:xfrm>
            <a:off x="6172200" y="3809120"/>
            <a:ext cx="274638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568342" name="Oval 22"/>
          <p:cNvSpPr>
            <a:spLocks noChangeArrowheads="1"/>
          </p:cNvSpPr>
          <p:nvPr/>
        </p:nvSpPr>
        <p:spPr bwMode="auto">
          <a:xfrm>
            <a:off x="7421563" y="3809120"/>
            <a:ext cx="274637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43" name="AutoShape 23"/>
          <p:cNvCxnSpPr>
            <a:cxnSpLocks noChangeShapeType="1"/>
            <a:stCxn id="568342" idx="3"/>
            <a:endCxn id="568338" idx="7"/>
          </p:cNvCxnSpPr>
          <p:nvPr/>
        </p:nvCxnSpPr>
        <p:spPr bwMode="auto">
          <a:xfrm flipH="1">
            <a:off x="7046913" y="4044070"/>
            <a:ext cx="414337" cy="74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44" name="AutoShape 24"/>
          <p:cNvCxnSpPr>
            <a:cxnSpLocks noChangeShapeType="1"/>
            <a:stCxn id="568340" idx="5"/>
            <a:endCxn id="568338" idx="1"/>
          </p:cNvCxnSpPr>
          <p:nvPr/>
        </p:nvCxnSpPr>
        <p:spPr bwMode="auto">
          <a:xfrm>
            <a:off x="6407150" y="4044070"/>
            <a:ext cx="444500" cy="74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45" name="Oval 25"/>
          <p:cNvSpPr>
            <a:spLocks noChangeArrowheads="1"/>
          </p:cNvSpPr>
          <p:nvPr/>
        </p:nvSpPr>
        <p:spPr bwMode="auto">
          <a:xfrm>
            <a:off x="6172200" y="5607758"/>
            <a:ext cx="274638" cy="2746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46" name="AutoShape 26"/>
          <p:cNvCxnSpPr>
            <a:cxnSpLocks noChangeShapeType="1"/>
            <a:stCxn id="568338" idx="3"/>
            <a:endCxn id="568345" idx="7"/>
          </p:cNvCxnSpPr>
          <p:nvPr/>
        </p:nvCxnSpPr>
        <p:spPr bwMode="auto">
          <a:xfrm flipH="1">
            <a:off x="6407150" y="4988633"/>
            <a:ext cx="444500" cy="658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48" name="AutoShape 28"/>
          <p:cNvCxnSpPr>
            <a:cxnSpLocks noChangeShapeType="1"/>
            <a:stCxn id="568340" idx="4"/>
            <a:endCxn id="568338" idx="2"/>
          </p:cNvCxnSpPr>
          <p:nvPr/>
        </p:nvCxnSpPr>
        <p:spPr bwMode="auto">
          <a:xfrm rot="16200000" flipH="1">
            <a:off x="6157119" y="4236952"/>
            <a:ext cx="808037" cy="5016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49" name="Rectangle 29"/>
          <p:cNvSpPr>
            <a:spLocks noChangeArrowheads="1"/>
          </p:cNvSpPr>
          <p:nvPr/>
        </p:nvSpPr>
        <p:spPr bwMode="auto">
          <a:xfrm>
            <a:off x="4383088" y="4290133"/>
            <a:ext cx="78581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4800">
                <a:sym typeface="Symbol" pitchFamily="92" charset="2"/>
              </a:rPr>
              <a:t></a:t>
            </a:r>
            <a:endParaRPr lang="en-US" altLang="en-US" sz="4800"/>
          </a:p>
        </p:txBody>
      </p:sp>
      <p:sp>
        <p:nvSpPr>
          <p:cNvPr id="568350" name="Rectangle 30"/>
          <p:cNvSpPr>
            <a:spLocks noChangeArrowheads="1"/>
          </p:cNvSpPr>
          <p:nvPr/>
        </p:nvSpPr>
        <p:spPr bwMode="auto">
          <a:xfrm>
            <a:off x="4106863" y="4817183"/>
            <a:ext cx="12033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contract u-v</a:t>
            </a:r>
          </a:p>
        </p:txBody>
      </p:sp>
      <p:sp>
        <p:nvSpPr>
          <p:cNvPr id="568351" name="Rectangle 31"/>
          <p:cNvSpPr>
            <a:spLocks noChangeArrowheads="1"/>
          </p:cNvSpPr>
          <p:nvPr/>
        </p:nvSpPr>
        <p:spPr bwMode="auto">
          <a:xfrm>
            <a:off x="1965325" y="4271083"/>
            <a:ext cx="1682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a</a:t>
            </a:r>
          </a:p>
        </p:txBody>
      </p:sp>
      <p:sp>
        <p:nvSpPr>
          <p:cNvPr id="568352" name="Rectangle 32"/>
          <p:cNvSpPr>
            <a:spLocks noChangeArrowheads="1"/>
          </p:cNvSpPr>
          <p:nvPr/>
        </p:nvSpPr>
        <p:spPr bwMode="auto">
          <a:xfrm>
            <a:off x="2570163" y="4282195"/>
            <a:ext cx="1682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b</a:t>
            </a:r>
          </a:p>
        </p:txBody>
      </p:sp>
      <p:sp>
        <p:nvSpPr>
          <p:cNvPr id="568353" name="Rectangle 33"/>
          <p:cNvSpPr>
            <a:spLocks noChangeArrowheads="1"/>
          </p:cNvSpPr>
          <p:nvPr/>
        </p:nvSpPr>
        <p:spPr bwMode="auto">
          <a:xfrm>
            <a:off x="3216275" y="4282195"/>
            <a:ext cx="1682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c</a:t>
            </a:r>
          </a:p>
        </p:txBody>
      </p:sp>
      <p:sp>
        <p:nvSpPr>
          <p:cNvPr id="568354" name="Rectangle 34"/>
          <p:cNvSpPr>
            <a:spLocks noChangeArrowheads="1"/>
          </p:cNvSpPr>
          <p:nvPr/>
        </p:nvSpPr>
        <p:spPr bwMode="auto">
          <a:xfrm>
            <a:off x="2578100" y="5044195"/>
            <a:ext cx="1682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e</a:t>
            </a:r>
          </a:p>
        </p:txBody>
      </p:sp>
      <p:sp>
        <p:nvSpPr>
          <p:cNvPr id="568355" name="Rectangle 35"/>
          <p:cNvSpPr>
            <a:spLocks noChangeArrowheads="1"/>
          </p:cNvSpPr>
          <p:nvPr/>
        </p:nvSpPr>
        <p:spPr bwMode="auto">
          <a:xfrm>
            <a:off x="1955800" y="5196595"/>
            <a:ext cx="1682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f</a:t>
            </a:r>
          </a:p>
        </p:txBody>
      </p:sp>
      <p:sp>
        <p:nvSpPr>
          <p:cNvPr id="568356" name="Rectangle 36"/>
          <p:cNvSpPr>
            <a:spLocks noChangeArrowheads="1"/>
          </p:cNvSpPr>
          <p:nvPr/>
        </p:nvSpPr>
        <p:spPr bwMode="auto">
          <a:xfrm>
            <a:off x="7162800" y="4340933"/>
            <a:ext cx="1682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c</a:t>
            </a:r>
          </a:p>
        </p:txBody>
      </p:sp>
      <p:sp>
        <p:nvSpPr>
          <p:cNvPr id="568357" name="Rectangle 37"/>
          <p:cNvSpPr>
            <a:spLocks noChangeArrowheads="1"/>
          </p:cNvSpPr>
          <p:nvPr/>
        </p:nvSpPr>
        <p:spPr bwMode="auto">
          <a:xfrm>
            <a:off x="6308725" y="4355220"/>
            <a:ext cx="1682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a</a:t>
            </a:r>
          </a:p>
        </p:txBody>
      </p:sp>
      <p:sp>
        <p:nvSpPr>
          <p:cNvPr id="568358" name="Rectangle 38"/>
          <p:cNvSpPr>
            <a:spLocks noChangeArrowheads="1"/>
          </p:cNvSpPr>
          <p:nvPr/>
        </p:nvSpPr>
        <p:spPr bwMode="auto">
          <a:xfrm>
            <a:off x="6597650" y="4350458"/>
            <a:ext cx="1682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b</a:t>
            </a:r>
          </a:p>
        </p:txBody>
      </p:sp>
      <p:sp>
        <p:nvSpPr>
          <p:cNvPr id="568359" name="Rectangle 39"/>
          <p:cNvSpPr>
            <a:spLocks noChangeArrowheads="1"/>
          </p:cNvSpPr>
          <p:nvPr/>
        </p:nvSpPr>
        <p:spPr bwMode="auto">
          <a:xfrm>
            <a:off x="6553200" y="5196595"/>
            <a:ext cx="1682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f</a:t>
            </a:r>
          </a:p>
        </p:txBody>
      </p:sp>
      <p:sp>
        <p:nvSpPr>
          <p:cNvPr id="568360" name="Rectangle 40"/>
          <p:cNvSpPr>
            <a:spLocks noChangeArrowheads="1"/>
          </p:cNvSpPr>
          <p:nvPr/>
        </p:nvSpPr>
        <p:spPr bwMode="auto">
          <a:xfrm>
            <a:off x="2582863" y="4758445"/>
            <a:ext cx="1682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core computation in Olympics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90</a:t>
            </a:fld>
            <a:endParaRPr lang="en-US" altLang="en-US" sz="1400"/>
          </a:p>
        </p:txBody>
      </p:sp>
      <p:pic>
        <p:nvPicPr>
          <p:cNvPr id="1030" name="Picture 6" descr="http://cdn04.cdn.socialitelife.com/wp-content/uploads/2012/07/31/enhanced-buzz-2289-1343736043-7-580x3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9" y="1320800"/>
            <a:ext cx="7842621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9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“Median of averages” technique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7164" y="914400"/>
                <a:ext cx="8432800" cy="5410200"/>
              </a:xfrm>
            </p:spPr>
            <p:txBody>
              <a:bodyPr/>
              <a:lstStyle/>
              <a:p>
                <a:r>
                  <a:rPr lang="en-US" dirty="0" smtClean="0"/>
                  <a:t>Solution </a:t>
                </a:r>
                <a:r>
                  <a:rPr lang="en-US" dirty="0"/>
                  <a:t>2: </a:t>
                </a:r>
                <a:r>
                  <a:rPr lang="en-US" dirty="0">
                    <a:solidFill>
                      <a:schemeClr val="tx1"/>
                    </a:solidFill>
                  </a:rPr>
                  <a:t>Divide the samples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groups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Take average in each group, then take </a:t>
                </a:r>
                <a:r>
                  <a:rPr lang="en-US" dirty="0">
                    <a:solidFill>
                      <a:srgbClr val="990033"/>
                    </a:solidFill>
                  </a:rPr>
                  <a:t>median</a:t>
                </a:r>
                <a:r>
                  <a:rPr lang="en-US" dirty="0">
                    <a:solidFill>
                      <a:schemeClr val="tx1"/>
                    </a:solidFill>
                  </a:rPr>
                  <a:t> of the group averages.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Analysis:</a:t>
                </a:r>
                <a:r>
                  <a:rPr lang="en-US" dirty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group averages.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We </a:t>
                </a:r>
                <a:r>
                  <a:rPr lang="en-US" dirty="0">
                    <a:solidFill>
                      <a:schemeClr val="tx1"/>
                    </a:solidFill>
                  </a:rPr>
                  <a:t>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|&gt;2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Chebyshev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their median.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be more than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away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more than half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’s must be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bad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pPr/>
                <a:r>
                  <a:rPr lang="en-US" dirty="0" smtClean="0">
                    <a:solidFill>
                      <a:schemeClr val="bg2"/>
                    </a:solidFill>
                  </a:rPr>
                  <a:t>Suppose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is bad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. 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be the number of bad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’s. 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. By </a:t>
                </a:r>
                <a:r>
                  <a:rPr lang="en-US" dirty="0" err="1" smtClean="0">
                    <a:solidFill>
                      <a:schemeClr val="bg2"/>
                    </a:solidFill>
                  </a:rPr>
                  <a:t>Chernoff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, more than half are bad with probability at most </a:t>
                </a:r>
                <a:br>
                  <a:rPr lang="en-US" dirty="0" smtClean="0">
                    <a:solidFill>
                      <a:schemeClr val="bg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&gt;2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bg2"/>
                  </a:solidFill>
                </a:endParaRPr>
              </a:p>
              <a:p>
                <a:endParaRPr lang="en-US" dirty="0">
                  <a:solidFill>
                    <a:schemeClr val="bg2"/>
                  </a:solidFill>
                </a:endParaRPr>
              </a:p>
              <a:p>
                <a:r>
                  <a:rPr lang="en-US" dirty="0" smtClean="0"/>
                  <a:t>Remark: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The same guarantee holds for the Olympic method (but requires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Hoeffding's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inequality, which is a generalization of the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Chernoff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inequality). 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164" y="914400"/>
                <a:ext cx="8432800" cy="5410200"/>
              </a:xfrm>
              <a:blipFill rotWithShape="1">
                <a:blip r:embed="rId2"/>
                <a:stretch>
                  <a:fillRect l="-578" r="-1229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91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8818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probability bound on running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184776" cy="5410200"/>
              </a:xfrm>
            </p:spPr>
            <p:txBody>
              <a:bodyPr/>
              <a:lstStyle/>
              <a:p>
                <a:r>
                  <a:rPr lang="en-US" dirty="0" smtClean="0"/>
                  <a:t>Quicksort: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We previously showed that its expected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Quicksort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1−1/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Proof: </a:t>
                </a:r>
              </a:p>
              <a:p>
                <a:pPr marL="631825" lvl="1" indent="-285750"/>
                <a:r>
                  <a:rPr lang="en-US" dirty="0" smtClean="0"/>
                  <a:t>Suffices to show that maximum recursion depth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Each splitter is good with probability 1/2. 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One branch of recursion finishes after 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good splitters for some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At a depth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some large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we expect to see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good splitters.</a:t>
                </a:r>
              </a:p>
              <a:p>
                <a:pPr marL="631825" lvl="1" indent="-285750"/>
                <a:r>
                  <a:rPr lang="en-US" dirty="0" smtClean="0"/>
                  <a:t>If the branch is still running, it must have seen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good splitters, which happens with probability at most</a:t>
                </a:r>
              </a:p>
              <a:p>
                <a:pPr lvl="1" indent="0" algn="ctr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=1/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func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branches. </a:t>
                </a:r>
                <a:r>
                  <a:rPr lang="en-US" dirty="0" smtClean="0"/>
                  <a:t>So the probability that one has depth more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184776" cy="5410200"/>
              </a:xfrm>
              <a:blipFill rotWithShape="0">
                <a:blip r:embed="rId2"/>
                <a:stretch>
                  <a:fillRect l="-596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92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79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Chernoff</a:t>
            </a:r>
            <a:r>
              <a:rPr lang="en-US" dirty="0" smtClean="0"/>
              <a:t> Bound: Probability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Recall the definition of BPP:</a:t>
                </a:r>
              </a:p>
              <a:p>
                <a:endParaRPr lang="en-US" altLang="en-US" dirty="0"/>
              </a:p>
              <a:p>
                <a:r>
                  <a:rPr lang="en-US" altLang="en-US" dirty="0" smtClean="0"/>
                  <a:t>BPP</a:t>
                </a:r>
                <a:r>
                  <a:rPr lang="en-US" altLang="en-US" dirty="0"/>
                  <a:t>. 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[Monte Carlo] 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Decision problems solvable with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two-sided error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in poly-time.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/>
                  <a:t>Two-sided error.</a:t>
                </a:r>
              </a:p>
              <a:p>
                <a:pPr lvl="1"/>
                <a:r>
                  <a:rPr lang="en-US" altLang="en-US" dirty="0"/>
                  <a:t>If the correct answer is </a:t>
                </a:r>
                <a:r>
                  <a:rPr lang="en-US" altLang="en-US" sz="1600" dirty="0">
                    <a:latin typeface="Courier New" pitchFamily="92" charset="0"/>
                  </a:rPr>
                  <a:t>no</a:t>
                </a:r>
                <a:r>
                  <a:rPr lang="en-US" altLang="en-US" dirty="0"/>
                  <a:t>, return </a:t>
                </a:r>
                <a:r>
                  <a:rPr lang="en-US" altLang="en-US" sz="1600" dirty="0">
                    <a:latin typeface="Courier New" pitchFamily="92" charset="0"/>
                  </a:rPr>
                  <a:t>no</a:t>
                </a:r>
                <a:r>
                  <a:rPr lang="en-US" altLang="en-US" dirty="0"/>
                  <a:t> with probability </a:t>
                </a:r>
                <a:r>
                  <a:rPr lang="en-US" altLang="en-US" dirty="0">
                    <a:sym typeface="Symbol" pitchFamily="92" charset="2"/>
                  </a:rPr>
                  <a:t> 2/3.</a:t>
                </a:r>
              </a:p>
              <a:p>
                <a:pPr lvl="1"/>
                <a:r>
                  <a:rPr lang="en-US" altLang="en-US" dirty="0"/>
                  <a:t>If the correct answer is </a:t>
                </a:r>
                <a:r>
                  <a:rPr lang="en-US" altLang="en-US" sz="1600" dirty="0">
                    <a:latin typeface="Courier New" pitchFamily="92" charset="0"/>
                  </a:rPr>
                  <a:t>yes</a:t>
                </a:r>
                <a:r>
                  <a:rPr lang="en-US" altLang="en-US" dirty="0"/>
                  <a:t>, return </a:t>
                </a:r>
                <a:r>
                  <a:rPr lang="en-US" altLang="en-US" sz="1600" dirty="0">
                    <a:latin typeface="Courier New" pitchFamily="92" charset="0"/>
                  </a:rPr>
                  <a:t>yes</a:t>
                </a:r>
                <a:r>
                  <a:rPr lang="en-US" altLang="en-US" dirty="0"/>
                  <a:t> with probability </a:t>
                </a:r>
                <a:r>
                  <a:rPr lang="en-US" altLang="en-US" dirty="0">
                    <a:sym typeface="Symbol" pitchFamily="92" charset="2"/>
                  </a:rPr>
                  <a:t> 2/3.</a:t>
                </a:r>
              </a:p>
              <a:p>
                <a:endParaRPr lang="en-US" dirty="0" smtClean="0"/>
              </a:p>
              <a:p>
                <a:r>
                  <a:rPr lang="en-US" altLang="en-US" dirty="0" smtClean="0"/>
                  <a:t>Question: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How to boost the success probability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l-GR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General solution: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Run multiple times and take majority.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dirty="0" err="1" smtClean="0">
                    <a:solidFill>
                      <a:schemeClr val="tx1"/>
                    </a:solidFill>
                  </a:rPr>
                  <a:t>Chernoff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bound shows that it suffices to run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⁡(1/</m:t>
                    </m:r>
                    <m:r>
                      <a:rPr lang="el-GR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times.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Note: (Asymptotically) the same as for one-sided error algorithms.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93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472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 and Uniformity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Suppose the input consists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bits.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different inputs.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Suppose we have a BPP algorithm.  We reduce its failure probability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by repeating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times. This is still poly-time.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Claim: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There is at least one sequence of random bits, such that when the algorithm runs with it, the result is correct on all inputs.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Proof: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Suppose this is not the case.</a:t>
                </a:r>
              </a:p>
              <a:p>
                <a:pPr marL="631825" lvl="1" indent="-285750"/>
                <a:r>
                  <a:rPr lang="en-US" dirty="0"/>
                  <a:t>Consider the matrix with rows being the inputs and columns being the random sequences. </a:t>
                </a:r>
                <a:r>
                  <a:rPr lang="en-US" dirty="0" smtClean="0"/>
                  <a:t>Put a “X” in a cell of the matrix if the algorithm is wrong on that input with that random sequence.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Every column has “X” for at least a fraction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of the cells.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The whole matrix has “X” </a:t>
                </a:r>
                <a:r>
                  <a:rPr lang="en-US" dirty="0"/>
                  <a:t>for at least a fraction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There must be a row that has </a:t>
                </a:r>
                <a:r>
                  <a:rPr lang="en-US" dirty="0"/>
                  <a:t>“X” for at least a fraction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 This contracts with the failure probability.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1009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94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2680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 and Uniformity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Surprising consequence: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We can just run the algorithm with the “perfect” sequence of random numbers, which turns this algorithm into a deterministic algorithm.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Finding that “perfect” sequence may take exponential time, but that’s not part of the running time, e.g., it can be hard-coded in the algorithm.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Did we prove P = BPP?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Uniformity: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All algorithms must be uniform, i.e., its description (code, transition function of a Turing machine, etc.) must have constant size (that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Equivalent formulation: The same algorithm has to work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Implication: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The decision tree model cannot be used to prove P ≠ BPP.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621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95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0321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WAYNE:CS423:kleinberg-tardos:slides:alg-design.pot</Template>
  <TotalTime>21788</TotalTime>
  <Words>5179</Words>
  <Application>Microsoft Office PowerPoint</Application>
  <PresentationFormat>On-screen Show (4:3)</PresentationFormat>
  <Paragraphs>1179</Paragraphs>
  <Slides>95</Slides>
  <Notes>49</Notes>
  <HiddenSlides>0</HiddenSlides>
  <MMClips>0</MMClips>
  <ScaleCrop>false</ScaleCrop>
  <HeadingPairs>
    <vt:vector size="10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  <vt:variant>
        <vt:lpstr>Custom Shows</vt:lpstr>
      </vt:variant>
      <vt:variant>
        <vt:i4>1</vt:i4>
      </vt:variant>
    </vt:vector>
  </HeadingPairs>
  <TitlesOfParts>
    <vt:vector size="107" baseType="lpstr">
      <vt:lpstr>Lucida Grande</vt:lpstr>
      <vt:lpstr>Monotype Sorts</vt:lpstr>
      <vt:lpstr>ＭＳ Ｐゴシック</vt:lpstr>
      <vt:lpstr>Arial</vt:lpstr>
      <vt:lpstr>Cambria Math</vt:lpstr>
      <vt:lpstr>Comic Sans MS</vt:lpstr>
      <vt:lpstr>Courier New</vt:lpstr>
      <vt:lpstr>Symbol</vt:lpstr>
      <vt:lpstr>Wingdings</vt:lpstr>
      <vt:lpstr>alg-design</vt:lpstr>
      <vt:lpstr>Equation</vt:lpstr>
      <vt:lpstr>Randomization</vt:lpstr>
      <vt:lpstr>13.1  Contention Resolution</vt:lpstr>
      <vt:lpstr>Contention Resolution in a Distributed System</vt:lpstr>
      <vt:lpstr>Contention Resolution:  Randomized Protocol</vt:lpstr>
      <vt:lpstr>Contention Resolution:  Randomized Protocol</vt:lpstr>
      <vt:lpstr>Contention Resolution:  Randomized Protocol</vt:lpstr>
      <vt:lpstr>13.2  Global Minimum Cut</vt:lpstr>
      <vt:lpstr>Global Minimum Cut</vt:lpstr>
      <vt:lpstr>Contraction Algorithm</vt:lpstr>
      <vt:lpstr>Contraction Algorithm</vt:lpstr>
      <vt:lpstr>Contraction Algorithm</vt:lpstr>
      <vt:lpstr>Contraction Algorithm</vt:lpstr>
      <vt:lpstr>Global Min Cut:  Context</vt:lpstr>
      <vt:lpstr>13.3  Random Variables and Expectations</vt:lpstr>
      <vt:lpstr>Expectation</vt:lpstr>
      <vt:lpstr>Expectation:  Two Properties</vt:lpstr>
      <vt:lpstr>Guessing Cards</vt:lpstr>
      <vt:lpstr>Guessing Cards</vt:lpstr>
      <vt:lpstr>Coupon Collector</vt:lpstr>
      <vt:lpstr>13.4  MAX 3-SAT</vt:lpstr>
      <vt:lpstr>Maximum 3-Satisfiability</vt:lpstr>
      <vt:lpstr>Maximum 3-Satisfiability:  Analysis</vt:lpstr>
      <vt:lpstr>The Probabilistic Method</vt:lpstr>
      <vt:lpstr>Maximum 3-Satisfiability:  Analysis</vt:lpstr>
      <vt:lpstr>Types of Randomized Algorithms</vt:lpstr>
      <vt:lpstr>13.5  Randomized Divide-and-Conquer</vt:lpstr>
      <vt:lpstr>Randomized Selection</vt:lpstr>
      <vt:lpstr>Randomized Selection Analysis</vt:lpstr>
      <vt:lpstr>Quicksort</vt:lpstr>
      <vt:lpstr>Quicksort</vt:lpstr>
      <vt:lpstr>Quicksort:  BST Representation of Splitters</vt:lpstr>
      <vt:lpstr>Quicksort:  BST Representation of Splitters</vt:lpstr>
      <vt:lpstr>Quicksort:  Expected Number of Comparisons</vt:lpstr>
      <vt:lpstr>13.6  Hashing and Hash Tables</vt:lpstr>
      <vt:lpstr>The Dictionary Problem</vt:lpstr>
      <vt:lpstr>Hash Table</vt:lpstr>
      <vt:lpstr>Analysis of Hashing in an Undergrad Algorithms Course</vt:lpstr>
      <vt:lpstr>Ad Hoc Hash Function</vt:lpstr>
      <vt:lpstr>Algorithmic Complexity Attacks</vt:lpstr>
      <vt:lpstr>Universal Hashing</vt:lpstr>
      <vt:lpstr>Universal Hashing</vt:lpstr>
      <vt:lpstr>Designing a Universal Family of Hash Functions</vt:lpstr>
      <vt:lpstr>Designing a Universal Class of Hash Functions</vt:lpstr>
      <vt:lpstr>Finite Field Basics</vt:lpstr>
      <vt:lpstr>How to Deal with Composite Data Types</vt:lpstr>
      <vt:lpstr>Pairwise-Independent Hash Functions</vt:lpstr>
      <vt:lpstr>Pairwise-Independent Hash Functions</vt:lpstr>
      <vt:lpstr>Application of Pairwise Independence: Randomness Reduction</vt:lpstr>
      <vt:lpstr>Generalization to k-wise independence</vt:lpstr>
      <vt:lpstr>13.7 Finding the Closest Pair of Points</vt:lpstr>
      <vt:lpstr>The Closest Pair of Points Problem</vt:lpstr>
      <vt:lpstr>Algorithm Outline</vt:lpstr>
      <vt:lpstr>Gridding</vt:lpstr>
      <vt:lpstr>Refined Algorithm</vt:lpstr>
      <vt:lpstr>Analysis</vt:lpstr>
      <vt:lpstr>A More Rigorous Analysis</vt:lpstr>
      <vt:lpstr>Skip List</vt:lpstr>
      <vt:lpstr>Skip List</vt:lpstr>
      <vt:lpstr>Skip List: Benefits</vt:lpstr>
      <vt:lpstr>Skip List: Analysis</vt:lpstr>
      <vt:lpstr>Randomized Incremental Construction</vt:lpstr>
      <vt:lpstr>Convex Hulls</vt:lpstr>
      <vt:lpstr>Randomized Incremental Construction</vt:lpstr>
      <vt:lpstr>Data Structures</vt:lpstr>
      <vt:lpstr>Add One Point</vt:lpstr>
      <vt:lpstr>Analysis</vt:lpstr>
      <vt:lpstr>13.8 Randomized Caching</vt:lpstr>
      <vt:lpstr>The Caching (Paging) Problem</vt:lpstr>
      <vt:lpstr>Marking Algorithms</vt:lpstr>
      <vt:lpstr>Analyzing Marking Algorithms</vt:lpstr>
      <vt:lpstr>Competitive Ratio for a Marking Algorithm</vt:lpstr>
      <vt:lpstr>A Randomized Marking Algorithm</vt:lpstr>
      <vt:lpstr>Analysis for the Randomized Marking Algorithm</vt:lpstr>
      <vt:lpstr>Analysis for the Randomized Marking Algorithm</vt:lpstr>
      <vt:lpstr>Analysis for the Randomized Marking Algorithm</vt:lpstr>
      <vt:lpstr>13.9 Tail Inequalities</vt:lpstr>
      <vt:lpstr>Markov inequality</vt:lpstr>
      <vt:lpstr>Chebyshev inequality</vt:lpstr>
      <vt:lpstr>Chernoff inequality</vt:lpstr>
      <vt:lpstr>Application to Random Sampling</vt:lpstr>
      <vt:lpstr>Application to Random Sampling</vt:lpstr>
      <vt:lpstr>Random Sampling for Density Approximation</vt:lpstr>
      <vt:lpstr>Random Sampling for Density Approximation</vt:lpstr>
      <vt:lpstr>13.10  Balls and Bins</vt:lpstr>
      <vt:lpstr>Balls and Bins</vt:lpstr>
      <vt:lpstr>The Occupancy Problem</vt:lpstr>
      <vt:lpstr>Even more balls</vt:lpstr>
      <vt:lpstr>More Applications with Chernoff</vt:lpstr>
      <vt:lpstr>Sampling from a general distribution</vt:lpstr>
      <vt:lpstr>Score computation in Olympics</vt:lpstr>
      <vt:lpstr>“Median of averages” technique</vt:lpstr>
      <vt:lpstr>High probability bound on running time</vt:lpstr>
      <vt:lpstr>Chernoff Bound: Probability Boosting</vt:lpstr>
      <vt:lpstr>Randomness and Uniformity</vt:lpstr>
      <vt:lpstr>Randomness and Uniformity</vt:lpstr>
      <vt:lpstr>handout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yike</cp:lastModifiedBy>
  <cp:revision>1301</cp:revision>
  <cp:lastPrinted>2005-05-09T19:05:58Z</cp:lastPrinted>
  <dcterms:created xsi:type="dcterms:W3CDTF">1999-12-31T01:41:01Z</dcterms:created>
  <dcterms:modified xsi:type="dcterms:W3CDTF">2014-11-17T00:50:53Z</dcterms:modified>
</cp:coreProperties>
</file>