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0" r:id="rId3"/>
    <p:sldMasterId id="2147483737" r:id="rId4"/>
  </p:sldMasterIdLst>
  <p:notesMasterIdLst>
    <p:notesMasterId r:id="rId77"/>
  </p:notesMasterIdLst>
  <p:sldIdLst>
    <p:sldId id="256" r:id="rId5"/>
    <p:sldId id="381" r:id="rId6"/>
    <p:sldId id="257" r:id="rId7"/>
    <p:sldId id="259" r:id="rId8"/>
    <p:sldId id="260" r:id="rId9"/>
    <p:sldId id="258" r:id="rId10"/>
    <p:sldId id="261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82" r:id="rId23"/>
    <p:sldId id="378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07" r:id="rId32"/>
    <p:sldId id="308" r:id="rId33"/>
    <p:sldId id="312" r:id="rId34"/>
    <p:sldId id="313" r:id="rId35"/>
    <p:sldId id="314" r:id="rId36"/>
    <p:sldId id="315" r:id="rId37"/>
    <p:sldId id="326" r:id="rId38"/>
    <p:sldId id="327" r:id="rId39"/>
    <p:sldId id="316" r:id="rId40"/>
    <p:sldId id="317" r:id="rId41"/>
    <p:sldId id="328" r:id="rId42"/>
    <p:sldId id="329" r:id="rId43"/>
    <p:sldId id="330" r:id="rId44"/>
    <p:sldId id="331" r:id="rId45"/>
    <p:sldId id="320" r:id="rId46"/>
    <p:sldId id="321" r:id="rId47"/>
    <p:sldId id="322" r:id="rId48"/>
    <p:sldId id="323" r:id="rId49"/>
    <p:sldId id="324" r:id="rId50"/>
    <p:sldId id="325" r:id="rId51"/>
    <p:sldId id="332" r:id="rId52"/>
    <p:sldId id="382" r:id="rId53"/>
    <p:sldId id="383" r:id="rId54"/>
    <p:sldId id="384" r:id="rId55"/>
    <p:sldId id="385" r:id="rId56"/>
    <p:sldId id="387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9" r:id="rId67"/>
    <p:sldId id="400" r:id="rId68"/>
    <p:sldId id="401" r:id="rId69"/>
    <p:sldId id="402" r:id="rId70"/>
    <p:sldId id="403" r:id="rId71"/>
    <p:sldId id="407" r:id="rId72"/>
    <p:sldId id="408" r:id="rId73"/>
    <p:sldId id="409" r:id="rId74"/>
    <p:sldId id="410" r:id="rId75"/>
    <p:sldId id="41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36" autoAdjust="0"/>
  </p:normalViewPr>
  <p:slideViewPr>
    <p:cSldViewPr>
      <p:cViewPr varScale="1">
        <p:scale>
          <a:sx n="91" d="100"/>
          <a:sy n="91" d="100"/>
        </p:scale>
        <p:origin x="4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0635F-EF8C-4235-95C9-94A3074E556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C5F342-2808-49C7-AF8C-491528E1554E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1988</a:t>
          </a:r>
          <a:endParaRPr lang="en-US" sz="4000" dirty="0">
            <a:solidFill>
              <a:schemeClr val="tx2"/>
            </a:solidFill>
          </a:endParaRPr>
        </a:p>
      </dgm:t>
    </dgm:pt>
    <dgm:pt modelId="{7CED8D62-0481-4E01-AD97-022349AA5BC2}" type="parTrans" cxnId="{CF0C4CAA-4D50-4606-9ACA-E203F9309C04}">
      <dgm:prSet/>
      <dgm:spPr/>
      <dgm:t>
        <a:bodyPr/>
        <a:lstStyle/>
        <a:p>
          <a:endParaRPr lang="en-US"/>
        </a:p>
      </dgm:t>
    </dgm:pt>
    <dgm:pt modelId="{8577E1F6-89C3-4547-A2EF-6A1AFFBA33EC}" type="sibTrans" cxnId="{CF0C4CAA-4D50-4606-9ACA-E203F9309C04}">
      <dgm:prSet/>
      <dgm:spPr/>
      <dgm:t>
        <a:bodyPr/>
        <a:lstStyle/>
        <a:p>
          <a:endParaRPr lang="en-US"/>
        </a:p>
      </dgm:t>
    </dgm:pt>
    <dgm:pt modelId="{D3FE5175-1D51-4AB3-B7F0-9800D4CFDAE6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1999</a:t>
          </a:r>
          <a:endParaRPr lang="en-US" sz="4000" dirty="0">
            <a:solidFill>
              <a:schemeClr val="tx2"/>
            </a:solidFill>
          </a:endParaRPr>
        </a:p>
      </dgm:t>
    </dgm:pt>
    <dgm:pt modelId="{50B7313E-44EB-450F-8F24-33684C80E0F9}" type="parTrans" cxnId="{7A8D8A18-2E5E-45D9-A6EA-3C65DFBF6A19}">
      <dgm:prSet/>
      <dgm:spPr/>
      <dgm:t>
        <a:bodyPr/>
        <a:lstStyle/>
        <a:p>
          <a:endParaRPr lang="en-US"/>
        </a:p>
      </dgm:t>
    </dgm:pt>
    <dgm:pt modelId="{24C4B5BE-E153-480E-88B1-2C2AD07098BD}" type="sibTrans" cxnId="{7A8D8A18-2E5E-45D9-A6EA-3C65DFBF6A19}">
      <dgm:prSet/>
      <dgm:spPr/>
      <dgm:t>
        <a:bodyPr/>
        <a:lstStyle/>
        <a:p>
          <a:endParaRPr lang="en-US"/>
        </a:p>
      </dgm:t>
    </dgm:pt>
    <dgm:pt modelId="{78A7A783-0F54-4E01-9A0F-E053B9673A20}">
      <dgm:prSet phldrT="[Text]" custT="1"/>
      <dgm:spPr/>
      <dgm:t>
        <a:bodyPr/>
        <a:lstStyle/>
        <a:p>
          <a:r>
            <a:rPr lang="en-US" sz="4000" smtClean="0">
              <a:solidFill>
                <a:schemeClr val="tx2"/>
              </a:solidFill>
            </a:rPr>
            <a:t>2006</a:t>
          </a:r>
          <a:endParaRPr lang="en-US" sz="4000" dirty="0">
            <a:solidFill>
              <a:schemeClr val="tx2"/>
            </a:solidFill>
          </a:endParaRPr>
        </a:p>
      </dgm:t>
    </dgm:pt>
    <dgm:pt modelId="{F78E302C-8465-4B2C-922B-0CF6D14F5E98}" type="parTrans" cxnId="{372CB59E-F84B-476F-A6F0-938E1B853120}">
      <dgm:prSet/>
      <dgm:spPr/>
      <dgm:t>
        <a:bodyPr/>
        <a:lstStyle/>
        <a:p>
          <a:endParaRPr lang="en-US"/>
        </a:p>
      </dgm:t>
    </dgm:pt>
    <dgm:pt modelId="{F1C6AA7D-04C8-4839-8127-FB2F4384A776}" type="sibTrans" cxnId="{372CB59E-F84B-476F-A6F0-938E1B853120}">
      <dgm:prSet/>
      <dgm:spPr/>
      <dgm:t>
        <a:bodyPr/>
        <a:lstStyle/>
        <a:p>
          <a:endParaRPr lang="en-US"/>
        </a:p>
      </dgm:t>
    </dgm:pt>
    <dgm:pt modelId="{18CCFA21-091B-4A0E-9BDA-11AC047A9614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1980</a:t>
          </a:r>
          <a:endParaRPr lang="en-US" sz="4200" dirty="0">
            <a:solidFill>
              <a:schemeClr val="tx2"/>
            </a:solidFill>
          </a:endParaRPr>
        </a:p>
      </dgm:t>
    </dgm:pt>
    <dgm:pt modelId="{7BE8110A-E7B4-4985-970A-03F5E3363EC4}" type="parTrans" cxnId="{4AB5E568-460E-484F-8C9D-91C3725842CD}">
      <dgm:prSet/>
      <dgm:spPr/>
      <dgm:t>
        <a:bodyPr/>
        <a:lstStyle/>
        <a:p>
          <a:endParaRPr lang="en-US"/>
        </a:p>
      </dgm:t>
    </dgm:pt>
    <dgm:pt modelId="{1586E314-1E32-4FD7-A1E0-D4FEEA348DDC}" type="sibTrans" cxnId="{4AB5E568-460E-484F-8C9D-91C3725842CD}">
      <dgm:prSet/>
      <dgm:spPr/>
      <dgm:t>
        <a:bodyPr/>
        <a:lstStyle/>
        <a:p>
          <a:endParaRPr lang="en-US"/>
        </a:p>
      </dgm:t>
    </dgm:pt>
    <dgm:pt modelId="{FE087CF3-CB33-4DEE-9152-FB660434B577}" type="pres">
      <dgm:prSet presAssocID="{F200635F-EF8C-4235-95C9-94A3074E556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CFD027-4AD0-4BD5-9C39-B5379F09BEAF}" type="pres">
      <dgm:prSet presAssocID="{18CCFA21-091B-4A0E-9BDA-11AC047A9614}" presName="composite" presStyleCnt="0"/>
      <dgm:spPr/>
    </dgm:pt>
    <dgm:pt modelId="{0BA731A3-3E69-40C8-A1FD-9E218219EAFC}" type="pres">
      <dgm:prSet presAssocID="{18CCFA21-091B-4A0E-9BDA-11AC047A9614}" presName="LShape" presStyleLbl="alignNode1" presStyleIdx="0" presStyleCnt="7"/>
      <dgm:spPr/>
    </dgm:pt>
    <dgm:pt modelId="{9C87E480-61B3-4EF3-8EA8-ED4F7406DD7C}" type="pres">
      <dgm:prSet presAssocID="{18CCFA21-091B-4A0E-9BDA-11AC047A9614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07FCA-0C8E-41E9-BF2F-EAFD17E11BAB}" type="pres">
      <dgm:prSet presAssocID="{18CCFA21-091B-4A0E-9BDA-11AC047A9614}" presName="Triangle" presStyleLbl="alignNode1" presStyleIdx="1" presStyleCnt="7"/>
      <dgm:spPr/>
    </dgm:pt>
    <dgm:pt modelId="{B566B2CF-D3FE-483F-B7EE-59416719CEE4}" type="pres">
      <dgm:prSet presAssocID="{1586E314-1E32-4FD7-A1E0-D4FEEA348DDC}" presName="sibTrans" presStyleCnt="0"/>
      <dgm:spPr/>
    </dgm:pt>
    <dgm:pt modelId="{5843E4A3-70B9-4336-8FBC-02284186976F}" type="pres">
      <dgm:prSet presAssocID="{1586E314-1E32-4FD7-A1E0-D4FEEA348DDC}" presName="space" presStyleCnt="0"/>
      <dgm:spPr/>
    </dgm:pt>
    <dgm:pt modelId="{0E766559-372B-4710-8552-29B8AA4F6954}" type="pres">
      <dgm:prSet presAssocID="{04C5F342-2808-49C7-AF8C-491528E1554E}" presName="composite" presStyleCnt="0"/>
      <dgm:spPr/>
    </dgm:pt>
    <dgm:pt modelId="{FB98C78D-FE82-4DAE-8A0E-7734F3CE9CDF}" type="pres">
      <dgm:prSet presAssocID="{04C5F342-2808-49C7-AF8C-491528E1554E}" presName="LShape" presStyleLbl="alignNode1" presStyleIdx="2" presStyleCnt="7"/>
      <dgm:spPr/>
    </dgm:pt>
    <dgm:pt modelId="{3D782791-80A2-4D63-9C5D-0D31F99BDBB9}" type="pres">
      <dgm:prSet presAssocID="{04C5F342-2808-49C7-AF8C-491528E1554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2AA5B-F819-4F17-9994-DC67074DDEDF}" type="pres">
      <dgm:prSet presAssocID="{04C5F342-2808-49C7-AF8C-491528E1554E}" presName="Triangle" presStyleLbl="alignNode1" presStyleIdx="3" presStyleCnt="7"/>
      <dgm:spPr/>
    </dgm:pt>
    <dgm:pt modelId="{7BB46580-398D-496F-9FFE-B20F499C3C77}" type="pres">
      <dgm:prSet presAssocID="{8577E1F6-89C3-4547-A2EF-6A1AFFBA33EC}" presName="sibTrans" presStyleCnt="0"/>
      <dgm:spPr/>
    </dgm:pt>
    <dgm:pt modelId="{C1ED342C-3089-49CC-A1D3-43FAB6C7FA11}" type="pres">
      <dgm:prSet presAssocID="{8577E1F6-89C3-4547-A2EF-6A1AFFBA33EC}" presName="space" presStyleCnt="0"/>
      <dgm:spPr/>
    </dgm:pt>
    <dgm:pt modelId="{DB38F6B0-EC13-4E4F-BC33-1DC258C934CB}" type="pres">
      <dgm:prSet presAssocID="{D3FE5175-1D51-4AB3-B7F0-9800D4CFDAE6}" presName="composite" presStyleCnt="0"/>
      <dgm:spPr/>
    </dgm:pt>
    <dgm:pt modelId="{6C73F4AA-E53E-4542-BE3A-A04AE648A73B}" type="pres">
      <dgm:prSet presAssocID="{D3FE5175-1D51-4AB3-B7F0-9800D4CFDAE6}" presName="LShape" presStyleLbl="alignNode1" presStyleIdx="4" presStyleCnt="7"/>
      <dgm:spPr/>
    </dgm:pt>
    <dgm:pt modelId="{80B0D751-B943-42BC-B0FF-493B2D08AC05}" type="pres">
      <dgm:prSet presAssocID="{D3FE5175-1D51-4AB3-B7F0-9800D4CFDAE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62EAC-051C-413F-92D2-1E26F531B829}" type="pres">
      <dgm:prSet presAssocID="{D3FE5175-1D51-4AB3-B7F0-9800D4CFDAE6}" presName="Triangle" presStyleLbl="alignNode1" presStyleIdx="5" presStyleCnt="7"/>
      <dgm:spPr/>
    </dgm:pt>
    <dgm:pt modelId="{4099DFE3-D506-4A1F-B5D9-66B2D033133F}" type="pres">
      <dgm:prSet presAssocID="{24C4B5BE-E153-480E-88B1-2C2AD07098BD}" presName="sibTrans" presStyleCnt="0"/>
      <dgm:spPr/>
    </dgm:pt>
    <dgm:pt modelId="{6C37C38F-00FE-463A-8103-E07CB9C2D83B}" type="pres">
      <dgm:prSet presAssocID="{24C4B5BE-E153-480E-88B1-2C2AD07098BD}" presName="space" presStyleCnt="0"/>
      <dgm:spPr/>
    </dgm:pt>
    <dgm:pt modelId="{5357AA9C-C022-47B7-A256-54C712546A76}" type="pres">
      <dgm:prSet presAssocID="{78A7A783-0F54-4E01-9A0F-E053B9673A20}" presName="composite" presStyleCnt="0"/>
      <dgm:spPr/>
    </dgm:pt>
    <dgm:pt modelId="{7396CC4C-445D-4AAD-BAED-B557854CC0B4}" type="pres">
      <dgm:prSet presAssocID="{78A7A783-0F54-4E01-9A0F-E053B9673A20}" presName="LShape" presStyleLbl="alignNode1" presStyleIdx="6" presStyleCnt="7"/>
      <dgm:spPr/>
    </dgm:pt>
    <dgm:pt modelId="{0E523981-98D3-474C-A0C0-87ABCDCC522B}" type="pres">
      <dgm:prSet presAssocID="{78A7A783-0F54-4E01-9A0F-E053B9673A2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C4CAA-4D50-4606-9ACA-E203F9309C04}" srcId="{F200635F-EF8C-4235-95C9-94A3074E556A}" destId="{04C5F342-2808-49C7-AF8C-491528E1554E}" srcOrd="1" destOrd="0" parTransId="{7CED8D62-0481-4E01-AD97-022349AA5BC2}" sibTransId="{8577E1F6-89C3-4547-A2EF-6A1AFFBA33EC}"/>
    <dgm:cxn modelId="{372CB59E-F84B-476F-A6F0-938E1B853120}" srcId="{F200635F-EF8C-4235-95C9-94A3074E556A}" destId="{78A7A783-0F54-4E01-9A0F-E053B9673A20}" srcOrd="3" destOrd="0" parTransId="{F78E302C-8465-4B2C-922B-0CF6D14F5E98}" sibTransId="{F1C6AA7D-04C8-4839-8127-FB2F4384A776}"/>
    <dgm:cxn modelId="{BED82C16-D475-44C8-9B0C-37A43A056C6C}" type="presOf" srcId="{78A7A783-0F54-4E01-9A0F-E053B9673A20}" destId="{0E523981-98D3-474C-A0C0-87ABCDCC522B}" srcOrd="0" destOrd="0" presId="urn:microsoft.com/office/officeart/2009/3/layout/StepUpProcess"/>
    <dgm:cxn modelId="{3B7B87E2-5191-4F16-BD70-6D5196E276B3}" type="presOf" srcId="{18CCFA21-091B-4A0E-9BDA-11AC047A9614}" destId="{9C87E480-61B3-4EF3-8EA8-ED4F7406DD7C}" srcOrd="0" destOrd="0" presId="urn:microsoft.com/office/officeart/2009/3/layout/StepUpProcess"/>
    <dgm:cxn modelId="{7A8D8A18-2E5E-45D9-A6EA-3C65DFBF6A19}" srcId="{F200635F-EF8C-4235-95C9-94A3074E556A}" destId="{D3FE5175-1D51-4AB3-B7F0-9800D4CFDAE6}" srcOrd="2" destOrd="0" parTransId="{50B7313E-44EB-450F-8F24-33684C80E0F9}" sibTransId="{24C4B5BE-E153-480E-88B1-2C2AD07098BD}"/>
    <dgm:cxn modelId="{6AE66219-5980-4E35-A43F-0B97467CF8B0}" type="presOf" srcId="{D3FE5175-1D51-4AB3-B7F0-9800D4CFDAE6}" destId="{80B0D751-B943-42BC-B0FF-493B2D08AC05}" srcOrd="0" destOrd="0" presId="urn:microsoft.com/office/officeart/2009/3/layout/StepUpProcess"/>
    <dgm:cxn modelId="{007D2DB4-278B-45EE-9401-C81873F0D3B3}" type="presOf" srcId="{04C5F342-2808-49C7-AF8C-491528E1554E}" destId="{3D782791-80A2-4D63-9C5D-0D31F99BDBB9}" srcOrd="0" destOrd="0" presId="urn:microsoft.com/office/officeart/2009/3/layout/StepUpProcess"/>
    <dgm:cxn modelId="{4AB5E568-460E-484F-8C9D-91C3725842CD}" srcId="{F200635F-EF8C-4235-95C9-94A3074E556A}" destId="{18CCFA21-091B-4A0E-9BDA-11AC047A9614}" srcOrd="0" destOrd="0" parTransId="{7BE8110A-E7B4-4985-970A-03F5E3363EC4}" sibTransId="{1586E314-1E32-4FD7-A1E0-D4FEEA348DDC}"/>
    <dgm:cxn modelId="{A1D00B82-4C18-4DA9-86E7-46BD94873D30}" type="presOf" srcId="{F200635F-EF8C-4235-95C9-94A3074E556A}" destId="{FE087CF3-CB33-4DEE-9152-FB660434B577}" srcOrd="0" destOrd="0" presId="urn:microsoft.com/office/officeart/2009/3/layout/StepUpProcess"/>
    <dgm:cxn modelId="{E9E9E2E4-C953-4002-B75D-8192273AF611}" type="presParOf" srcId="{FE087CF3-CB33-4DEE-9152-FB660434B577}" destId="{68CFD027-4AD0-4BD5-9C39-B5379F09BEAF}" srcOrd="0" destOrd="0" presId="urn:microsoft.com/office/officeart/2009/3/layout/StepUpProcess"/>
    <dgm:cxn modelId="{F8301025-B528-4D14-A50D-DD0FC3DAD71E}" type="presParOf" srcId="{68CFD027-4AD0-4BD5-9C39-B5379F09BEAF}" destId="{0BA731A3-3E69-40C8-A1FD-9E218219EAFC}" srcOrd="0" destOrd="0" presId="urn:microsoft.com/office/officeart/2009/3/layout/StepUpProcess"/>
    <dgm:cxn modelId="{C85C1A04-FB0C-48AE-9E02-992FEC431A9D}" type="presParOf" srcId="{68CFD027-4AD0-4BD5-9C39-B5379F09BEAF}" destId="{9C87E480-61B3-4EF3-8EA8-ED4F7406DD7C}" srcOrd="1" destOrd="0" presId="urn:microsoft.com/office/officeart/2009/3/layout/StepUpProcess"/>
    <dgm:cxn modelId="{35C7A3FF-C0DF-4343-A79B-C5BE489F4148}" type="presParOf" srcId="{68CFD027-4AD0-4BD5-9C39-B5379F09BEAF}" destId="{4EF07FCA-0C8E-41E9-BF2F-EAFD17E11BAB}" srcOrd="2" destOrd="0" presId="urn:microsoft.com/office/officeart/2009/3/layout/StepUpProcess"/>
    <dgm:cxn modelId="{EC72FBDE-0EFA-4FC8-973B-9B24BF6A69F5}" type="presParOf" srcId="{FE087CF3-CB33-4DEE-9152-FB660434B577}" destId="{B566B2CF-D3FE-483F-B7EE-59416719CEE4}" srcOrd="1" destOrd="0" presId="urn:microsoft.com/office/officeart/2009/3/layout/StepUpProcess"/>
    <dgm:cxn modelId="{ED910EE2-4901-498F-93C1-D7E7BF2DD710}" type="presParOf" srcId="{B566B2CF-D3FE-483F-B7EE-59416719CEE4}" destId="{5843E4A3-70B9-4336-8FBC-02284186976F}" srcOrd="0" destOrd="0" presId="urn:microsoft.com/office/officeart/2009/3/layout/StepUpProcess"/>
    <dgm:cxn modelId="{9F29561D-B38C-4CEA-AE51-656C00B1D094}" type="presParOf" srcId="{FE087CF3-CB33-4DEE-9152-FB660434B577}" destId="{0E766559-372B-4710-8552-29B8AA4F6954}" srcOrd="2" destOrd="0" presId="urn:microsoft.com/office/officeart/2009/3/layout/StepUpProcess"/>
    <dgm:cxn modelId="{1E9FE848-B56A-4C1E-8D69-236DE2BD808A}" type="presParOf" srcId="{0E766559-372B-4710-8552-29B8AA4F6954}" destId="{FB98C78D-FE82-4DAE-8A0E-7734F3CE9CDF}" srcOrd="0" destOrd="0" presId="urn:microsoft.com/office/officeart/2009/3/layout/StepUpProcess"/>
    <dgm:cxn modelId="{5DCD8191-415A-4F46-95F5-4F921CD2C1FB}" type="presParOf" srcId="{0E766559-372B-4710-8552-29B8AA4F6954}" destId="{3D782791-80A2-4D63-9C5D-0D31F99BDBB9}" srcOrd="1" destOrd="0" presId="urn:microsoft.com/office/officeart/2009/3/layout/StepUpProcess"/>
    <dgm:cxn modelId="{9B7FED48-4345-44A0-9B74-63FD2C95A207}" type="presParOf" srcId="{0E766559-372B-4710-8552-29B8AA4F6954}" destId="{8772AA5B-F819-4F17-9994-DC67074DDEDF}" srcOrd="2" destOrd="0" presId="urn:microsoft.com/office/officeart/2009/3/layout/StepUpProcess"/>
    <dgm:cxn modelId="{E9172626-95EE-4411-9FB8-A9B32173A7DB}" type="presParOf" srcId="{FE087CF3-CB33-4DEE-9152-FB660434B577}" destId="{7BB46580-398D-496F-9FFE-B20F499C3C77}" srcOrd="3" destOrd="0" presId="urn:microsoft.com/office/officeart/2009/3/layout/StepUpProcess"/>
    <dgm:cxn modelId="{CCCEF719-2902-4840-A56E-583B95D89FE1}" type="presParOf" srcId="{7BB46580-398D-496F-9FFE-B20F499C3C77}" destId="{C1ED342C-3089-49CC-A1D3-43FAB6C7FA11}" srcOrd="0" destOrd="0" presId="urn:microsoft.com/office/officeart/2009/3/layout/StepUpProcess"/>
    <dgm:cxn modelId="{111A6A99-6219-4800-B646-82B204F54521}" type="presParOf" srcId="{FE087CF3-CB33-4DEE-9152-FB660434B577}" destId="{DB38F6B0-EC13-4E4F-BC33-1DC258C934CB}" srcOrd="4" destOrd="0" presId="urn:microsoft.com/office/officeart/2009/3/layout/StepUpProcess"/>
    <dgm:cxn modelId="{C8DB5189-2EAA-438F-81FE-086009681A7C}" type="presParOf" srcId="{DB38F6B0-EC13-4E4F-BC33-1DC258C934CB}" destId="{6C73F4AA-E53E-4542-BE3A-A04AE648A73B}" srcOrd="0" destOrd="0" presId="urn:microsoft.com/office/officeart/2009/3/layout/StepUpProcess"/>
    <dgm:cxn modelId="{2A9AE17B-5297-4FCB-B6FC-A5A48A8D97BF}" type="presParOf" srcId="{DB38F6B0-EC13-4E4F-BC33-1DC258C934CB}" destId="{80B0D751-B943-42BC-B0FF-493B2D08AC05}" srcOrd="1" destOrd="0" presId="urn:microsoft.com/office/officeart/2009/3/layout/StepUpProcess"/>
    <dgm:cxn modelId="{D6C3AD53-E3D6-4A11-BAF5-226ABBEC8F58}" type="presParOf" srcId="{DB38F6B0-EC13-4E4F-BC33-1DC258C934CB}" destId="{75B62EAC-051C-413F-92D2-1E26F531B829}" srcOrd="2" destOrd="0" presId="urn:microsoft.com/office/officeart/2009/3/layout/StepUpProcess"/>
    <dgm:cxn modelId="{52B87867-C9A2-4BEF-BC01-8E43EA87553B}" type="presParOf" srcId="{FE087CF3-CB33-4DEE-9152-FB660434B577}" destId="{4099DFE3-D506-4A1F-B5D9-66B2D033133F}" srcOrd="5" destOrd="0" presId="urn:microsoft.com/office/officeart/2009/3/layout/StepUpProcess"/>
    <dgm:cxn modelId="{DC34C4C4-A045-404B-BAB1-69D76BE840B3}" type="presParOf" srcId="{4099DFE3-D506-4A1F-B5D9-66B2D033133F}" destId="{6C37C38F-00FE-463A-8103-E07CB9C2D83B}" srcOrd="0" destOrd="0" presId="urn:microsoft.com/office/officeart/2009/3/layout/StepUpProcess"/>
    <dgm:cxn modelId="{971427B6-7051-417E-95D3-FF3A468B6DB5}" type="presParOf" srcId="{FE087CF3-CB33-4DEE-9152-FB660434B577}" destId="{5357AA9C-C022-47B7-A256-54C712546A76}" srcOrd="6" destOrd="0" presId="urn:microsoft.com/office/officeart/2009/3/layout/StepUpProcess"/>
    <dgm:cxn modelId="{08FCE580-346D-4849-BFA7-BF664016FD08}" type="presParOf" srcId="{5357AA9C-C022-47B7-A256-54C712546A76}" destId="{7396CC4C-445D-4AAD-BAED-B557854CC0B4}" srcOrd="0" destOrd="0" presId="urn:microsoft.com/office/officeart/2009/3/layout/StepUpProcess"/>
    <dgm:cxn modelId="{E7C2DEAE-5DB6-46EA-9C3E-A4E2DEBB4657}" type="presParOf" srcId="{5357AA9C-C022-47B7-A256-54C712546A76}" destId="{0E523981-98D3-474C-A0C0-87ABCDCC522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0635F-EF8C-4235-95C9-94A3074E556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C5F342-2808-49C7-AF8C-491528E1554E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1988</a:t>
          </a:r>
          <a:endParaRPr lang="en-US" sz="4000" dirty="0">
            <a:solidFill>
              <a:schemeClr val="tx2"/>
            </a:solidFill>
          </a:endParaRPr>
        </a:p>
      </dgm:t>
    </dgm:pt>
    <dgm:pt modelId="{7CED8D62-0481-4E01-AD97-022349AA5BC2}" type="parTrans" cxnId="{CF0C4CAA-4D50-4606-9ACA-E203F9309C04}">
      <dgm:prSet/>
      <dgm:spPr/>
      <dgm:t>
        <a:bodyPr/>
        <a:lstStyle/>
        <a:p>
          <a:endParaRPr lang="en-US"/>
        </a:p>
      </dgm:t>
    </dgm:pt>
    <dgm:pt modelId="{8577E1F6-89C3-4547-A2EF-6A1AFFBA33EC}" type="sibTrans" cxnId="{CF0C4CAA-4D50-4606-9ACA-E203F9309C04}">
      <dgm:prSet/>
      <dgm:spPr/>
      <dgm:t>
        <a:bodyPr/>
        <a:lstStyle/>
        <a:p>
          <a:endParaRPr lang="en-US"/>
        </a:p>
      </dgm:t>
    </dgm:pt>
    <dgm:pt modelId="{D3FE5175-1D51-4AB3-B7F0-9800D4CFDAE6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1999</a:t>
          </a:r>
          <a:endParaRPr lang="en-US" sz="4000" dirty="0">
            <a:solidFill>
              <a:schemeClr val="tx2"/>
            </a:solidFill>
          </a:endParaRPr>
        </a:p>
      </dgm:t>
    </dgm:pt>
    <dgm:pt modelId="{50B7313E-44EB-450F-8F24-33684C80E0F9}" type="parTrans" cxnId="{7A8D8A18-2E5E-45D9-A6EA-3C65DFBF6A19}">
      <dgm:prSet/>
      <dgm:spPr/>
      <dgm:t>
        <a:bodyPr/>
        <a:lstStyle/>
        <a:p>
          <a:endParaRPr lang="en-US"/>
        </a:p>
      </dgm:t>
    </dgm:pt>
    <dgm:pt modelId="{24C4B5BE-E153-480E-88B1-2C2AD07098BD}" type="sibTrans" cxnId="{7A8D8A18-2E5E-45D9-A6EA-3C65DFBF6A19}">
      <dgm:prSet/>
      <dgm:spPr/>
      <dgm:t>
        <a:bodyPr/>
        <a:lstStyle/>
        <a:p>
          <a:endParaRPr lang="en-US"/>
        </a:p>
      </dgm:t>
    </dgm:pt>
    <dgm:pt modelId="{78A7A783-0F54-4E01-9A0F-E053B9673A20}">
      <dgm:prSet phldrT="[Text]" custT="1"/>
      <dgm:spPr/>
      <dgm:t>
        <a:bodyPr/>
        <a:lstStyle/>
        <a:p>
          <a:r>
            <a:rPr lang="en-US" sz="4000" smtClean="0">
              <a:solidFill>
                <a:schemeClr val="tx2"/>
              </a:solidFill>
            </a:rPr>
            <a:t>2006</a:t>
          </a:r>
          <a:endParaRPr lang="en-US" sz="4000" dirty="0">
            <a:solidFill>
              <a:schemeClr val="tx2"/>
            </a:solidFill>
          </a:endParaRPr>
        </a:p>
      </dgm:t>
    </dgm:pt>
    <dgm:pt modelId="{F78E302C-8465-4B2C-922B-0CF6D14F5E98}" type="parTrans" cxnId="{372CB59E-F84B-476F-A6F0-938E1B853120}">
      <dgm:prSet/>
      <dgm:spPr/>
      <dgm:t>
        <a:bodyPr/>
        <a:lstStyle/>
        <a:p>
          <a:endParaRPr lang="en-US"/>
        </a:p>
      </dgm:t>
    </dgm:pt>
    <dgm:pt modelId="{F1C6AA7D-04C8-4839-8127-FB2F4384A776}" type="sibTrans" cxnId="{372CB59E-F84B-476F-A6F0-938E1B853120}">
      <dgm:prSet/>
      <dgm:spPr/>
      <dgm:t>
        <a:bodyPr/>
        <a:lstStyle/>
        <a:p>
          <a:endParaRPr lang="en-US"/>
        </a:p>
      </dgm:t>
    </dgm:pt>
    <dgm:pt modelId="{18CCFA21-091B-4A0E-9BDA-11AC047A9614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1980</a:t>
          </a:r>
          <a:endParaRPr lang="en-US" sz="4200" dirty="0">
            <a:solidFill>
              <a:schemeClr val="tx2"/>
            </a:solidFill>
          </a:endParaRPr>
        </a:p>
      </dgm:t>
    </dgm:pt>
    <dgm:pt modelId="{7BE8110A-E7B4-4985-970A-03F5E3363EC4}" type="parTrans" cxnId="{4AB5E568-460E-484F-8C9D-91C3725842CD}">
      <dgm:prSet/>
      <dgm:spPr/>
      <dgm:t>
        <a:bodyPr/>
        <a:lstStyle/>
        <a:p>
          <a:endParaRPr lang="en-US"/>
        </a:p>
      </dgm:t>
    </dgm:pt>
    <dgm:pt modelId="{1586E314-1E32-4FD7-A1E0-D4FEEA348DDC}" type="sibTrans" cxnId="{4AB5E568-460E-484F-8C9D-91C3725842CD}">
      <dgm:prSet/>
      <dgm:spPr/>
      <dgm:t>
        <a:bodyPr/>
        <a:lstStyle/>
        <a:p>
          <a:endParaRPr lang="en-US"/>
        </a:p>
      </dgm:t>
    </dgm:pt>
    <dgm:pt modelId="{FE087CF3-CB33-4DEE-9152-FB660434B577}" type="pres">
      <dgm:prSet presAssocID="{F200635F-EF8C-4235-95C9-94A3074E556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CFD027-4AD0-4BD5-9C39-B5379F09BEAF}" type="pres">
      <dgm:prSet presAssocID="{18CCFA21-091B-4A0E-9BDA-11AC047A9614}" presName="composite" presStyleCnt="0"/>
      <dgm:spPr/>
    </dgm:pt>
    <dgm:pt modelId="{0BA731A3-3E69-40C8-A1FD-9E218219EAFC}" type="pres">
      <dgm:prSet presAssocID="{18CCFA21-091B-4A0E-9BDA-11AC047A9614}" presName="LShape" presStyleLbl="alignNode1" presStyleIdx="0" presStyleCnt="7"/>
      <dgm:spPr/>
    </dgm:pt>
    <dgm:pt modelId="{9C87E480-61B3-4EF3-8EA8-ED4F7406DD7C}" type="pres">
      <dgm:prSet presAssocID="{18CCFA21-091B-4A0E-9BDA-11AC047A9614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07FCA-0C8E-41E9-BF2F-EAFD17E11BAB}" type="pres">
      <dgm:prSet presAssocID="{18CCFA21-091B-4A0E-9BDA-11AC047A9614}" presName="Triangle" presStyleLbl="alignNode1" presStyleIdx="1" presStyleCnt="7"/>
      <dgm:spPr/>
    </dgm:pt>
    <dgm:pt modelId="{B566B2CF-D3FE-483F-B7EE-59416719CEE4}" type="pres">
      <dgm:prSet presAssocID="{1586E314-1E32-4FD7-A1E0-D4FEEA348DDC}" presName="sibTrans" presStyleCnt="0"/>
      <dgm:spPr/>
    </dgm:pt>
    <dgm:pt modelId="{5843E4A3-70B9-4336-8FBC-02284186976F}" type="pres">
      <dgm:prSet presAssocID="{1586E314-1E32-4FD7-A1E0-D4FEEA348DDC}" presName="space" presStyleCnt="0"/>
      <dgm:spPr/>
    </dgm:pt>
    <dgm:pt modelId="{0E766559-372B-4710-8552-29B8AA4F6954}" type="pres">
      <dgm:prSet presAssocID="{04C5F342-2808-49C7-AF8C-491528E1554E}" presName="composite" presStyleCnt="0"/>
      <dgm:spPr/>
    </dgm:pt>
    <dgm:pt modelId="{FB98C78D-FE82-4DAE-8A0E-7734F3CE9CDF}" type="pres">
      <dgm:prSet presAssocID="{04C5F342-2808-49C7-AF8C-491528E1554E}" presName="LShape" presStyleLbl="alignNode1" presStyleIdx="2" presStyleCnt="7"/>
      <dgm:spPr/>
    </dgm:pt>
    <dgm:pt modelId="{3D782791-80A2-4D63-9C5D-0D31F99BDBB9}" type="pres">
      <dgm:prSet presAssocID="{04C5F342-2808-49C7-AF8C-491528E1554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2AA5B-F819-4F17-9994-DC67074DDEDF}" type="pres">
      <dgm:prSet presAssocID="{04C5F342-2808-49C7-AF8C-491528E1554E}" presName="Triangle" presStyleLbl="alignNode1" presStyleIdx="3" presStyleCnt="7"/>
      <dgm:spPr/>
    </dgm:pt>
    <dgm:pt modelId="{7BB46580-398D-496F-9FFE-B20F499C3C77}" type="pres">
      <dgm:prSet presAssocID="{8577E1F6-89C3-4547-A2EF-6A1AFFBA33EC}" presName="sibTrans" presStyleCnt="0"/>
      <dgm:spPr/>
    </dgm:pt>
    <dgm:pt modelId="{C1ED342C-3089-49CC-A1D3-43FAB6C7FA11}" type="pres">
      <dgm:prSet presAssocID="{8577E1F6-89C3-4547-A2EF-6A1AFFBA33EC}" presName="space" presStyleCnt="0"/>
      <dgm:spPr/>
    </dgm:pt>
    <dgm:pt modelId="{DB38F6B0-EC13-4E4F-BC33-1DC258C934CB}" type="pres">
      <dgm:prSet presAssocID="{D3FE5175-1D51-4AB3-B7F0-9800D4CFDAE6}" presName="composite" presStyleCnt="0"/>
      <dgm:spPr/>
    </dgm:pt>
    <dgm:pt modelId="{6C73F4AA-E53E-4542-BE3A-A04AE648A73B}" type="pres">
      <dgm:prSet presAssocID="{D3FE5175-1D51-4AB3-B7F0-9800D4CFDAE6}" presName="LShape" presStyleLbl="alignNode1" presStyleIdx="4" presStyleCnt="7"/>
      <dgm:spPr/>
    </dgm:pt>
    <dgm:pt modelId="{80B0D751-B943-42BC-B0FF-493B2D08AC05}" type="pres">
      <dgm:prSet presAssocID="{D3FE5175-1D51-4AB3-B7F0-9800D4CFDAE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62EAC-051C-413F-92D2-1E26F531B829}" type="pres">
      <dgm:prSet presAssocID="{D3FE5175-1D51-4AB3-B7F0-9800D4CFDAE6}" presName="Triangle" presStyleLbl="alignNode1" presStyleIdx="5" presStyleCnt="7"/>
      <dgm:spPr/>
    </dgm:pt>
    <dgm:pt modelId="{4099DFE3-D506-4A1F-B5D9-66B2D033133F}" type="pres">
      <dgm:prSet presAssocID="{24C4B5BE-E153-480E-88B1-2C2AD07098BD}" presName="sibTrans" presStyleCnt="0"/>
      <dgm:spPr/>
    </dgm:pt>
    <dgm:pt modelId="{6C37C38F-00FE-463A-8103-E07CB9C2D83B}" type="pres">
      <dgm:prSet presAssocID="{24C4B5BE-E153-480E-88B1-2C2AD07098BD}" presName="space" presStyleCnt="0"/>
      <dgm:spPr/>
    </dgm:pt>
    <dgm:pt modelId="{5357AA9C-C022-47B7-A256-54C712546A76}" type="pres">
      <dgm:prSet presAssocID="{78A7A783-0F54-4E01-9A0F-E053B9673A20}" presName="composite" presStyleCnt="0"/>
      <dgm:spPr/>
    </dgm:pt>
    <dgm:pt modelId="{7396CC4C-445D-4AAD-BAED-B557854CC0B4}" type="pres">
      <dgm:prSet presAssocID="{78A7A783-0F54-4E01-9A0F-E053B9673A20}" presName="LShape" presStyleLbl="alignNode1" presStyleIdx="6" presStyleCnt="7"/>
      <dgm:spPr/>
    </dgm:pt>
    <dgm:pt modelId="{0E523981-98D3-474C-A0C0-87ABCDCC522B}" type="pres">
      <dgm:prSet presAssocID="{78A7A783-0F54-4E01-9A0F-E053B9673A2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C4CAA-4D50-4606-9ACA-E203F9309C04}" srcId="{F200635F-EF8C-4235-95C9-94A3074E556A}" destId="{04C5F342-2808-49C7-AF8C-491528E1554E}" srcOrd="1" destOrd="0" parTransId="{7CED8D62-0481-4E01-AD97-022349AA5BC2}" sibTransId="{8577E1F6-89C3-4547-A2EF-6A1AFFBA33EC}"/>
    <dgm:cxn modelId="{87B0FE1A-DE15-4D7F-B700-FA2DE66A8249}" type="presOf" srcId="{F200635F-EF8C-4235-95C9-94A3074E556A}" destId="{FE087CF3-CB33-4DEE-9152-FB660434B577}" srcOrd="0" destOrd="0" presId="urn:microsoft.com/office/officeart/2009/3/layout/StepUpProcess"/>
    <dgm:cxn modelId="{372CB59E-F84B-476F-A6F0-938E1B853120}" srcId="{F200635F-EF8C-4235-95C9-94A3074E556A}" destId="{78A7A783-0F54-4E01-9A0F-E053B9673A20}" srcOrd="3" destOrd="0" parTransId="{F78E302C-8465-4B2C-922B-0CF6D14F5E98}" sibTransId="{F1C6AA7D-04C8-4839-8127-FB2F4384A776}"/>
    <dgm:cxn modelId="{C812D19B-4ECE-490E-83C4-89870E278C6B}" type="presOf" srcId="{04C5F342-2808-49C7-AF8C-491528E1554E}" destId="{3D782791-80A2-4D63-9C5D-0D31F99BDBB9}" srcOrd="0" destOrd="0" presId="urn:microsoft.com/office/officeart/2009/3/layout/StepUpProcess"/>
    <dgm:cxn modelId="{50365C1C-B89A-42A0-9AD5-E1BAB01F416F}" type="presOf" srcId="{78A7A783-0F54-4E01-9A0F-E053B9673A20}" destId="{0E523981-98D3-474C-A0C0-87ABCDCC522B}" srcOrd="0" destOrd="0" presId="urn:microsoft.com/office/officeart/2009/3/layout/StepUpProcess"/>
    <dgm:cxn modelId="{7A8D8A18-2E5E-45D9-A6EA-3C65DFBF6A19}" srcId="{F200635F-EF8C-4235-95C9-94A3074E556A}" destId="{D3FE5175-1D51-4AB3-B7F0-9800D4CFDAE6}" srcOrd="2" destOrd="0" parTransId="{50B7313E-44EB-450F-8F24-33684C80E0F9}" sibTransId="{24C4B5BE-E153-480E-88B1-2C2AD07098BD}"/>
    <dgm:cxn modelId="{DD25E88A-549F-440B-AD77-D22204D945AE}" type="presOf" srcId="{18CCFA21-091B-4A0E-9BDA-11AC047A9614}" destId="{9C87E480-61B3-4EF3-8EA8-ED4F7406DD7C}" srcOrd="0" destOrd="0" presId="urn:microsoft.com/office/officeart/2009/3/layout/StepUpProcess"/>
    <dgm:cxn modelId="{4AB5E568-460E-484F-8C9D-91C3725842CD}" srcId="{F200635F-EF8C-4235-95C9-94A3074E556A}" destId="{18CCFA21-091B-4A0E-9BDA-11AC047A9614}" srcOrd="0" destOrd="0" parTransId="{7BE8110A-E7B4-4985-970A-03F5E3363EC4}" sibTransId="{1586E314-1E32-4FD7-A1E0-D4FEEA348DDC}"/>
    <dgm:cxn modelId="{1D0C56B2-4140-4D81-823E-EE95A708169F}" type="presOf" srcId="{D3FE5175-1D51-4AB3-B7F0-9800D4CFDAE6}" destId="{80B0D751-B943-42BC-B0FF-493B2D08AC05}" srcOrd="0" destOrd="0" presId="urn:microsoft.com/office/officeart/2009/3/layout/StepUpProcess"/>
    <dgm:cxn modelId="{419A2A4A-326F-48D3-B561-0BE3150B132D}" type="presParOf" srcId="{FE087CF3-CB33-4DEE-9152-FB660434B577}" destId="{68CFD027-4AD0-4BD5-9C39-B5379F09BEAF}" srcOrd="0" destOrd="0" presId="urn:microsoft.com/office/officeart/2009/3/layout/StepUpProcess"/>
    <dgm:cxn modelId="{4982FE55-0EF7-4ED6-AAEC-13D4826BF215}" type="presParOf" srcId="{68CFD027-4AD0-4BD5-9C39-B5379F09BEAF}" destId="{0BA731A3-3E69-40C8-A1FD-9E218219EAFC}" srcOrd="0" destOrd="0" presId="urn:microsoft.com/office/officeart/2009/3/layout/StepUpProcess"/>
    <dgm:cxn modelId="{EB7E2DFF-DC73-470A-86FB-47E60CA68721}" type="presParOf" srcId="{68CFD027-4AD0-4BD5-9C39-B5379F09BEAF}" destId="{9C87E480-61B3-4EF3-8EA8-ED4F7406DD7C}" srcOrd="1" destOrd="0" presId="urn:microsoft.com/office/officeart/2009/3/layout/StepUpProcess"/>
    <dgm:cxn modelId="{A3F834EE-04F5-4294-AD76-71A7DA0A597C}" type="presParOf" srcId="{68CFD027-4AD0-4BD5-9C39-B5379F09BEAF}" destId="{4EF07FCA-0C8E-41E9-BF2F-EAFD17E11BAB}" srcOrd="2" destOrd="0" presId="urn:microsoft.com/office/officeart/2009/3/layout/StepUpProcess"/>
    <dgm:cxn modelId="{0F80E5F3-E242-476D-BF65-2E43EEC1621E}" type="presParOf" srcId="{FE087CF3-CB33-4DEE-9152-FB660434B577}" destId="{B566B2CF-D3FE-483F-B7EE-59416719CEE4}" srcOrd="1" destOrd="0" presId="urn:microsoft.com/office/officeart/2009/3/layout/StepUpProcess"/>
    <dgm:cxn modelId="{948AD216-E3CD-40E7-A7E7-83EC24AD81EA}" type="presParOf" srcId="{B566B2CF-D3FE-483F-B7EE-59416719CEE4}" destId="{5843E4A3-70B9-4336-8FBC-02284186976F}" srcOrd="0" destOrd="0" presId="urn:microsoft.com/office/officeart/2009/3/layout/StepUpProcess"/>
    <dgm:cxn modelId="{7C736E2B-0317-4E6D-8A51-D2066CA0FD4C}" type="presParOf" srcId="{FE087CF3-CB33-4DEE-9152-FB660434B577}" destId="{0E766559-372B-4710-8552-29B8AA4F6954}" srcOrd="2" destOrd="0" presId="urn:microsoft.com/office/officeart/2009/3/layout/StepUpProcess"/>
    <dgm:cxn modelId="{E2B2E936-AB93-4790-91F9-A7504644CDD6}" type="presParOf" srcId="{0E766559-372B-4710-8552-29B8AA4F6954}" destId="{FB98C78D-FE82-4DAE-8A0E-7734F3CE9CDF}" srcOrd="0" destOrd="0" presId="urn:microsoft.com/office/officeart/2009/3/layout/StepUpProcess"/>
    <dgm:cxn modelId="{7229487D-11EC-4BE0-AB29-29C819B484EA}" type="presParOf" srcId="{0E766559-372B-4710-8552-29B8AA4F6954}" destId="{3D782791-80A2-4D63-9C5D-0D31F99BDBB9}" srcOrd="1" destOrd="0" presId="urn:microsoft.com/office/officeart/2009/3/layout/StepUpProcess"/>
    <dgm:cxn modelId="{E5536C73-F846-45E4-A95C-9ADE82AF3AD4}" type="presParOf" srcId="{0E766559-372B-4710-8552-29B8AA4F6954}" destId="{8772AA5B-F819-4F17-9994-DC67074DDEDF}" srcOrd="2" destOrd="0" presId="urn:microsoft.com/office/officeart/2009/3/layout/StepUpProcess"/>
    <dgm:cxn modelId="{6170245A-8E93-41F8-A888-BBF0D489ACAF}" type="presParOf" srcId="{FE087CF3-CB33-4DEE-9152-FB660434B577}" destId="{7BB46580-398D-496F-9FFE-B20F499C3C77}" srcOrd="3" destOrd="0" presId="urn:microsoft.com/office/officeart/2009/3/layout/StepUpProcess"/>
    <dgm:cxn modelId="{BB704C74-13B9-40D5-99A5-210F4BB7F4BB}" type="presParOf" srcId="{7BB46580-398D-496F-9FFE-B20F499C3C77}" destId="{C1ED342C-3089-49CC-A1D3-43FAB6C7FA11}" srcOrd="0" destOrd="0" presId="urn:microsoft.com/office/officeart/2009/3/layout/StepUpProcess"/>
    <dgm:cxn modelId="{F3D7F31C-965F-48B5-97D5-4F40C859852E}" type="presParOf" srcId="{FE087CF3-CB33-4DEE-9152-FB660434B577}" destId="{DB38F6B0-EC13-4E4F-BC33-1DC258C934CB}" srcOrd="4" destOrd="0" presId="urn:microsoft.com/office/officeart/2009/3/layout/StepUpProcess"/>
    <dgm:cxn modelId="{268D3EDF-4EC8-4C13-B5BC-240F5336E630}" type="presParOf" srcId="{DB38F6B0-EC13-4E4F-BC33-1DC258C934CB}" destId="{6C73F4AA-E53E-4542-BE3A-A04AE648A73B}" srcOrd="0" destOrd="0" presId="urn:microsoft.com/office/officeart/2009/3/layout/StepUpProcess"/>
    <dgm:cxn modelId="{D537665D-F306-4A7E-9A74-E61C4AA96F73}" type="presParOf" srcId="{DB38F6B0-EC13-4E4F-BC33-1DC258C934CB}" destId="{80B0D751-B943-42BC-B0FF-493B2D08AC05}" srcOrd="1" destOrd="0" presId="urn:microsoft.com/office/officeart/2009/3/layout/StepUpProcess"/>
    <dgm:cxn modelId="{FA664460-FC8F-4BB4-A71B-361AAEAEC28F}" type="presParOf" srcId="{DB38F6B0-EC13-4E4F-BC33-1DC258C934CB}" destId="{75B62EAC-051C-413F-92D2-1E26F531B829}" srcOrd="2" destOrd="0" presId="urn:microsoft.com/office/officeart/2009/3/layout/StepUpProcess"/>
    <dgm:cxn modelId="{BCE1A490-F482-4775-9985-0EF7D2DA7AF5}" type="presParOf" srcId="{FE087CF3-CB33-4DEE-9152-FB660434B577}" destId="{4099DFE3-D506-4A1F-B5D9-66B2D033133F}" srcOrd="5" destOrd="0" presId="urn:microsoft.com/office/officeart/2009/3/layout/StepUpProcess"/>
    <dgm:cxn modelId="{104554DB-2243-4EE2-A61E-4A21E13D39DF}" type="presParOf" srcId="{4099DFE3-D506-4A1F-B5D9-66B2D033133F}" destId="{6C37C38F-00FE-463A-8103-E07CB9C2D83B}" srcOrd="0" destOrd="0" presId="urn:microsoft.com/office/officeart/2009/3/layout/StepUpProcess"/>
    <dgm:cxn modelId="{079F1D96-50D7-4A14-BF14-1634263DE88C}" type="presParOf" srcId="{FE087CF3-CB33-4DEE-9152-FB660434B577}" destId="{5357AA9C-C022-47B7-A256-54C712546A76}" srcOrd="6" destOrd="0" presId="urn:microsoft.com/office/officeart/2009/3/layout/StepUpProcess"/>
    <dgm:cxn modelId="{E6F8F6F9-1000-4B7A-9B57-56C3D4A034A7}" type="presParOf" srcId="{5357AA9C-C022-47B7-A256-54C712546A76}" destId="{7396CC4C-445D-4AAD-BAED-B557854CC0B4}" srcOrd="0" destOrd="0" presId="urn:microsoft.com/office/officeart/2009/3/layout/StepUpProcess"/>
    <dgm:cxn modelId="{F88835DE-0E6B-4694-8661-8C05B341B7B0}" type="presParOf" srcId="{5357AA9C-C022-47B7-A256-54C712546A76}" destId="{0E523981-98D3-474C-A0C0-87ABCDCC522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0635F-EF8C-4235-95C9-94A3074E556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C5F342-2808-49C7-AF8C-491528E1554E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1988</a:t>
          </a:r>
          <a:endParaRPr lang="en-US" sz="4000" dirty="0">
            <a:solidFill>
              <a:schemeClr val="tx2"/>
            </a:solidFill>
          </a:endParaRPr>
        </a:p>
      </dgm:t>
    </dgm:pt>
    <dgm:pt modelId="{7CED8D62-0481-4E01-AD97-022349AA5BC2}" type="parTrans" cxnId="{CF0C4CAA-4D50-4606-9ACA-E203F9309C04}">
      <dgm:prSet/>
      <dgm:spPr/>
      <dgm:t>
        <a:bodyPr/>
        <a:lstStyle/>
        <a:p>
          <a:endParaRPr lang="en-US"/>
        </a:p>
      </dgm:t>
    </dgm:pt>
    <dgm:pt modelId="{8577E1F6-89C3-4547-A2EF-6A1AFFBA33EC}" type="sibTrans" cxnId="{CF0C4CAA-4D50-4606-9ACA-E203F9309C04}">
      <dgm:prSet/>
      <dgm:spPr/>
      <dgm:t>
        <a:bodyPr/>
        <a:lstStyle/>
        <a:p>
          <a:endParaRPr lang="en-US"/>
        </a:p>
      </dgm:t>
    </dgm:pt>
    <dgm:pt modelId="{D3FE5175-1D51-4AB3-B7F0-9800D4CFDAE6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1999</a:t>
          </a:r>
          <a:endParaRPr lang="en-US" sz="4000" dirty="0">
            <a:solidFill>
              <a:schemeClr val="tx2"/>
            </a:solidFill>
          </a:endParaRPr>
        </a:p>
      </dgm:t>
    </dgm:pt>
    <dgm:pt modelId="{50B7313E-44EB-450F-8F24-33684C80E0F9}" type="parTrans" cxnId="{7A8D8A18-2E5E-45D9-A6EA-3C65DFBF6A19}">
      <dgm:prSet/>
      <dgm:spPr/>
      <dgm:t>
        <a:bodyPr/>
        <a:lstStyle/>
        <a:p>
          <a:endParaRPr lang="en-US"/>
        </a:p>
      </dgm:t>
    </dgm:pt>
    <dgm:pt modelId="{24C4B5BE-E153-480E-88B1-2C2AD07098BD}" type="sibTrans" cxnId="{7A8D8A18-2E5E-45D9-A6EA-3C65DFBF6A19}">
      <dgm:prSet/>
      <dgm:spPr/>
      <dgm:t>
        <a:bodyPr/>
        <a:lstStyle/>
        <a:p>
          <a:endParaRPr lang="en-US"/>
        </a:p>
      </dgm:t>
    </dgm:pt>
    <dgm:pt modelId="{78A7A783-0F54-4E01-9A0F-E053B9673A20}">
      <dgm:prSet phldrT="[Text]" custT="1"/>
      <dgm:spPr/>
      <dgm:t>
        <a:bodyPr/>
        <a:lstStyle/>
        <a:p>
          <a:r>
            <a:rPr lang="en-US" sz="4000" smtClean="0">
              <a:solidFill>
                <a:schemeClr val="tx2"/>
              </a:solidFill>
            </a:rPr>
            <a:t>2006</a:t>
          </a:r>
          <a:endParaRPr lang="en-US" sz="4000" dirty="0">
            <a:solidFill>
              <a:schemeClr val="tx2"/>
            </a:solidFill>
          </a:endParaRPr>
        </a:p>
      </dgm:t>
    </dgm:pt>
    <dgm:pt modelId="{F78E302C-8465-4B2C-922B-0CF6D14F5E98}" type="parTrans" cxnId="{372CB59E-F84B-476F-A6F0-938E1B853120}">
      <dgm:prSet/>
      <dgm:spPr/>
      <dgm:t>
        <a:bodyPr/>
        <a:lstStyle/>
        <a:p>
          <a:endParaRPr lang="en-US"/>
        </a:p>
      </dgm:t>
    </dgm:pt>
    <dgm:pt modelId="{F1C6AA7D-04C8-4839-8127-FB2F4384A776}" type="sibTrans" cxnId="{372CB59E-F84B-476F-A6F0-938E1B853120}">
      <dgm:prSet/>
      <dgm:spPr/>
      <dgm:t>
        <a:bodyPr/>
        <a:lstStyle/>
        <a:p>
          <a:endParaRPr lang="en-US"/>
        </a:p>
      </dgm:t>
    </dgm:pt>
    <dgm:pt modelId="{18CCFA21-091B-4A0E-9BDA-11AC047A9614}">
      <dgm:prSet phldrT="[Text]" custT="1"/>
      <dgm:spPr/>
      <dgm:t>
        <a:bodyPr/>
        <a:lstStyle/>
        <a:p>
          <a:r>
            <a:rPr lang="en-US" altLang="zh-CN" sz="4000" dirty="0" smtClean="0">
              <a:solidFill>
                <a:schemeClr val="tx2"/>
              </a:solidFill>
            </a:rPr>
            <a:t>1980</a:t>
          </a:r>
          <a:endParaRPr lang="en-US" sz="4200" dirty="0">
            <a:solidFill>
              <a:schemeClr val="tx2"/>
            </a:solidFill>
          </a:endParaRPr>
        </a:p>
      </dgm:t>
    </dgm:pt>
    <dgm:pt modelId="{7BE8110A-E7B4-4985-970A-03F5E3363EC4}" type="parTrans" cxnId="{4AB5E568-460E-484F-8C9D-91C3725842CD}">
      <dgm:prSet/>
      <dgm:spPr/>
      <dgm:t>
        <a:bodyPr/>
        <a:lstStyle/>
        <a:p>
          <a:endParaRPr lang="en-US"/>
        </a:p>
      </dgm:t>
    </dgm:pt>
    <dgm:pt modelId="{1586E314-1E32-4FD7-A1E0-D4FEEA348DDC}" type="sibTrans" cxnId="{4AB5E568-460E-484F-8C9D-91C3725842CD}">
      <dgm:prSet/>
      <dgm:spPr/>
      <dgm:t>
        <a:bodyPr/>
        <a:lstStyle/>
        <a:p>
          <a:endParaRPr lang="en-US"/>
        </a:p>
      </dgm:t>
    </dgm:pt>
    <dgm:pt modelId="{FE087CF3-CB33-4DEE-9152-FB660434B577}" type="pres">
      <dgm:prSet presAssocID="{F200635F-EF8C-4235-95C9-94A3074E556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CFD027-4AD0-4BD5-9C39-B5379F09BEAF}" type="pres">
      <dgm:prSet presAssocID="{18CCFA21-091B-4A0E-9BDA-11AC047A9614}" presName="composite" presStyleCnt="0"/>
      <dgm:spPr/>
    </dgm:pt>
    <dgm:pt modelId="{0BA731A3-3E69-40C8-A1FD-9E218219EAFC}" type="pres">
      <dgm:prSet presAssocID="{18CCFA21-091B-4A0E-9BDA-11AC047A9614}" presName="LShape" presStyleLbl="alignNode1" presStyleIdx="0" presStyleCnt="7"/>
      <dgm:spPr/>
    </dgm:pt>
    <dgm:pt modelId="{9C87E480-61B3-4EF3-8EA8-ED4F7406DD7C}" type="pres">
      <dgm:prSet presAssocID="{18CCFA21-091B-4A0E-9BDA-11AC047A9614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07FCA-0C8E-41E9-BF2F-EAFD17E11BAB}" type="pres">
      <dgm:prSet presAssocID="{18CCFA21-091B-4A0E-9BDA-11AC047A9614}" presName="Triangle" presStyleLbl="alignNode1" presStyleIdx="1" presStyleCnt="7"/>
      <dgm:spPr/>
    </dgm:pt>
    <dgm:pt modelId="{B566B2CF-D3FE-483F-B7EE-59416719CEE4}" type="pres">
      <dgm:prSet presAssocID="{1586E314-1E32-4FD7-A1E0-D4FEEA348DDC}" presName="sibTrans" presStyleCnt="0"/>
      <dgm:spPr/>
    </dgm:pt>
    <dgm:pt modelId="{5843E4A3-70B9-4336-8FBC-02284186976F}" type="pres">
      <dgm:prSet presAssocID="{1586E314-1E32-4FD7-A1E0-D4FEEA348DDC}" presName="space" presStyleCnt="0"/>
      <dgm:spPr/>
    </dgm:pt>
    <dgm:pt modelId="{0E766559-372B-4710-8552-29B8AA4F6954}" type="pres">
      <dgm:prSet presAssocID="{04C5F342-2808-49C7-AF8C-491528E1554E}" presName="composite" presStyleCnt="0"/>
      <dgm:spPr/>
    </dgm:pt>
    <dgm:pt modelId="{FB98C78D-FE82-4DAE-8A0E-7734F3CE9CDF}" type="pres">
      <dgm:prSet presAssocID="{04C5F342-2808-49C7-AF8C-491528E1554E}" presName="LShape" presStyleLbl="alignNode1" presStyleIdx="2" presStyleCnt="7"/>
      <dgm:spPr/>
    </dgm:pt>
    <dgm:pt modelId="{3D782791-80A2-4D63-9C5D-0D31F99BDBB9}" type="pres">
      <dgm:prSet presAssocID="{04C5F342-2808-49C7-AF8C-491528E1554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2AA5B-F819-4F17-9994-DC67074DDEDF}" type="pres">
      <dgm:prSet presAssocID="{04C5F342-2808-49C7-AF8C-491528E1554E}" presName="Triangle" presStyleLbl="alignNode1" presStyleIdx="3" presStyleCnt="7"/>
      <dgm:spPr/>
    </dgm:pt>
    <dgm:pt modelId="{7BB46580-398D-496F-9FFE-B20F499C3C77}" type="pres">
      <dgm:prSet presAssocID="{8577E1F6-89C3-4547-A2EF-6A1AFFBA33EC}" presName="sibTrans" presStyleCnt="0"/>
      <dgm:spPr/>
    </dgm:pt>
    <dgm:pt modelId="{C1ED342C-3089-49CC-A1D3-43FAB6C7FA11}" type="pres">
      <dgm:prSet presAssocID="{8577E1F6-89C3-4547-A2EF-6A1AFFBA33EC}" presName="space" presStyleCnt="0"/>
      <dgm:spPr/>
    </dgm:pt>
    <dgm:pt modelId="{DB38F6B0-EC13-4E4F-BC33-1DC258C934CB}" type="pres">
      <dgm:prSet presAssocID="{D3FE5175-1D51-4AB3-B7F0-9800D4CFDAE6}" presName="composite" presStyleCnt="0"/>
      <dgm:spPr/>
    </dgm:pt>
    <dgm:pt modelId="{6C73F4AA-E53E-4542-BE3A-A04AE648A73B}" type="pres">
      <dgm:prSet presAssocID="{D3FE5175-1D51-4AB3-B7F0-9800D4CFDAE6}" presName="LShape" presStyleLbl="alignNode1" presStyleIdx="4" presStyleCnt="7"/>
      <dgm:spPr/>
    </dgm:pt>
    <dgm:pt modelId="{80B0D751-B943-42BC-B0FF-493B2D08AC05}" type="pres">
      <dgm:prSet presAssocID="{D3FE5175-1D51-4AB3-B7F0-9800D4CFDAE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62EAC-051C-413F-92D2-1E26F531B829}" type="pres">
      <dgm:prSet presAssocID="{D3FE5175-1D51-4AB3-B7F0-9800D4CFDAE6}" presName="Triangle" presStyleLbl="alignNode1" presStyleIdx="5" presStyleCnt="7"/>
      <dgm:spPr/>
    </dgm:pt>
    <dgm:pt modelId="{4099DFE3-D506-4A1F-B5D9-66B2D033133F}" type="pres">
      <dgm:prSet presAssocID="{24C4B5BE-E153-480E-88B1-2C2AD07098BD}" presName="sibTrans" presStyleCnt="0"/>
      <dgm:spPr/>
    </dgm:pt>
    <dgm:pt modelId="{6C37C38F-00FE-463A-8103-E07CB9C2D83B}" type="pres">
      <dgm:prSet presAssocID="{24C4B5BE-E153-480E-88B1-2C2AD07098BD}" presName="space" presStyleCnt="0"/>
      <dgm:spPr/>
    </dgm:pt>
    <dgm:pt modelId="{5357AA9C-C022-47B7-A256-54C712546A76}" type="pres">
      <dgm:prSet presAssocID="{78A7A783-0F54-4E01-9A0F-E053B9673A20}" presName="composite" presStyleCnt="0"/>
      <dgm:spPr/>
    </dgm:pt>
    <dgm:pt modelId="{7396CC4C-445D-4AAD-BAED-B557854CC0B4}" type="pres">
      <dgm:prSet presAssocID="{78A7A783-0F54-4E01-9A0F-E053B9673A20}" presName="LShape" presStyleLbl="alignNode1" presStyleIdx="6" presStyleCnt="7"/>
      <dgm:spPr/>
    </dgm:pt>
    <dgm:pt modelId="{0E523981-98D3-474C-A0C0-87ABCDCC522B}" type="pres">
      <dgm:prSet presAssocID="{78A7A783-0F54-4E01-9A0F-E053B9673A2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F9ED4-7BCF-45BA-835A-D5415082349F}" type="presOf" srcId="{F200635F-EF8C-4235-95C9-94A3074E556A}" destId="{FE087CF3-CB33-4DEE-9152-FB660434B577}" srcOrd="0" destOrd="0" presId="urn:microsoft.com/office/officeart/2009/3/layout/StepUpProcess"/>
    <dgm:cxn modelId="{1A02B3AC-E613-4F91-8519-DA61D285F8BC}" type="presOf" srcId="{18CCFA21-091B-4A0E-9BDA-11AC047A9614}" destId="{9C87E480-61B3-4EF3-8EA8-ED4F7406DD7C}" srcOrd="0" destOrd="0" presId="urn:microsoft.com/office/officeart/2009/3/layout/StepUpProcess"/>
    <dgm:cxn modelId="{CF0C4CAA-4D50-4606-9ACA-E203F9309C04}" srcId="{F200635F-EF8C-4235-95C9-94A3074E556A}" destId="{04C5F342-2808-49C7-AF8C-491528E1554E}" srcOrd="1" destOrd="0" parTransId="{7CED8D62-0481-4E01-AD97-022349AA5BC2}" sibTransId="{8577E1F6-89C3-4547-A2EF-6A1AFFBA33EC}"/>
    <dgm:cxn modelId="{43325925-E301-4B25-961E-928F319D0E7A}" type="presOf" srcId="{04C5F342-2808-49C7-AF8C-491528E1554E}" destId="{3D782791-80A2-4D63-9C5D-0D31F99BDBB9}" srcOrd="0" destOrd="0" presId="urn:microsoft.com/office/officeart/2009/3/layout/StepUpProcess"/>
    <dgm:cxn modelId="{7A8D8A18-2E5E-45D9-A6EA-3C65DFBF6A19}" srcId="{F200635F-EF8C-4235-95C9-94A3074E556A}" destId="{D3FE5175-1D51-4AB3-B7F0-9800D4CFDAE6}" srcOrd="2" destOrd="0" parTransId="{50B7313E-44EB-450F-8F24-33684C80E0F9}" sibTransId="{24C4B5BE-E153-480E-88B1-2C2AD07098BD}"/>
    <dgm:cxn modelId="{DC942204-2BC5-4117-904B-144B0912DBBA}" type="presOf" srcId="{78A7A783-0F54-4E01-9A0F-E053B9673A20}" destId="{0E523981-98D3-474C-A0C0-87ABCDCC522B}" srcOrd="0" destOrd="0" presId="urn:microsoft.com/office/officeart/2009/3/layout/StepUpProcess"/>
    <dgm:cxn modelId="{89D1783E-8F09-4D66-BC02-2781A1891109}" type="presOf" srcId="{D3FE5175-1D51-4AB3-B7F0-9800D4CFDAE6}" destId="{80B0D751-B943-42BC-B0FF-493B2D08AC05}" srcOrd="0" destOrd="0" presId="urn:microsoft.com/office/officeart/2009/3/layout/StepUpProcess"/>
    <dgm:cxn modelId="{4AB5E568-460E-484F-8C9D-91C3725842CD}" srcId="{F200635F-EF8C-4235-95C9-94A3074E556A}" destId="{18CCFA21-091B-4A0E-9BDA-11AC047A9614}" srcOrd="0" destOrd="0" parTransId="{7BE8110A-E7B4-4985-970A-03F5E3363EC4}" sibTransId="{1586E314-1E32-4FD7-A1E0-D4FEEA348DDC}"/>
    <dgm:cxn modelId="{372CB59E-F84B-476F-A6F0-938E1B853120}" srcId="{F200635F-EF8C-4235-95C9-94A3074E556A}" destId="{78A7A783-0F54-4E01-9A0F-E053B9673A20}" srcOrd="3" destOrd="0" parTransId="{F78E302C-8465-4B2C-922B-0CF6D14F5E98}" sibTransId="{F1C6AA7D-04C8-4839-8127-FB2F4384A776}"/>
    <dgm:cxn modelId="{C46DC5DD-F4BB-4BFD-AFF8-BC51E2FFD018}" type="presParOf" srcId="{FE087CF3-CB33-4DEE-9152-FB660434B577}" destId="{68CFD027-4AD0-4BD5-9C39-B5379F09BEAF}" srcOrd="0" destOrd="0" presId="urn:microsoft.com/office/officeart/2009/3/layout/StepUpProcess"/>
    <dgm:cxn modelId="{B00F8835-C058-4133-93C2-C733565BB56C}" type="presParOf" srcId="{68CFD027-4AD0-4BD5-9C39-B5379F09BEAF}" destId="{0BA731A3-3E69-40C8-A1FD-9E218219EAFC}" srcOrd="0" destOrd="0" presId="urn:microsoft.com/office/officeart/2009/3/layout/StepUpProcess"/>
    <dgm:cxn modelId="{14E934CA-26CB-4180-95B2-0868571B232B}" type="presParOf" srcId="{68CFD027-4AD0-4BD5-9C39-B5379F09BEAF}" destId="{9C87E480-61B3-4EF3-8EA8-ED4F7406DD7C}" srcOrd="1" destOrd="0" presId="urn:microsoft.com/office/officeart/2009/3/layout/StepUpProcess"/>
    <dgm:cxn modelId="{B50B3898-7D1D-473C-9730-EEAD4B5D9311}" type="presParOf" srcId="{68CFD027-4AD0-4BD5-9C39-B5379F09BEAF}" destId="{4EF07FCA-0C8E-41E9-BF2F-EAFD17E11BAB}" srcOrd="2" destOrd="0" presId="urn:microsoft.com/office/officeart/2009/3/layout/StepUpProcess"/>
    <dgm:cxn modelId="{51C1E0E1-D999-4D78-A591-A2141E081AB6}" type="presParOf" srcId="{FE087CF3-CB33-4DEE-9152-FB660434B577}" destId="{B566B2CF-D3FE-483F-B7EE-59416719CEE4}" srcOrd="1" destOrd="0" presId="urn:microsoft.com/office/officeart/2009/3/layout/StepUpProcess"/>
    <dgm:cxn modelId="{F2759682-237E-44A1-BBE6-7DCF0906169B}" type="presParOf" srcId="{B566B2CF-D3FE-483F-B7EE-59416719CEE4}" destId="{5843E4A3-70B9-4336-8FBC-02284186976F}" srcOrd="0" destOrd="0" presId="urn:microsoft.com/office/officeart/2009/3/layout/StepUpProcess"/>
    <dgm:cxn modelId="{7EFEA59F-B321-483B-A84E-3AD22E0A70B1}" type="presParOf" srcId="{FE087CF3-CB33-4DEE-9152-FB660434B577}" destId="{0E766559-372B-4710-8552-29B8AA4F6954}" srcOrd="2" destOrd="0" presId="urn:microsoft.com/office/officeart/2009/3/layout/StepUpProcess"/>
    <dgm:cxn modelId="{F46E31F7-7B4D-4A71-A1AA-FE33DB2075D0}" type="presParOf" srcId="{0E766559-372B-4710-8552-29B8AA4F6954}" destId="{FB98C78D-FE82-4DAE-8A0E-7734F3CE9CDF}" srcOrd="0" destOrd="0" presId="urn:microsoft.com/office/officeart/2009/3/layout/StepUpProcess"/>
    <dgm:cxn modelId="{01A58D73-E1F4-4C27-91E3-6F40A30B61F6}" type="presParOf" srcId="{0E766559-372B-4710-8552-29B8AA4F6954}" destId="{3D782791-80A2-4D63-9C5D-0D31F99BDBB9}" srcOrd="1" destOrd="0" presId="urn:microsoft.com/office/officeart/2009/3/layout/StepUpProcess"/>
    <dgm:cxn modelId="{7A8ADC3A-9D2D-41DC-AD8C-DBDED663B8DC}" type="presParOf" srcId="{0E766559-372B-4710-8552-29B8AA4F6954}" destId="{8772AA5B-F819-4F17-9994-DC67074DDEDF}" srcOrd="2" destOrd="0" presId="urn:microsoft.com/office/officeart/2009/3/layout/StepUpProcess"/>
    <dgm:cxn modelId="{F37F0D92-E3D0-4181-B4BA-31C2A4338B96}" type="presParOf" srcId="{FE087CF3-CB33-4DEE-9152-FB660434B577}" destId="{7BB46580-398D-496F-9FFE-B20F499C3C77}" srcOrd="3" destOrd="0" presId="urn:microsoft.com/office/officeart/2009/3/layout/StepUpProcess"/>
    <dgm:cxn modelId="{DB4C4DD8-731C-47BA-898E-4BEC80FF6758}" type="presParOf" srcId="{7BB46580-398D-496F-9FFE-B20F499C3C77}" destId="{C1ED342C-3089-49CC-A1D3-43FAB6C7FA11}" srcOrd="0" destOrd="0" presId="urn:microsoft.com/office/officeart/2009/3/layout/StepUpProcess"/>
    <dgm:cxn modelId="{3663F8D9-CA89-4860-943F-27AD326B20D8}" type="presParOf" srcId="{FE087CF3-CB33-4DEE-9152-FB660434B577}" destId="{DB38F6B0-EC13-4E4F-BC33-1DC258C934CB}" srcOrd="4" destOrd="0" presId="urn:microsoft.com/office/officeart/2009/3/layout/StepUpProcess"/>
    <dgm:cxn modelId="{FC548736-E659-4813-B7B0-D164DF2FA147}" type="presParOf" srcId="{DB38F6B0-EC13-4E4F-BC33-1DC258C934CB}" destId="{6C73F4AA-E53E-4542-BE3A-A04AE648A73B}" srcOrd="0" destOrd="0" presId="urn:microsoft.com/office/officeart/2009/3/layout/StepUpProcess"/>
    <dgm:cxn modelId="{F64A357F-5B93-4969-A8B9-39747CF8BC50}" type="presParOf" srcId="{DB38F6B0-EC13-4E4F-BC33-1DC258C934CB}" destId="{80B0D751-B943-42BC-B0FF-493B2D08AC05}" srcOrd="1" destOrd="0" presId="urn:microsoft.com/office/officeart/2009/3/layout/StepUpProcess"/>
    <dgm:cxn modelId="{EBBB8F4E-3D8D-46AC-86E3-A279D564B3CF}" type="presParOf" srcId="{DB38F6B0-EC13-4E4F-BC33-1DC258C934CB}" destId="{75B62EAC-051C-413F-92D2-1E26F531B829}" srcOrd="2" destOrd="0" presId="urn:microsoft.com/office/officeart/2009/3/layout/StepUpProcess"/>
    <dgm:cxn modelId="{D2EAA59F-F52E-4818-BD93-AEBA89757733}" type="presParOf" srcId="{FE087CF3-CB33-4DEE-9152-FB660434B577}" destId="{4099DFE3-D506-4A1F-B5D9-66B2D033133F}" srcOrd="5" destOrd="0" presId="urn:microsoft.com/office/officeart/2009/3/layout/StepUpProcess"/>
    <dgm:cxn modelId="{AE7A7831-205F-4B7F-AA2E-49512F55AFD6}" type="presParOf" srcId="{4099DFE3-D506-4A1F-B5D9-66B2D033133F}" destId="{6C37C38F-00FE-463A-8103-E07CB9C2D83B}" srcOrd="0" destOrd="0" presId="urn:microsoft.com/office/officeart/2009/3/layout/StepUpProcess"/>
    <dgm:cxn modelId="{A02C61B8-5C00-44D6-98D0-52D1F5B661AF}" type="presParOf" srcId="{FE087CF3-CB33-4DEE-9152-FB660434B577}" destId="{5357AA9C-C022-47B7-A256-54C712546A76}" srcOrd="6" destOrd="0" presId="urn:microsoft.com/office/officeart/2009/3/layout/StepUpProcess"/>
    <dgm:cxn modelId="{4C4C8F3D-6609-4FF5-896A-F88FF4FE18E4}" type="presParOf" srcId="{5357AA9C-C022-47B7-A256-54C712546A76}" destId="{7396CC4C-445D-4AAD-BAED-B557854CC0B4}" srcOrd="0" destOrd="0" presId="urn:microsoft.com/office/officeart/2009/3/layout/StepUpProcess"/>
    <dgm:cxn modelId="{C36420DE-3943-4A8A-B1E9-28394C00E024}" type="presParOf" srcId="{5357AA9C-C022-47B7-A256-54C712546A76}" destId="{0E523981-98D3-474C-A0C0-87ABCDCC522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731A3-3E69-40C8-A1FD-9E218219EAFC}">
      <dsp:nvSpPr>
        <dsp:cNvPr id="0" name=""/>
        <dsp:cNvSpPr/>
      </dsp:nvSpPr>
      <dsp:spPr>
        <a:xfrm rot="5400000">
          <a:off x="813300" y="1123918"/>
          <a:ext cx="1086787" cy="18083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7E480-61B3-4EF3-8EA8-ED4F7406DD7C}">
      <dsp:nvSpPr>
        <dsp:cNvPr id="0" name=""/>
        <dsp:cNvSpPr/>
      </dsp:nvSpPr>
      <dsp:spPr>
        <a:xfrm>
          <a:off x="631888" y="1664237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1980</a:t>
          </a:r>
          <a:endParaRPr lang="en-US" sz="4200" kern="1200" dirty="0">
            <a:solidFill>
              <a:schemeClr val="tx2"/>
            </a:solidFill>
          </a:endParaRPr>
        </a:p>
      </dsp:txBody>
      <dsp:txXfrm>
        <a:off x="631888" y="1664237"/>
        <a:ext cx="1632624" cy="1431091"/>
      </dsp:txXfrm>
    </dsp:sp>
    <dsp:sp modelId="{4EF07FCA-0C8E-41E9-BF2F-EAFD17E11BAB}">
      <dsp:nvSpPr>
        <dsp:cNvPr id="0" name=""/>
        <dsp:cNvSpPr/>
      </dsp:nvSpPr>
      <dsp:spPr>
        <a:xfrm>
          <a:off x="1956470" y="990782"/>
          <a:ext cx="308042" cy="308042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29685"/>
            <a:satOff val="-248"/>
            <a:lumOff val="4034"/>
            <a:alphaOff val="0"/>
          </a:schemeClr>
        </a:solidFill>
        <a:ln w="12700" cap="flat" cmpd="sng" algn="ctr">
          <a:solidFill>
            <a:schemeClr val="accent1">
              <a:shade val="80000"/>
              <a:hueOff val="29685"/>
              <a:satOff val="-248"/>
              <a:lumOff val="4034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8C78D-FE82-4DAE-8A0E-7734F3CE9CDF}">
      <dsp:nvSpPr>
        <dsp:cNvPr id="0" name=""/>
        <dsp:cNvSpPr/>
      </dsp:nvSpPr>
      <dsp:spPr>
        <a:xfrm rot="5400000">
          <a:off x="2811952" y="629350"/>
          <a:ext cx="1086787" cy="18083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59370"/>
            <a:satOff val="-497"/>
            <a:lumOff val="8068"/>
            <a:alphaOff val="0"/>
          </a:schemeClr>
        </a:solidFill>
        <a:ln w="12700" cap="flat" cmpd="sng" algn="ctr">
          <a:solidFill>
            <a:schemeClr val="accent1">
              <a:shade val="80000"/>
              <a:hueOff val="59370"/>
              <a:satOff val="-497"/>
              <a:lumOff val="8068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82791-80A2-4D63-9C5D-0D31F99BDBB9}">
      <dsp:nvSpPr>
        <dsp:cNvPr id="0" name=""/>
        <dsp:cNvSpPr/>
      </dsp:nvSpPr>
      <dsp:spPr>
        <a:xfrm>
          <a:off x="2630540" y="1169669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1988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2630540" y="1169669"/>
        <a:ext cx="1632624" cy="1431091"/>
      </dsp:txXfrm>
    </dsp:sp>
    <dsp:sp modelId="{8772AA5B-F819-4F17-9994-DC67074DDEDF}">
      <dsp:nvSpPr>
        <dsp:cNvPr id="0" name=""/>
        <dsp:cNvSpPr/>
      </dsp:nvSpPr>
      <dsp:spPr>
        <a:xfrm>
          <a:off x="3955122" y="496214"/>
          <a:ext cx="308042" cy="308042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89055"/>
            <a:satOff val="-745"/>
            <a:lumOff val="12102"/>
            <a:alphaOff val="0"/>
          </a:schemeClr>
        </a:solidFill>
        <a:ln w="12700" cap="flat" cmpd="sng" algn="ctr">
          <a:solidFill>
            <a:schemeClr val="accent1">
              <a:shade val="80000"/>
              <a:hueOff val="89055"/>
              <a:satOff val="-745"/>
              <a:lumOff val="12102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73F4AA-E53E-4542-BE3A-A04AE648A73B}">
      <dsp:nvSpPr>
        <dsp:cNvPr id="0" name=""/>
        <dsp:cNvSpPr/>
      </dsp:nvSpPr>
      <dsp:spPr>
        <a:xfrm rot="5400000">
          <a:off x="4810604" y="134781"/>
          <a:ext cx="1086787" cy="18083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118740"/>
            <a:satOff val="-994"/>
            <a:lumOff val="16136"/>
            <a:alphaOff val="0"/>
          </a:schemeClr>
        </a:solidFill>
        <a:ln w="12700" cap="flat" cmpd="sng" algn="ctr">
          <a:solidFill>
            <a:schemeClr val="accent1">
              <a:shade val="80000"/>
              <a:hueOff val="118740"/>
              <a:satOff val="-994"/>
              <a:lumOff val="16136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0D751-B943-42BC-B0FF-493B2D08AC05}">
      <dsp:nvSpPr>
        <dsp:cNvPr id="0" name=""/>
        <dsp:cNvSpPr/>
      </dsp:nvSpPr>
      <dsp:spPr>
        <a:xfrm>
          <a:off x="4629192" y="675100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1999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4629192" y="675100"/>
        <a:ext cx="1632624" cy="1431091"/>
      </dsp:txXfrm>
    </dsp:sp>
    <dsp:sp modelId="{75B62EAC-051C-413F-92D2-1E26F531B829}">
      <dsp:nvSpPr>
        <dsp:cNvPr id="0" name=""/>
        <dsp:cNvSpPr/>
      </dsp:nvSpPr>
      <dsp:spPr>
        <a:xfrm>
          <a:off x="5953774" y="1646"/>
          <a:ext cx="308042" cy="308042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148425"/>
            <a:satOff val="-1242"/>
            <a:lumOff val="20170"/>
            <a:alphaOff val="0"/>
          </a:schemeClr>
        </a:solidFill>
        <a:ln w="12700" cap="flat" cmpd="sng" algn="ctr">
          <a:solidFill>
            <a:schemeClr val="accent1">
              <a:shade val="80000"/>
              <a:hueOff val="148425"/>
              <a:satOff val="-1242"/>
              <a:lumOff val="20170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96CC4C-445D-4AAD-BAED-B557854CC0B4}">
      <dsp:nvSpPr>
        <dsp:cNvPr id="0" name=""/>
        <dsp:cNvSpPr/>
      </dsp:nvSpPr>
      <dsp:spPr>
        <a:xfrm rot="5400000">
          <a:off x="6809255" y="-359786"/>
          <a:ext cx="1086787" cy="18083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178110"/>
            <a:satOff val="-1491"/>
            <a:lumOff val="24204"/>
            <a:alphaOff val="0"/>
          </a:schemeClr>
        </a:solidFill>
        <a:ln w="12700" cap="flat" cmpd="sng" algn="ctr">
          <a:solidFill>
            <a:schemeClr val="accent1">
              <a:shade val="80000"/>
              <a:hueOff val="178110"/>
              <a:satOff val="-1491"/>
              <a:lumOff val="24204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23981-98D3-474C-A0C0-87ABCDCC522B}">
      <dsp:nvSpPr>
        <dsp:cNvPr id="0" name=""/>
        <dsp:cNvSpPr/>
      </dsp:nvSpPr>
      <dsp:spPr>
        <a:xfrm>
          <a:off x="6627844" y="180532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solidFill>
                <a:schemeClr val="tx2"/>
              </a:solidFill>
            </a:rPr>
            <a:t>2006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6627844" y="180532"/>
        <a:ext cx="1632624" cy="1431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731A3-3E69-40C8-A1FD-9E218219EAFC}">
      <dsp:nvSpPr>
        <dsp:cNvPr id="0" name=""/>
        <dsp:cNvSpPr/>
      </dsp:nvSpPr>
      <dsp:spPr>
        <a:xfrm rot="5400000">
          <a:off x="813300" y="1123918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7E480-61B3-4EF3-8EA8-ED4F7406DD7C}">
      <dsp:nvSpPr>
        <dsp:cNvPr id="0" name=""/>
        <dsp:cNvSpPr/>
      </dsp:nvSpPr>
      <dsp:spPr>
        <a:xfrm>
          <a:off x="631888" y="1664237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1980</a:t>
          </a:r>
          <a:endParaRPr lang="en-US" sz="4200" kern="1200" dirty="0">
            <a:solidFill>
              <a:schemeClr val="tx2"/>
            </a:solidFill>
          </a:endParaRPr>
        </a:p>
      </dsp:txBody>
      <dsp:txXfrm>
        <a:off x="631888" y="1664237"/>
        <a:ext cx="1632624" cy="1431091"/>
      </dsp:txXfrm>
    </dsp:sp>
    <dsp:sp modelId="{4EF07FCA-0C8E-41E9-BF2F-EAFD17E11BAB}">
      <dsp:nvSpPr>
        <dsp:cNvPr id="0" name=""/>
        <dsp:cNvSpPr/>
      </dsp:nvSpPr>
      <dsp:spPr>
        <a:xfrm>
          <a:off x="1956470" y="990782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95612"/>
                <a:satOff val="-8097"/>
                <a:lumOff val="605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95612"/>
                <a:satOff val="-8097"/>
                <a:lumOff val="605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95612"/>
                <a:satOff val="-8097"/>
                <a:lumOff val="60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95612"/>
              <a:satOff val="-8097"/>
              <a:lumOff val="60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8C78D-FE82-4DAE-8A0E-7734F3CE9CDF}">
      <dsp:nvSpPr>
        <dsp:cNvPr id="0" name=""/>
        <dsp:cNvSpPr/>
      </dsp:nvSpPr>
      <dsp:spPr>
        <a:xfrm rot="5400000">
          <a:off x="2811952" y="629350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191224"/>
                <a:satOff val="-16195"/>
                <a:lumOff val="121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191224"/>
                <a:satOff val="-16195"/>
                <a:lumOff val="121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191224"/>
                <a:satOff val="-16195"/>
                <a:lumOff val="1210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191224"/>
              <a:satOff val="-16195"/>
              <a:lumOff val="121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82791-80A2-4D63-9C5D-0D31F99BDBB9}">
      <dsp:nvSpPr>
        <dsp:cNvPr id="0" name=""/>
        <dsp:cNvSpPr/>
      </dsp:nvSpPr>
      <dsp:spPr>
        <a:xfrm>
          <a:off x="2630540" y="1169669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1988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2630540" y="1169669"/>
        <a:ext cx="1632624" cy="1431091"/>
      </dsp:txXfrm>
    </dsp:sp>
    <dsp:sp modelId="{8772AA5B-F819-4F17-9994-DC67074DDEDF}">
      <dsp:nvSpPr>
        <dsp:cNvPr id="0" name=""/>
        <dsp:cNvSpPr/>
      </dsp:nvSpPr>
      <dsp:spPr>
        <a:xfrm>
          <a:off x="3955122" y="496214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286837"/>
                <a:satOff val="-24292"/>
                <a:lumOff val="1815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286837"/>
                <a:satOff val="-24292"/>
                <a:lumOff val="1815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286837"/>
                <a:satOff val="-24292"/>
                <a:lumOff val="1815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286837"/>
              <a:satOff val="-24292"/>
              <a:lumOff val="1815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73F4AA-E53E-4542-BE3A-A04AE648A73B}">
      <dsp:nvSpPr>
        <dsp:cNvPr id="0" name=""/>
        <dsp:cNvSpPr/>
      </dsp:nvSpPr>
      <dsp:spPr>
        <a:xfrm rot="5400000">
          <a:off x="4810604" y="134781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382449"/>
                <a:satOff val="-32389"/>
                <a:lumOff val="242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382449"/>
                <a:satOff val="-32389"/>
                <a:lumOff val="242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382449"/>
                <a:satOff val="-32389"/>
                <a:lumOff val="2420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382449"/>
              <a:satOff val="-32389"/>
              <a:lumOff val="242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0D751-B943-42BC-B0FF-493B2D08AC05}">
      <dsp:nvSpPr>
        <dsp:cNvPr id="0" name=""/>
        <dsp:cNvSpPr/>
      </dsp:nvSpPr>
      <dsp:spPr>
        <a:xfrm>
          <a:off x="4629192" y="675100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1999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4629192" y="675100"/>
        <a:ext cx="1632624" cy="1431091"/>
      </dsp:txXfrm>
    </dsp:sp>
    <dsp:sp modelId="{75B62EAC-051C-413F-92D2-1E26F531B829}">
      <dsp:nvSpPr>
        <dsp:cNvPr id="0" name=""/>
        <dsp:cNvSpPr/>
      </dsp:nvSpPr>
      <dsp:spPr>
        <a:xfrm>
          <a:off x="5953774" y="1646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478061"/>
                <a:satOff val="-40487"/>
                <a:lumOff val="3025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478061"/>
                <a:satOff val="-40487"/>
                <a:lumOff val="3025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478061"/>
                <a:satOff val="-40487"/>
                <a:lumOff val="3025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478061"/>
              <a:satOff val="-40487"/>
              <a:lumOff val="302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96CC4C-445D-4AAD-BAED-B557854CC0B4}">
      <dsp:nvSpPr>
        <dsp:cNvPr id="0" name=""/>
        <dsp:cNvSpPr/>
      </dsp:nvSpPr>
      <dsp:spPr>
        <a:xfrm rot="5400000">
          <a:off x="6809255" y="-359786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573673"/>
                <a:satOff val="-48584"/>
                <a:lumOff val="363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573673"/>
                <a:satOff val="-48584"/>
                <a:lumOff val="363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573673"/>
                <a:satOff val="-48584"/>
                <a:lumOff val="3631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573673"/>
              <a:satOff val="-48584"/>
              <a:lumOff val="363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23981-98D3-474C-A0C0-87ABCDCC522B}">
      <dsp:nvSpPr>
        <dsp:cNvPr id="0" name=""/>
        <dsp:cNvSpPr/>
      </dsp:nvSpPr>
      <dsp:spPr>
        <a:xfrm>
          <a:off x="6627844" y="180532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solidFill>
                <a:schemeClr val="tx2"/>
              </a:solidFill>
            </a:rPr>
            <a:t>2006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6627844" y="180532"/>
        <a:ext cx="1632624" cy="1431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731A3-3E69-40C8-A1FD-9E218219EAFC}">
      <dsp:nvSpPr>
        <dsp:cNvPr id="0" name=""/>
        <dsp:cNvSpPr/>
      </dsp:nvSpPr>
      <dsp:spPr>
        <a:xfrm rot="5400000">
          <a:off x="813300" y="1123918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7E480-61B3-4EF3-8EA8-ED4F7406DD7C}">
      <dsp:nvSpPr>
        <dsp:cNvPr id="0" name=""/>
        <dsp:cNvSpPr/>
      </dsp:nvSpPr>
      <dsp:spPr>
        <a:xfrm>
          <a:off x="631888" y="1664237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1980</a:t>
          </a:r>
          <a:endParaRPr lang="en-US" sz="4200" kern="1200" dirty="0">
            <a:solidFill>
              <a:schemeClr val="tx2"/>
            </a:solidFill>
          </a:endParaRPr>
        </a:p>
      </dsp:txBody>
      <dsp:txXfrm>
        <a:off x="631888" y="1664237"/>
        <a:ext cx="1632624" cy="1431091"/>
      </dsp:txXfrm>
    </dsp:sp>
    <dsp:sp modelId="{4EF07FCA-0C8E-41E9-BF2F-EAFD17E11BAB}">
      <dsp:nvSpPr>
        <dsp:cNvPr id="0" name=""/>
        <dsp:cNvSpPr/>
      </dsp:nvSpPr>
      <dsp:spPr>
        <a:xfrm>
          <a:off x="1956470" y="990782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95612"/>
                <a:satOff val="-8097"/>
                <a:lumOff val="605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95612"/>
                <a:satOff val="-8097"/>
                <a:lumOff val="605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95612"/>
                <a:satOff val="-8097"/>
                <a:lumOff val="60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95612"/>
              <a:satOff val="-8097"/>
              <a:lumOff val="60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8C78D-FE82-4DAE-8A0E-7734F3CE9CDF}">
      <dsp:nvSpPr>
        <dsp:cNvPr id="0" name=""/>
        <dsp:cNvSpPr/>
      </dsp:nvSpPr>
      <dsp:spPr>
        <a:xfrm rot="5400000">
          <a:off x="2811952" y="629350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191224"/>
                <a:satOff val="-16195"/>
                <a:lumOff val="121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191224"/>
                <a:satOff val="-16195"/>
                <a:lumOff val="121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191224"/>
                <a:satOff val="-16195"/>
                <a:lumOff val="1210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191224"/>
              <a:satOff val="-16195"/>
              <a:lumOff val="121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82791-80A2-4D63-9C5D-0D31F99BDBB9}">
      <dsp:nvSpPr>
        <dsp:cNvPr id="0" name=""/>
        <dsp:cNvSpPr/>
      </dsp:nvSpPr>
      <dsp:spPr>
        <a:xfrm>
          <a:off x="2630540" y="1169669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1988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2630540" y="1169669"/>
        <a:ext cx="1632624" cy="1431091"/>
      </dsp:txXfrm>
    </dsp:sp>
    <dsp:sp modelId="{8772AA5B-F819-4F17-9994-DC67074DDEDF}">
      <dsp:nvSpPr>
        <dsp:cNvPr id="0" name=""/>
        <dsp:cNvSpPr/>
      </dsp:nvSpPr>
      <dsp:spPr>
        <a:xfrm>
          <a:off x="3955122" y="496214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286837"/>
                <a:satOff val="-24292"/>
                <a:lumOff val="1815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286837"/>
                <a:satOff val="-24292"/>
                <a:lumOff val="1815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286837"/>
                <a:satOff val="-24292"/>
                <a:lumOff val="1815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286837"/>
              <a:satOff val="-24292"/>
              <a:lumOff val="1815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73F4AA-E53E-4542-BE3A-A04AE648A73B}">
      <dsp:nvSpPr>
        <dsp:cNvPr id="0" name=""/>
        <dsp:cNvSpPr/>
      </dsp:nvSpPr>
      <dsp:spPr>
        <a:xfrm rot="5400000">
          <a:off x="4810604" y="134781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382449"/>
                <a:satOff val="-32389"/>
                <a:lumOff val="242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382449"/>
                <a:satOff val="-32389"/>
                <a:lumOff val="242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382449"/>
                <a:satOff val="-32389"/>
                <a:lumOff val="2420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382449"/>
              <a:satOff val="-32389"/>
              <a:lumOff val="242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0D751-B943-42BC-B0FF-493B2D08AC05}">
      <dsp:nvSpPr>
        <dsp:cNvPr id="0" name=""/>
        <dsp:cNvSpPr/>
      </dsp:nvSpPr>
      <dsp:spPr>
        <a:xfrm>
          <a:off x="4629192" y="675100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2"/>
              </a:solidFill>
            </a:rPr>
            <a:t>1999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4629192" y="675100"/>
        <a:ext cx="1632624" cy="1431091"/>
      </dsp:txXfrm>
    </dsp:sp>
    <dsp:sp modelId="{75B62EAC-051C-413F-92D2-1E26F531B829}">
      <dsp:nvSpPr>
        <dsp:cNvPr id="0" name=""/>
        <dsp:cNvSpPr/>
      </dsp:nvSpPr>
      <dsp:spPr>
        <a:xfrm>
          <a:off x="5953774" y="1646"/>
          <a:ext cx="308042" cy="3080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478061"/>
                <a:satOff val="-40487"/>
                <a:lumOff val="3025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478061"/>
                <a:satOff val="-40487"/>
                <a:lumOff val="3025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478061"/>
                <a:satOff val="-40487"/>
                <a:lumOff val="3025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478061"/>
              <a:satOff val="-40487"/>
              <a:lumOff val="302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96CC4C-445D-4AAD-BAED-B557854CC0B4}">
      <dsp:nvSpPr>
        <dsp:cNvPr id="0" name=""/>
        <dsp:cNvSpPr/>
      </dsp:nvSpPr>
      <dsp:spPr>
        <a:xfrm rot="5400000">
          <a:off x="6809255" y="-359786"/>
          <a:ext cx="1086787" cy="18083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573673"/>
                <a:satOff val="-48584"/>
                <a:lumOff val="363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573673"/>
                <a:satOff val="-48584"/>
                <a:lumOff val="363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573673"/>
                <a:satOff val="-48584"/>
                <a:lumOff val="3631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-573673"/>
              <a:satOff val="-48584"/>
              <a:lumOff val="363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23981-98D3-474C-A0C0-87ABCDCC522B}">
      <dsp:nvSpPr>
        <dsp:cNvPr id="0" name=""/>
        <dsp:cNvSpPr/>
      </dsp:nvSpPr>
      <dsp:spPr>
        <a:xfrm>
          <a:off x="6627844" y="180532"/>
          <a:ext cx="1632624" cy="1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solidFill>
                <a:schemeClr val="tx2"/>
              </a:solidFill>
            </a:rPr>
            <a:t>2006</a:t>
          </a:r>
          <a:endParaRPr lang="en-US" sz="4000" kern="1200" dirty="0">
            <a:solidFill>
              <a:schemeClr val="tx2"/>
            </a:solidFill>
          </a:endParaRPr>
        </a:p>
      </dsp:txBody>
      <dsp:txXfrm>
        <a:off x="6627844" y="180532"/>
        <a:ext cx="1632624" cy="1431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D9E2-DA2E-4B04-A072-AD4A71557451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3E89-734B-4182-A71E-63D6522D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A9DE2-4F9B-412B-9CF3-D7A783109B8E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3727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5B5C6-FA41-4E02-858D-304AB610FE15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03581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CEF96-43BC-4346-8FA1-688B58600836}" type="slidenum">
              <a:rPr lang="en-US"/>
              <a:pPr/>
              <a:t>21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66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F0D67-2CA2-4892-A57F-75440DA286FB}" type="slidenum">
              <a:rPr lang="en-US"/>
              <a:pPr/>
              <a:t>22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56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F2B78-3803-4B5F-8023-CD33119F7DBE}" type="slidenum">
              <a:rPr lang="en-US"/>
              <a:pPr/>
              <a:t>23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49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10618-178E-4DC8-B301-91361DCB7B26}" type="slidenum">
              <a:rPr lang="en-US"/>
              <a:pPr/>
              <a:t>24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505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52A41-25FA-4924-8B0A-334BA4056F97}" type="slidenum">
              <a:rPr lang="en-US"/>
              <a:pPr/>
              <a:t>25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60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BD41E-3A10-4FC2-B8DB-0F6445800EDE}" type="slidenum">
              <a:rPr lang="en-US"/>
              <a:pPr/>
              <a:t>26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92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8BBB7-21D2-48C4-AF4D-3EC9261E2B47}" type="slidenum">
              <a:rPr lang="en-US"/>
              <a:pPr/>
              <a:t>27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03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A9DE2-4F9B-412B-9CF3-D7A783109B8E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928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A9DE2-4F9B-412B-9CF3-D7A783109B8E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9542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EAB47-8895-423B-B32B-75A27B93142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25267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A7162-4359-4FD7-87E3-8F16BA42F8B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1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A7D9B-97D2-4A74-A74D-9D8B8A4EFBC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Ignoring roundoffs.</a:t>
            </a:r>
          </a:p>
        </p:txBody>
      </p:sp>
    </p:spTree>
    <p:extLst>
      <p:ext uri="{BB962C8B-B14F-4D97-AF65-F5344CB8AC3E}">
        <p14:creationId xmlns:p14="http://schemas.microsoft.com/office/powerpoint/2010/main" val="290656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39B8F-83FC-49F7-9C6D-3E5794DB4FC9}" type="slidenum">
              <a:rPr lang="en-US" altLang="en-US">
                <a:solidFill>
                  <a:prstClr val="black"/>
                </a:solidFill>
              </a:rPr>
              <a:pPr/>
              <a:t>67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5413-A72E-458C-BEFA-1FC6E79A9B2F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82745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50646-C1E3-4538-B1A8-9AB4A259DE4D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8" y="4343510"/>
            <a:ext cx="5029626" cy="411574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648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B6E3F-3D00-4817-A0A7-15293B26D9E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7388"/>
            <a:ext cx="4581525" cy="34369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598" y="4355190"/>
            <a:ext cx="5048805" cy="4125969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500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BE9B1-AB88-41E8-AC9B-64DACA5F14EC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8" y="4343510"/>
            <a:ext cx="5029626" cy="4115748"/>
          </a:xfrm>
          <a:noFill/>
          <a:ln/>
        </p:spPr>
        <p:txBody>
          <a:bodyPr/>
          <a:lstStyle/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039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A9AB-5075-4D79-9749-114B84AFD09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58398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6ED69-AD02-4926-820E-E8BC68108691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Queue: If only push or pop -&gt; one block</a:t>
            </a:r>
          </a:p>
        </p:txBody>
      </p:sp>
    </p:spTree>
    <p:extLst>
      <p:ext uri="{BB962C8B-B14F-4D97-AF65-F5344CB8AC3E}">
        <p14:creationId xmlns:p14="http://schemas.microsoft.com/office/powerpoint/2010/main" val="304270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F2C3C-B22F-4E13-AA16-3BFA850EB44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6250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5319B-5287-48EA-A206-137DDA7F5A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71A01-D0FF-43F9-960A-4F297ED42F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6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C3061-6B0D-413F-B491-308ED40204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2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B71E-9CA2-40C9-806A-EEB55582D5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C658-2428-48FB-8238-6C29F2753B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0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A8558-09D3-4CC0-8567-3E6499F2DE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90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864E-3BFA-4995-ABF2-56842A3511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9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08F84-5537-42DB-A0BA-D221A9E2E9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8B9B-D4ED-448C-B6C4-947BCE7595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06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8874-A8F5-46BF-8215-F11D26932C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39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2C929-7555-4537-9842-757C776095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19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4A3A-293F-49B5-B070-33E083441B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57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80772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3848100"/>
            <a:ext cx="80772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Lars Arge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76773-B6E1-498B-819E-812F7682E1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97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6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17600"/>
            <a:ext cx="8458200" cy="5130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1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5344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78A66B-11F2-4892-80E6-0864EDBBD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0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FAF2C-959D-40A8-B386-6EBAA6BBFD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178A-C576-439B-9A76-4380822608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42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91DF-E9CD-4AF9-9438-6C8A128656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455DF-F27E-4B5D-B88D-F1EE5D87D1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3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BE76-E6FD-465D-8A4E-17D4BAE4CF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5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EF371-1C48-4BB9-B019-DF90EE950A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20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DF2B-DC93-40B6-9871-16BA9D2884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24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1D181-0CD0-43FA-9BE0-ACBC533CF3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3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51FC-07D8-43FA-BCF4-7C04CEC68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40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1717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3627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E2C4-3AF9-496D-BCE9-4B14E75D07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20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84624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71A01-D0FF-43F9-960A-4F297ED42F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192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3061-6B0D-413F-B491-308ED40204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B71E-9CA2-40C9-806A-EEB55582D5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32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C658-2428-48FB-8238-6C29F2753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99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8558-09D3-4CC0-8567-3E6499F2DE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91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5864E-3BFA-4995-ABF2-56842A3511A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2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08F84-5537-42DB-A0BA-D221A9E2E94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6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28B9B-D4ED-448C-B6C4-947BCE75955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44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8874-A8F5-46BF-8215-F11D26932C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601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2C929-7555-4537-9842-757C776095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916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6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17600"/>
            <a:ext cx="8458200" cy="5130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01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458200" cy="167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TW" noProof="0" smtClean="0"/>
              <a:t>Title of Talk</a:t>
            </a:r>
          </a:p>
        </p:txBody>
      </p:sp>
    </p:spTree>
    <p:extLst>
      <p:ext uri="{BB962C8B-B14F-4D97-AF65-F5344CB8AC3E}">
        <p14:creationId xmlns:p14="http://schemas.microsoft.com/office/powerpoint/2010/main" val="16513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56DFA1C-9760-4794-85F0-54E8CF0A3BE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i="0" smtClean="0"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Lars Arge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152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i="0" smtClean="0"/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I/O-Algorithms (spring 2007)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 smtClean="0"/>
            </a:lvl1pPr>
          </a:lstStyle>
          <a:p>
            <a:pPr fontAlgn="base">
              <a:spcAft>
                <a:spcPct val="0"/>
              </a:spcAft>
              <a:defRPr/>
            </a:pPr>
            <a:fld id="{6C512FD8-E359-4905-AF06-A444F2123B60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1000" y="609600"/>
            <a:ext cx="8382000" cy="5791200"/>
          </a:xfrm>
          <a:prstGeom prst="flowChartAlternateProcess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2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2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09638" indent="-227013" algn="l" rtl="0" eaLnBrk="0" fontAlgn="base" hangingPunct="0">
        <a:spcBef>
          <a:spcPct val="20000"/>
        </a:spcBef>
        <a:spcAft>
          <a:spcPct val="0"/>
        </a:spcAft>
        <a:buChar char="*"/>
        <a:defRPr sz="2200">
          <a:solidFill>
            <a:schemeClr val="tx1"/>
          </a:solidFill>
          <a:latin typeface="+mn-lt"/>
        </a:defRPr>
      </a:lvl3pPr>
      <a:lvl4pPr marL="125095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1606550" indent="-2413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0637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5209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29781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4353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bg2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99451-D21A-466A-9FF6-40367C8C186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C9AE51C-35EE-473A-A6A7-FB8C41D2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18.jpeg"/><Relationship Id="rId3" Type="http://schemas.openxmlformats.org/officeDocument/2006/relationships/notesSlide" Target="../notesSlides/notesSlide18.xml"/><Relationship Id="rId7" Type="http://schemas.openxmlformats.org/officeDocument/2006/relationships/diagramLayout" Target="../diagrams/layout2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diagramData" Target="../diagrams/data2.xml"/><Relationship Id="rId11" Type="http://schemas.openxmlformats.org/officeDocument/2006/relationships/image" Target="../media/image51.png"/><Relationship Id="rId5" Type="http://schemas.openxmlformats.org/officeDocument/2006/relationships/image" Target="../media/image16.jpeg"/><Relationship Id="rId10" Type="http://schemas.microsoft.com/office/2007/relationships/diagramDrawing" Target="../diagrams/drawing2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2.xml"/><Relationship Id="rId1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8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9.jpeg"/><Relationship Id="rId3" Type="http://schemas.openxmlformats.org/officeDocument/2006/relationships/notesSlide" Target="../notesSlides/notesSlide19.xml"/><Relationship Id="rId7" Type="http://schemas.openxmlformats.org/officeDocument/2006/relationships/diagramLayout" Target="../diagrams/layout3.xml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diagramData" Target="../diagrams/data3.xml"/><Relationship Id="rId11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microsoft.com/office/2007/relationships/diagramDrawing" Target="../diagrams/drawing3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9.jpeg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Data" Target="../diagrams/data1.xml"/><Relationship Id="rId11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microsoft.com/office/2007/relationships/diagramDrawing" Target="../diagrams/drawing1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686800" cy="4571999"/>
          </a:xfrm>
        </p:spPr>
        <p:txBody>
          <a:bodyPr/>
          <a:lstStyle/>
          <a:p>
            <a:r>
              <a:rPr lang="en-US" altLang="zh-CN" dirty="0" smtClean="0"/>
              <a:t>Big data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EC447-CA95-44FF-A196-BF9E1755592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Machine Model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40250"/>
            <a:ext cx="8077200" cy="1903413"/>
          </a:xfrm>
        </p:spPr>
        <p:txBody>
          <a:bodyPr/>
          <a:lstStyle/>
          <a:p>
            <a:pPr eaLnBrk="1" hangingPunct="1"/>
            <a:r>
              <a:rPr lang="en-US" dirty="0" smtClean="0"/>
              <a:t>Standard theoretical model of computation:</a:t>
            </a:r>
          </a:p>
          <a:p>
            <a:pPr lvl="1" eaLnBrk="1" hangingPunct="1"/>
            <a:r>
              <a:rPr lang="en-US" dirty="0" smtClean="0"/>
              <a:t>Unlimited memory</a:t>
            </a:r>
          </a:p>
          <a:p>
            <a:pPr lvl="1" eaLnBrk="1" hangingPunct="1"/>
            <a:r>
              <a:rPr lang="en-US" dirty="0" smtClean="0"/>
              <a:t>Uniform access cost</a:t>
            </a:r>
          </a:p>
          <a:p>
            <a:pPr eaLnBrk="1" hangingPunct="1"/>
            <a:r>
              <a:rPr lang="en-US" dirty="0" smtClean="0"/>
              <a:t>Simple model crucial for success of computer industry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735513" y="2014538"/>
            <a:ext cx="877887" cy="19399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897313" y="2986088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3320" name="Freeform 6"/>
          <p:cNvSpPr>
            <a:spLocks/>
          </p:cNvSpPr>
          <p:nvPr/>
        </p:nvSpPr>
        <p:spPr bwMode="auto">
          <a:xfrm>
            <a:off x="3314700" y="2741613"/>
            <a:ext cx="703263" cy="485775"/>
          </a:xfrm>
          <a:custGeom>
            <a:avLst/>
            <a:gdLst>
              <a:gd name="T0" fmla="*/ 0 w 384"/>
              <a:gd name="T1" fmla="*/ 0 h 240"/>
              <a:gd name="T2" fmla="*/ 120 w 384"/>
              <a:gd name="T3" fmla="*/ 0 h 240"/>
              <a:gd name="T4" fmla="*/ 192 w 384"/>
              <a:gd name="T5" fmla="*/ 120 h 240"/>
              <a:gd name="T6" fmla="*/ 264 w 384"/>
              <a:gd name="T7" fmla="*/ 0 h 240"/>
              <a:gd name="T8" fmla="*/ 384 w 384"/>
              <a:gd name="T9" fmla="*/ 0 h 240"/>
              <a:gd name="T10" fmla="*/ 264 w 384"/>
              <a:gd name="T11" fmla="*/ 240 h 240"/>
              <a:gd name="T12" fmla="*/ 120 w 384"/>
              <a:gd name="T13" fmla="*/ 240 h 240"/>
              <a:gd name="T14" fmla="*/ 0 w 384"/>
              <a:gd name="T15" fmla="*/ 0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240"/>
              <a:gd name="T26" fmla="*/ 384 w 384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240">
                <a:moveTo>
                  <a:pt x="0" y="0"/>
                </a:moveTo>
                <a:lnTo>
                  <a:pt x="120" y="0"/>
                </a:lnTo>
                <a:lnTo>
                  <a:pt x="192" y="120"/>
                </a:lnTo>
                <a:lnTo>
                  <a:pt x="264" y="0"/>
                </a:lnTo>
                <a:lnTo>
                  <a:pt x="384" y="0"/>
                </a:lnTo>
                <a:lnTo>
                  <a:pt x="264" y="240"/>
                </a:lnTo>
                <a:lnTo>
                  <a:pt x="120" y="24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4959350" y="2501900"/>
            <a:ext cx="373063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R</a:t>
            </a:r>
            <a:endParaRPr lang="en-US" sz="1600" dirty="0">
              <a:solidFill>
                <a:srgbClr val="000000"/>
              </a:solidFill>
            </a:endParaRPr>
          </a:p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</a:p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4735513" y="3962400"/>
            <a:ext cx="877887" cy="0"/>
          </a:xfrm>
          <a:prstGeom prst="line">
            <a:avLst/>
          </a:prstGeom>
          <a:noFill/>
          <a:ln w="17463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4587875" y="3946525"/>
            <a:ext cx="1252538" cy="192088"/>
          </a:xfrm>
          <a:prstGeom prst="rect">
            <a:avLst/>
          </a:prstGeom>
          <a:solidFill>
            <a:schemeClr val="bg1"/>
          </a:solidFill>
          <a:ln w="17463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0EC97-7490-48F9-BEFD-9DCD2BDFC598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Memory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741738"/>
            <a:ext cx="8077200" cy="2532062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Modern machines have complicated memory hierarchy</a:t>
            </a:r>
          </a:p>
          <a:p>
            <a:pPr lvl="1" eaLnBrk="1" hangingPunct="1"/>
            <a:r>
              <a:rPr lang="en-US" smtClean="0"/>
              <a:t>Levels get </a:t>
            </a:r>
            <a:r>
              <a:rPr lang="en-US" smtClean="0">
                <a:solidFill>
                  <a:schemeClr val="accent2"/>
                </a:solidFill>
              </a:rPr>
              <a:t>larger </a:t>
            </a:r>
            <a:r>
              <a:rPr lang="en-US" smtClean="0"/>
              <a:t>and</a:t>
            </a:r>
            <a:r>
              <a:rPr lang="en-US" smtClean="0">
                <a:solidFill>
                  <a:schemeClr val="accent2"/>
                </a:solidFill>
              </a:rPr>
              <a:t> slower</a:t>
            </a:r>
            <a:r>
              <a:rPr lang="en-US" smtClean="0"/>
              <a:t> further away from CPU</a:t>
            </a:r>
          </a:p>
          <a:p>
            <a:pPr lvl="1" eaLnBrk="1" hangingPunct="1"/>
            <a:r>
              <a:rPr lang="en-US" smtClean="0"/>
              <a:t>Data moved between levels using </a:t>
            </a:r>
            <a:r>
              <a:rPr lang="en-US" smtClean="0">
                <a:solidFill>
                  <a:schemeClr val="accent2"/>
                </a:solidFill>
              </a:rPr>
              <a:t>large blocks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1914525" y="1576388"/>
            <a:ext cx="5137150" cy="1939925"/>
            <a:chOff x="1206" y="921"/>
            <a:chExt cx="3236" cy="1222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3835" y="1430"/>
              <a:ext cx="460" cy="194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1898" y="1318"/>
              <a:ext cx="138" cy="42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2312" y="1226"/>
              <a:ext cx="277" cy="61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6" name="Rectangle 8"/>
            <p:cNvSpPr>
              <a:spLocks noChangeArrowheads="1"/>
            </p:cNvSpPr>
            <p:nvPr/>
          </p:nvSpPr>
          <p:spPr bwMode="auto">
            <a:xfrm>
              <a:off x="2866" y="921"/>
              <a:ext cx="553" cy="122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>
              <a:off x="2036" y="1532"/>
              <a:ext cx="2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2589" y="1532"/>
              <a:ext cx="2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49" name="Freeform 11"/>
            <p:cNvSpPr>
              <a:spLocks/>
            </p:cNvSpPr>
            <p:nvPr/>
          </p:nvSpPr>
          <p:spPr bwMode="auto">
            <a:xfrm>
              <a:off x="3834" y="1322"/>
              <a:ext cx="470" cy="173"/>
            </a:xfrm>
            <a:custGeom>
              <a:avLst/>
              <a:gdLst>
                <a:gd name="T0" fmla="*/ 408 w 408"/>
                <a:gd name="T1" fmla="*/ 64 h 136"/>
                <a:gd name="T2" fmla="*/ 392 w 408"/>
                <a:gd name="T3" fmla="*/ 40 h 136"/>
                <a:gd name="T4" fmla="*/ 344 w 408"/>
                <a:gd name="T5" fmla="*/ 16 h 136"/>
                <a:gd name="T6" fmla="*/ 200 w 408"/>
                <a:gd name="T7" fmla="*/ 0 h 136"/>
                <a:gd name="T8" fmla="*/ 56 w 408"/>
                <a:gd name="T9" fmla="*/ 16 h 136"/>
                <a:gd name="T10" fmla="*/ 16 w 408"/>
                <a:gd name="T11" fmla="*/ 40 h 136"/>
                <a:gd name="T12" fmla="*/ 0 w 408"/>
                <a:gd name="T13" fmla="*/ 64 h 136"/>
                <a:gd name="T14" fmla="*/ 16 w 408"/>
                <a:gd name="T15" fmla="*/ 96 h 136"/>
                <a:gd name="T16" fmla="*/ 56 w 408"/>
                <a:gd name="T17" fmla="*/ 112 h 136"/>
                <a:gd name="T18" fmla="*/ 200 w 408"/>
                <a:gd name="T19" fmla="*/ 136 h 136"/>
                <a:gd name="T20" fmla="*/ 344 w 408"/>
                <a:gd name="T21" fmla="*/ 112 h 136"/>
                <a:gd name="T22" fmla="*/ 392 w 408"/>
                <a:gd name="T23" fmla="*/ 96 h 136"/>
                <a:gd name="T24" fmla="*/ 408 w 408"/>
                <a:gd name="T25" fmla="*/ 64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136"/>
                <a:gd name="T41" fmla="*/ 408 w 408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136">
                  <a:moveTo>
                    <a:pt x="408" y="64"/>
                  </a:moveTo>
                  <a:lnTo>
                    <a:pt x="392" y="40"/>
                  </a:lnTo>
                  <a:lnTo>
                    <a:pt x="344" y="16"/>
                  </a:lnTo>
                  <a:lnTo>
                    <a:pt x="200" y="0"/>
                  </a:lnTo>
                  <a:lnTo>
                    <a:pt x="56" y="16"/>
                  </a:lnTo>
                  <a:lnTo>
                    <a:pt x="16" y="40"/>
                  </a:lnTo>
                  <a:lnTo>
                    <a:pt x="0" y="64"/>
                  </a:lnTo>
                  <a:lnTo>
                    <a:pt x="16" y="96"/>
                  </a:lnTo>
                  <a:lnTo>
                    <a:pt x="56" y="112"/>
                  </a:lnTo>
                  <a:lnTo>
                    <a:pt x="200" y="136"/>
                  </a:lnTo>
                  <a:lnTo>
                    <a:pt x="344" y="112"/>
                  </a:lnTo>
                  <a:lnTo>
                    <a:pt x="392" y="96"/>
                  </a:lnTo>
                  <a:lnTo>
                    <a:pt x="408" y="64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3668" y="2001"/>
              <a:ext cx="774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3834" y="1410"/>
              <a:ext cx="1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4295" y="1430"/>
              <a:ext cx="1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3419" y="1532"/>
              <a:ext cx="4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4" name="Freeform 16"/>
            <p:cNvSpPr>
              <a:spLocks/>
            </p:cNvSpPr>
            <p:nvPr/>
          </p:nvSpPr>
          <p:spPr bwMode="auto">
            <a:xfrm>
              <a:off x="1206" y="1379"/>
              <a:ext cx="443" cy="306"/>
            </a:xfrm>
            <a:custGeom>
              <a:avLst/>
              <a:gdLst>
                <a:gd name="T0" fmla="*/ 0 w 384"/>
                <a:gd name="T1" fmla="*/ 0 h 240"/>
                <a:gd name="T2" fmla="*/ 120 w 384"/>
                <a:gd name="T3" fmla="*/ 0 h 240"/>
                <a:gd name="T4" fmla="*/ 192 w 384"/>
                <a:gd name="T5" fmla="*/ 120 h 240"/>
                <a:gd name="T6" fmla="*/ 264 w 384"/>
                <a:gd name="T7" fmla="*/ 0 h 240"/>
                <a:gd name="T8" fmla="*/ 384 w 384"/>
                <a:gd name="T9" fmla="*/ 0 h 240"/>
                <a:gd name="T10" fmla="*/ 264 w 384"/>
                <a:gd name="T11" fmla="*/ 240 h 240"/>
                <a:gd name="T12" fmla="*/ 120 w 384"/>
                <a:gd name="T13" fmla="*/ 240 h 240"/>
                <a:gd name="T14" fmla="*/ 0 w 384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240"/>
                <a:gd name="T26" fmla="*/ 384 w 384"/>
                <a:gd name="T27" fmla="*/ 240 h 2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240">
                  <a:moveTo>
                    <a:pt x="0" y="0"/>
                  </a:moveTo>
                  <a:lnTo>
                    <a:pt x="120" y="0"/>
                  </a:lnTo>
                  <a:lnTo>
                    <a:pt x="192" y="120"/>
                  </a:lnTo>
                  <a:lnTo>
                    <a:pt x="264" y="0"/>
                  </a:lnTo>
                  <a:lnTo>
                    <a:pt x="384" y="0"/>
                  </a:lnTo>
                  <a:lnTo>
                    <a:pt x="264" y="240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593" y="1532"/>
              <a:ext cx="3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3835" y="1495"/>
              <a:ext cx="460" cy="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7" name="Freeform 19"/>
            <p:cNvSpPr>
              <a:spLocks/>
            </p:cNvSpPr>
            <p:nvPr/>
          </p:nvSpPr>
          <p:spPr bwMode="auto">
            <a:xfrm>
              <a:off x="3835" y="1533"/>
              <a:ext cx="462" cy="177"/>
            </a:xfrm>
            <a:custGeom>
              <a:avLst/>
              <a:gdLst>
                <a:gd name="T0" fmla="*/ 408 w 408"/>
                <a:gd name="T1" fmla="*/ 64 h 136"/>
                <a:gd name="T2" fmla="*/ 392 w 408"/>
                <a:gd name="T3" fmla="*/ 40 h 136"/>
                <a:gd name="T4" fmla="*/ 352 w 408"/>
                <a:gd name="T5" fmla="*/ 16 h 136"/>
                <a:gd name="T6" fmla="*/ 208 w 408"/>
                <a:gd name="T7" fmla="*/ 0 h 136"/>
                <a:gd name="T8" fmla="*/ 64 w 408"/>
                <a:gd name="T9" fmla="*/ 16 h 136"/>
                <a:gd name="T10" fmla="*/ 16 w 408"/>
                <a:gd name="T11" fmla="*/ 40 h 136"/>
                <a:gd name="T12" fmla="*/ 0 w 408"/>
                <a:gd name="T13" fmla="*/ 64 h 136"/>
                <a:gd name="T14" fmla="*/ 16 w 408"/>
                <a:gd name="T15" fmla="*/ 96 h 136"/>
                <a:gd name="T16" fmla="*/ 64 w 408"/>
                <a:gd name="T17" fmla="*/ 112 h 136"/>
                <a:gd name="T18" fmla="*/ 208 w 408"/>
                <a:gd name="T19" fmla="*/ 136 h 136"/>
                <a:gd name="T20" fmla="*/ 352 w 408"/>
                <a:gd name="T21" fmla="*/ 112 h 136"/>
                <a:gd name="T22" fmla="*/ 392 w 408"/>
                <a:gd name="T23" fmla="*/ 96 h 136"/>
                <a:gd name="T24" fmla="*/ 408 w 408"/>
                <a:gd name="T25" fmla="*/ 64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136"/>
                <a:gd name="T41" fmla="*/ 408 w 408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136">
                  <a:moveTo>
                    <a:pt x="408" y="64"/>
                  </a:moveTo>
                  <a:lnTo>
                    <a:pt x="392" y="40"/>
                  </a:lnTo>
                  <a:lnTo>
                    <a:pt x="352" y="16"/>
                  </a:lnTo>
                  <a:lnTo>
                    <a:pt x="208" y="0"/>
                  </a:lnTo>
                  <a:lnTo>
                    <a:pt x="64" y="16"/>
                  </a:lnTo>
                  <a:lnTo>
                    <a:pt x="16" y="40"/>
                  </a:lnTo>
                  <a:lnTo>
                    <a:pt x="0" y="64"/>
                  </a:lnTo>
                  <a:lnTo>
                    <a:pt x="16" y="96"/>
                  </a:lnTo>
                  <a:lnTo>
                    <a:pt x="64" y="112"/>
                  </a:lnTo>
                  <a:lnTo>
                    <a:pt x="208" y="136"/>
                  </a:lnTo>
                  <a:lnTo>
                    <a:pt x="352" y="112"/>
                  </a:lnTo>
                  <a:lnTo>
                    <a:pt x="392" y="96"/>
                  </a:lnTo>
                  <a:lnTo>
                    <a:pt x="408" y="64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8" name="Rectangle 20"/>
            <p:cNvSpPr>
              <a:spLocks noChangeArrowheads="1"/>
            </p:cNvSpPr>
            <p:nvPr/>
          </p:nvSpPr>
          <p:spPr bwMode="auto">
            <a:xfrm>
              <a:off x="3834" y="1495"/>
              <a:ext cx="461" cy="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863" y="1326"/>
              <a:ext cx="235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L</a:t>
              </a:r>
            </a:p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360" name="Text Box 22"/>
            <p:cNvSpPr txBox="1">
              <a:spLocks noChangeArrowheads="1"/>
            </p:cNvSpPr>
            <p:nvPr/>
          </p:nvSpPr>
          <p:spPr bwMode="auto">
            <a:xfrm>
              <a:off x="2330" y="1326"/>
              <a:ext cx="235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L</a:t>
              </a:r>
            </a:p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3007" y="1228"/>
              <a:ext cx="235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R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</a:t>
              </a:r>
            </a:p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2179" y="1165"/>
              <a:ext cx="0" cy="7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>
              <a:off x="2735" y="1165"/>
              <a:ext cx="0" cy="7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>
              <a:off x="3656" y="1168"/>
              <a:ext cx="0" cy="7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94D15E-3C11-4932-8E09-94F403ECC9D5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Slow I/O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9484" y="5019221"/>
            <a:ext cx="8523516" cy="1447800"/>
          </a:xfrm>
        </p:spPr>
        <p:txBody>
          <a:bodyPr/>
          <a:lstStyle/>
          <a:p>
            <a:pPr lvl="1" eaLnBrk="1" hangingPunct="1"/>
            <a:r>
              <a:rPr lang="en-US" dirty="0" smtClean="0"/>
              <a:t>Disk systems try to amortize large access time transferring large contiguous blocks of data (8-16Kbytes)</a:t>
            </a:r>
          </a:p>
          <a:p>
            <a:pPr lvl="1" eaLnBrk="1" hangingPunct="1"/>
            <a:r>
              <a:rPr lang="en-US" dirty="0" smtClean="0"/>
              <a:t>Important to store/access data to take advantage of blocks (locality)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200">
                <a:solidFill>
                  <a:srgbClr val="000000"/>
                </a:solidFill>
              </a:rPr>
              <a:t>Disk access is 10</a:t>
            </a:r>
            <a:r>
              <a:rPr lang="en-US" sz="2200" baseline="30000">
                <a:solidFill>
                  <a:srgbClr val="000000"/>
                </a:solidFill>
              </a:rPr>
              <a:t>6</a:t>
            </a:r>
            <a:r>
              <a:rPr lang="en-US" sz="2200">
                <a:solidFill>
                  <a:srgbClr val="000000"/>
                </a:solidFill>
              </a:rPr>
              <a:t> times slower than main memory access</a:t>
            </a:r>
          </a:p>
        </p:txBody>
      </p:sp>
      <p:sp>
        <p:nvSpPr>
          <p:cNvPr id="15369" name="AutoShape 6"/>
          <p:cNvSpPr>
            <a:spLocks noChangeAspect="1" noChangeArrowheads="1" noTextEdit="1"/>
          </p:cNvSpPr>
          <p:nvPr/>
        </p:nvSpPr>
        <p:spPr bwMode="auto">
          <a:xfrm>
            <a:off x="1054091" y="2257426"/>
            <a:ext cx="36576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0" name="Oval 7"/>
          <p:cNvSpPr>
            <a:spLocks noChangeArrowheads="1"/>
          </p:cNvSpPr>
          <p:nvPr/>
        </p:nvSpPr>
        <p:spPr bwMode="auto">
          <a:xfrm>
            <a:off x="1535104" y="2330451"/>
            <a:ext cx="2266950" cy="2265363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 dirty="0">
              <a:solidFill>
                <a:srgbClr val="000000"/>
              </a:solidFill>
            </a:endParaRPr>
          </a:p>
        </p:txBody>
      </p:sp>
      <p:sp>
        <p:nvSpPr>
          <p:cNvPr id="15371" name="Freeform 8"/>
          <p:cNvSpPr>
            <a:spLocks/>
          </p:cNvSpPr>
          <p:nvPr/>
        </p:nvSpPr>
        <p:spPr bwMode="auto">
          <a:xfrm>
            <a:off x="1812916" y="2941638"/>
            <a:ext cx="190500" cy="923925"/>
          </a:xfrm>
          <a:custGeom>
            <a:avLst/>
            <a:gdLst>
              <a:gd name="T0" fmla="*/ 916 w 960"/>
              <a:gd name="T1" fmla="*/ 49 h 4660"/>
              <a:gd name="T2" fmla="*/ 833 w 960"/>
              <a:gd name="T3" fmla="*/ 149 h 4660"/>
              <a:gd name="T4" fmla="*/ 752 w 960"/>
              <a:gd name="T5" fmla="*/ 253 h 4660"/>
              <a:gd name="T6" fmla="*/ 676 w 960"/>
              <a:gd name="T7" fmla="*/ 359 h 4660"/>
              <a:gd name="T8" fmla="*/ 604 w 960"/>
              <a:gd name="T9" fmla="*/ 468 h 4660"/>
              <a:gd name="T10" fmla="*/ 534 w 960"/>
              <a:gd name="T11" fmla="*/ 579 h 4660"/>
              <a:gd name="T12" fmla="*/ 469 w 960"/>
              <a:gd name="T13" fmla="*/ 691 h 4660"/>
              <a:gd name="T14" fmla="*/ 408 w 960"/>
              <a:gd name="T15" fmla="*/ 807 h 4660"/>
              <a:gd name="T16" fmla="*/ 350 w 960"/>
              <a:gd name="T17" fmla="*/ 925 h 4660"/>
              <a:gd name="T18" fmla="*/ 298 w 960"/>
              <a:gd name="T19" fmla="*/ 1045 h 4660"/>
              <a:gd name="T20" fmla="*/ 249 w 960"/>
              <a:gd name="T21" fmla="*/ 1166 h 4660"/>
              <a:gd name="T22" fmla="*/ 204 w 960"/>
              <a:gd name="T23" fmla="*/ 1289 h 4660"/>
              <a:gd name="T24" fmla="*/ 164 w 960"/>
              <a:gd name="T25" fmla="*/ 1413 h 4660"/>
              <a:gd name="T26" fmla="*/ 128 w 960"/>
              <a:gd name="T27" fmla="*/ 1539 h 4660"/>
              <a:gd name="T28" fmla="*/ 96 w 960"/>
              <a:gd name="T29" fmla="*/ 1666 h 4660"/>
              <a:gd name="T30" fmla="*/ 69 w 960"/>
              <a:gd name="T31" fmla="*/ 1794 h 4660"/>
              <a:gd name="T32" fmla="*/ 47 w 960"/>
              <a:gd name="T33" fmla="*/ 1923 h 4660"/>
              <a:gd name="T34" fmla="*/ 29 w 960"/>
              <a:gd name="T35" fmla="*/ 2052 h 4660"/>
              <a:gd name="T36" fmla="*/ 14 w 960"/>
              <a:gd name="T37" fmla="*/ 2183 h 4660"/>
              <a:gd name="T38" fmla="*/ 5 w 960"/>
              <a:gd name="T39" fmla="*/ 2313 h 4660"/>
              <a:gd name="T40" fmla="*/ 0 w 960"/>
              <a:gd name="T41" fmla="*/ 2444 h 4660"/>
              <a:gd name="T42" fmla="*/ 0 w 960"/>
              <a:gd name="T43" fmla="*/ 2574 h 4660"/>
              <a:gd name="T44" fmla="*/ 5 w 960"/>
              <a:gd name="T45" fmla="*/ 2706 h 4660"/>
              <a:gd name="T46" fmla="*/ 14 w 960"/>
              <a:gd name="T47" fmla="*/ 2836 h 4660"/>
              <a:gd name="T48" fmla="*/ 27 w 960"/>
              <a:gd name="T49" fmla="*/ 2965 h 4660"/>
              <a:gd name="T50" fmla="*/ 45 w 960"/>
              <a:gd name="T51" fmla="*/ 3095 h 4660"/>
              <a:gd name="T52" fmla="*/ 68 w 960"/>
              <a:gd name="T53" fmla="*/ 3224 h 4660"/>
              <a:gd name="T54" fmla="*/ 95 w 960"/>
              <a:gd name="T55" fmla="*/ 3352 h 4660"/>
              <a:gd name="T56" fmla="*/ 126 w 960"/>
              <a:gd name="T57" fmla="*/ 3479 h 4660"/>
              <a:gd name="T58" fmla="*/ 162 w 960"/>
              <a:gd name="T59" fmla="*/ 3605 h 4660"/>
              <a:gd name="T60" fmla="*/ 202 w 960"/>
              <a:gd name="T61" fmla="*/ 3729 h 4660"/>
              <a:gd name="T62" fmla="*/ 247 w 960"/>
              <a:gd name="T63" fmla="*/ 3853 h 4660"/>
              <a:gd name="T64" fmla="*/ 295 w 960"/>
              <a:gd name="T65" fmla="*/ 3974 h 4660"/>
              <a:gd name="T66" fmla="*/ 348 w 960"/>
              <a:gd name="T67" fmla="*/ 4093 h 4660"/>
              <a:gd name="T68" fmla="*/ 404 w 960"/>
              <a:gd name="T69" fmla="*/ 4211 h 4660"/>
              <a:gd name="T70" fmla="*/ 466 w 960"/>
              <a:gd name="T71" fmla="*/ 4327 h 4660"/>
              <a:gd name="T72" fmla="*/ 530 w 960"/>
              <a:gd name="T73" fmla="*/ 4441 h 4660"/>
              <a:gd name="T74" fmla="*/ 600 w 960"/>
              <a:gd name="T75" fmla="*/ 4551 h 4660"/>
              <a:gd name="T76" fmla="*/ 672 w 960"/>
              <a:gd name="T77" fmla="*/ 4660 h 46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960"/>
              <a:gd name="T118" fmla="*/ 0 h 4660"/>
              <a:gd name="T119" fmla="*/ 960 w 960"/>
              <a:gd name="T120" fmla="*/ 4660 h 466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960" h="4660">
                <a:moveTo>
                  <a:pt x="960" y="0"/>
                </a:moveTo>
                <a:lnTo>
                  <a:pt x="916" y="49"/>
                </a:lnTo>
                <a:lnTo>
                  <a:pt x="875" y="99"/>
                </a:lnTo>
                <a:lnTo>
                  <a:pt x="833" y="149"/>
                </a:lnTo>
                <a:lnTo>
                  <a:pt x="793" y="201"/>
                </a:lnTo>
                <a:lnTo>
                  <a:pt x="752" y="253"/>
                </a:lnTo>
                <a:lnTo>
                  <a:pt x="714" y="306"/>
                </a:lnTo>
                <a:lnTo>
                  <a:pt x="676" y="359"/>
                </a:lnTo>
                <a:lnTo>
                  <a:pt x="640" y="413"/>
                </a:lnTo>
                <a:lnTo>
                  <a:pt x="604" y="468"/>
                </a:lnTo>
                <a:lnTo>
                  <a:pt x="568" y="523"/>
                </a:lnTo>
                <a:lnTo>
                  <a:pt x="534" y="579"/>
                </a:lnTo>
                <a:lnTo>
                  <a:pt x="501" y="635"/>
                </a:lnTo>
                <a:lnTo>
                  <a:pt x="469" y="691"/>
                </a:lnTo>
                <a:lnTo>
                  <a:pt x="438" y="750"/>
                </a:lnTo>
                <a:lnTo>
                  <a:pt x="408" y="807"/>
                </a:lnTo>
                <a:lnTo>
                  <a:pt x="379" y="866"/>
                </a:lnTo>
                <a:lnTo>
                  <a:pt x="350" y="925"/>
                </a:lnTo>
                <a:lnTo>
                  <a:pt x="323" y="985"/>
                </a:lnTo>
                <a:lnTo>
                  <a:pt x="298" y="1045"/>
                </a:lnTo>
                <a:lnTo>
                  <a:pt x="273" y="1105"/>
                </a:lnTo>
                <a:lnTo>
                  <a:pt x="249" y="1166"/>
                </a:lnTo>
                <a:lnTo>
                  <a:pt x="225" y="1228"/>
                </a:lnTo>
                <a:lnTo>
                  <a:pt x="204" y="1289"/>
                </a:lnTo>
                <a:lnTo>
                  <a:pt x="183" y="1352"/>
                </a:lnTo>
                <a:lnTo>
                  <a:pt x="164" y="1413"/>
                </a:lnTo>
                <a:lnTo>
                  <a:pt x="146" y="1476"/>
                </a:lnTo>
                <a:lnTo>
                  <a:pt x="128" y="1539"/>
                </a:lnTo>
                <a:lnTo>
                  <a:pt x="112" y="1602"/>
                </a:lnTo>
                <a:lnTo>
                  <a:pt x="96" y="1666"/>
                </a:lnTo>
                <a:lnTo>
                  <a:pt x="81" y="1729"/>
                </a:lnTo>
                <a:lnTo>
                  <a:pt x="69" y="1794"/>
                </a:lnTo>
                <a:lnTo>
                  <a:pt x="57" y="1859"/>
                </a:lnTo>
                <a:lnTo>
                  <a:pt x="47" y="1923"/>
                </a:lnTo>
                <a:lnTo>
                  <a:pt x="36" y="1988"/>
                </a:lnTo>
                <a:lnTo>
                  <a:pt x="29" y="2052"/>
                </a:lnTo>
                <a:lnTo>
                  <a:pt x="21" y="2117"/>
                </a:lnTo>
                <a:lnTo>
                  <a:pt x="14" y="2183"/>
                </a:lnTo>
                <a:lnTo>
                  <a:pt x="9" y="2248"/>
                </a:lnTo>
                <a:lnTo>
                  <a:pt x="5" y="2313"/>
                </a:lnTo>
                <a:lnTo>
                  <a:pt x="3" y="2378"/>
                </a:lnTo>
                <a:lnTo>
                  <a:pt x="0" y="2444"/>
                </a:lnTo>
                <a:lnTo>
                  <a:pt x="0" y="2509"/>
                </a:lnTo>
                <a:lnTo>
                  <a:pt x="0" y="2574"/>
                </a:lnTo>
                <a:lnTo>
                  <a:pt x="2" y="2639"/>
                </a:lnTo>
                <a:lnTo>
                  <a:pt x="5" y="2706"/>
                </a:lnTo>
                <a:lnTo>
                  <a:pt x="8" y="2771"/>
                </a:lnTo>
                <a:lnTo>
                  <a:pt x="14" y="2836"/>
                </a:lnTo>
                <a:lnTo>
                  <a:pt x="20" y="2900"/>
                </a:lnTo>
                <a:lnTo>
                  <a:pt x="27" y="2965"/>
                </a:lnTo>
                <a:lnTo>
                  <a:pt x="35" y="3031"/>
                </a:lnTo>
                <a:lnTo>
                  <a:pt x="45" y="3095"/>
                </a:lnTo>
                <a:lnTo>
                  <a:pt x="56" y="3160"/>
                </a:lnTo>
                <a:lnTo>
                  <a:pt x="68" y="3224"/>
                </a:lnTo>
                <a:lnTo>
                  <a:pt x="80" y="3288"/>
                </a:lnTo>
                <a:lnTo>
                  <a:pt x="95" y="3352"/>
                </a:lnTo>
                <a:lnTo>
                  <a:pt x="110" y="3415"/>
                </a:lnTo>
                <a:lnTo>
                  <a:pt x="126" y="3479"/>
                </a:lnTo>
                <a:lnTo>
                  <a:pt x="143" y="3542"/>
                </a:lnTo>
                <a:lnTo>
                  <a:pt x="162" y="3605"/>
                </a:lnTo>
                <a:lnTo>
                  <a:pt x="182" y="3667"/>
                </a:lnTo>
                <a:lnTo>
                  <a:pt x="202" y="3729"/>
                </a:lnTo>
                <a:lnTo>
                  <a:pt x="223" y="3791"/>
                </a:lnTo>
                <a:lnTo>
                  <a:pt x="247" y="3853"/>
                </a:lnTo>
                <a:lnTo>
                  <a:pt x="271" y="3913"/>
                </a:lnTo>
                <a:lnTo>
                  <a:pt x="295" y="3974"/>
                </a:lnTo>
                <a:lnTo>
                  <a:pt x="321" y="4034"/>
                </a:lnTo>
                <a:lnTo>
                  <a:pt x="348" y="4093"/>
                </a:lnTo>
                <a:lnTo>
                  <a:pt x="376" y="4153"/>
                </a:lnTo>
                <a:lnTo>
                  <a:pt x="404" y="4211"/>
                </a:lnTo>
                <a:lnTo>
                  <a:pt x="435" y="4269"/>
                </a:lnTo>
                <a:lnTo>
                  <a:pt x="466" y="4327"/>
                </a:lnTo>
                <a:lnTo>
                  <a:pt x="498" y="4384"/>
                </a:lnTo>
                <a:lnTo>
                  <a:pt x="530" y="4441"/>
                </a:lnTo>
                <a:lnTo>
                  <a:pt x="565" y="4496"/>
                </a:lnTo>
                <a:lnTo>
                  <a:pt x="600" y="4551"/>
                </a:lnTo>
                <a:lnTo>
                  <a:pt x="636" y="4606"/>
                </a:lnTo>
                <a:lnTo>
                  <a:pt x="672" y="466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2" name="Freeform 9"/>
          <p:cNvSpPr>
            <a:spLocks/>
          </p:cNvSpPr>
          <p:nvPr/>
        </p:nvSpPr>
        <p:spPr bwMode="auto">
          <a:xfrm>
            <a:off x="1919279" y="3836988"/>
            <a:ext cx="61913" cy="71438"/>
          </a:xfrm>
          <a:custGeom>
            <a:avLst/>
            <a:gdLst>
              <a:gd name="T0" fmla="*/ 150 w 313"/>
              <a:gd name="T1" fmla="*/ 0 h 360"/>
              <a:gd name="T2" fmla="*/ 313 w 313"/>
              <a:gd name="T3" fmla="*/ 360 h 360"/>
              <a:gd name="T4" fmla="*/ 0 w 313"/>
              <a:gd name="T5" fmla="*/ 118 h 360"/>
              <a:gd name="T6" fmla="*/ 124 w 313"/>
              <a:gd name="T7" fmla="*/ 120 h 360"/>
              <a:gd name="T8" fmla="*/ 150 w 313"/>
              <a:gd name="T9" fmla="*/ 0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"/>
              <a:gd name="T16" fmla="*/ 0 h 360"/>
              <a:gd name="T17" fmla="*/ 313 w 313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" h="360">
                <a:moveTo>
                  <a:pt x="150" y="0"/>
                </a:moveTo>
                <a:lnTo>
                  <a:pt x="313" y="360"/>
                </a:lnTo>
                <a:lnTo>
                  <a:pt x="0" y="118"/>
                </a:lnTo>
                <a:lnTo>
                  <a:pt x="124" y="120"/>
                </a:lnTo>
                <a:lnTo>
                  <a:pt x="15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 flipV="1">
            <a:off x="1570029" y="4240213"/>
            <a:ext cx="549275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4" name="Freeform 11"/>
          <p:cNvSpPr>
            <a:spLocks/>
          </p:cNvSpPr>
          <p:nvPr/>
        </p:nvSpPr>
        <p:spPr bwMode="auto">
          <a:xfrm>
            <a:off x="2097079" y="4225926"/>
            <a:ext cx="77788" cy="36513"/>
          </a:xfrm>
          <a:custGeom>
            <a:avLst/>
            <a:gdLst>
              <a:gd name="T0" fmla="*/ 0 w 395"/>
              <a:gd name="T1" fmla="*/ 0 h 186"/>
              <a:gd name="T2" fmla="*/ 395 w 395"/>
              <a:gd name="T3" fmla="*/ 7 h 186"/>
              <a:gd name="T4" fmla="*/ 44 w 395"/>
              <a:gd name="T5" fmla="*/ 186 h 186"/>
              <a:gd name="T6" fmla="*/ 0 w 395"/>
              <a:gd name="T7" fmla="*/ 0 h 186"/>
              <a:gd name="T8" fmla="*/ 0 60000 65536"/>
              <a:gd name="T9" fmla="*/ 0 60000 65536"/>
              <a:gd name="T10" fmla="*/ 0 60000 65536"/>
              <a:gd name="T11" fmla="*/ 0 60000 65536"/>
              <a:gd name="T12" fmla="*/ 0 w 395"/>
              <a:gd name="T13" fmla="*/ 0 h 186"/>
              <a:gd name="T14" fmla="*/ 395 w 395"/>
              <a:gd name="T15" fmla="*/ 186 h 1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" h="186">
                <a:moveTo>
                  <a:pt x="0" y="0"/>
                </a:moveTo>
                <a:lnTo>
                  <a:pt x="395" y="7"/>
                </a:lnTo>
                <a:lnTo>
                  <a:pt x="4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5" name="Oval 12"/>
          <p:cNvSpPr>
            <a:spLocks noChangeArrowheads="1"/>
          </p:cNvSpPr>
          <p:nvPr/>
        </p:nvSpPr>
        <p:spPr bwMode="auto">
          <a:xfrm>
            <a:off x="2519354" y="3313113"/>
            <a:ext cx="300038" cy="3000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6" name="Oval 13"/>
          <p:cNvSpPr>
            <a:spLocks noChangeArrowheads="1"/>
          </p:cNvSpPr>
          <p:nvPr/>
        </p:nvSpPr>
        <p:spPr bwMode="auto">
          <a:xfrm>
            <a:off x="2063741" y="2859088"/>
            <a:ext cx="1209675" cy="12080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 flipH="1" flipV="1">
            <a:off x="3273416" y="345281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8" name="Line 15"/>
          <p:cNvSpPr>
            <a:spLocks noChangeShapeType="1"/>
          </p:cNvSpPr>
          <p:nvPr/>
        </p:nvSpPr>
        <p:spPr bwMode="auto">
          <a:xfrm flipH="1" flipV="1">
            <a:off x="3273416" y="344170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79" name="Line 16"/>
          <p:cNvSpPr>
            <a:spLocks noChangeShapeType="1"/>
          </p:cNvSpPr>
          <p:nvPr/>
        </p:nvSpPr>
        <p:spPr bwMode="auto">
          <a:xfrm flipH="1" flipV="1">
            <a:off x="3273416" y="343217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 flipH="1" flipV="1">
            <a:off x="3271829" y="342106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1" name="Line 18"/>
          <p:cNvSpPr>
            <a:spLocks noChangeShapeType="1"/>
          </p:cNvSpPr>
          <p:nvPr/>
        </p:nvSpPr>
        <p:spPr bwMode="auto">
          <a:xfrm flipH="1" flipV="1">
            <a:off x="3271829" y="340995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2" name="Line 19"/>
          <p:cNvSpPr>
            <a:spLocks noChangeShapeType="1"/>
          </p:cNvSpPr>
          <p:nvPr/>
        </p:nvSpPr>
        <p:spPr bwMode="auto">
          <a:xfrm flipH="1" flipV="1">
            <a:off x="3270241" y="3405188"/>
            <a:ext cx="1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3" name="Line 20"/>
          <p:cNvSpPr>
            <a:spLocks noChangeShapeType="1"/>
          </p:cNvSpPr>
          <p:nvPr/>
        </p:nvSpPr>
        <p:spPr bwMode="auto">
          <a:xfrm flipH="1" flipV="1">
            <a:off x="3268654" y="3389313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 flipH="1" flipV="1">
            <a:off x="3267066" y="3379788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5" name="Line 22"/>
          <p:cNvSpPr>
            <a:spLocks noChangeShapeType="1"/>
          </p:cNvSpPr>
          <p:nvPr/>
        </p:nvSpPr>
        <p:spPr bwMode="auto">
          <a:xfrm flipH="1" flipV="1">
            <a:off x="3265479" y="3368676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6" name="Line 23"/>
          <p:cNvSpPr>
            <a:spLocks noChangeShapeType="1"/>
          </p:cNvSpPr>
          <p:nvPr/>
        </p:nvSpPr>
        <p:spPr bwMode="auto">
          <a:xfrm flipH="1" flipV="1">
            <a:off x="3263891" y="3359151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7" name="Line 24"/>
          <p:cNvSpPr>
            <a:spLocks noChangeShapeType="1"/>
          </p:cNvSpPr>
          <p:nvPr/>
        </p:nvSpPr>
        <p:spPr bwMode="auto">
          <a:xfrm flipH="1" flipV="1">
            <a:off x="3262304" y="3348038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 flipH="1" flipV="1">
            <a:off x="3260716" y="3338513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 flipH="1" flipV="1">
            <a:off x="3259129" y="3333751"/>
            <a:ext cx="1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 flipV="1">
            <a:off x="3255954" y="331787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1" name="Line 28"/>
          <p:cNvSpPr>
            <a:spLocks noChangeShapeType="1"/>
          </p:cNvSpPr>
          <p:nvPr/>
        </p:nvSpPr>
        <p:spPr bwMode="auto">
          <a:xfrm flipH="1" flipV="1">
            <a:off x="3252779" y="3306763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 flipH="1" flipV="1">
            <a:off x="3249604" y="3297238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3" name="Line 30"/>
          <p:cNvSpPr>
            <a:spLocks noChangeShapeType="1"/>
          </p:cNvSpPr>
          <p:nvPr/>
        </p:nvSpPr>
        <p:spPr bwMode="auto">
          <a:xfrm flipH="1" flipV="1">
            <a:off x="3246429" y="3286126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 flipH="1" flipV="1">
            <a:off x="3243254" y="3276601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5" name="Line 32"/>
          <p:cNvSpPr>
            <a:spLocks noChangeShapeType="1"/>
          </p:cNvSpPr>
          <p:nvPr/>
        </p:nvSpPr>
        <p:spPr bwMode="auto">
          <a:xfrm flipH="1" flipV="1">
            <a:off x="3240079" y="3267076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 flipV="1">
            <a:off x="3240079" y="3262313"/>
            <a:ext cx="1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 flipH="1" flipV="1">
            <a:off x="3233729" y="3246438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8" name="Line 35"/>
          <p:cNvSpPr>
            <a:spLocks noChangeShapeType="1"/>
          </p:cNvSpPr>
          <p:nvPr/>
        </p:nvSpPr>
        <p:spPr bwMode="auto">
          <a:xfrm flipH="1" flipV="1">
            <a:off x="3228966" y="323691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399" name="Line 36"/>
          <p:cNvSpPr>
            <a:spLocks noChangeShapeType="1"/>
          </p:cNvSpPr>
          <p:nvPr/>
        </p:nvSpPr>
        <p:spPr bwMode="auto">
          <a:xfrm flipH="1" flipV="1">
            <a:off x="3225791" y="3227388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0" name="Line 37"/>
          <p:cNvSpPr>
            <a:spLocks noChangeShapeType="1"/>
          </p:cNvSpPr>
          <p:nvPr/>
        </p:nvSpPr>
        <p:spPr bwMode="auto">
          <a:xfrm flipH="1" flipV="1">
            <a:off x="3221029" y="321786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1" name="Line 38"/>
          <p:cNvSpPr>
            <a:spLocks noChangeShapeType="1"/>
          </p:cNvSpPr>
          <p:nvPr/>
        </p:nvSpPr>
        <p:spPr bwMode="auto">
          <a:xfrm flipH="1" flipV="1">
            <a:off x="3216266" y="320833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2" name="Line 39"/>
          <p:cNvSpPr>
            <a:spLocks noChangeShapeType="1"/>
          </p:cNvSpPr>
          <p:nvPr/>
        </p:nvSpPr>
        <p:spPr bwMode="auto">
          <a:xfrm flipH="1" flipV="1">
            <a:off x="3213091" y="3198813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3" name="Line 40"/>
          <p:cNvSpPr>
            <a:spLocks noChangeShapeType="1"/>
          </p:cNvSpPr>
          <p:nvPr/>
        </p:nvSpPr>
        <p:spPr bwMode="auto">
          <a:xfrm flipH="1" flipV="1">
            <a:off x="3211504" y="3195638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4" name="Line 41"/>
          <p:cNvSpPr>
            <a:spLocks noChangeShapeType="1"/>
          </p:cNvSpPr>
          <p:nvPr/>
        </p:nvSpPr>
        <p:spPr bwMode="auto">
          <a:xfrm flipH="1" flipV="1">
            <a:off x="3201979" y="3179763"/>
            <a:ext cx="31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5" name="Line 42"/>
          <p:cNvSpPr>
            <a:spLocks noChangeShapeType="1"/>
          </p:cNvSpPr>
          <p:nvPr/>
        </p:nvSpPr>
        <p:spPr bwMode="auto">
          <a:xfrm flipH="1" flipV="1">
            <a:off x="3197216" y="317023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6" name="Line 43"/>
          <p:cNvSpPr>
            <a:spLocks noChangeShapeType="1"/>
          </p:cNvSpPr>
          <p:nvPr/>
        </p:nvSpPr>
        <p:spPr bwMode="auto">
          <a:xfrm flipH="1" flipV="1">
            <a:off x="3192454" y="316071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7" name="Line 44"/>
          <p:cNvSpPr>
            <a:spLocks noChangeShapeType="1"/>
          </p:cNvSpPr>
          <p:nvPr/>
        </p:nvSpPr>
        <p:spPr bwMode="auto">
          <a:xfrm flipH="1" flipV="1">
            <a:off x="3187691" y="3152776"/>
            <a:ext cx="4763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8" name="Line 45"/>
          <p:cNvSpPr>
            <a:spLocks noChangeShapeType="1"/>
          </p:cNvSpPr>
          <p:nvPr/>
        </p:nvSpPr>
        <p:spPr bwMode="auto">
          <a:xfrm flipH="1" flipV="1">
            <a:off x="3181341" y="3143251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09" name="Line 46"/>
          <p:cNvSpPr>
            <a:spLocks noChangeShapeType="1"/>
          </p:cNvSpPr>
          <p:nvPr/>
        </p:nvSpPr>
        <p:spPr bwMode="auto">
          <a:xfrm flipH="1" flipV="1">
            <a:off x="3176579" y="3133726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0" name="Line 47"/>
          <p:cNvSpPr>
            <a:spLocks noChangeShapeType="1"/>
          </p:cNvSpPr>
          <p:nvPr/>
        </p:nvSpPr>
        <p:spPr bwMode="auto">
          <a:xfrm flipH="1" flipV="1">
            <a:off x="3174991" y="313213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1" name="Line 48"/>
          <p:cNvSpPr>
            <a:spLocks noChangeShapeType="1"/>
          </p:cNvSpPr>
          <p:nvPr/>
        </p:nvSpPr>
        <p:spPr bwMode="auto">
          <a:xfrm flipH="1" flipV="1">
            <a:off x="3163879" y="3116263"/>
            <a:ext cx="317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2" name="Line 49"/>
          <p:cNvSpPr>
            <a:spLocks noChangeShapeType="1"/>
          </p:cNvSpPr>
          <p:nvPr/>
        </p:nvSpPr>
        <p:spPr bwMode="auto">
          <a:xfrm flipH="1" flipV="1">
            <a:off x="3157529" y="310832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3" name="Line 50"/>
          <p:cNvSpPr>
            <a:spLocks noChangeShapeType="1"/>
          </p:cNvSpPr>
          <p:nvPr/>
        </p:nvSpPr>
        <p:spPr bwMode="auto">
          <a:xfrm flipH="1" flipV="1">
            <a:off x="3151179" y="310038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4" name="Line 51"/>
          <p:cNvSpPr>
            <a:spLocks noChangeShapeType="1"/>
          </p:cNvSpPr>
          <p:nvPr/>
        </p:nvSpPr>
        <p:spPr bwMode="auto">
          <a:xfrm flipH="1" flipV="1">
            <a:off x="3144829" y="3090863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5" name="Line 52"/>
          <p:cNvSpPr>
            <a:spLocks noChangeShapeType="1"/>
          </p:cNvSpPr>
          <p:nvPr/>
        </p:nvSpPr>
        <p:spPr bwMode="auto">
          <a:xfrm flipH="1" flipV="1">
            <a:off x="3138479" y="308292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6" name="Line 53"/>
          <p:cNvSpPr>
            <a:spLocks noChangeShapeType="1"/>
          </p:cNvSpPr>
          <p:nvPr/>
        </p:nvSpPr>
        <p:spPr bwMode="auto">
          <a:xfrm flipH="1" flipV="1">
            <a:off x="3132129" y="307498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7" name="Line 54"/>
          <p:cNvSpPr>
            <a:spLocks noChangeShapeType="1"/>
          </p:cNvSpPr>
          <p:nvPr/>
        </p:nvSpPr>
        <p:spPr bwMode="auto">
          <a:xfrm flipH="1" flipV="1">
            <a:off x="3130541" y="3073401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8" name="Line 55"/>
          <p:cNvSpPr>
            <a:spLocks noChangeShapeType="1"/>
          </p:cNvSpPr>
          <p:nvPr/>
        </p:nvSpPr>
        <p:spPr bwMode="auto">
          <a:xfrm flipH="1" flipV="1">
            <a:off x="3117841" y="3059113"/>
            <a:ext cx="31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19" name="Line 56"/>
          <p:cNvSpPr>
            <a:spLocks noChangeShapeType="1"/>
          </p:cNvSpPr>
          <p:nvPr/>
        </p:nvSpPr>
        <p:spPr bwMode="auto">
          <a:xfrm flipH="1" flipV="1">
            <a:off x="3111491" y="305117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0" name="Line 57"/>
          <p:cNvSpPr>
            <a:spLocks noChangeShapeType="1"/>
          </p:cNvSpPr>
          <p:nvPr/>
        </p:nvSpPr>
        <p:spPr bwMode="auto">
          <a:xfrm flipH="1" flipV="1">
            <a:off x="3103554" y="3043238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1" name="Line 58"/>
          <p:cNvSpPr>
            <a:spLocks noChangeShapeType="1"/>
          </p:cNvSpPr>
          <p:nvPr/>
        </p:nvSpPr>
        <p:spPr bwMode="auto">
          <a:xfrm flipH="1" flipV="1">
            <a:off x="3097204" y="3035301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2" name="Line 59"/>
          <p:cNvSpPr>
            <a:spLocks noChangeShapeType="1"/>
          </p:cNvSpPr>
          <p:nvPr/>
        </p:nvSpPr>
        <p:spPr bwMode="auto">
          <a:xfrm flipH="1" flipV="1">
            <a:off x="3089266" y="3028951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3" name="Line 60"/>
          <p:cNvSpPr>
            <a:spLocks noChangeShapeType="1"/>
          </p:cNvSpPr>
          <p:nvPr/>
        </p:nvSpPr>
        <p:spPr bwMode="auto">
          <a:xfrm flipH="1" flipV="1">
            <a:off x="3081329" y="3021013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4" name="Line 61"/>
          <p:cNvSpPr>
            <a:spLocks noChangeShapeType="1"/>
          </p:cNvSpPr>
          <p:nvPr/>
        </p:nvSpPr>
        <p:spPr bwMode="auto">
          <a:xfrm flipH="1" flipV="1">
            <a:off x="3081329" y="3021013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5" name="Line 62"/>
          <p:cNvSpPr>
            <a:spLocks noChangeShapeType="1"/>
          </p:cNvSpPr>
          <p:nvPr/>
        </p:nvSpPr>
        <p:spPr bwMode="auto">
          <a:xfrm flipH="1" flipV="1">
            <a:off x="3065454" y="3006726"/>
            <a:ext cx="476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6" name="Line 63"/>
          <p:cNvSpPr>
            <a:spLocks noChangeShapeType="1"/>
          </p:cNvSpPr>
          <p:nvPr/>
        </p:nvSpPr>
        <p:spPr bwMode="auto">
          <a:xfrm flipH="1" flipV="1">
            <a:off x="3057516" y="30003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7" name="Line 64"/>
          <p:cNvSpPr>
            <a:spLocks noChangeShapeType="1"/>
          </p:cNvSpPr>
          <p:nvPr/>
        </p:nvSpPr>
        <p:spPr bwMode="auto">
          <a:xfrm flipH="1" flipV="1">
            <a:off x="3049579" y="29940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8" name="Line 65"/>
          <p:cNvSpPr>
            <a:spLocks noChangeShapeType="1"/>
          </p:cNvSpPr>
          <p:nvPr/>
        </p:nvSpPr>
        <p:spPr bwMode="auto">
          <a:xfrm flipH="1" flipV="1">
            <a:off x="3041641" y="29876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29" name="Line 66"/>
          <p:cNvSpPr>
            <a:spLocks noChangeShapeType="1"/>
          </p:cNvSpPr>
          <p:nvPr/>
        </p:nvSpPr>
        <p:spPr bwMode="auto">
          <a:xfrm flipH="1" flipV="1">
            <a:off x="3032116" y="2981326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0" name="Line 67"/>
          <p:cNvSpPr>
            <a:spLocks noChangeShapeType="1"/>
          </p:cNvSpPr>
          <p:nvPr/>
        </p:nvSpPr>
        <p:spPr bwMode="auto">
          <a:xfrm flipH="1" flipV="1">
            <a:off x="3024179" y="29749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1" name="Line 68"/>
          <p:cNvSpPr>
            <a:spLocks noChangeShapeType="1"/>
          </p:cNvSpPr>
          <p:nvPr/>
        </p:nvSpPr>
        <p:spPr bwMode="auto">
          <a:xfrm flipH="1" flipV="1">
            <a:off x="3006716" y="2962276"/>
            <a:ext cx="63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2" name="Line 69"/>
          <p:cNvSpPr>
            <a:spLocks noChangeShapeType="1"/>
          </p:cNvSpPr>
          <p:nvPr/>
        </p:nvSpPr>
        <p:spPr bwMode="auto">
          <a:xfrm flipH="1" flipV="1">
            <a:off x="2998779" y="29559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3" name="Line 70"/>
          <p:cNvSpPr>
            <a:spLocks noChangeShapeType="1"/>
          </p:cNvSpPr>
          <p:nvPr/>
        </p:nvSpPr>
        <p:spPr bwMode="auto">
          <a:xfrm flipH="1" flipV="1">
            <a:off x="2989254" y="295116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4" name="Line 71"/>
          <p:cNvSpPr>
            <a:spLocks noChangeShapeType="1"/>
          </p:cNvSpPr>
          <p:nvPr/>
        </p:nvSpPr>
        <p:spPr bwMode="auto">
          <a:xfrm flipH="1" flipV="1">
            <a:off x="2979729" y="2944813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5" name="Line 72"/>
          <p:cNvSpPr>
            <a:spLocks noChangeShapeType="1"/>
          </p:cNvSpPr>
          <p:nvPr/>
        </p:nvSpPr>
        <p:spPr bwMode="auto">
          <a:xfrm flipH="1" flipV="1">
            <a:off x="2971791" y="2940051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6" name="Line 73"/>
          <p:cNvSpPr>
            <a:spLocks noChangeShapeType="1"/>
          </p:cNvSpPr>
          <p:nvPr/>
        </p:nvSpPr>
        <p:spPr bwMode="auto">
          <a:xfrm flipH="1" flipV="1">
            <a:off x="2963854" y="2935288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7" name="Line 74"/>
          <p:cNvSpPr>
            <a:spLocks noChangeShapeType="1"/>
          </p:cNvSpPr>
          <p:nvPr/>
        </p:nvSpPr>
        <p:spPr bwMode="auto">
          <a:xfrm flipH="1" flipV="1">
            <a:off x="2943216" y="2924176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8" name="Line 75"/>
          <p:cNvSpPr>
            <a:spLocks noChangeShapeType="1"/>
          </p:cNvSpPr>
          <p:nvPr/>
        </p:nvSpPr>
        <p:spPr bwMode="auto">
          <a:xfrm flipH="1" flipV="1">
            <a:off x="2933691" y="292100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39" name="Line 76"/>
          <p:cNvSpPr>
            <a:spLocks noChangeShapeType="1"/>
          </p:cNvSpPr>
          <p:nvPr/>
        </p:nvSpPr>
        <p:spPr bwMode="auto">
          <a:xfrm flipH="1" flipV="1">
            <a:off x="2924166" y="291623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0" name="Line 77"/>
          <p:cNvSpPr>
            <a:spLocks noChangeShapeType="1"/>
          </p:cNvSpPr>
          <p:nvPr/>
        </p:nvSpPr>
        <p:spPr bwMode="auto">
          <a:xfrm flipH="1" flipV="1">
            <a:off x="2914641" y="2911476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1" name="Line 78"/>
          <p:cNvSpPr>
            <a:spLocks noChangeShapeType="1"/>
          </p:cNvSpPr>
          <p:nvPr/>
        </p:nvSpPr>
        <p:spPr bwMode="auto">
          <a:xfrm flipH="1" flipV="1">
            <a:off x="2905116" y="290671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2" name="Line 79"/>
          <p:cNvSpPr>
            <a:spLocks noChangeShapeType="1"/>
          </p:cNvSpPr>
          <p:nvPr/>
        </p:nvSpPr>
        <p:spPr bwMode="auto">
          <a:xfrm flipH="1" flipV="1">
            <a:off x="2897179" y="2903538"/>
            <a:ext cx="793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3" name="Line 80"/>
          <p:cNvSpPr>
            <a:spLocks noChangeShapeType="1"/>
          </p:cNvSpPr>
          <p:nvPr/>
        </p:nvSpPr>
        <p:spPr bwMode="auto">
          <a:xfrm flipH="1" flipV="1">
            <a:off x="2874954" y="289560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4" name="Line 81"/>
          <p:cNvSpPr>
            <a:spLocks noChangeShapeType="1"/>
          </p:cNvSpPr>
          <p:nvPr/>
        </p:nvSpPr>
        <p:spPr bwMode="auto">
          <a:xfrm flipH="1" flipV="1">
            <a:off x="2865429" y="289242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5" name="Line 82"/>
          <p:cNvSpPr>
            <a:spLocks noChangeShapeType="1"/>
          </p:cNvSpPr>
          <p:nvPr/>
        </p:nvSpPr>
        <p:spPr bwMode="auto">
          <a:xfrm flipH="1" flipV="1">
            <a:off x="2855904" y="288925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6" name="Line 83"/>
          <p:cNvSpPr>
            <a:spLocks noChangeShapeType="1"/>
          </p:cNvSpPr>
          <p:nvPr/>
        </p:nvSpPr>
        <p:spPr bwMode="auto">
          <a:xfrm flipH="1" flipV="1">
            <a:off x="2846379" y="288607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7" name="Line 84"/>
          <p:cNvSpPr>
            <a:spLocks noChangeShapeType="1"/>
          </p:cNvSpPr>
          <p:nvPr/>
        </p:nvSpPr>
        <p:spPr bwMode="auto">
          <a:xfrm flipH="1" flipV="1">
            <a:off x="2835266" y="2882901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8" name="Line 85"/>
          <p:cNvSpPr>
            <a:spLocks noChangeShapeType="1"/>
          </p:cNvSpPr>
          <p:nvPr/>
        </p:nvSpPr>
        <p:spPr bwMode="auto">
          <a:xfrm flipH="1" flipV="1">
            <a:off x="2828916" y="2879726"/>
            <a:ext cx="63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49" name="Line 86"/>
          <p:cNvSpPr>
            <a:spLocks noChangeShapeType="1"/>
          </p:cNvSpPr>
          <p:nvPr/>
        </p:nvSpPr>
        <p:spPr bwMode="auto">
          <a:xfrm flipH="1" flipV="1">
            <a:off x="2805104" y="2874963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0" name="Line 87"/>
          <p:cNvSpPr>
            <a:spLocks noChangeShapeType="1"/>
          </p:cNvSpPr>
          <p:nvPr/>
        </p:nvSpPr>
        <p:spPr bwMode="auto">
          <a:xfrm flipH="1" flipV="1">
            <a:off x="2793991" y="2871788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1" name="Line 88"/>
          <p:cNvSpPr>
            <a:spLocks noChangeShapeType="1"/>
          </p:cNvSpPr>
          <p:nvPr/>
        </p:nvSpPr>
        <p:spPr bwMode="auto">
          <a:xfrm flipH="1" flipV="1">
            <a:off x="2784466" y="2870201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2" name="Line 89"/>
          <p:cNvSpPr>
            <a:spLocks noChangeShapeType="1"/>
          </p:cNvSpPr>
          <p:nvPr/>
        </p:nvSpPr>
        <p:spPr bwMode="auto">
          <a:xfrm flipH="1" flipV="1">
            <a:off x="2773354" y="2868613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3" name="Line 90"/>
          <p:cNvSpPr>
            <a:spLocks noChangeShapeType="1"/>
          </p:cNvSpPr>
          <p:nvPr/>
        </p:nvSpPr>
        <p:spPr bwMode="auto">
          <a:xfrm flipH="1" flipV="1">
            <a:off x="2763829" y="286702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4" name="Line 91"/>
          <p:cNvSpPr>
            <a:spLocks noChangeShapeType="1"/>
          </p:cNvSpPr>
          <p:nvPr/>
        </p:nvSpPr>
        <p:spPr bwMode="auto">
          <a:xfrm flipH="1" flipV="1">
            <a:off x="2757479" y="2865438"/>
            <a:ext cx="6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5" name="Line 92"/>
          <p:cNvSpPr>
            <a:spLocks noChangeShapeType="1"/>
          </p:cNvSpPr>
          <p:nvPr/>
        </p:nvSpPr>
        <p:spPr bwMode="auto">
          <a:xfrm flipH="1" flipV="1">
            <a:off x="2732079" y="2862263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6" name="Line 93"/>
          <p:cNvSpPr>
            <a:spLocks noChangeShapeType="1"/>
          </p:cNvSpPr>
          <p:nvPr/>
        </p:nvSpPr>
        <p:spPr bwMode="auto">
          <a:xfrm flipH="1" flipV="1">
            <a:off x="2720966" y="28606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7" name="Line 94"/>
          <p:cNvSpPr>
            <a:spLocks noChangeShapeType="1"/>
          </p:cNvSpPr>
          <p:nvPr/>
        </p:nvSpPr>
        <p:spPr bwMode="auto">
          <a:xfrm flipH="1" flipV="1">
            <a:off x="2711441" y="286067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8" name="Line 95"/>
          <p:cNvSpPr>
            <a:spLocks noChangeShapeType="1"/>
          </p:cNvSpPr>
          <p:nvPr/>
        </p:nvSpPr>
        <p:spPr bwMode="auto">
          <a:xfrm flipH="1" flipV="1">
            <a:off x="2700329" y="28590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59" name="Line 96"/>
          <p:cNvSpPr>
            <a:spLocks noChangeShapeType="1"/>
          </p:cNvSpPr>
          <p:nvPr/>
        </p:nvSpPr>
        <p:spPr bwMode="auto">
          <a:xfrm flipH="1" flipV="1">
            <a:off x="2689216" y="28590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0" name="Line 97"/>
          <p:cNvSpPr>
            <a:spLocks noChangeShapeType="1"/>
          </p:cNvSpPr>
          <p:nvPr/>
        </p:nvSpPr>
        <p:spPr bwMode="auto">
          <a:xfrm flipH="1" flipV="1">
            <a:off x="2684454" y="2859088"/>
            <a:ext cx="4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1" name="Line 98"/>
          <p:cNvSpPr>
            <a:spLocks noChangeShapeType="1"/>
          </p:cNvSpPr>
          <p:nvPr/>
        </p:nvSpPr>
        <p:spPr bwMode="auto">
          <a:xfrm flipH="1">
            <a:off x="2668579" y="285908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2" name="Line 99"/>
          <p:cNvSpPr>
            <a:spLocks noChangeShapeType="1"/>
          </p:cNvSpPr>
          <p:nvPr/>
        </p:nvSpPr>
        <p:spPr bwMode="auto">
          <a:xfrm flipH="1">
            <a:off x="2659054" y="2859088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3" name="Line 100"/>
          <p:cNvSpPr>
            <a:spLocks noChangeShapeType="1"/>
          </p:cNvSpPr>
          <p:nvPr/>
        </p:nvSpPr>
        <p:spPr bwMode="auto">
          <a:xfrm flipH="1">
            <a:off x="2647941" y="28590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4" name="Line 101"/>
          <p:cNvSpPr>
            <a:spLocks noChangeShapeType="1"/>
          </p:cNvSpPr>
          <p:nvPr/>
        </p:nvSpPr>
        <p:spPr bwMode="auto">
          <a:xfrm flipH="1">
            <a:off x="2636829" y="28590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5" name="Line 102"/>
          <p:cNvSpPr>
            <a:spLocks noChangeShapeType="1"/>
          </p:cNvSpPr>
          <p:nvPr/>
        </p:nvSpPr>
        <p:spPr bwMode="auto">
          <a:xfrm flipH="1">
            <a:off x="2627304" y="2859088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6" name="Line 103"/>
          <p:cNvSpPr>
            <a:spLocks noChangeShapeType="1"/>
          </p:cNvSpPr>
          <p:nvPr/>
        </p:nvSpPr>
        <p:spPr bwMode="auto">
          <a:xfrm flipH="1">
            <a:off x="2616191" y="28606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7" name="Line 104"/>
          <p:cNvSpPr>
            <a:spLocks noChangeShapeType="1"/>
          </p:cNvSpPr>
          <p:nvPr/>
        </p:nvSpPr>
        <p:spPr bwMode="auto">
          <a:xfrm flipH="1">
            <a:off x="2611429" y="2860676"/>
            <a:ext cx="4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8" name="Line 105"/>
          <p:cNvSpPr>
            <a:spLocks noChangeShapeType="1"/>
          </p:cNvSpPr>
          <p:nvPr/>
        </p:nvSpPr>
        <p:spPr bwMode="auto">
          <a:xfrm flipH="1">
            <a:off x="2595554" y="2863851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69" name="Line 106"/>
          <p:cNvSpPr>
            <a:spLocks noChangeShapeType="1"/>
          </p:cNvSpPr>
          <p:nvPr/>
        </p:nvSpPr>
        <p:spPr bwMode="auto">
          <a:xfrm flipH="1">
            <a:off x="2584441" y="2863851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0" name="Line 107"/>
          <p:cNvSpPr>
            <a:spLocks noChangeShapeType="1"/>
          </p:cNvSpPr>
          <p:nvPr/>
        </p:nvSpPr>
        <p:spPr bwMode="auto">
          <a:xfrm flipH="1">
            <a:off x="2574916" y="2865438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1" name="Line 108"/>
          <p:cNvSpPr>
            <a:spLocks noChangeShapeType="1"/>
          </p:cNvSpPr>
          <p:nvPr/>
        </p:nvSpPr>
        <p:spPr bwMode="auto">
          <a:xfrm flipH="1">
            <a:off x="2563804" y="286702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2" name="Line 109"/>
          <p:cNvSpPr>
            <a:spLocks noChangeShapeType="1"/>
          </p:cNvSpPr>
          <p:nvPr/>
        </p:nvSpPr>
        <p:spPr bwMode="auto">
          <a:xfrm flipH="1">
            <a:off x="2552691" y="2868613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3" name="Line 110"/>
          <p:cNvSpPr>
            <a:spLocks noChangeShapeType="1"/>
          </p:cNvSpPr>
          <p:nvPr/>
        </p:nvSpPr>
        <p:spPr bwMode="auto">
          <a:xfrm flipH="1">
            <a:off x="2543166" y="2870201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4" name="Line 111"/>
          <p:cNvSpPr>
            <a:spLocks noChangeShapeType="1"/>
          </p:cNvSpPr>
          <p:nvPr/>
        </p:nvSpPr>
        <p:spPr bwMode="auto">
          <a:xfrm flipH="1">
            <a:off x="2539991" y="2871788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5" name="Line 112"/>
          <p:cNvSpPr>
            <a:spLocks noChangeShapeType="1"/>
          </p:cNvSpPr>
          <p:nvPr/>
        </p:nvSpPr>
        <p:spPr bwMode="auto">
          <a:xfrm flipH="1">
            <a:off x="2522529" y="2876551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6" name="Line 113"/>
          <p:cNvSpPr>
            <a:spLocks noChangeShapeType="1"/>
          </p:cNvSpPr>
          <p:nvPr/>
        </p:nvSpPr>
        <p:spPr bwMode="auto">
          <a:xfrm flipH="1">
            <a:off x="2513004" y="287655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7" name="Line 114"/>
          <p:cNvSpPr>
            <a:spLocks noChangeShapeType="1"/>
          </p:cNvSpPr>
          <p:nvPr/>
        </p:nvSpPr>
        <p:spPr bwMode="auto">
          <a:xfrm flipH="1">
            <a:off x="2501891" y="2879726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8" name="Line 115"/>
          <p:cNvSpPr>
            <a:spLocks noChangeShapeType="1"/>
          </p:cNvSpPr>
          <p:nvPr/>
        </p:nvSpPr>
        <p:spPr bwMode="auto">
          <a:xfrm flipH="1">
            <a:off x="2492366" y="288290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79" name="Line 116"/>
          <p:cNvSpPr>
            <a:spLocks noChangeShapeType="1"/>
          </p:cNvSpPr>
          <p:nvPr/>
        </p:nvSpPr>
        <p:spPr bwMode="auto">
          <a:xfrm flipH="1">
            <a:off x="2481254" y="2886076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0" name="Line 117"/>
          <p:cNvSpPr>
            <a:spLocks noChangeShapeType="1"/>
          </p:cNvSpPr>
          <p:nvPr/>
        </p:nvSpPr>
        <p:spPr bwMode="auto">
          <a:xfrm flipH="1">
            <a:off x="2471729" y="288925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1" name="Line 118"/>
          <p:cNvSpPr>
            <a:spLocks noChangeShapeType="1"/>
          </p:cNvSpPr>
          <p:nvPr/>
        </p:nvSpPr>
        <p:spPr bwMode="auto">
          <a:xfrm flipH="1">
            <a:off x="2468554" y="2892426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2" name="Line 119"/>
          <p:cNvSpPr>
            <a:spLocks noChangeShapeType="1"/>
          </p:cNvSpPr>
          <p:nvPr/>
        </p:nvSpPr>
        <p:spPr bwMode="auto">
          <a:xfrm flipH="1">
            <a:off x="2452679" y="2897188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3" name="Line 120"/>
          <p:cNvSpPr>
            <a:spLocks noChangeShapeType="1"/>
          </p:cNvSpPr>
          <p:nvPr/>
        </p:nvSpPr>
        <p:spPr bwMode="auto">
          <a:xfrm flipH="1">
            <a:off x="2441566" y="2898776"/>
            <a:ext cx="1111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4" name="Line 121"/>
          <p:cNvSpPr>
            <a:spLocks noChangeShapeType="1"/>
          </p:cNvSpPr>
          <p:nvPr/>
        </p:nvSpPr>
        <p:spPr bwMode="auto">
          <a:xfrm flipH="1">
            <a:off x="2432041" y="2903538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5" name="Line 122"/>
          <p:cNvSpPr>
            <a:spLocks noChangeShapeType="1"/>
          </p:cNvSpPr>
          <p:nvPr/>
        </p:nvSpPr>
        <p:spPr bwMode="auto">
          <a:xfrm flipH="1">
            <a:off x="2422516" y="290671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6" name="Line 123"/>
          <p:cNvSpPr>
            <a:spLocks noChangeShapeType="1"/>
          </p:cNvSpPr>
          <p:nvPr/>
        </p:nvSpPr>
        <p:spPr bwMode="auto">
          <a:xfrm flipH="1">
            <a:off x="2412991" y="2911476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7" name="Line 124"/>
          <p:cNvSpPr>
            <a:spLocks noChangeShapeType="1"/>
          </p:cNvSpPr>
          <p:nvPr/>
        </p:nvSpPr>
        <p:spPr bwMode="auto">
          <a:xfrm flipH="1">
            <a:off x="2403466" y="291623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8" name="Line 125"/>
          <p:cNvSpPr>
            <a:spLocks noChangeShapeType="1"/>
          </p:cNvSpPr>
          <p:nvPr/>
        </p:nvSpPr>
        <p:spPr bwMode="auto">
          <a:xfrm flipH="1">
            <a:off x="2401879" y="2921001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89" name="Line 126"/>
          <p:cNvSpPr>
            <a:spLocks noChangeShapeType="1"/>
          </p:cNvSpPr>
          <p:nvPr/>
        </p:nvSpPr>
        <p:spPr bwMode="auto">
          <a:xfrm flipH="1">
            <a:off x="2384416" y="2927351"/>
            <a:ext cx="4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0" name="Line 127"/>
          <p:cNvSpPr>
            <a:spLocks noChangeShapeType="1"/>
          </p:cNvSpPr>
          <p:nvPr/>
        </p:nvSpPr>
        <p:spPr bwMode="auto">
          <a:xfrm flipH="1">
            <a:off x="2376479" y="2928938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1" name="Line 128"/>
          <p:cNvSpPr>
            <a:spLocks noChangeShapeType="1"/>
          </p:cNvSpPr>
          <p:nvPr/>
        </p:nvSpPr>
        <p:spPr bwMode="auto">
          <a:xfrm flipH="1">
            <a:off x="2366954" y="293528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2" name="Line 129"/>
          <p:cNvSpPr>
            <a:spLocks noChangeShapeType="1"/>
          </p:cNvSpPr>
          <p:nvPr/>
        </p:nvSpPr>
        <p:spPr bwMode="auto">
          <a:xfrm flipH="1">
            <a:off x="2357429" y="2940051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3" name="Line 130"/>
          <p:cNvSpPr>
            <a:spLocks noChangeShapeType="1"/>
          </p:cNvSpPr>
          <p:nvPr/>
        </p:nvSpPr>
        <p:spPr bwMode="auto">
          <a:xfrm flipH="1">
            <a:off x="2347904" y="2944813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4" name="Line 131"/>
          <p:cNvSpPr>
            <a:spLocks noChangeShapeType="1"/>
          </p:cNvSpPr>
          <p:nvPr/>
        </p:nvSpPr>
        <p:spPr bwMode="auto">
          <a:xfrm flipH="1">
            <a:off x="2339966" y="2951163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5" name="Line 132"/>
          <p:cNvSpPr>
            <a:spLocks noChangeShapeType="1"/>
          </p:cNvSpPr>
          <p:nvPr/>
        </p:nvSpPr>
        <p:spPr bwMode="auto">
          <a:xfrm flipH="1">
            <a:off x="2338379" y="295592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6" name="Line 133"/>
          <p:cNvSpPr>
            <a:spLocks noChangeShapeType="1"/>
          </p:cNvSpPr>
          <p:nvPr/>
        </p:nvSpPr>
        <p:spPr bwMode="auto">
          <a:xfrm flipH="1">
            <a:off x="2322504" y="2965451"/>
            <a:ext cx="31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7" name="Line 134"/>
          <p:cNvSpPr>
            <a:spLocks noChangeShapeType="1"/>
          </p:cNvSpPr>
          <p:nvPr/>
        </p:nvSpPr>
        <p:spPr bwMode="auto">
          <a:xfrm flipH="1">
            <a:off x="2312979" y="2968626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8" name="Line 135"/>
          <p:cNvSpPr>
            <a:spLocks noChangeShapeType="1"/>
          </p:cNvSpPr>
          <p:nvPr/>
        </p:nvSpPr>
        <p:spPr bwMode="auto">
          <a:xfrm flipH="1">
            <a:off x="2305041" y="29749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499" name="Line 136"/>
          <p:cNvSpPr>
            <a:spLocks noChangeShapeType="1"/>
          </p:cNvSpPr>
          <p:nvPr/>
        </p:nvSpPr>
        <p:spPr bwMode="auto">
          <a:xfrm flipH="1">
            <a:off x="2297104" y="29813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0" name="Line 137"/>
          <p:cNvSpPr>
            <a:spLocks noChangeShapeType="1"/>
          </p:cNvSpPr>
          <p:nvPr/>
        </p:nvSpPr>
        <p:spPr bwMode="auto">
          <a:xfrm flipH="1">
            <a:off x="2287579" y="2987676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1" name="Line 138"/>
          <p:cNvSpPr>
            <a:spLocks noChangeShapeType="1"/>
          </p:cNvSpPr>
          <p:nvPr/>
        </p:nvSpPr>
        <p:spPr bwMode="auto">
          <a:xfrm flipH="1">
            <a:off x="2279641" y="29940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2" name="Line 139"/>
          <p:cNvSpPr>
            <a:spLocks noChangeShapeType="1"/>
          </p:cNvSpPr>
          <p:nvPr/>
        </p:nvSpPr>
        <p:spPr bwMode="auto">
          <a:xfrm flipH="1">
            <a:off x="2279641" y="300037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3" name="Line 140"/>
          <p:cNvSpPr>
            <a:spLocks noChangeShapeType="1"/>
          </p:cNvSpPr>
          <p:nvPr/>
        </p:nvSpPr>
        <p:spPr bwMode="auto">
          <a:xfrm flipH="1">
            <a:off x="2263766" y="3009901"/>
            <a:ext cx="476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4" name="Line 141"/>
          <p:cNvSpPr>
            <a:spLocks noChangeShapeType="1"/>
          </p:cNvSpPr>
          <p:nvPr/>
        </p:nvSpPr>
        <p:spPr bwMode="auto">
          <a:xfrm flipH="1">
            <a:off x="2255829" y="3014663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5" name="Line 142"/>
          <p:cNvSpPr>
            <a:spLocks noChangeShapeType="1"/>
          </p:cNvSpPr>
          <p:nvPr/>
        </p:nvSpPr>
        <p:spPr bwMode="auto">
          <a:xfrm flipH="1">
            <a:off x="2249479" y="3021013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6" name="Line 143"/>
          <p:cNvSpPr>
            <a:spLocks noChangeShapeType="1"/>
          </p:cNvSpPr>
          <p:nvPr/>
        </p:nvSpPr>
        <p:spPr bwMode="auto">
          <a:xfrm flipH="1">
            <a:off x="2241541" y="3028951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7" name="Line 144"/>
          <p:cNvSpPr>
            <a:spLocks noChangeShapeType="1"/>
          </p:cNvSpPr>
          <p:nvPr/>
        </p:nvSpPr>
        <p:spPr bwMode="auto">
          <a:xfrm flipH="1">
            <a:off x="2233604" y="3035301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8" name="Line 145"/>
          <p:cNvSpPr>
            <a:spLocks noChangeShapeType="1"/>
          </p:cNvSpPr>
          <p:nvPr/>
        </p:nvSpPr>
        <p:spPr bwMode="auto">
          <a:xfrm flipH="1">
            <a:off x="2227254" y="304323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09" name="Line 146"/>
          <p:cNvSpPr>
            <a:spLocks noChangeShapeType="1"/>
          </p:cNvSpPr>
          <p:nvPr/>
        </p:nvSpPr>
        <p:spPr bwMode="auto">
          <a:xfrm flipH="1">
            <a:off x="2212966" y="3062288"/>
            <a:ext cx="476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0" name="Line 147"/>
          <p:cNvSpPr>
            <a:spLocks noChangeShapeType="1"/>
          </p:cNvSpPr>
          <p:nvPr/>
        </p:nvSpPr>
        <p:spPr bwMode="auto">
          <a:xfrm flipH="1">
            <a:off x="2205029" y="3067051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1" name="Line 148"/>
          <p:cNvSpPr>
            <a:spLocks noChangeShapeType="1"/>
          </p:cNvSpPr>
          <p:nvPr/>
        </p:nvSpPr>
        <p:spPr bwMode="auto">
          <a:xfrm flipH="1">
            <a:off x="2198679" y="307498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2" name="Line 149"/>
          <p:cNvSpPr>
            <a:spLocks noChangeShapeType="1"/>
          </p:cNvSpPr>
          <p:nvPr/>
        </p:nvSpPr>
        <p:spPr bwMode="auto">
          <a:xfrm flipH="1">
            <a:off x="2192329" y="308292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3" name="Line 150"/>
          <p:cNvSpPr>
            <a:spLocks noChangeShapeType="1"/>
          </p:cNvSpPr>
          <p:nvPr/>
        </p:nvSpPr>
        <p:spPr bwMode="auto">
          <a:xfrm flipH="1">
            <a:off x="2185979" y="3090863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4" name="Line 151"/>
          <p:cNvSpPr>
            <a:spLocks noChangeShapeType="1"/>
          </p:cNvSpPr>
          <p:nvPr/>
        </p:nvSpPr>
        <p:spPr bwMode="auto">
          <a:xfrm flipH="1">
            <a:off x="2179629" y="3100388"/>
            <a:ext cx="635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5" name="Line 152"/>
          <p:cNvSpPr>
            <a:spLocks noChangeShapeType="1"/>
          </p:cNvSpPr>
          <p:nvPr/>
        </p:nvSpPr>
        <p:spPr bwMode="auto">
          <a:xfrm flipH="1">
            <a:off x="2166929" y="3119438"/>
            <a:ext cx="47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6" name="Line 153"/>
          <p:cNvSpPr>
            <a:spLocks noChangeShapeType="1"/>
          </p:cNvSpPr>
          <p:nvPr/>
        </p:nvSpPr>
        <p:spPr bwMode="auto">
          <a:xfrm flipH="1">
            <a:off x="2162166" y="3125788"/>
            <a:ext cx="4763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7" name="Line 154"/>
          <p:cNvSpPr>
            <a:spLocks noChangeShapeType="1"/>
          </p:cNvSpPr>
          <p:nvPr/>
        </p:nvSpPr>
        <p:spPr bwMode="auto">
          <a:xfrm flipH="1">
            <a:off x="2155816" y="3133726"/>
            <a:ext cx="6350" cy="95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18" name="Line 155"/>
          <p:cNvSpPr>
            <a:spLocks noChangeShapeType="1"/>
          </p:cNvSpPr>
          <p:nvPr/>
        </p:nvSpPr>
        <p:spPr bwMode="auto">
          <a:xfrm flipH="1">
            <a:off x="2151054" y="3143251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19" name="Line 156"/>
          <p:cNvSpPr>
            <a:spLocks noChangeShapeType="1"/>
          </p:cNvSpPr>
          <p:nvPr/>
        </p:nvSpPr>
        <p:spPr bwMode="auto">
          <a:xfrm flipH="1">
            <a:off x="2144704" y="315277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0" name="Line 157"/>
          <p:cNvSpPr>
            <a:spLocks noChangeShapeType="1"/>
          </p:cNvSpPr>
          <p:nvPr/>
        </p:nvSpPr>
        <p:spPr bwMode="auto">
          <a:xfrm flipH="1">
            <a:off x="2141529" y="3160713"/>
            <a:ext cx="3175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1" name="Line 158"/>
          <p:cNvSpPr>
            <a:spLocks noChangeShapeType="1"/>
          </p:cNvSpPr>
          <p:nvPr/>
        </p:nvSpPr>
        <p:spPr bwMode="auto">
          <a:xfrm flipH="1">
            <a:off x="2130416" y="3181351"/>
            <a:ext cx="3175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2" name="Line 159"/>
          <p:cNvSpPr>
            <a:spLocks noChangeShapeType="1"/>
          </p:cNvSpPr>
          <p:nvPr/>
        </p:nvSpPr>
        <p:spPr bwMode="auto">
          <a:xfrm flipH="1">
            <a:off x="2125654" y="318928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3" name="Line 160"/>
          <p:cNvSpPr>
            <a:spLocks noChangeShapeType="1"/>
          </p:cNvSpPr>
          <p:nvPr/>
        </p:nvSpPr>
        <p:spPr bwMode="auto">
          <a:xfrm flipH="1">
            <a:off x="2120891" y="319881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4" name="Line 161"/>
          <p:cNvSpPr>
            <a:spLocks noChangeShapeType="1"/>
          </p:cNvSpPr>
          <p:nvPr/>
        </p:nvSpPr>
        <p:spPr bwMode="auto">
          <a:xfrm flipH="1">
            <a:off x="2116129" y="320833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5" name="Line 162"/>
          <p:cNvSpPr>
            <a:spLocks noChangeShapeType="1"/>
          </p:cNvSpPr>
          <p:nvPr/>
        </p:nvSpPr>
        <p:spPr bwMode="auto">
          <a:xfrm flipH="1">
            <a:off x="2111366" y="321786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6" name="Line 163"/>
          <p:cNvSpPr>
            <a:spLocks noChangeShapeType="1"/>
          </p:cNvSpPr>
          <p:nvPr/>
        </p:nvSpPr>
        <p:spPr bwMode="auto">
          <a:xfrm flipH="1">
            <a:off x="2109779" y="3227388"/>
            <a:ext cx="158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7" name="Line 164"/>
          <p:cNvSpPr>
            <a:spLocks noChangeShapeType="1"/>
          </p:cNvSpPr>
          <p:nvPr/>
        </p:nvSpPr>
        <p:spPr bwMode="auto">
          <a:xfrm flipH="1">
            <a:off x="2100254" y="3248026"/>
            <a:ext cx="3175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8" name="Line 165"/>
          <p:cNvSpPr>
            <a:spLocks noChangeShapeType="1"/>
          </p:cNvSpPr>
          <p:nvPr/>
        </p:nvSpPr>
        <p:spPr bwMode="auto">
          <a:xfrm flipH="1">
            <a:off x="2097079" y="3255963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29" name="Line 166"/>
          <p:cNvSpPr>
            <a:spLocks noChangeShapeType="1"/>
          </p:cNvSpPr>
          <p:nvPr/>
        </p:nvSpPr>
        <p:spPr bwMode="auto">
          <a:xfrm flipH="1">
            <a:off x="2093904" y="3267076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0" name="Line 167"/>
          <p:cNvSpPr>
            <a:spLocks noChangeShapeType="1"/>
          </p:cNvSpPr>
          <p:nvPr/>
        </p:nvSpPr>
        <p:spPr bwMode="auto">
          <a:xfrm flipH="1">
            <a:off x="2090729" y="3276601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1" name="Line 168"/>
          <p:cNvSpPr>
            <a:spLocks noChangeShapeType="1"/>
          </p:cNvSpPr>
          <p:nvPr/>
        </p:nvSpPr>
        <p:spPr bwMode="auto">
          <a:xfrm flipH="1">
            <a:off x="2087554" y="3286126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2" name="Line 169"/>
          <p:cNvSpPr>
            <a:spLocks noChangeShapeType="1"/>
          </p:cNvSpPr>
          <p:nvPr/>
        </p:nvSpPr>
        <p:spPr bwMode="auto">
          <a:xfrm flipH="1">
            <a:off x="2085966" y="3297238"/>
            <a:ext cx="158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3" name="Line 170"/>
          <p:cNvSpPr>
            <a:spLocks noChangeShapeType="1"/>
          </p:cNvSpPr>
          <p:nvPr/>
        </p:nvSpPr>
        <p:spPr bwMode="auto">
          <a:xfrm flipH="1">
            <a:off x="2079616" y="3317876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4" name="Line 171"/>
          <p:cNvSpPr>
            <a:spLocks noChangeShapeType="1"/>
          </p:cNvSpPr>
          <p:nvPr/>
        </p:nvSpPr>
        <p:spPr bwMode="auto">
          <a:xfrm flipH="1">
            <a:off x="2078029" y="332740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5" name="Line 172"/>
          <p:cNvSpPr>
            <a:spLocks noChangeShapeType="1"/>
          </p:cNvSpPr>
          <p:nvPr/>
        </p:nvSpPr>
        <p:spPr bwMode="auto">
          <a:xfrm flipH="1">
            <a:off x="2074854" y="3338513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6" name="Line 173"/>
          <p:cNvSpPr>
            <a:spLocks noChangeShapeType="1"/>
          </p:cNvSpPr>
          <p:nvPr/>
        </p:nvSpPr>
        <p:spPr bwMode="auto">
          <a:xfrm flipH="1">
            <a:off x="2073266" y="3348038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7" name="Line 174"/>
          <p:cNvSpPr>
            <a:spLocks noChangeShapeType="1"/>
          </p:cNvSpPr>
          <p:nvPr/>
        </p:nvSpPr>
        <p:spPr bwMode="auto">
          <a:xfrm flipH="1">
            <a:off x="2071679" y="3359151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8" name="Line 175"/>
          <p:cNvSpPr>
            <a:spLocks noChangeShapeType="1"/>
          </p:cNvSpPr>
          <p:nvPr/>
        </p:nvSpPr>
        <p:spPr bwMode="auto">
          <a:xfrm flipH="1">
            <a:off x="2070091" y="3368676"/>
            <a:ext cx="158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39" name="Line 176"/>
          <p:cNvSpPr>
            <a:spLocks noChangeShapeType="1"/>
          </p:cNvSpPr>
          <p:nvPr/>
        </p:nvSpPr>
        <p:spPr bwMode="auto">
          <a:xfrm flipH="1">
            <a:off x="2068504" y="3389313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0" name="Line 177"/>
          <p:cNvSpPr>
            <a:spLocks noChangeShapeType="1"/>
          </p:cNvSpPr>
          <p:nvPr/>
        </p:nvSpPr>
        <p:spPr bwMode="auto">
          <a:xfrm flipH="1">
            <a:off x="2066916" y="338931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1" name="Line 178"/>
          <p:cNvSpPr>
            <a:spLocks noChangeShapeType="1"/>
          </p:cNvSpPr>
          <p:nvPr/>
        </p:nvSpPr>
        <p:spPr bwMode="auto">
          <a:xfrm flipH="1">
            <a:off x="2066916" y="340042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2" name="Line 179"/>
          <p:cNvSpPr>
            <a:spLocks noChangeShapeType="1"/>
          </p:cNvSpPr>
          <p:nvPr/>
        </p:nvSpPr>
        <p:spPr bwMode="auto">
          <a:xfrm flipH="1">
            <a:off x="2065329" y="340995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3" name="Line 180"/>
          <p:cNvSpPr>
            <a:spLocks noChangeShapeType="1"/>
          </p:cNvSpPr>
          <p:nvPr/>
        </p:nvSpPr>
        <p:spPr bwMode="auto">
          <a:xfrm flipH="1">
            <a:off x="2065329" y="342106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4" name="Line 181"/>
          <p:cNvSpPr>
            <a:spLocks noChangeShapeType="1"/>
          </p:cNvSpPr>
          <p:nvPr/>
        </p:nvSpPr>
        <p:spPr bwMode="auto">
          <a:xfrm flipH="1">
            <a:off x="2065329" y="343217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5" name="Line 182"/>
          <p:cNvSpPr>
            <a:spLocks noChangeShapeType="1"/>
          </p:cNvSpPr>
          <p:nvPr/>
        </p:nvSpPr>
        <p:spPr bwMode="auto">
          <a:xfrm flipH="1">
            <a:off x="2063741" y="3441701"/>
            <a:ext cx="1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6" name="Line 183"/>
          <p:cNvSpPr>
            <a:spLocks noChangeShapeType="1"/>
          </p:cNvSpPr>
          <p:nvPr/>
        </p:nvSpPr>
        <p:spPr bwMode="auto">
          <a:xfrm>
            <a:off x="2063741" y="346233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7" name="Line 184"/>
          <p:cNvSpPr>
            <a:spLocks noChangeShapeType="1"/>
          </p:cNvSpPr>
          <p:nvPr/>
        </p:nvSpPr>
        <p:spPr bwMode="auto">
          <a:xfrm>
            <a:off x="2063741" y="346392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8" name="Line 185"/>
          <p:cNvSpPr>
            <a:spLocks noChangeShapeType="1"/>
          </p:cNvSpPr>
          <p:nvPr/>
        </p:nvSpPr>
        <p:spPr bwMode="auto">
          <a:xfrm>
            <a:off x="2063741" y="347345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49" name="Line 186"/>
          <p:cNvSpPr>
            <a:spLocks noChangeShapeType="1"/>
          </p:cNvSpPr>
          <p:nvPr/>
        </p:nvSpPr>
        <p:spPr bwMode="auto">
          <a:xfrm>
            <a:off x="2065329" y="348456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0" name="Line 187"/>
          <p:cNvSpPr>
            <a:spLocks noChangeShapeType="1"/>
          </p:cNvSpPr>
          <p:nvPr/>
        </p:nvSpPr>
        <p:spPr bwMode="auto">
          <a:xfrm>
            <a:off x="2065329" y="349567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1" name="Line 188"/>
          <p:cNvSpPr>
            <a:spLocks noChangeShapeType="1"/>
          </p:cNvSpPr>
          <p:nvPr/>
        </p:nvSpPr>
        <p:spPr bwMode="auto">
          <a:xfrm>
            <a:off x="2065329" y="350520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2" name="Line 189"/>
          <p:cNvSpPr>
            <a:spLocks noChangeShapeType="1"/>
          </p:cNvSpPr>
          <p:nvPr/>
        </p:nvSpPr>
        <p:spPr bwMode="auto">
          <a:xfrm>
            <a:off x="2066916" y="3516313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3" name="Line 190"/>
          <p:cNvSpPr>
            <a:spLocks noChangeShapeType="1"/>
          </p:cNvSpPr>
          <p:nvPr/>
        </p:nvSpPr>
        <p:spPr bwMode="auto">
          <a:xfrm>
            <a:off x="2068504" y="3535363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4" name="Line 191"/>
          <p:cNvSpPr>
            <a:spLocks noChangeShapeType="1"/>
          </p:cNvSpPr>
          <p:nvPr/>
        </p:nvSpPr>
        <p:spPr bwMode="auto">
          <a:xfrm>
            <a:off x="2068504" y="353695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5" name="Line 192"/>
          <p:cNvSpPr>
            <a:spLocks noChangeShapeType="1"/>
          </p:cNvSpPr>
          <p:nvPr/>
        </p:nvSpPr>
        <p:spPr bwMode="auto">
          <a:xfrm>
            <a:off x="2070091" y="3548063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6" name="Line 193"/>
          <p:cNvSpPr>
            <a:spLocks noChangeShapeType="1"/>
          </p:cNvSpPr>
          <p:nvPr/>
        </p:nvSpPr>
        <p:spPr bwMode="auto">
          <a:xfrm>
            <a:off x="2071679" y="3557588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7" name="Line 194"/>
          <p:cNvSpPr>
            <a:spLocks noChangeShapeType="1"/>
          </p:cNvSpPr>
          <p:nvPr/>
        </p:nvSpPr>
        <p:spPr bwMode="auto">
          <a:xfrm>
            <a:off x="2073266" y="3568701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8" name="Line 195"/>
          <p:cNvSpPr>
            <a:spLocks noChangeShapeType="1"/>
          </p:cNvSpPr>
          <p:nvPr/>
        </p:nvSpPr>
        <p:spPr bwMode="auto">
          <a:xfrm>
            <a:off x="2074854" y="3578226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59" name="Line 196"/>
          <p:cNvSpPr>
            <a:spLocks noChangeShapeType="1"/>
          </p:cNvSpPr>
          <p:nvPr/>
        </p:nvSpPr>
        <p:spPr bwMode="auto">
          <a:xfrm>
            <a:off x="2078029" y="3589338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0" name="Line 197"/>
          <p:cNvSpPr>
            <a:spLocks noChangeShapeType="1"/>
          </p:cNvSpPr>
          <p:nvPr/>
        </p:nvSpPr>
        <p:spPr bwMode="auto">
          <a:xfrm>
            <a:off x="2081204" y="3606801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1" name="Line 198"/>
          <p:cNvSpPr>
            <a:spLocks noChangeShapeType="1"/>
          </p:cNvSpPr>
          <p:nvPr/>
        </p:nvSpPr>
        <p:spPr bwMode="auto">
          <a:xfrm>
            <a:off x="2082791" y="360997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2" name="Line 199"/>
          <p:cNvSpPr>
            <a:spLocks noChangeShapeType="1"/>
          </p:cNvSpPr>
          <p:nvPr/>
        </p:nvSpPr>
        <p:spPr bwMode="auto">
          <a:xfrm>
            <a:off x="2084379" y="3619501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3" name="Line 200"/>
          <p:cNvSpPr>
            <a:spLocks noChangeShapeType="1"/>
          </p:cNvSpPr>
          <p:nvPr/>
        </p:nvSpPr>
        <p:spPr bwMode="auto">
          <a:xfrm>
            <a:off x="2087554" y="3630613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4" name="Line 201"/>
          <p:cNvSpPr>
            <a:spLocks noChangeShapeType="1"/>
          </p:cNvSpPr>
          <p:nvPr/>
        </p:nvSpPr>
        <p:spPr bwMode="auto">
          <a:xfrm>
            <a:off x="2090729" y="3640138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5" name="Line 202"/>
          <p:cNvSpPr>
            <a:spLocks noChangeShapeType="1"/>
          </p:cNvSpPr>
          <p:nvPr/>
        </p:nvSpPr>
        <p:spPr bwMode="auto">
          <a:xfrm>
            <a:off x="2093904" y="3649663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6" name="Line 203"/>
          <p:cNvSpPr>
            <a:spLocks noChangeShapeType="1"/>
          </p:cNvSpPr>
          <p:nvPr/>
        </p:nvSpPr>
        <p:spPr bwMode="auto">
          <a:xfrm>
            <a:off x="2097079" y="366077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7" name="Line 204"/>
          <p:cNvSpPr>
            <a:spLocks noChangeShapeType="1"/>
          </p:cNvSpPr>
          <p:nvPr/>
        </p:nvSpPr>
        <p:spPr bwMode="auto">
          <a:xfrm>
            <a:off x="2103429" y="3676651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8" name="Line 205"/>
          <p:cNvSpPr>
            <a:spLocks noChangeShapeType="1"/>
          </p:cNvSpPr>
          <p:nvPr/>
        </p:nvSpPr>
        <p:spPr bwMode="auto">
          <a:xfrm>
            <a:off x="2105016" y="3679826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69" name="Line 206"/>
          <p:cNvSpPr>
            <a:spLocks noChangeShapeType="1"/>
          </p:cNvSpPr>
          <p:nvPr/>
        </p:nvSpPr>
        <p:spPr bwMode="auto">
          <a:xfrm>
            <a:off x="2108191" y="3689351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0" name="Line 207"/>
          <p:cNvSpPr>
            <a:spLocks noChangeShapeType="1"/>
          </p:cNvSpPr>
          <p:nvPr/>
        </p:nvSpPr>
        <p:spPr bwMode="auto">
          <a:xfrm>
            <a:off x="2111366" y="370046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1" name="Line 208"/>
          <p:cNvSpPr>
            <a:spLocks noChangeShapeType="1"/>
          </p:cNvSpPr>
          <p:nvPr/>
        </p:nvSpPr>
        <p:spPr bwMode="auto">
          <a:xfrm>
            <a:off x="2116129" y="370998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2" name="Line 209"/>
          <p:cNvSpPr>
            <a:spLocks noChangeShapeType="1"/>
          </p:cNvSpPr>
          <p:nvPr/>
        </p:nvSpPr>
        <p:spPr bwMode="auto">
          <a:xfrm>
            <a:off x="2120891" y="371951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3" name="Line 210"/>
          <p:cNvSpPr>
            <a:spLocks noChangeShapeType="1"/>
          </p:cNvSpPr>
          <p:nvPr/>
        </p:nvSpPr>
        <p:spPr bwMode="auto">
          <a:xfrm>
            <a:off x="2125654" y="372903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4" name="Line 211"/>
          <p:cNvSpPr>
            <a:spLocks noChangeShapeType="1"/>
          </p:cNvSpPr>
          <p:nvPr/>
        </p:nvSpPr>
        <p:spPr bwMode="auto">
          <a:xfrm>
            <a:off x="2132004" y="3743326"/>
            <a:ext cx="31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5" name="Line 212"/>
          <p:cNvSpPr>
            <a:spLocks noChangeShapeType="1"/>
          </p:cNvSpPr>
          <p:nvPr/>
        </p:nvSpPr>
        <p:spPr bwMode="auto">
          <a:xfrm>
            <a:off x="2135179" y="3746501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6" name="Line 213"/>
          <p:cNvSpPr>
            <a:spLocks noChangeShapeType="1"/>
          </p:cNvSpPr>
          <p:nvPr/>
        </p:nvSpPr>
        <p:spPr bwMode="auto">
          <a:xfrm>
            <a:off x="2139941" y="3756026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7" name="Line 214"/>
          <p:cNvSpPr>
            <a:spLocks noChangeShapeType="1"/>
          </p:cNvSpPr>
          <p:nvPr/>
        </p:nvSpPr>
        <p:spPr bwMode="auto">
          <a:xfrm>
            <a:off x="2144704" y="3765551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8" name="Line 215"/>
          <p:cNvSpPr>
            <a:spLocks noChangeShapeType="1"/>
          </p:cNvSpPr>
          <p:nvPr/>
        </p:nvSpPr>
        <p:spPr bwMode="auto">
          <a:xfrm>
            <a:off x="2151054" y="3775076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79" name="Line 216"/>
          <p:cNvSpPr>
            <a:spLocks noChangeShapeType="1"/>
          </p:cNvSpPr>
          <p:nvPr/>
        </p:nvSpPr>
        <p:spPr bwMode="auto">
          <a:xfrm>
            <a:off x="2155816" y="3784601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0" name="Line 217"/>
          <p:cNvSpPr>
            <a:spLocks noChangeShapeType="1"/>
          </p:cNvSpPr>
          <p:nvPr/>
        </p:nvSpPr>
        <p:spPr bwMode="auto">
          <a:xfrm>
            <a:off x="2162166" y="379253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1" name="Line 218"/>
          <p:cNvSpPr>
            <a:spLocks noChangeShapeType="1"/>
          </p:cNvSpPr>
          <p:nvPr/>
        </p:nvSpPr>
        <p:spPr bwMode="auto">
          <a:xfrm>
            <a:off x="2170104" y="3805238"/>
            <a:ext cx="317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2" name="Line 219"/>
          <p:cNvSpPr>
            <a:spLocks noChangeShapeType="1"/>
          </p:cNvSpPr>
          <p:nvPr/>
        </p:nvSpPr>
        <p:spPr bwMode="auto">
          <a:xfrm>
            <a:off x="2173279" y="3810001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3" name="Line 220"/>
          <p:cNvSpPr>
            <a:spLocks noChangeShapeType="1"/>
          </p:cNvSpPr>
          <p:nvPr/>
        </p:nvSpPr>
        <p:spPr bwMode="auto">
          <a:xfrm>
            <a:off x="2179629" y="3817938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4" name="Line 221"/>
          <p:cNvSpPr>
            <a:spLocks noChangeShapeType="1"/>
          </p:cNvSpPr>
          <p:nvPr/>
        </p:nvSpPr>
        <p:spPr bwMode="auto">
          <a:xfrm>
            <a:off x="2185979" y="3827463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5" name="Line 222"/>
          <p:cNvSpPr>
            <a:spLocks noChangeShapeType="1"/>
          </p:cNvSpPr>
          <p:nvPr/>
        </p:nvSpPr>
        <p:spPr bwMode="auto">
          <a:xfrm>
            <a:off x="2192329" y="3835401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6" name="Line 223"/>
          <p:cNvSpPr>
            <a:spLocks noChangeShapeType="1"/>
          </p:cNvSpPr>
          <p:nvPr/>
        </p:nvSpPr>
        <p:spPr bwMode="auto">
          <a:xfrm>
            <a:off x="2198679" y="384333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7" name="Line 224"/>
          <p:cNvSpPr>
            <a:spLocks noChangeShapeType="1"/>
          </p:cNvSpPr>
          <p:nvPr/>
        </p:nvSpPr>
        <p:spPr bwMode="auto">
          <a:xfrm>
            <a:off x="2214554" y="3862388"/>
            <a:ext cx="47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8" name="Line 225"/>
          <p:cNvSpPr>
            <a:spLocks noChangeShapeType="1"/>
          </p:cNvSpPr>
          <p:nvPr/>
        </p:nvSpPr>
        <p:spPr bwMode="auto">
          <a:xfrm>
            <a:off x="2219316" y="3868738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89" name="Line 226"/>
          <p:cNvSpPr>
            <a:spLocks noChangeShapeType="1"/>
          </p:cNvSpPr>
          <p:nvPr/>
        </p:nvSpPr>
        <p:spPr bwMode="auto">
          <a:xfrm>
            <a:off x="2227254" y="387508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0" name="Line 227"/>
          <p:cNvSpPr>
            <a:spLocks noChangeShapeType="1"/>
          </p:cNvSpPr>
          <p:nvPr/>
        </p:nvSpPr>
        <p:spPr bwMode="auto">
          <a:xfrm>
            <a:off x="2233604" y="3883026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1" name="Line 228"/>
          <p:cNvSpPr>
            <a:spLocks noChangeShapeType="1"/>
          </p:cNvSpPr>
          <p:nvPr/>
        </p:nvSpPr>
        <p:spPr bwMode="auto">
          <a:xfrm>
            <a:off x="2241541" y="3890963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2" name="Line 229"/>
          <p:cNvSpPr>
            <a:spLocks noChangeShapeType="1"/>
          </p:cNvSpPr>
          <p:nvPr/>
        </p:nvSpPr>
        <p:spPr bwMode="auto">
          <a:xfrm>
            <a:off x="2249479" y="3898901"/>
            <a:ext cx="635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3" name="Line 230"/>
          <p:cNvSpPr>
            <a:spLocks noChangeShapeType="1"/>
          </p:cNvSpPr>
          <p:nvPr/>
        </p:nvSpPr>
        <p:spPr bwMode="auto">
          <a:xfrm>
            <a:off x="2265354" y="3914776"/>
            <a:ext cx="63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4" name="Line 231"/>
          <p:cNvSpPr>
            <a:spLocks noChangeShapeType="1"/>
          </p:cNvSpPr>
          <p:nvPr/>
        </p:nvSpPr>
        <p:spPr bwMode="auto">
          <a:xfrm>
            <a:off x="2271704" y="3919538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5" name="Line 232"/>
          <p:cNvSpPr>
            <a:spLocks noChangeShapeType="1"/>
          </p:cNvSpPr>
          <p:nvPr/>
        </p:nvSpPr>
        <p:spPr bwMode="auto">
          <a:xfrm>
            <a:off x="2279641" y="3925888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6" name="Line 233"/>
          <p:cNvSpPr>
            <a:spLocks noChangeShapeType="1"/>
          </p:cNvSpPr>
          <p:nvPr/>
        </p:nvSpPr>
        <p:spPr bwMode="auto">
          <a:xfrm>
            <a:off x="2287579" y="3933826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7" name="Line 234"/>
          <p:cNvSpPr>
            <a:spLocks noChangeShapeType="1"/>
          </p:cNvSpPr>
          <p:nvPr/>
        </p:nvSpPr>
        <p:spPr bwMode="auto">
          <a:xfrm>
            <a:off x="2297104" y="39401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8" name="Line 235"/>
          <p:cNvSpPr>
            <a:spLocks noChangeShapeType="1"/>
          </p:cNvSpPr>
          <p:nvPr/>
        </p:nvSpPr>
        <p:spPr bwMode="auto">
          <a:xfrm>
            <a:off x="2305041" y="3946526"/>
            <a:ext cx="63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599" name="Line 236"/>
          <p:cNvSpPr>
            <a:spLocks noChangeShapeType="1"/>
          </p:cNvSpPr>
          <p:nvPr/>
        </p:nvSpPr>
        <p:spPr bwMode="auto">
          <a:xfrm>
            <a:off x="2324091" y="3959226"/>
            <a:ext cx="63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0" name="Line 237"/>
          <p:cNvSpPr>
            <a:spLocks noChangeShapeType="1"/>
          </p:cNvSpPr>
          <p:nvPr/>
        </p:nvSpPr>
        <p:spPr bwMode="auto">
          <a:xfrm>
            <a:off x="2330441" y="3963988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1" name="Line 238"/>
          <p:cNvSpPr>
            <a:spLocks noChangeShapeType="1"/>
          </p:cNvSpPr>
          <p:nvPr/>
        </p:nvSpPr>
        <p:spPr bwMode="auto">
          <a:xfrm>
            <a:off x="2339966" y="3970338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2" name="Line 239"/>
          <p:cNvSpPr>
            <a:spLocks noChangeShapeType="1"/>
          </p:cNvSpPr>
          <p:nvPr/>
        </p:nvSpPr>
        <p:spPr bwMode="auto">
          <a:xfrm>
            <a:off x="2347904" y="397668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3" name="Line 240"/>
          <p:cNvSpPr>
            <a:spLocks noChangeShapeType="1"/>
          </p:cNvSpPr>
          <p:nvPr/>
        </p:nvSpPr>
        <p:spPr bwMode="auto">
          <a:xfrm>
            <a:off x="2357429" y="3981451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4" name="Line 241"/>
          <p:cNvSpPr>
            <a:spLocks noChangeShapeType="1"/>
          </p:cNvSpPr>
          <p:nvPr/>
        </p:nvSpPr>
        <p:spPr bwMode="auto">
          <a:xfrm>
            <a:off x="2366954" y="3986213"/>
            <a:ext cx="63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5" name="Line 242"/>
          <p:cNvSpPr>
            <a:spLocks noChangeShapeType="1"/>
          </p:cNvSpPr>
          <p:nvPr/>
        </p:nvSpPr>
        <p:spPr bwMode="auto">
          <a:xfrm>
            <a:off x="2386004" y="3997326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6" name="Line 243"/>
          <p:cNvSpPr>
            <a:spLocks noChangeShapeType="1"/>
          </p:cNvSpPr>
          <p:nvPr/>
        </p:nvSpPr>
        <p:spPr bwMode="auto">
          <a:xfrm>
            <a:off x="2393941" y="400208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7" name="Line 244"/>
          <p:cNvSpPr>
            <a:spLocks noChangeShapeType="1"/>
          </p:cNvSpPr>
          <p:nvPr/>
        </p:nvSpPr>
        <p:spPr bwMode="auto">
          <a:xfrm>
            <a:off x="2403466" y="4006851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8" name="Line 245"/>
          <p:cNvSpPr>
            <a:spLocks noChangeShapeType="1"/>
          </p:cNvSpPr>
          <p:nvPr/>
        </p:nvSpPr>
        <p:spPr bwMode="auto">
          <a:xfrm>
            <a:off x="2412991" y="401161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09" name="Line 246"/>
          <p:cNvSpPr>
            <a:spLocks noChangeShapeType="1"/>
          </p:cNvSpPr>
          <p:nvPr/>
        </p:nvSpPr>
        <p:spPr bwMode="auto">
          <a:xfrm>
            <a:off x="2422516" y="401637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0" name="Line 247"/>
          <p:cNvSpPr>
            <a:spLocks noChangeShapeType="1"/>
          </p:cNvSpPr>
          <p:nvPr/>
        </p:nvSpPr>
        <p:spPr bwMode="auto">
          <a:xfrm>
            <a:off x="2432041" y="4019551"/>
            <a:ext cx="63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1" name="Line 248"/>
          <p:cNvSpPr>
            <a:spLocks noChangeShapeType="1"/>
          </p:cNvSpPr>
          <p:nvPr/>
        </p:nvSpPr>
        <p:spPr bwMode="auto">
          <a:xfrm>
            <a:off x="2452679" y="402748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2" name="Line 249"/>
          <p:cNvSpPr>
            <a:spLocks noChangeShapeType="1"/>
          </p:cNvSpPr>
          <p:nvPr/>
        </p:nvSpPr>
        <p:spPr bwMode="auto">
          <a:xfrm>
            <a:off x="2462204" y="403225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3" name="Line 250"/>
          <p:cNvSpPr>
            <a:spLocks noChangeShapeType="1"/>
          </p:cNvSpPr>
          <p:nvPr/>
        </p:nvSpPr>
        <p:spPr bwMode="auto">
          <a:xfrm>
            <a:off x="2471729" y="403542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4" name="Line 251"/>
          <p:cNvSpPr>
            <a:spLocks noChangeShapeType="1"/>
          </p:cNvSpPr>
          <p:nvPr/>
        </p:nvSpPr>
        <p:spPr bwMode="auto">
          <a:xfrm>
            <a:off x="2481254" y="4038601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5" name="Line 252"/>
          <p:cNvSpPr>
            <a:spLocks noChangeShapeType="1"/>
          </p:cNvSpPr>
          <p:nvPr/>
        </p:nvSpPr>
        <p:spPr bwMode="auto">
          <a:xfrm>
            <a:off x="2492366" y="404177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6" name="Line 253"/>
          <p:cNvSpPr>
            <a:spLocks noChangeShapeType="1"/>
          </p:cNvSpPr>
          <p:nvPr/>
        </p:nvSpPr>
        <p:spPr bwMode="auto">
          <a:xfrm>
            <a:off x="2501891" y="4044951"/>
            <a:ext cx="6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7" name="Line 254"/>
          <p:cNvSpPr>
            <a:spLocks noChangeShapeType="1"/>
          </p:cNvSpPr>
          <p:nvPr/>
        </p:nvSpPr>
        <p:spPr bwMode="auto">
          <a:xfrm>
            <a:off x="2522529" y="4049713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8" name="Line 255"/>
          <p:cNvSpPr>
            <a:spLocks noChangeShapeType="1"/>
          </p:cNvSpPr>
          <p:nvPr/>
        </p:nvSpPr>
        <p:spPr bwMode="auto">
          <a:xfrm>
            <a:off x="2522529" y="4049713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19" name="Line 256"/>
          <p:cNvSpPr>
            <a:spLocks noChangeShapeType="1"/>
          </p:cNvSpPr>
          <p:nvPr/>
        </p:nvSpPr>
        <p:spPr bwMode="auto">
          <a:xfrm>
            <a:off x="2532054" y="40528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0" name="Line 257"/>
          <p:cNvSpPr>
            <a:spLocks noChangeShapeType="1"/>
          </p:cNvSpPr>
          <p:nvPr/>
        </p:nvSpPr>
        <p:spPr bwMode="auto">
          <a:xfrm>
            <a:off x="2543166" y="405447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1" name="Line 258"/>
          <p:cNvSpPr>
            <a:spLocks noChangeShapeType="1"/>
          </p:cNvSpPr>
          <p:nvPr/>
        </p:nvSpPr>
        <p:spPr bwMode="auto">
          <a:xfrm>
            <a:off x="2552691" y="4056063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2" name="Line 259"/>
          <p:cNvSpPr>
            <a:spLocks noChangeShapeType="1"/>
          </p:cNvSpPr>
          <p:nvPr/>
        </p:nvSpPr>
        <p:spPr bwMode="auto">
          <a:xfrm>
            <a:off x="2563804" y="405923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3" name="Line 260"/>
          <p:cNvSpPr>
            <a:spLocks noChangeShapeType="1"/>
          </p:cNvSpPr>
          <p:nvPr/>
        </p:nvSpPr>
        <p:spPr bwMode="auto">
          <a:xfrm>
            <a:off x="2574916" y="4060826"/>
            <a:ext cx="4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4" name="Line 261"/>
          <p:cNvSpPr>
            <a:spLocks noChangeShapeType="1"/>
          </p:cNvSpPr>
          <p:nvPr/>
        </p:nvSpPr>
        <p:spPr bwMode="auto">
          <a:xfrm>
            <a:off x="2593966" y="4064001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5" name="Line 262"/>
          <p:cNvSpPr>
            <a:spLocks noChangeShapeType="1"/>
          </p:cNvSpPr>
          <p:nvPr/>
        </p:nvSpPr>
        <p:spPr bwMode="auto">
          <a:xfrm>
            <a:off x="2595554" y="4064001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6" name="Line 263"/>
          <p:cNvSpPr>
            <a:spLocks noChangeShapeType="1"/>
          </p:cNvSpPr>
          <p:nvPr/>
        </p:nvSpPr>
        <p:spPr bwMode="auto">
          <a:xfrm>
            <a:off x="2605079" y="4064001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7" name="Line 264"/>
          <p:cNvSpPr>
            <a:spLocks noChangeShapeType="1"/>
          </p:cNvSpPr>
          <p:nvPr/>
        </p:nvSpPr>
        <p:spPr bwMode="auto">
          <a:xfrm>
            <a:off x="2616191" y="4065588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8" name="Line 265"/>
          <p:cNvSpPr>
            <a:spLocks noChangeShapeType="1"/>
          </p:cNvSpPr>
          <p:nvPr/>
        </p:nvSpPr>
        <p:spPr bwMode="auto">
          <a:xfrm>
            <a:off x="2627304" y="406717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29" name="Line 266"/>
          <p:cNvSpPr>
            <a:spLocks noChangeShapeType="1"/>
          </p:cNvSpPr>
          <p:nvPr/>
        </p:nvSpPr>
        <p:spPr bwMode="auto">
          <a:xfrm>
            <a:off x="2636829" y="40671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0" name="Line 267"/>
          <p:cNvSpPr>
            <a:spLocks noChangeShapeType="1"/>
          </p:cNvSpPr>
          <p:nvPr/>
        </p:nvSpPr>
        <p:spPr bwMode="auto">
          <a:xfrm>
            <a:off x="2647941" y="4067176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1" name="Line 268"/>
          <p:cNvSpPr>
            <a:spLocks noChangeShapeType="1"/>
          </p:cNvSpPr>
          <p:nvPr/>
        </p:nvSpPr>
        <p:spPr bwMode="auto">
          <a:xfrm>
            <a:off x="2666991" y="406717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2" name="Line 269"/>
          <p:cNvSpPr>
            <a:spLocks noChangeShapeType="1"/>
          </p:cNvSpPr>
          <p:nvPr/>
        </p:nvSpPr>
        <p:spPr bwMode="auto">
          <a:xfrm flipV="1">
            <a:off x="2668579" y="40671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3" name="Line 270"/>
          <p:cNvSpPr>
            <a:spLocks noChangeShapeType="1"/>
          </p:cNvSpPr>
          <p:nvPr/>
        </p:nvSpPr>
        <p:spPr bwMode="auto">
          <a:xfrm flipV="1">
            <a:off x="2679691" y="406717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4" name="Line 271"/>
          <p:cNvSpPr>
            <a:spLocks noChangeShapeType="1"/>
          </p:cNvSpPr>
          <p:nvPr/>
        </p:nvSpPr>
        <p:spPr bwMode="auto">
          <a:xfrm flipV="1">
            <a:off x="2689216" y="40671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5" name="Line 272"/>
          <p:cNvSpPr>
            <a:spLocks noChangeShapeType="1"/>
          </p:cNvSpPr>
          <p:nvPr/>
        </p:nvSpPr>
        <p:spPr bwMode="auto">
          <a:xfrm flipV="1">
            <a:off x="2700329" y="406717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6" name="Line 273"/>
          <p:cNvSpPr>
            <a:spLocks noChangeShapeType="1"/>
          </p:cNvSpPr>
          <p:nvPr/>
        </p:nvSpPr>
        <p:spPr bwMode="auto">
          <a:xfrm flipV="1">
            <a:off x="2711441" y="4065588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7" name="Line 274"/>
          <p:cNvSpPr>
            <a:spLocks noChangeShapeType="1"/>
          </p:cNvSpPr>
          <p:nvPr/>
        </p:nvSpPr>
        <p:spPr bwMode="auto">
          <a:xfrm flipV="1">
            <a:off x="2720966" y="4065588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8" name="Line 275"/>
          <p:cNvSpPr>
            <a:spLocks noChangeShapeType="1"/>
          </p:cNvSpPr>
          <p:nvPr/>
        </p:nvSpPr>
        <p:spPr bwMode="auto">
          <a:xfrm flipV="1">
            <a:off x="2740016" y="4064001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39" name="Line 276"/>
          <p:cNvSpPr>
            <a:spLocks noChangeShapeType="1"/>
          </p:cNvSpPr>
          <p:nvPr/>
        </p:nvSpPr>
        <p:spPr bwMode="auto">
          <a:xfrm flipV="1">
            <a:off x="2743191" y="4062413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0" name="Line 277"/>
          <p:cNvSpPr>
            <a:spLocks noChangeShapeType="1"/>
          </p:cNvSpPr>
          <p:nvPr/>
        </p:nvSpPr>
        <p:spPr bwMode="auto">
          <a:xfrm flipV="1">
            <a:off x="2752716" y="406082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1" name="Line 278"/>
          <p:cNvSpPr>
            <a:spLocks noChangeShapeType="1"/>
          </p:cNvSpPr>
          <p:nvPr/>
        </p:nvSpPr>
        <p:spPr bwMode="auto">
          <a:xfrm flipV="1">
            <a:off x="2763829" y="4059238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2" name="Line 279"/>
          <p:cNvSpPr>
            <a:spLocks noChangeShapeType="1"/>
          </p:cNvSpPr>
          <p:nvPr/>
        </p:nvSpPr>
        <p:spPr bwMode="auto">
          <a:xfrm flipV="1">
            <a:off x="2773354" y="4056063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3" name="Line 280"/>
          <p:cNvSpPr>
            <a:spLocks noChangeShapeType="1"/>
          </p:cNvSpPr>
          <p:nvPr/>
        </p:nvSpPr>
        <p:spPr bwMode="auto">
          <a:xfrm flipV="1">
            <a:off x="2784466" y="4054476"/>
            <a:ext cx="9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4" name="Line 281"/>
          <p:cNvSpPr>
            <a:spLocks noChangeShapeType="1"/>
          </p:cNvSpPr>
          <p:nvPr/>
        </p:nvSpPr>
        <p:spPr bwMode="auto">
          <a:xfrm flipV="1">
            <a:off x="2793991" y="4054476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5" name="Line 282"/>
          <p:cNvSpPr>
            <a:spLocks noChangeShapeType="1"/>
          </p:cNvSpPr>
          <p:nvPr/>
        </p:nvSpPr>
        <p:spPr bwMode="auto">
          <a:xfrm flipV="1">
            <a:off x="2811454" y="4049713"/>
            <a:ext cx="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6" name="Line 283"/>
          <p:cNvSpPr>
            <a:spLocks noChangeShapeType="1"/>
          </p:cNvSpPr>
          <p:nvPr/>
        </p:nvSpPr>
        <p:spPr bwMode="auto">
          <a:xfrm flipV="1">
            <a:off x="2814629" y="4048126"/>
            <a:ext cx="11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7" name="Line 284"/>
          <p:cNvSpPr>
            <a:spLocks noChangeShapeType="1"/>
          </p:cNvSpPr>
          <p:nvPr/>
        </p:nvSpPr>
        <p:spPr bwMode="auto">
          <a:xfrm flipV="1">
            <a:off x="2825741" y="404495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8" name="Line 285"/>
          <p:cNvSpPr>
            <a:spLocks noChangeShapeType="1"/>
          </p:cNvSpPr>
          <p:nvPr/>
        </p:nvSpPr>
        <p:spPr bwMode="auto">
          <a:xfrm flipV="1">
            <a:off x="2835266" y="4041776"/>
            <a:ext cx="111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49" name="Line 286"/>
          <p:cNvSpPr>
            <a:spLocks noChangeShapeType="1"/>
          </p:cNvSpPr>
          <p:nvPr/>
        </p:nvSpPr>
        <p:spPr bwMode="auto">
          <a:xfrm flipV="1">
            <a:off x="2846379" y="4038601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0" name="Line 287"/>
          <p:cNvSpPr>
            <a:spLocks noChangeShapeType="1"/>
          </p:cNvSpPr>
          <p:nvPr/>
        </p:nvSpPr>
        <p:spPr bwMode="auto">
          <a:xfrm flipV="1">
            <a:off x="2855904" y="403542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1" name="Line 288"/>
          <p:cNvSpPr>
            <a:spLocks noChangeShapeType="1"/>
          </p:cNvSpPr>
          <p:nvPr/>
        </p:nvSpPr>
        <p:spPr bwMode="auto">
          <a:xfrm flipV="1">
            <a:off x="2865429" y="4033838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2" name="Line 289"/>
          <p:cNvSpPr>
            <a:spLocks noChangeShapeType="1"/>
          </p:cNvSpPr>
          <p:nvPr/>
        </p:nvSpPr>
        <p:spPr bwMode="auto">
          <a:xfrm flipV="1">
            <a:off x="2881304" y="4027488"/>
            <a:ext cx="4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3" name="Line 290"/>
          <p:cNvSpPr>
            <a:spLocks noChangeShapeType="1"/>
          </p:cNvSpPr>
          <p:nvPr/>
        </p:nvSpPr>
        <p:spPr bwMode="auto">
          <a:xfrm flipV="1">
            <a:off x="2886066" y="4024313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4" name="Line 291"/>
          <p:cNvSpPr>
            <a:spLocks noChangeShapeType="1"/>
          </p:cNvSpPr>
          <p:nvPr/>
        </p:nvSpPr>
        <p:spPr bwMode="auto">
          <a:xfrm flipV="1">
            <a:off x="2895591" y="4019551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5" name="Line 292"/>
          <p:cNvSpPr>
            <a:spLocks noChangeShapeType="1"/>
          </p:cNvSpPr>
          <p:nvPr/>
        </p:nvSpPr>
        <p:spPr bwMode="auto">
          <a:xfrm flipV="1">
            <a:off x="2905116" y="4016376"/>
            <a:ext cx="95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6" name="Line 293"/>
          <p:cNvSpPr>
            <a:spLocks noChangeShapeType="1"/>
          </p:cNvSpPr>
          <p:nvPr/>
        </p:nvSpPr>
        <p:spPr bwMode="auto">
          <a:xfrm flipV="1">
            <a:off x="2914641" y="401161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7" name="Line 294"/>
          <p:cNvSpPr>
            <a:spLocks noChangeShapeType="1"/>
          </p:cNvSpPr>
          <p:nvPr/>
        </p:nvSpPr>
        <p:spPr bwMode="auto">
          <a:xfrm flipV="1">
            <a:off x="2924166" y="4006851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8" name="Line 295"/>
          <p:cNvSpPr>
            <a:spLocks noChangeShapeType="1"/>
          </p:cNvSpPr>
          <p:nvPr/>
        </p:nvSpPr>
        <p:spPr bwMode="auto">
          <a:xfrm flipV="1">
            <a:off x="2933691" y="4006851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59" name="Line 296"/>
          <p:cNvSpPr>
            <a:spLocks noChangeShapeType="1"/>
          </p:cNvSpPr>
          <p:nvPr/>
        </p:nvSpPr>
        <p:spPr bwMode="auto">
          <a:xfrm flipV="1">
            <a:off x="2947979" y="3997326"/>
            <a:ext cx="47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0" name="Line 297"/>
          <p:cNvSpPr>
            <a:spLocks noChangeShapeType="1"/>
          </p:cNvSpPr>
          <p:nvPr/>
        </p:nvSpPr>
        <p:spPr bwMode="auto">
          <a:xfrm flipV="1">
            <a:off x="2952741" y="3992563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1" name="Line 298"/>
          <p:cNvSpPr>
            <a:spLocks noChangeShapeType="1"/>
          </p:cNvSpPr>
          <p:nvPr/>
        </p:nvSpPr>
        <p:spPr bwMode="auto">
          <a:xfrm flipV="1">
            <a:off x="2962266" y="3986213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2" name="Line 299"/>
          <p:cNvSpPr>
            <a:spLocks noChangeShapeType="1"/>
          </p:cNvSpPr>
          <p:nvPr/>
        </p:nvSpPr>
        <p:spPr bwMode="auto">
          <a:xfrm flipV="1">
            <a:off x="2971791" y="3981451"/>
            <a:ext cx="793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3" name="Line 300"/>
          <p:cNvSpPr>
            <a:spLocks noChangeShapeType="1"/>
          </p:cNvSpPr>
          <p:nvPr/>
        </p:nvSpPr>
        <p:spPr bwMode="auto">
          <a:xfrm flipV="1">
            <a:off x="2979729" y="3976688"/>
            <a:ext cx="9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4" name="Line 301"/>
          <p:cNvSpPr>
            <a:spLocks noChangeShapeType="1"/>
          </p:cNvSpPr>
          <p:nvPr/>
        </p:nvSpPr>
        <p:spPr bwMode="auto">
          <a:xfrm flipV="1">
            <a:off x="2989254" y="3970338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5" name="Line 302"/>
          <p:cNvSpPr>
            <a:spLocks noChangeShapeType="1"/>
          </p:cNvSpPr>
          <p:nvPr/>
        </p:nvSpPr>
        <p:spPr bwMode="auto">
          <a:xfrm flipV="1">
            <a:off x="3009891" y="3959226"/>
            <a:ext cx="63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6" name="Line 303"/>
          <p:cNvSpPr>
            <a:spLocks noChangeShapeType="1"/>
          </p:cNvSpPr>
          <p:nvPr/>
        </p:nvSpPr>
        <p:spPr bwMode="auto">
          <a:xfrm flipV="1">
            <a:off x="3016241" y="395287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7" name="Line 304"/>
          <p:cNvSpPr>
            <a:spLocks noChangeShapeType="1"/>
          </p:cNvSpPr>
          <p:nvPr/>
        </p:nvSpPr>
        <p:spPr bwMode="auto">
          <a:xfrm flipV="1">
            <a:off x="3024179" y="39465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8" name="Line 305"/>
          <p:cNvSpPr>
            <a:spLocks noChangeShapeType="1"/>
          </p:cNvSpPr>
          <p:nvPr/>
        </p:nvSpPr>
        <p:spPr bwMode="auto">
          <a:xfrm flipV="1">
            <a:off x="3032116" y="3940176"/>
            <a:ext cx="95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69" name="Line 306"/>
          <p:cNvSpPr>
            <a:spLocks noChangeShapeType="1"/>
          </p:cNvSpPr>
          <p:nvPr/>
        </p:nvSpPr>
        <p:spPr bwMode="auto">
          <a:xfrm flipV="1">
            <a:off x="3041641" y="3933826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0" name="Line 307"/>
          <p:cNvSpPr>
            <a:spLocks noChangeShapeType="1"/>
          </p:cNvSpPr>
          <p:nvPr/>
        </p:nvSpPr>
        <p:spPr bwMode="auto">
          <a:xfrm flipV="1">
            <a:off x="3049579" y="3927476"/>
            <a:ext cx="635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1" name="Line 308"/>
          <p:cNvSpPr>
            <a:spLocks noChangeShapeType="1"/>
          </p:cNvSpPr>
          <p:nvPr/>
        </p:nvSpPr>
        <p:spPr bwMode="auto">
          <a:xfrm flipV="1">
            <a:off x="3067041" y="3913188"/>
            <a:ext cx="63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2" name="Line 309"/>
          <p:cNvSpPr>
            <a:spLocks noChangeShapeType="1"/>
          </p:cNvSpPr>
          <p:nvPr/>
        </p:nvSpPr>
        <p:spPr bwMode="auto">
          <a:xfrm flipV="1">
            <a:off x="3073391" y="3905251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3" name="Line 310"/>
          <p:cNvSpPr>
            <a:spLocks noChangeShapeType="1"/>
          </p:cNvSpPr>
          <p:nvPr/>
        </p:nvSpPr>
        <p:spPr bwMode="auto">
          <a:xfrm flipV="1">
            <a:off x="3081329" y="3898901"/>
            <a:ext cx="793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4" name="Line 311"/>
          <p:cNvSpPr>
            <a:spLocks noChangeShapeType="1"/>
          </p:cNvSpPr>
          <p:nvPr/>
        </p:nvSpPr>
        <p:spPr bwMode="auto">
          <a:xfrm flipV="1">
            <a:off x="3089266" y="3890963"/>
            <a:ext cx="7938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5" name="Line 312"/>
          <p:cNvSpPr>
            <a:spLocks noChangeShapeType="1"/>
          </p:cNvSpPr>
          <p:nvPr/>
        </p:nvSpPr>
        <p:spPr bwMode="auto">
          <a:xfrm flipV="1">
            <a:off x="3097204" y="388302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6" name="Line 313"/>
          <p:cNvSpPr>
            <a:spLocks noChangeShapeType="1"/>
          </p:cNvSpPr>
          <p:nvPr/>
        </p:nvSpPr>
        <p:spPr bwMode="auto">
          <a:xfrm flipV="1">
            <a:off x="3103554" y="3876676"/>
            <a:ext cx="635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7" name="Line 314"/>
          <p:cNvSpPr>
            <a:spLocks noChangeShapeType="1"/>
          </p:cNvSpPr>
          <p:nvPr/>
        </p:nvSpPr>
        <p:spPr bwMode="auto">
          <a:xfrm flipV="1">
            <a:off x="3119429" y="3859213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8" name="Line 315"/>
          <p:cNvSpPr>
            <a:spLocks noChangeShapeType="1"/>
          </p:cNvSpPr>
          <p:nvPr/>
        </p:nvSpPr>
        <p:spPr bwMode="auto">
          <a:xfrm flipV="1">
            <a:off x="3125779" y="3851276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79" name="Line 316"/>
          <p:cNvSpPr>
            <a:spLocks noChangeShapeType="1"/>
          </p:cNvSpPr>
          <p:nvPr/>
        </p:nvSpPr>
        <p:spPr bwMode="auto">
          <a:xfrm flipV="1">
            <a:off x="3132129" y="3843338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0" name="Line 317"/>
          <p:cNvSpPr>
            <a:spLocks noChangeShapeType="1"/>
          </p:cNvSpPr>
          <p:nvPr/>
        </p:nvSpPr>
        <p:spPr bwMode="auto">
          <a:xfrm flipV="1">
            <a:off x="3138479" y="3835401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1" name="Line 318"/>
          <p:cNvSpPr>
            <a:spLocks noChangeShapeType="1"/>
          </p:cNvSpPr>
          <p:nvPr/>
        </p:nvSpPr>
        <p:spPr bwMode="auto">
          <a:xfrm flipV="1">
            <a:off x="3144829" y="3827463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2" name="Line 319"/>
          <p:cNvSpPr>
            <a:spLocks noChangeShapeType="1"/>
          </p:cNvSpPr>
          <p:nvPr/>
        </p:nvSpPr>
        <p:spPr bwMode="auto">
          <a:xfrm flipV="1">
            <a:off x="3151179" y="3821113"/>
            <a:ext cx="47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3" name="Line 320"/>
          <p:cNvSpPr>
            <a:spLocks noChangeShapeType="1"/>
          </p:cNvSpPr>
          <p:nvPr/>
        </p:nvSpPr>
        <p:spPr bwMode="auto">
          <a:xfrm flipV="1">
            <a:off x="3165466" y="3802063"/>
            <a:ext cx="4763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4" name="Line 321"/>
          <p:cNvSpPr>
            <a:spLocks noChangeShapeType="1"/>
          </p:cNvSpPr>
          <p:nvPr/>
        </p:nvSpPr>
        <p:spPr bwMode="auto">
          <a:xfrm flipV="1">
            <a:off x="3170229" y="3792538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5" name="Line 322"/>
          <p:cNvSpPr>
            <a:spLocks noChangeShapeType="1"/>
          </p:cNvSpPr>
          <p:nvPr/>
        </p:nvSpPr>
        <p:spPr bwMode="auto">
          <a:xfrm flipV="1">
            <a:off x="3176579" y="3784601"/>
            <a:ext cx="4763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6" name="Line 323"/>
          <p:cNvSpPr>
            <a:spLocks noChangeShapeType="1"/>
          </p:cNvSpPr>
          <p:nvPr/>
        </p:nvSpPr>
        <p:spPr bwMode="auto">
          <a:xfrm flipV="1">
            <a:off x="3181341" y="3775076"/>
            <a:ext cx="6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7" name="Line 324"/>
          <p:cNvSpPr>
            <a:spLocks noChangeShapeType="1"/>
          </p:cNvSpPr>
          <p:nvPr/>
        </p:nvSpPr>
        <p:spPr bwMode="auto">
          <a:xfrm flipV="1">
            <a:off x="3187691" y="3765551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8" name="Line 325"/>
          <p:cNvSpPr>
            <a:spLocks noChangeShapeType="1"/>
          </p:cNvSpPr>
          <p:nvPr/>
        </p:nvSpPr>
        <p:spPr bwMode="auto">
          <a:xfrm flipV="1">
            <a:off x="3192454" y="3759201"/>
            <a:ext cx="3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89" name="Line 326"/>
          <p:cNvSpPr>
            <a:spLocks noChangeShapeType="1"/>
          </p:cNvSpPr>
          <p:nvPr/>
        </p:nvSpPr>
        <p:spPr bwMode="auto">
          <a:xfrm flipV="1">
            <a:off x="3201979" y="3738563"/>
            <a:ext cx="635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0" name="Line 327"/>
          <p:cNvSpPr>
            <a:spLocks noChangeShapeType="1"/>
          </p:cNvSpPr>
          <p:nvPr/>
        </p:nvSpPr>
        <p:spPr bwMode="auto">
          <a:xfrm flipV="1">
            <a:off x="3208329" y="372903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1" name="Line 328"/>
          <p:cNvSpPr>
            <a:spLocks noChangeShapeType="1"/>
          </p:cNvSpPr>
          <p:nvPr/>
        </p:nvSpPr>
        <p:spPr bwMode="auto">
          <a:xfrm flipV="1">
            <a:off x="3213091" y="3719513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2" name="Line 329"/>
          <p:cNvSpPr>
            <a:spLocks noChangeShapeType="1"/>
          </p:cNvSpPr>
          <p:nvPr/>
        </p:nvSpPr>
        <p:spPr bwMode="auto">
          <a:xfrm flipV="1">
            <a:off x="3216266" y="3709988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3" name="Line 330"/>
          <p:cNvSpPr>
            <a:spLocks noChangeShapeType="1"/>
          </p:cNvSpPr>
          <p:nvPr/>
        </p:nvSpPr>
        <p:spPr bwMode="auto">
          <a:xfrm flipV="1">
            <a:off x="3221029" y="3700463"/>
            <a:ext cx="47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4" name="Line 331"/>
          <p:cNvSpPr>
            <a:spLocks noChangeShapeType="1"/>
          </p:cNvSpPr>
          <p:nvPr/>
        </p:nvSpPr>
        <p:spPr bwMode="auto">
          <a:xfrm flipV="1">
            <a:off x="3225791" y="3694113"/>
            <a:ext cx="1588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5" name="Line 332"/>
          <p:cNvSpPr>
            <a:spLocks noChangeShapeType="1"/>
          </p:cNvSpPr>
          <p:nvPr/>
        </p:nvSpPr>
        <p:spPr bwMode="auto">
          <a:xfrm flipV="1">
            <a:off x="3233729" y="367982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6" name="Line 333"/>
          <p:cNvSpPr>
            <a:spLocks noChangeShapeType="1"/>
          </p:cNvSpPr>
          <p:nvPr/>
        </p:nvSpPr>
        <p:spPr bwMode="auto">
          <a:xfrm flipV="1">
            <a:off x="3233729" y="3670301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7" name="Line 334"/>
          <p:cNvSpPr>
            <a:spLocks noChangeShapeType="1"/>
          </p:cNvSpPr>
          <p:nvPr/>
        </p:nvSpPr>
        <p:spPr bwMode="auto">
          <a:xfrm flipV="1">
            <a:off x="3236904" y="3660776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8" name="Line 335"/>
          <p:cNvSpPr>
            <a:spLocks noChangeShapeType="1"/>
          </p:cNvSpPr>
          <p:nvPr/>
        </p:nvSpPr>
        <p:spPr bwMode="auto">
          <a:xfrm flipV="1">
            <a:off x="3240079" y="3649663"/>
            <a:ext cx="317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699" name="Line 336"/>
          <p:cNvSpPr>
            <a:spLocks noChangeShapeType="1"/>
          </p:cNvSpPr>
          <p:nvPr/>
        </p:nvSpPr>
        <p:spPr bwMode="auto">
          <a:xfrm flipV="1">
            <a:off x="3243254" y="3640138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0" name="Line 337"/>
          <p:cNvSpPr>
            <a:spLocks noChangeShapeType="1"/>
          </p:cNvSpPr>
          <p:nvPr/>
        </p:nvSpPr>
        <p:spPr bwMode="auto">
          <a:xfrm flipV="1">
            <a:off x="3246429" y="3630613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1" name="Line 338"/>
          <p:cNvSpPr>
            <a:spLocks noChangeShapeType="1"/>
          </p:cNvSpPr>
          <p:nvPr/>
        </p:nvSpPr>
        <p:spPr bwMode="auto">
          <a:xfrm flipV="1">
            <a:off x="3249604" y="3625851"/>
            <a:ext cx="1588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2" name="Line 339"/>
          <p:cNvSpPr>
            <a:spLocks noChangeShapeType="1"/>
          </p:cNvSpPr>
          <p:nvPr/>
        </p:nvSpPr>
        <p:spPr bwMode="auto">
          <a:xfrm flipV="1">
            <a:off x="3255954" y="3609976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3" name="Line 340"/>
          <p:cNvSpPr>
            <a:spLocks noChangeShapeType="1"/>
          </p:cNvSpPr>
          <p:nvPr/>
        </p:nvSpPr>
        <p:spPr bwMode="auto">
          <a:xfrm flipV="1">
            <a:off x="3255954" y="359886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4" name="Line 341"/>
          <p:cNvSpPr>
            <a:spLocks noChangeShapeType="1"/>
          </p:cNvSpPr>
          <p:nvPr/>
        </p:nvSpPr>
        <p:spPr bwMode="auto">
          <a:xfrm flipV="1">
            <a:off x="3257541" y="3589338"/>
            <a:ext cx="31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5" name="Line 342"/>
          <p:cNvSpPr>
            <a:spLocks noChangeShapeType="1"/>
          </p:cNvSpPr>
          <p:nvPr/>
        </p:nvSpPr>
        <p:spPr bwMode="auto">
          <a:xfrm flipV="1">
            <a:off x="3260716" y="3578226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6" name="Line 343"/>
          <p:cNvSpPr>
            <a:spLocks noChangeShapeType="1"/>
          </p:cNvSpPr>
          <p:nvPr/>
        </p:nvSpPr>
        <p:spPr bwMode="auto">
          <a:xfrm flipV="1">
            <a:off x="3262304" y="3568701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7" name="Line 344"/>
          <p:cNvSpPr>
            <a:spLocks noChangeShapeType="1"/>
          </p:cNvSpPr>
          <p:nvPr/>
        </p:nvSpPr>
        <p:spPr bwMode="auto">
          <a:xfrm flipV="1">
            <a:off x="3263891" y="3557588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8" name="Line 345"/>
          <p:cNvSpPr>
            <a:spLocks noChangeShapeType="1"/>
          </p:cNvSpPr>
          <p:nvPr/>
        </p:nvSpPr>
        <p:spPr bwMode="auto">
          <a:xfrm flipV="1">
            <a:off x="3265479" y="3554413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09" name="Line 346"/>
          <p:cNvSpPr>
            <a:spLocks noChangeShapeType="1"/>
          </p:cNvSpPr>
          <p:nvPr/>
        </p:nvSpPr>
        <p:spPr bwMode="auto">
          <a:xfrm flipV="1">
            <a:off x="3268654" y="3536951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0" name="Line 347"/>
          <p:cNvSpPr>
            <a:spLocks noChangeShapeType="1"/>
          </p:cNvSpPr>
          <p:nvPr/>
        </p:nvSpPr>
        <p:spPr bwMode="auto">
          <a:xfrm flipV="1">
            <a:off x="3268654" y="3525838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1" name="Line 348"/>
          <p:cNvSpPr>
            <a:spLocks noChangeShapeType="1"/>
          </p:cNvSpPr>
          <p:nvPr/>
        </p:nvSpPr>
        <p:spPr bwMode="auto">
          <a:xfrm flipV="1">
            <a:off x="3270241" y="3516313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2" name="Line 349"/>
          <p:cNvSpPr>
            <a:spLocks noChangeShapeType="1"/>
          </p:cNvSpPr>
          <p:nvPr/>
        </p:nvSpPr>
        <p:spPr bwMode="auto">
          <a:xfrm flipV="1">
            <a:off x="3271829" y="3505201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3" name="Line 350"/>
          <p:cNvSpPr>
            <a:spLocks noChangeShapeType="1"/>
          </p:cNvSpPr>
          <p:nvPr/>
        </p:nvSpPr>
        <p:spPr bwMode="auto">
          <a:xfrm flipV="1">
            <a:off x="3271829" y="3495676"/>
            <a:ext cx="1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4" name="Line 351"/>
          <p:cNvSpPr>
            <a:spLocks noChangeShapeType="1"/>
          </p:cNvSpPr>
          <p:nvPr/>
        </p:nvSpPr>
        <p:spPr bwMode="auto">
          <a:xfrm flipV="1">
            <a:off x="3273416" y="3484563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5" name="Line 352"/>
          <p:cNvSpPr>
            <a:spLocks noChangeShapeType="1"/>
          </p:cNvSpPr>
          <p:nvPr/>
        </p:nvSpPr>
        <p:spPr bwMode="auto">
          <a:xfrm flipV="1">
            <a:off x="3273416" y="3481388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6" name="Line 353"/>
          <p:cNvSpPr>
            <a:spLocks noChangeShapeType="1"/>
          </p:cNvSpPr>
          <p:nvPr/>
        </p:nvSpPr>
        <p:spPr bwMode="auto">
          <a:xfrm flipV="1">
            <a:off x="3273416" y="3463926"/>
            <a:ext cx="15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8" name="Line 355"/>
          <p:cNvSpPr>
            <a:spLocks noChangeShapeType="1"/>
          </p:cNvSpPr>
          <p:nvPr/>
        </p:nvSpPr>
        <p:spPr bwMode="auto">
          <a:xfrm>
            <a:off x="1717666" y="2563813"/>
            <a:ext cx="47625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19" name="Freeform 356"/>
          <p:cNvSpPr>
            <a:spLocks/>
          </p:cNvSpPr>
          <p:nvPr/>
        </p:nvSpPr>
        <p:spPr bwMode="auto">
          <a:xfrm>
            <a:off x="2155816" y="2960688"/>
            <a:ext cx="69850" cy="65088"/>
          </a:xfrm>
          <a:custGeom>
            <a:avLst/>
            <a:gdLst>
              <a:gd name="T0" fmla="*/ 128 w 347"/>
              <a:gd name="T1" fmla="*/ 0 h 328"/>
              <a:gd name="T2" fmla="*/ 347 w 347"/>
              <a:gd name="T3" fmla="*/ 328 h 328"/>
              <a:gd name="T4" fmla="*/ 0 w 347"/>
              <a:gd name="T5" fmla="*/ 140 h 328"/>
              <a:gd name="T6" fmla="*/ 121 w 347"/>
              <a:gd name="T7" fmla="*/ 121 h 328"/>
              <a:gd name="T8" fmla="*/ 128 w 347"/>
              <a:gd name="T9" fmla="*/ 0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"/>
              <a:gd name="T16" fmla="*/ 0 h 328"/>
              <a:gd name="T17" fmla="*/ 347 w 347"/>
              <a:gd name="T18" fmla="*/ 328 h 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" h="328">
                <a:moveTo>
                  <a:pt x="128" y="0"/>
                </a:moveTo>
                <a:lnTo>
                  <a:pt x="347" y="328"/>
                </a:lnTo>
                <a:lnTo>
                  <a:pt x="0" y="140"/>
                </a:lnTo>
                <a:lnTo>
                  <a:pt x="121" y="121"/>
                </a:lnTo>
                <a:lnTo>
                  <a:pt x="12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22" name="Rectangle 359"/>
          <p:cNvSpPr>
            <a:spLocks noChangeArrowheads="1"/>
          </p:cNvSpPr>
          <p:nvPr/>
        </p:nvSpPr>
        <p:spPr bwMode="auto">
          <a:xfrm>
            <a:off x="1239829" y="2298701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track</a:t>
            </a:r>
          </a:p>
        </p:txBody>
      </p:sp>
      <p:sp>
        <p:nvSpPr>
          <p:cNvPr id="15723" name="Rectangle 360"/>
          <p:cNvSpPr>
            <a:spLocks noChangeArrowheads="1"/>
          </p:cNvSpPr>
          <p:nvPr/>
        </p:nvSpPr>
        <p:spPr bwMode="auto">
          <a:xfrm>
            <a:off x="590541" y="4405313"/>
            <a:ext cx="155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magnetic surface</a:t>
            </a:r>
          </a:p>
        </p:txBody>
      </p:sp>
      <p:sp>
        <p:nvSpPr>
          <p:cNvPr id="15724" name="Rectangle 361"/>
          <p:cNvSpPr>
            <a:spLocks noChangeArrowheads="1"/>
          </p:cNvSpPr>
          <p:nvPr/>
        </p:nvSpPr>
        <p:spPr bwMode="auto">
          <a:xfrm>
            <a:off x="3965566" y="1862138"/>
            <a:ext cx="1339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read/write arm</a:t>
            </a:r>
          </a:p>
        </p:txBody>
      </p:sp>
      <p:sp>
        <p:nvSpPr>
          <p:cNvPr id="15731" name="Line 368"/>
          <p:cNvSpPr>
            <a:spLocks noChangeShapeType="1"/>
          </p:cNvSpPr>
          <p:nvPr/>
        </p:nvSpPr>
        <p:spPr bwMode="auto">
          <a:xfrm flipH="1">
            <a:off x="3781416" y="2163763"/>
            <a:ext cx="1778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32" name="Freeform 369"/>
          <p:cNvSpPr>
            <a:spLocks/>
          </p:cNvSpPr>
          <p:nvPr/>
        </p:nvSpPr>
        <p:spPr bwMode="auto">
          <a:xfrm>
            <a:off x="3714741" y="2301876"/>
            <a:ext cx="71438" cy="63500"/>
          </a:xfrm>
          <a:custGeom>
            <a:avLst/>
            <a:gdLst>
              <a:gd name="T0" fmla="*/ 358 w 358"/>
              <a:gd name="T1" fmla="*/ 147 h 312"/>
              <a:gd name="T2" fmla="*/ 0 w 358"/>
              <a:gd name="T3" fmla="*/ 312 h 312"/>
              <a:gd name="T4" fmla="*/ 240 w 358"/>
              <a:gd name="T5" fmla="*/ 0 h 312"/>
              <a:gd name="T6" fmla="*/ 358 w 358"/>
              <a:gd name="T7" fmla="*/ 147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358"/>
              <a:gd name="T13" fmla="*/ 0 h 312"/>
              <a:gd name="T14" fmla="*/ 358 w 358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8" h="312">
                <a:moveTo>
                  <a:pt x="358" y="147"/>
                </a:moveTo>
                <a:lnTo>
                  <a:pt x="0" y="312"/>
                </a:lnTo>
                <a:lnTo>
                  <a:pt x="240" y="0"/>
                </a:lnTo>
                <a:lnTo>
                  <a:pt x="358" y="1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36946" name="Text Box 370"/>
          <p:cNvSpPr txBox="1">
            <a:spLocks noChangeArrowheads="1"/>
          </p:cNvSpPr>
          <p:nvPr/>
        </p:nvSpPr>
        <p:spPr bwMode="auto">
          <a:xfrm>
            <a:off x="4648201" y="2238375"/>
            <a:ext cx="3957638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r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660066"/>
                </a:solidFill>
              </a:rPr>
              <a:t>“The difference in speed between modern CPU and disk technologies is  analogous to the difference in speed in sharpening a pencil using a sharpener on one’s desk or by taking an airplane to the other side of the world and using a sharpener on someone else’s desk.” </a:t>
            </a:r>
            <a:r>
              <a:rPr lang="en-US" sz="2000" dirty="0">
                <a:solidFill>
                  <a:srgbClr val="000000"/>
                </a:solidFill>
              </a:rPr>
              <a:t>(D. Comer)</a:t>
            </a:r>
          </a:p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73" name="Rectangle 372"/>
          <p:cNvSpPr/>
          <p:nvPr/>
        </p:nvSpPr>
        <p:spPr bwMode="auto">
          <a:xfrm>
            <a:off x="642256" y="3668487"/>
            <a:ext cx="3037116" cy="424543"/>
          </a:xfrm>
          <a:prstGeom prst="rect">
            <a:avLst/>
          </a:prstGeom>
          <a:solidFill>
            <a:schemeClr val="bg1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4835 1915 5748 4125</a:t>
            </a:r>
          </a:p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 dirty="0" smtClean="0">
              <a:solidFill>
                <a:srgbClr val="000000"/>
              </a:solidFill>
            </a:endParaRPr>
          </a:p>
        </p:txBody>
      </p:sp>
      <p:sp>
        <p:nvSpPr>
          <p:cNvPr id="374" name="Rectangle 373"/>
          <p:cNvSpPr/>
          <p:nvPr/>
        </p:nvSpPr>
        <p:spPr bwMode="auto">
          <a:xfrm>
            <a:off x="2122716" y="3853548"/>
            <a:ext cx="206826" cy="762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 smtClean="0">
              <a:solidFill>
                <a:srgbClr val="000000"/>
              </a:solidFill>
            </a:endParaRPr>
          </a:p>
        </p:txBody>
      </p:sp>
      <p:sp>
        <p:nvSpPr>
          <p:cNvPr id="15717" name="Freeform 354"/>
          <p:cNvSpPr>
            <a:spLocks/>
          </p:cNvSpPr>
          <p:nvPr/>
        </p:nvSpPr>
        <p:spPr bwMode="auto">
          <a:xfrm>
            <a:off x="2566524" y="2355851"/>
            <a:ext cx="1377950" cy="285750"/>
          </a:xfrm>
          <a:custGeom>
            <a:avLst/>
            <a:gdLst>
              <a:gd name="T0" fmla="*/ 0 w 6941"/>
              <a:gd name="T1" fmla="*/ 719 h 1436"/>
              <a:gd name="T2" fmla="*/ 6941 w 6941"/>
              <a:gd name="T3" fmla="*/ 0 h 1436"/>
              <a:gd name="T4" fmla="*/ 6941 w 6941"/>
              <a:gd name="T5" fmla="*/ 1436 h 1436"/>
              <a:gd name="T6" fmla="*/ 0 w 6941"/>
              <a:gd name="T7" fmla="*/ 719 h 1436"/>
              <a:gd name="T8" fmla="*/ 0 60000 65536"/>
              <a:gd name="T9" fmla="*/ 0 60000 65536"/>
              <a:gd name="T10" fmla="*/ 0 60000 65536"/>
              <a:gd name="T11" fmla="*/ 0 60000 65536"/>
              <a:gd name="T12" fmla="*/ 0 w 6941"/>
              <a:gd name="T13" fmla="*/ 0 h 1436"/>
              <a:gd name="T14" fmla="*/ 6941 w 6941"/>
              <a:gd name="T15" fmla="*/ 1436 h 14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1" h="1436">
                <a:moveTo>
                  <a:pt x="0" y="719"/>
                </a:moveTo>
                <a:lnTo>
                  <a:pt x="6941" y="0"/>
                </a:lnTo>
                <a:lnTo>
                  <a:pt x="6941" y="1436"/>
                </a:lnTo>
                <a:lnTo>
                  <a:pt x="0" y="719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5726" name="Oval 363"/>
          <p:cNvSpPr>
            <a:spLocks noChangeArrowheads="1"/>
          </p:cNvSpPr>
          <p:nvPr/>
        </p:nvSpPr>
        <p:spPr bwMode="auto">
          <a:xfrm>
            <a:off x="3809536" y="2363788"/>
            <a:ext cx="268288" cy="26828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7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0122 0.055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5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3.61111E-6 0.0571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29 0.01134 0.02257 0.02268 0.03577 0.02546 C 0.04896 0.02824 0.06823 0.02453 0.07969 0.01736 C 0.09115 0.01018 0.09879 -0.00486 0.10469 -0.0176 C 0.11059 -0.03033 0.11545 -0.04306 0.11545 -0.0588 C 0.11545 -0.07454 0.11042 -0.09885 0.10469 -0.11273 C 0.09896 -0.12662 0.08924 -0.13588 0.0809 -0.14283 C 0.07257 -0.14977 0.06163 -0.15255 0.05469 -0.15394 C 0.04775 -0.15533 0.0434 -0.15324 0.03924 -0.15093 " pathEditMode="relative" ptsTypes="aaaaaaaaA">
                                      <p:cBhvr>
                                        <p:cTn id="27" dur="5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  <p:bldP spid="536946" grpId="0"/>
      <p:bldP spid="373" grpId="0" animBg="1"/>
      <p:bldP spid="373" grpId="1" animBg="1"/>
      <p:bldP spid="373" grpId="2" animBg="1"/>
      <p:bldP spid="374" grpId="0" animBg="1"/>
      <p:bldP spid="374" grpId="1" animBg="1"/>
      <p:bldP spid="15717" grpId="0" animBg="1"/>
      <p:bldP spid="157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E3F4AC-A5BD-422E-935C-717E5579CFB6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927725" y="1425575"/>
            <a:ext cx="1741488" cy="1628775"/>
            <a:chOff x="3032" y="808"/>
            <a:chExt cx="1233" cy="1116"/>
          </a:xfrm>
        </p:grpSpPr>
        <p:sp>
          <p:nvSpPr>
            <p:cNvPr id="16420" name="Rectangle 2"/>
            <p:cNvSpPr>
              <a:spLocks noChangeAspect="1" noChangeArrowheads="1"/>
            </p:cNvSpPr>
            <p:nvPr/>
          </p:nvSpPr>
          <p:spPr bwMode="auto">
            <a:xfrm>
              <a:off x="3684" y="808"/>
              <a:ext cx="462" cy="10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21" name="Line 3"/>
            <p:cNvSpPr>
              <a:spLocks noChangeAspect="1" noChangeShapeType="1"/>
            </p:cNvSpPr>
            <p:nvPr/>
          </p:nvSpPr>
          <p:spPr bwMode="auto">
            <a:xfrm>
              <a:off x="3244" y="1318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22" name="Freeform 4"/>
            <p:cNvSpPr>
              <a:spLocks noChangeAspect="1"/>
            </p:cNvSpPr>
            <p:nvPr/>
          </p:nvSpPr>
          <p:spPr bwMode="auto">
            <a:xfrm>
              <a:off x="3032" y="1190"/>
              <a:ext cx="369" cy="255"/>
            </a:xfrm>
            <a:custGeom>
              <a:avLst/>
              <a:gdLst>
                <a:gd name="T0" fmla="*/ 0 w 384"/>
                <a:gd name="T1" fmla="*/ 0 h 240"/>
                <a:gd name="T2" fmla="*/ 120 w 384"/>
                <a:gd name="T3" fmla="*/ 0 h 240"/>
                <a:gd name="T4" fmla="*/ 192 w 384"/>
                <a:gd name="T5" fmla="*/ 120 h 240"/>
                <a:gd name="T6" fmla="*/ 264 w 384"/>
                <a:gd name="T7" fmla="*/ 0 h 240"/>
                <a:gd name="T8" fmla="*/ 384 w 384"/>
                <a:gd name="T9" fmla="*/ 0 h 240"/>
                <a:gd name="T10" fmla="*/ 264 w 384"/>
                <a:gd name="T11" fmla="*/ 240 h 240"/>
                <a:gd name="T12" fmla="*/ 120 w 384"/>
                <a:gd name="T13" fmla="*/ 240 h 240"/>
                <a:gd name="T14" fmla="*/ 0 w 384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240"/>
                <a:gd name="T26" fmla="*/ 384 w 384"/>
                <a:gd name="T27" fmla="*/ 240 h 2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240">
                  <a:moveTo>
                    <a:pt x="0" y="0"/>
                  </a:moveTo>
                  <a:lnTo>
                    <a:pt x="120" y="0"/>
                  </a:lnTo>
                  <a:lnTo>
                    <a:pt x="192" y="120"/>
                  </a:lnTo>
                  <a:lnTo>
                    <a:pt x="264" y="0"/>
                  </a:lnTo>
                  <a:lnTo>
                    <a:pt x="384" y="0"/>
                  </a:lnTo>
                  <a:lnTo>
                    <a:pt x="264" y="240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23" name="Line 6"/>
            <p:cNvSpPr>
              <a:spLocks noChangeAspect="1" noChangeShapeType="1"/>
            </p:cNvSpPr>
            <p:nvPr/>
          </p:nvSpPr>
          <p:spPr bwMode="auto">
            <a:xfrm>
              <a:off x="3684" y="1831"/>
              <a:ext cx="462" cy="0"/>
            </a:xfrm>
            <a:prstGeom prst="line">
              <a:avLst/>
            </a:prstGeom>
            <a:noFill/>
            <a:ln w="17463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24" name="Rectangle 7"/>
            <p:cNvSpPr>
              <a:spLocks noChangeAspect="1" noChangeArrowheads="1"/>
            </p:cNvSpPr>
            <p:nvPr/>
          </p:nvSpPr>
          <p:spPr bwMode="auto">
            <a:xfrm>
              <a:off x="3607" y="1823"/>
              <a:ext cx="658" cy="101"/>
            </a:xfrm>
            <a:prstGeom prst="rect">
              <a:avLst/>
            </a:prstGeom>
            <a:solidFill>
              <a:schemeClr val="bg1"/>
            </a:solidFill>
            <a:ln w="17463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</p:grpSp>
      <p:sp>
        <p:nvSpPr>
          <p:cNvPr id="1638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 Problems</a:t>
            </a:r>
            <a:endParaRPr lang="en-US" smtClean="0"/>
          </a:p>
        </p:txBody>
      </p:sp>
      <p:sp>
        <p:nvSpPr>
          <p:cNvPr id="540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01650" y="1295400"/>
            <a:ext cx="8256588" cy="5167313"/>
          </a:xfrm>
        </p:spPr>
        <p:txBody>
          <a:bodyPr/>
          <a:lstStyle/>
          <a:p>
            <a:pPr eaLnBrk="1" hangingPunct="1"/>
            <a:r>
              <a:rPr lang="en-US" dirty="0" smtClean="0"/>
              <a:t>Most programs developed in RAM-model</a:t>
            </a:r>
          </a:p>
          <a:p>
            <a:pPr lvl="1" eaLnBrk="1" hangingPunct="1"/>
            <a:r>
              <a:rPr lang="en-US" dirty="0" smtClean="0"/>
              <a:t>Run on large datasets because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OS moves blocks as needed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mtClean="0"/>
              <a:t>Modern OS utilizes sophisticated paging and prefetching strategies</a:t>
            </a:r>
          </a:p>
          <a:p>
            <a:pPr lvl="1" eaLnBrk="1" hangingPunct="1"/>
            <a:r>
              <a:rPr lang="en-US" dirty="0" smtClean="0"/>
              <a:t>But if program makes scattered accesses even good OS cannot take advantage of block access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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Scalability problems!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303713" y="3870325"/>
            <a:ext cx="4264025" cy="2516188"/>
            <a:chOff x="2711" y="2438"/>
            <a:chExt cx="2686" cy="1585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2973" y="2438"/>
              <a:ext cx="2424" cy="133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8" name="Text Box 12"/>
            <p:cNvSpPr txBox="1">
              <a:spLocks noChangeArrowheads="1"/>
            </p:cNvSpPr>
            <p:nvPr/>
          </p:nvSpPr>
          <p:spPr bwMode="auto">
            <a:xfrm>
              <a:off x="3855" y="3754"/>
              <a:ext cx="726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</a:rPr>
                <a:t>data size</a:t>
              </a:r>
            </a:p>
          </p:txBody>
        </p:sp>
        <p:sp>
          <p:nvSpPr>
            <p:cNvPr id="16419" name="Text Box 13"/>
            <p:cNvSpPr txBox="1">
              <a:spLocks noChangeArrowheads="1"/>
            </p:cNvSpPr>
            <p:nvPr/>
          </p:nvSpPr>
          <p:spPr bwMode="auto">
            <a:xfrm rot="-5400000">
              <a:off x="2335" y="2988"/>
              <a:ext cx="102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7013" indent="-227013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</a:rPr>
                <a:t>running time</a:t>
              </a:r>
            </a:p>
          </p:txBody>
        </p:sp>
      </p:grpSp>
      <p:sp>
        <p:nvSpPr>
          <p:cNvPr id="540686" name="Freeform 14"/>
          <p:cNvSpPr>
            <a:spLocks/>
          </p:cNvSpPr>
          <p:nvPr/>
        </p:nvSpPr>
        <p:spPr bwMode="auto">
          <a:xfrm>
            <a:off x="4840288" y="3967163"/>
            <a:ext cx="2879725" cy="1946275"/>
          </a:xfrm>
          <a:custGeom>
            <a:avLst/>
            <a:gdLst>
              <a:gd name="T0" fmla="*/ 0 w 2080"/>
              <a:gd name="T1" fmla="*/ 1476 h 1492"/>
              <a:gd name="T2" fmla="*/ 338 w 2080"/>
              <a:gd name="T3" fmla="*/ 1476 h 1492"/>
              <a:gd name="T4" fmla="*/ 580 w 2080"/>
              <a:gd name="T5" fmla="*/ 1379 h 1492"/>
              <a:gd name="T6" fmla="*/ 870 w 2080"/>
              <a:gd name="T7" fmla="*/ 1306 h 1492"/>
              <a:gd name="T8" fmla="*/ 1016 w 2080"/>
              <a:gd name="T9" fmla="*/ 1185 h 1492"/>
              <a:gd name="T10" fmla="*/ 1330 w 2080"/>
              <a:gd name="T11" fmla="*/ 1113 h 1492"/>
              <a:gd name="T12" fmla="*/ 1499 w 2080"/>
              <a:gd name="T13" fmla="*/ 943 h 1492"/>
              <a:gd name="T14" fmla="*/ 1838 w 2080"/>
              <a:gd name="T15" fmla="*/ 871 h 1492"/>
              <a:gd name="T16" fmla="*/ 1959 w 2080"/>
              <a:gd name="T17" fmla="*/ 726 h 1492"/>
              <a:gd name="T18" fmla="*/ 2056 w 2080"/>
              <a:gd name="T19" fmla="*/ 290 h 1492"/>
              <a:gd name="T20" fmla="*/ 2080 w 2080"/>
              <a:gd name="T21" fmla="*/ 0 h 149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0"/>
              <a:gd name="T34" fmla="*/ 0 h 1492"/>
              <a:gd name="T35" fmla="*/ 2080 w 2080"/>
              <a:gd name="T36" fmla="*/ 1492 h 149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0" h="1492">
                <a:moveTo>
                  <a:pt x="0" y="1476"/>
                </a:moveTo>
                <a:cubicBezTo>
                  <a:pt x="120" y="1484"/>
                  <a:pt x="241" y="1492"/>
                  <a:pt x="338" y="1476"/>
                </a:cubicBezTo>
                <a:cubicBezTo>
                  <a:pt x="435" y="1460"/>
                  <a:pt x="491" y="1407"/>
                  <a:pt x="580" y="1379"/>
                </a:cubicBezTo>
                <a:cubicBezTo>
                  <a:pt x="669" y="1351"/>
                  <a:pt x="797" y="1338"/>
                  <a:pt x="870" y="1306"/>
                </a:cubicBezTo>
                <a:cubicBezTo>
                  <a:pt x="943" y="1274"/>
                  <a:pt x="939" y="1217"/>
                  <a:pt x="1016" y="1185"/>
                </a:cubicBezTo>
                <a:cubicBezTo>
                  <a:pt x="1093" y="1153"/>
                  <a:pt x="1250" y="1153"/>
                  <a:pt x="1330" y="1113"/>
                </a:cubicBezTo>
                <a:cubicBezTo>
                  <a:pt x="1410" y="1073"/>
                  <a:pt x="1414" y="983"/>
                  <a:pt x="1499" y="943"/>
                </a:cubicBezTo>
                <a:cubicBezTo>
                  <a:pt x="1584" y="903"/>
                  <a:pt x="1761" y="907"/>
                  <a:pt x="1838" y="871"/>
                </a:cubicBezTo>
                <a:cubicBezTo>
                  <a:pt x="1915" y="835"/>
                  <a:pt x="1923" y="823"/>
                  <a:pt x="1959" y="726"/>
                </a:cubicBezTo>
                <a:cubicBezTo>
                  <a:pt x="1995" y="629"/>
                  <a:pt x="2036" y="411"/>
                  <a:pt x="2056" y="290"/>
                </a:cubicBezTo>
                <a:cubicBezTo>
                  <a:pt x="2076" y="169"/>
                  <a:pt x="2076" y="48"/>
                  <a:pt x="208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>
            <a:off x="7643813" y="400526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>
            <a:off x="6069013" y="398621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40712" name="Line 40"/>
          <p:cNvSpPr>
            <a:spLocks noChangeShapeType="1"/>
          </p:cNvSpPr>
          <p:nvPr/>
        </p:nvSpPr>
        <p:spPr bwMode="auto">
          <a:xfrm>
            <a:off x="6799263" y="398621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>
            <a:off x="5416550" y="398621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881563" y="1416050"/>
            <a:ext cx="3824287" cy="1443038"/>
            <a:chOff x="2904" y="1270"/>
            <a:chExt cx="2589" cy="963"/>
          </a:xfrm>
        </p:grpSpPr>
        <p:sp>
          <p:nvSpPr>
            <p:cNvPr id="16398" name="Rectangle 43"/>
            <p:cNvSpPr>
              <a:spLocks noChangeAspect="1" noChangeArrowheads="1"/>
            </p:cNvSpPr>
            <p:nvPr/>
          </p:nvSpPr>
          <p:spPr bwMode="auto">
            <a:xfrm>
              <a:off x="5007" y="1671"/>
              <a:ext cx="368" cy="153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399" name="Rectangle 44"/>
            <p:cNvSpPr>
              <a:spLocks noChangeAspect="1" noChangeArrowheads="1"/>
            </p:cNvSpPr>
            <p:nvPr/>
          </p:nvSpPr>
          <p:spPr bwMode="auto">
            <a:xfrm>
              <a:off x="3458" y="1588"/>
              <a:ext cx="110" cy="33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0" name="Rectangle 45"/>
            <p:cNvSpPr>
              <a:spLocks noChangeAspect="1" noChangeArrowheads="1"/>
            </p:cNvSpPr>
            <p:nvPr/>
          </p:nvSpPr>
          <p:spPr bwMode="auto">
            <a:xfrm>
              <a:off x="3789" y="1510"/>
              <a:ext cx="221" cy="48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1" name="Rectangle 46"/>
            <p:cNvSpPr>
              <a:spLocks noChangeAspect="1" noChangeArrowheads="1"/>
            </p:cNvSpPr>
            <p:nvPr/>
          </p:nvSpPr>
          <p:spPr bwMode="auto">
            <a:xfrm>
              <a:off x="4232" y="1270"/>
              <a:ext cx="443" cy="96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2" name="Line 47"/>
            <p:cNvSpPr>
              <a:spLocks noChangeAspect="1" noChangeShapeType="1"/>
            </p:cNvSpPr>
            <p:nvPr/>
          </p:nvSpPr>
          <p:spPr bwMode="auto">
            <a:xfrm>
              <a:off x="3568" y="1752"/>
              <a:ext cx="2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3" name="Line 48"/>
            <p:cNvSpPr>
              <a:spLocks noChangeAspect="1" noChangeShapeType="1"/>
            </p:cNvSpPr>
            <p:nvPr/>
          </p:nvSpPr>
          <p:spPr bwMode="auto">
            <a:xfrm>
              <a:off x="4010" y="1752"/>
              <a:ext cx="2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4" name="Freeform 49"/>
            <p:cNvSpPr>
              <a:spLocks noChangeAspect="1"/>
            </p:cNvSpPr>
            <p:nvPr/>
          </p:nvSpPr>
          <p:spPr bwMode="auto">
            <a:xfrm>
              <a:off x="5007" y="1586"/>
              <a:ext cx="376" cy="136"/>
            </a:xfrm>
            <a:custGeom>
              <a:avLst/>
              <a:gdLst>
                <a:gd name="T0" fmla="*/ 408 w 408"/>
                <a:gd name="T1" fmla="*/ 64 h 136"/>
                <a:gd name="T2" fmla="*/ 392 w 408"/>
                <a:gd name="T3" fmla="*/ 40 h 136"/>
                <a:gd name="T4" fmla="*/ 344 w 408"/>
                <a:gd name="T5" fmla="*/ 16 h 136"/>
                <a:gd name="T6" fmla="*/ 200 w 408"/>
                <a:gd name="T7" fmla="*/ 0 h 136"/>
                <a:gd name="T8" fmla="*/ 56 w 408"/>
                <a:gd name="T9" fmla="*/ 16 h 136"/>
                <a:gd name="T10" fmla="*/ 16 w 408"/>
                <a:gd name="T11" fmla="*/ 40 h 136"/>
                <a:gd name="T12" fmla="*/ 0 w 408"/>
                <a:gd name="T13" fmla="*/ 64 h 136"/>
                <a:gd name="T14" fmla="*/ 16 w 408"/>
                <a:gd name="T15" fmla="*/ 96 h 136"/>
                <a:gd name="T16" fmla="*/ 56 w 408"/>
                <a:gd name="T17" fmla="*/ 112 h 136"/>
                <a:gd name="T18" fmla="*/ 200 w 408"/>
                <a:gd name="T19" fmla="*/ 136 h 136"/>
                <a:gd name="T20" fmla="*/ 344 w 408"/>
                <a:gd name="T21" fmla="*/ 112 h 136"/>
                <a:gd name="T22" fmla="*/ 392 w 408"/>
                <a:gd name="T23" fmla="*/ 96 h 136"/>
                <a:gd name="T24" fmla="*/ 408 w 408"/>
                <a:gd name="T25" fmla="*/ 64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136"/>
                <a:gd name="T41" fmla="*/ 408 w 408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136">
                  <a:moveTo>
                    <a:pt x="408" y="64"/>
                  </a:moveTo>
                  <a:lnTo>
                    <a:pt x="392" y="40"/>
                  </a:lnTo>
                  <a:lnTo>
                    <a:pt x="344" y="16"/>
                  </a:lnTo>
                  <a:lnTo>
                    <a:pt x="200" y="0"/>
                  </a:lnTo>
                  <a:lnTo>
                    <a:pt x="56" y="16"/>
                  </a:lnTo>
                  <a:lnTo>
                    <a:pt x="16" y="40"/>
                  </a:lnTo>
                  <a:lnTo>
                    <a:pt x="0" y="64"/>
                  </a:lnTo>
                  <a:lnTo>
                    <a:pt x="16" y="96"/>
                  </a:lnTo>
                  <a:lnTo>
                    <a:pt x="56" y="112"/>
                  </a:lnTo>
                  <a:lnTo>
                    <a:pt x="200" y="136"/>
                  </a:lnTo>
                  <a:lnTo>
                    <a:pt x="344" y="112"/>
                  </a:lnTo>
                  <a:lnTo>
                    <a:pt x="392" y="96"/>
                  </a:lnTo>
                  <a:lnTo>
                    <a:pt x="408" y="64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5" name="Rectangle 50"/>
            <p:cNvSpPr>
              <a:spLocks noChangeAspect="1" noChangeArrowheads="1"/>
            </p:cNvSpPr>
            <p:nvPr/>
          </p:nvSpPr>
          <p:spPr bwMode="auto">
            <a:xfrm>
              <a:off x="4874" y="2121"/>
              <a:ext cx="619" cy="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6" name="Line 51"/>
            <p:cNvSpPr>
              <a:spLocks noChangeAspect="1" noChangeShapeType="1"/>
            </p:cNvSpPr>
            <p:nvPr/>
          </p:nvSpPr>
          <p:spPr bwMode="auto">
            <a:xfrm>
              <a:off x="5007" y="1655"/>
              <a:ext cx="0" cy="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7" name="Line 52"/>
            <p:cNvSpPr>
              <a:spLocks noChangeAspect="1" noChangeShapeType="1"/>
            </p:cNvSpPr>
            <p:nvPr/>
          </p:nvSpPr>
          <p:spPr bwMode="auto">
            <a:xfrm>
              <a:off x="5375" y="1671"/>
              <a:ext cx="1" cy="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8" name="Line 53"/>
            <p:cNvSpPr>
              <a:spLocks noChangeAspect="1" noChangeShapeType="1"/>
            </p:cNvSpPr>
            <p:nvPr/>
          </p:nvSpPr>
          <p:spPr bwMode="auto">
            <a:xfrm>
              <a:off x="4675" y="1752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09" name="Freeform 54"/>
            <p:cNvSpPr>
              <a:spLocks noChangeAspect="1"/>
            </p:cNvSpPr>
            <p:nvPr/>
          </p:nvSpPr>
          <p:spPr bwMode="auto">
            <a:xfrm>
              <a:off x="2904" y="1631"/>
              <a:ext cx="354" cy="241"/>
            </a:xfrm>
            <a:custGeom>
              <a:avLst/>
              <a:gdLst>
                <a:gd name="T0" fmla="*/ 0 w 384"/>
                <a:gd name="T1" fmla="*/ 0 h 240"/>
                <a:gd name="T2" fmla="*/ 120 w 384"/>
                <a:gd name="T3" fmla="*/ 0 h 240"/>
                <a:gd name="T4" fmla="*/ 192 w 384"/>
                <a:gd name="T5" fmla="*/ 120 h 240"/>
                <a:gd name="T6" fmla="*/ 264 w 384"/>
                <a:gd name="T7" fmla="*/ 0 h 240"/>
                <a:gd name="T8" fmla="*/ 384 w 384"/>
                <a:gd name="T9" fmla="*/ 0 h 240"/>
                <a:gd name="T10" fmla="*/ 264 w 384"/>
                <a:gd name="T11" fmla="*/ 240 h 240"/>
                <a:gd name="T12" fmla="*/ 120 w 384"/>
                <a:gd name="T13" fmla="*/ 240 h 240"/>
                <a:gd name="T14" fmla="*/ 0 w 384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240"/>
                <a:gd name="T26" fmla="*/ 384 w 384"/>
                <a:gd name="T27" fmla="*/ 240 h 2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240">
                  <a:moveTo>
                    <a:pt x="0" y="0"/>
                  </a:moveTo>
                  <a:lnTo>
                    <a:pt x="120" y="0"/>
                  </a:lnTo>
                  <a:lnTo>
                    <a:pt x="192" y="120"/>
                  </a:lnTo>
                  <a:lnTo>
                    <a:pt x="264" y="0"/>
                  </a:lnTo>
                  <a:lnTo>
                    <a:pt x="384" y="0"/>
                  </a:lnTo>
                  <a:lnTo>
                    <a:pt x="264" y="240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0" name="Line 55"/>
            <p:cNvSpPr>
              <a:spLocks noChangeAspect="1" noChangeShapeType="1"/>
            </p:cNvSpPr>
            <p:nvPr/>
          </p:nvSpPr>
          <p:spPr bwMode="auto">
            <a:xfrm>
              <a:off x="3214" y="1757"/>
              <a:ext cx="2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1" name="Rectangle 56"/>
            <p:cNvSpPr>
              <a:spLocks noChangeAspect="1" noChangeArrowheads="1"/>
            </p:cNvSpPr>
            <p:nvPr/>
          </p:nvSpPr>
          <p:spPr bwMode="auto">
            <a:xfrm>
              <a:off x="5007" y="1722"/>
              <a:ext cx="368" cy="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2" name="Freeform 57"/>
            <p:cNvSpPr>
              <a:spLocks noChangeAspect="1"/>
            </p:cNvSpPr>
            <p:nvPr/>
          </p:nvSpPr>
          <p:spPr bwMode="auto">
            <a:xfrm>
              <a:off x="5007" y="1752"/>
              <a:ext cx="370" cy="140"/>
            </a:xfrm>
            <a:custGeom>
              <a:avLst/>
              <a:gdLst>
                <a:gd name="T0" fmla="*/ 408 w 408"/>
                <a:gd name="T1" fmla="*/ 64 h 136"/>
                <a:gd name="T2" fmla="*/ 392 w 408"/>
                <a:gd name="T3" fmla="*/ 40 h 136"/>
                <a:gd name="T4" fmla="*/ 352 w 408"/>
                <a:gd name="T5" fmla="*/ 16 h 136"/>
                <a:gd name="T6" fmla="*/ 208 w 408"/>
                <a:gd name="T7" fmla="*/ 0 h 136"/>
                <a:gd name="T8" fmla="*/ 64 w 408"/>
                <a:gd name="T9" fmla="*/ 16 h 136"/>
                <a:gd name="T10" fmla="*/ 16 w 408"/>
                <a:gd name="T11" fmla="*/ 40 h 136"/>
                <a:gd name="T12" fmla="*/ 0 w 408"/>
                <a:gd name="T13" fmla="*/ 64 h 136"/>
                <a:gd name="T14" fmla="*/ 16 w 408"/>
                <a:gd name="T15" fmla="*/ 96 h 136"/>
                <a:gd name="T16" fmla="*/ 64 w 408"/>
                <a:gd name="T17" fmla="*/ 112 h 136"/>
                <a:gd name="T18" fmla="*/ 208 w 408"/>
                <a:gd name="T19" fmla="*/ 136 h 136"/>
                <a:gd name="T20" fmla="*/ 352 w 408"/>
                <a:gd name="T21" fmla="*/ 112 h 136"/>
                <a:gd name="T22" fmla="*/ 392 w 408"/>
                <a:gd name="T23" fmla="*/ 96 h 136"/>
                <a:gd name="T24" fmla="*/ 408 w 408"/>
                <a:gd name="T25" fmla="*/ 64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136"/>
                <a:gd name="T41" fmla="*/ 408 w 408"/>
                <a:gd name="T42" fmla="*/ 136 h 1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136">
                  <a:moveTo>
                    <a:pt x="408" y="64"/>
                  </a:moveTo>
                  <a:lnTo>
                    <a:pt x="392" y="40"/>
                  </a:lnTo>
                  <a:lnTo>
                    <a:pt x="352" y="16"/>
                  </a:lnTo>
                  <a:lnTo>
                    <a:pt x="208" y="0"/>
                  </a:lnTo>
                  <a:lnTo>
                    <a:pt x="64" y="16"/>
                  </a:lnTo>
                  <a:lnTo>
                    <a:pt x="16" y="40"/>
                  </a:lnTo>
                  <a:lnTo>
                    <a:pt x="0" y="64"/>
                  </a:lnTo>
                  <a:lnTo>
                    <a:pt x="16" y="96"/>
                  </a:lnTo>
                  <a:lnTo>
                    <a:pt x="64" y="112"/>
                  </a:lnTo>
                  <a:lnTo>
                    <a:pt x="208" y="136"/>
                  </a:lnTo>
                  <a:lnTo>
                    <a:pt x="352" y="112"/>
                  </a:lnTo>
                  <a:lnTo>
                    <a:pt x="392" y="96"/>
                  </a:lnTo>
                  <a:lnTo>
                    <a:pt x="408" y="64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3" name="Rectangle 58"/>
            <p:cNvSpPr>
              <a:spLocks noChangeAspect="1" noChangeArrowheads="1"/>
            </p:cNvSpPr>
            <p:nvPr/>
          </p:nvSpPr>
          <p:spPr bwMode="auto">
            <a:xfrm>
              <a:off x="5007" y="1722"/>
              <a:ext cx="368" cy="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4" name="Line 59"/>
            <p:cNvSpPr>
              <a:spLocks noChangeAspect="1" noChangeShapeType="1"/>
            </p:cNvSpPr>
            <p:nvPr/>
          </p:nvSpPr>
          <p:spPr bwMode="auto">
            <a:xfrm>
              <a:off x="3682" y="1462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5" name="Line 60"/>
            <p:cNvSpPr>
              <a:spLocks noChangeAspect="1" noChangeShapeType="1"/>
            </p:cNvSpPr>
            <p:nvPr/>
          </p:nvSpPr>
          <p:spPr bwMode="auto">
            <a:xfrm>
              <a:off x="4127" y="1462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16416" name="Line 61"/>
            <p:cNvSpPr>
              <a:spLocks noChangeAspect="1" noChangeShapeType="1"/>
            </p:cNvSpPr>
            <p:nvPr/>
          </p:nvSpPr>
          <p:spPr bwMode="auto">
            <a:xfrm>
              <a:off x="4864" y="1465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8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6" grpId="0" animBg="1"/>
      <p:bldP spid="540687" grpId="0" animBg="1"/>
      <p:bldP spid="540711" grpId="0" animBg="1"/>
      <p:bldP spid="540712" grpId="0" animBg="1"/>
      <p:bldP spid="5407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0BFF3-D30E-40B4-BD11-775056BDA498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227388" y="1371600"/>
            <a:ext cx="5611812" cy="67643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i="1" dirty="0" smtClean="0"/>
          </a:p>
          <a:p>
            <a:pPr eaLnBrk="1" hangingPunct="1">
              <a:buFontTx/>
              <a:buNone/>
            </a:pPr>
            <a:r>
              <a:rPr lang="en-US" i="1" dirty="0" smtClean="0"/>
              <a:t>N</a:t>
            </a:r>
            <a:r>
              <a:rPr lang="en-US" dirty="0" smtClean="0"/>
              <a:t>	=  # of items in the problem instance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B</a:t>
            </a:r>
            <a:r>
              <a:rPr lang="en-US" dirty="0" smtClean="0"/>
              <a:t> =  # of items per disk block</a:t>
            </a:r>
            <a:endParaRPr lang="en-US" i="1" dirty="0" smtClean="0"/>
          </a:p>
          <a:p>
            <a:pPr eaLnBrk="1" hangingPunct="1">
              <a:buFontTx/>
              <a:buNone/>
            </a:pPr>
            <a:r>
              <a:rPr lang="en-US" i="1" dirty="0" smtClean="0"/>
              <a:t>M</a:t>
            </a:r>
            <a:r>
              <a:rPr lang="en-US" dirty="0" smtClean="0"/>
              <a:t> =  # of items that fit in main memory</a:t>
            </a:r>
          </a:p>
          <a:p>
            <a:pPr eaLnBrk="1" hangingPunct="1">
              <a:buFontTx/>
              <a:buNone/>
            </a:pPr>
            <a:endParaRPr lang="en-US" i="1" dirty="0" smtClean="0"/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I/O</a:t>
            </a:r>
            <a:r>
              <a:rPr lang="en-US" dirty="0" smtClean="0"/>
              <a:t>: # blocks moved between memory and disk</a:t>
            </a:r>
            <a:endParaRPr lang="en-US" baseline="30000" dirty="0" smtClean="0"/>
          </a:p>
          <a:p>
            <a:pPr eaLnBrk="1" hangingPunct="1">
              <a:buFontTx/>
              <a:buNone/>
            </a:pPr>
            <a:endParaRPr lang="en-US" baseline="300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CPU time is ignored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Successful model used extensively in massive data algorithms and database communities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baseline="30000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17413" name="Picture 3" descr="par-disk-model-small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/>
          <a:srcRect t="77272" r="84706"/>
          <a:stretch>
            <a:fillRect/>
          </a:stretch>
        </p:blipFill>
        <p:spPr>
          <a:xfrm>
            <a:off x="685800" y="1066800"/>
            <a:ext cx="2438400" cy="4687888"/>
          </a:xfrm>
          <a:noFill/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676400" y="16764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676400" y="51816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676400" y="38862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33400" y="2819400"/>
            <a:ext cx="144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200">
                <a:solidFill>
                  <a:srgbClr val="FF0000"/>
                </a:solidFill>
              </a:rPr>
              <a:t>Block  I/O</a:t>
            </a:r>
          </a:p>
        </p:txBody>
      </p:sp>
      <p:sp>
        <p:nvSpPr>
          <p:cNvPr id="174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External Memory Model</a:t>
            </a:r>
          </a:p>
        </p:txBody>
      </p:sp>
    </p:spTree>
    <p:extLst>
      <p:ext uri="{BB962C8B-B14F-4D97-AF65-F5344CB8AC3E}">
        <p14:creationId xmlns:p14="http://schemas.microsoft.com/office/powerpoint/2010/main" val="30819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4E54D-C557-4969-8A40-D735292FDF60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Bounds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dirty="0" smtClean="0"/>
              <a:t>			  </a:t>
            </a:r>
            <a:r>
              <a:rPr lang="en-US" dirty="0" smtClean="0">
                <a:solidFill>
                  <a:schemeClr val="accent2"/>
                </a:solidFill>
              </a:rPr>
              <a:t>Internal </a:t>
            </a:r>
            <a:r>
              <a:rPr lang="en-US" dirty="0" smtClean="0"/>
              <a:t>		           </a:t>
            </a:r>
            <a:r>
              <a:rPr lang="en-US" dirty="0" smtClean="0">
                <a:solidFill>
                  <a:schemeClr val="accent2"/>
                </a:solidFill>
              </a:rPr>
              <a:t>External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Scanning</a:t>
            </a:r>
            <a:r>
              <a:rPr lang="en-US" dirty="0" smtClean="0"/>
              <a:t>:	      </a:t>
            </a:r>
            <a:r>
              <a:rPr lang="en-US" i="1" dirty="0" smtClean="0"/>
              <a:t>N</a:t>
            </a: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Sorting</a:t>
            </a:r>
            <a:r>
              <a:rPr lang="en-US" dirty="0" smtClean="0"/>
              <a:t>:	  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Permuting</a:t>
            </a:r>
            <a:r>
              <a:rPr lang="en-US" dirty="0" smtClean="0"/>
              <a:t>	     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Searching</a:t>
            </a:r>
            <a:r>
              <a:rPr lang="en-US" dirty="0" smtClean="0"/>
              <a:t>:</a:t>
            </a:r>
          </a:p>
          <a:p>
            <a:pPr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Linear I/O: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N/B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Permuting not linear</a:t>
            </a:r>
          </a:p>
          <a:p>
            <a:pPr lvl="1" eaLnBrk="1" hangingPunct="1"/>
            <a:r>
              <a:rPr lang="en-US" dirty="0" smtClean="0"/>
              <a:t>Permuting and sorting bounds are equal in all practical cases</a:t>
            </a:r>
          </a:p>
          <a:p>
            <a:pPr lvl="1" eaLnBrk="1" hangingPunct="1"/>
            <a:r>
              <a:rPr lang="en-US" i="1" dirty="0" smtClean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 factor VERY important: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918200" y="2951163"/>
          <a:ext cx="9318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4" imgW="419040" imgH="190440" progId="Equation.3">
                  <p:embed/>
                </p:oleObj>
              </mc:Choice>
              <mc:Fallback>
                <p:oleObj name="Equation" r:id="rId4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951163"/>
                        <a:ext cx="9318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830888" y="2065338"/>
          <a:ext cx="1298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6" imgW="583920" imgH="241200" progId="Equation.3">
                  <p:embed/>
                </p:oleObj>
              </mc:Choice>
              <mc:Fallback>
                <p:oleObj name="Equation" r:id="rId6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065338"/>
                        <a:ext cx="12985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6264275" y="1682750"/>
          <a:ext cx="33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682750"/>
                        <a:ext cx="339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4271963" y="5297488"/>
          <a:ext cx="2484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10" imgW="1117440" imgH="241200" progId="Equation.3">
                  <p:embed/>
                </p:oleObj>
              </mc:Choice>
              <mc:Fallback>
                <p:oleObj name="Equation" r:id="rId10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5297488"/>
                        <a:ext cx="2484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5465763" y="2479675"/>
          <a:ext cx="23129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12" imgW="1041120" imgH="241200" progId="Equation.3">
                  <p:embed/>
                </p:oleObj>
              </mc:Choice>
              <mc:Fallback>
                <p:oleObj name="Equation" r:id="rId12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479675"/>
                        <a:ext cx="23129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2794000" y="2559050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14" imgW="152280" imgH="152280" progId="Equation.3">
                  <p:embed/>
                </p:oleObj>
              </mc:Choice>
              <mc:Fallback>
                <p:oleObj name="Equation" r:id="rId14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559050"/>
                        <a:ext cx="3397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0"/>
          <p:cNvGraphicFramePr>
            <a:graphicFrameLocks noChangeAspect="1"/>
          </p:cNvGraphicFramePr>
          <p:nvPr/>
        </p:nvGraphicFramePr>
        <p:xfrm>
          <a:off x="2600325" y="2946400"/>
          <a:ext cx="9032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16" imgW="406080" imgH="190440" progId="Equation.3">
                  <p:embed/>
                </p:oleObj>
              </mc:Choice>
              <mc:Fallback>
                <p:oleObj name="Equation" r:id="rId16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946400"/>
                        <a:ext cx="9032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923B4-EFB1-4C23-8845-4A1CBA695550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 and Stacks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8238"/>
            <a:ext cx="8077200" cy="5330825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Queue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Maintain push and pop blocks in main memory 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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1/B</a:t>
            </a:r>
            <a:r>
              <a:rPr lang="en-US" dirty="0" smtClean="0"/>
              <a:t>) I/O per operation (amortized)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Stack:</a:t>
            </a:r>
          </a:p>
          <a:p>
            <a:pPr lvl="1" eaLnBrk="1" hangingPunct="1"/>
            <a:r>
              <a:rPr lang="en-US" dirty="0" smtClean="0"/>
              <a:t>Maintain push/pop block in main memory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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i="1" dirty="0"/>
              <a:t> O</a:t>
            </a:r>
            <a:r>
              <a:rPr lang="en-US" dirty="0"/>
              <a:t>(</a:t>
            </a:r>
            <a:r>
              <a:rPr lang="en-US" i="1" dirty="0"/>
              <a:t>1/B</a:t>
            </a:r>
            <a:r>
              <a:rPr lang="en-US" dirty="0"/>
              <a:t>) I/O per operation (amortized)</a:t>
            </a:r>
            <a:endParaRPr lang="en-US" dirty="0" smtClean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 rot="5400000">
            <a:off x="4477544" y="991394"/>
            <a:ext cx="344487" cy="2955925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2992438" y="2297113"/>
            <a:ext cx="179387" cy="344487"/>
          </a:xfrm>
          <a:prstGeom prst="rect">
            <a:avLst/>
          </a:prstGeom>
          <a:solidFill>
            <a:schemeClr val="bg1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127750" y="2297113"/>
            <a:ext cx="192088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auto">
          <a:xfrm rot="5400000">
            <a:off x="4479132" y="3898106"/>
            <a:ext cx="344488" cy="2955925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2994025" y="5203825"/>
            <a:ext cx="179388" cy="341313"/>
          </a:xfrm>
          <a:prstGeom prst="rect">
            <a:avLst/>
          </a:prstGeom>
          <a:solidFill>
            <a:schemeClr val="bg1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6122988" y="2297113"/>
            <a:ext cx="146050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124575" y="2297113"/>
            <a:ext cx="107950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6124575" y="2297113"/>
            <a:ext cx="50800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3" name="Rectangle 13"/>
          <p:cNvSpPr>
            <a:spLocks noChangeArrowheads="1"/>
          </p:cNvSpPr>
          <p:nvPr/>
        </p:nvSpPr>
        <p:spPr bwMode="auto">
          <a:xfrm>
            <a:off x="5935663" y="2297113"/>
            <a:ext cx="188912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133600" y="2466975"/>
            <a:ext cx="561975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488113" y="2478088"/>
            <a:ext cx="561975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7" name="Rectangle 17"/>
          <p:cNvSpPr>
            <a:spLocks noChangeArrowheads="1"/>
          </p:cNvSpPr>
          <p:nvPr/>
        </p:nvSpPr>
        <p:spPr bwMode="auto">
          <a:xfrm>
            <a:off x="3122613" y="2297113"/>
            <a:ext cx="50800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3068638" y="2295525"/>
            <a:ext cx="107950" cy="344488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3032125" y="2295525"/>
            <a:ext cx="146050" cy="344488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2992438" y="2297113"/>
            <a:ext cx="188912" cy="344487"/>
          </a:xfrm>
          <a:prstGeom prst="rect">
            <a:avLst/>
          </a:prstGeom>
          <a:solidFill>
            <a:srgbClr val="FFFF00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43" name="Rectangle 23"/>
          <p:cNvSpPr>
            <a:spLocks noChangeArrowheads="1"/>
          </p:cNvSpPr>
          <p:nvPr/>
        </p:nvSpPr>
        <p:spPr bwMode="auto">
          <a:xfrm>
            <a:off x="2814638" y="2295525"/>
            <a:ext cx="179387" cy="344488"/>
          </a:xfrm>
          <a:prstGeom prst="rect">
            <a:avLst/>
          </a:prstGeom>
          <a:solidFill>
            <a:schemeClr val="bg1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44" name="Rectangle 24"/>
          <p:cNvSpPr>
            <a:spLocks noChangeArrowheads="1"/>
          </p:cNvSpPr>
          <p:nvPr/>
        </p:nvSpPr>
        <p:spPr bwMode="auto">
          <a:xfrm rot="5400000">
            <a:off x="4299744" y="989806"/>
            <a:ext cx="344488" cy="2955925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45" name="Line 25"/>
          <p:cNvSpPr>
            <a:spLocks noChangeShapeType="1"/>
          </p:cNvSpPr>
          <p:nvPr/>
        </p:nvSpPr>
        <p:spPr bwMode="auto">
          <a:xfrm>
            <a:off x="2144713" y="5292725"/>
            <a:ext cx="561975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593946" name="Line 26"/>
          <p:cNvSpPr>
            <a:spLocks noChangeShapeType="1"/>
          </p:cNvSpPr>
          <p:nvPr/>
        </p:nvSpPr>
        <p:spPr bwMode="auto">
          <a:xfrm>
            <a:off x="2144713" y="5478463"/>
            <a:ext cx="561975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1417638" y="2205038"/>
            <a:ext cx="727075" cy="427037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</a:rPr>
              <a:t>Push</a:t>
            </a:r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>
            <a:off x="7126288" y="2230438"/>
            <a:ext cx="619125" cy="427037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6976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93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93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6" grpId="0" animBg="1"/>
      <p:bldP spid="593927" grpId="0" animBg="1"/>
      <p:bldP spid="593928" grpId="0" animBg="1"/>
      <p:bldP spid="593930" grpId="0" animBg="1"/>
      <p:bldP spid="593930" grpId="1" animBg="1"/>
      <p:bldP spid="593931" grpId="0" animBg="1"/>
      <p:bldP spid="593931" grpId="1" animBg="1"/>
      <p:bldP spid="593932" grpId="0" animBg="1"/>
      <p:bldP spid="593932" grpId="1" animBg="1"/>
      <p:bldP spid="593933" grpId="0" animBg="1"/>
      <p:bldP spid="593937" grpId="0" animBg="1"/>
      <p:bldP spid="593937" grpId="1" animBg="1"/>
      <p:bldP spid="593938" grpId="0" animBg="1"/>
      <p:bldP spid="593938" grpId="1" animBg="1"/>
      <p:bldP spid="593939" grpId="0" animBg="1"/>
      <p:bldP spid="593939" grpId="1" animBg="1"/>
      <p:bldP spid="593940" grpId="0" animBg="1"/>
      <p:bldP spid="593943" grpId="0" animBg="1"/>
      <p:bldP spid="593944" grpId="0" animBg="1"/>
      <p:bldP spid="593945" grpId="0" animBg="1"/>
      <p:bldP spid="5939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A4E490-9439-4A0F-B5EA-28FC62CB1791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Merge sort</a:t>
            </a:r>
            <a:r>
              <a:rPr lang="en-US" dirty="0" smtClean="0"/>
              <a:t>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Create </a:t>
            </a:r>
            <a:r>
              <a:rPr lang="en-US" i="1" dirty="0" smtClean="0"/>
              <a:t>N/M</a:t>
            </a:r>
            <a:r>
              <a:rPr lang="en-US" dirty="0" smtClean="0"/>
              <a:t> memory sized sorted lists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Repeatedly merge lists together </a:t>
            </a:r>
            <a:r>
              <a:rPr lang="el-GR" i="1" dirty="0" smtClean="0">
                <a:cs typeface="Times New Roman" pitchFamily="18" charset="0"/>
              </a:rPr>
              <a:t>Θ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/>
              <a:t>M/B</a:t>
            </a:r>
            <a:r>
              <a:rPr lang="en-US" dirty="0" smtClean="0"/>
              <a:t>) at a time</a:t>
            </a:r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dirty="0" smtClean="0">
                <a:sym typeface="Symbol" pitchFamily="18" charset="2"/>
              </a:rPr>
              <a:t>                      phases using            I/</a:t>
            </a:r>
            <a:r>
              <a:rPr lang="en-US" dirty="0" err="1" smtClean="0">
                <a:sym typeface="Symbol" pitchFamily="18" charset="2"/>
              </a:rPr>
              <a:t>Os</a:t>
            </a:r>
            <a:r>
              <a:rPr lang="en-US" dirty="0" smtClean="0">
                <a:sym typeface="Symbol" pitchFamily="18" charset="2"/>
              </a:rPr>
              <a:t> each                          I/</a:t>
            </a:r>
            <a:r>
              <a:rPr lang="en-US" dirty="0" err="1" smtClean="0">
                <a:sym typeface="Symbol" pitchFamily="18" charset="2"/>
              </a:rPr>
              <a:t>Os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dirty="0" smtClean="0"/>
          </a:p>
        </p:txBody>
      </p:sp>
      <p:grpSp>
        <p:nvGrpSpPr>
          <p:cNvPr id="2061" name="Group 96"/>
          <p:cNvGrpSpPr>
            <a:grpSpLocks/>
          </p:cNvGrpSpPr>
          <p:nvPr/>
        </p:nvGrpSpPr>
        <p:grpSpPr bwMode="auto">
          <a:xfrm>
            <a:off x="2881313" y="2938463"/>
            <a:ext cx="3833812" cy="1982787"/>
            <a:chOff x="1815" y="1851"/>
            <a:chExt cx="2415" cy="1249"/>
          </a:xfrm>
        </p:grpSpPr>
        <p:sp>
          <p:nvSpPr>
            <p:cNvPr id="2066" name="Rectangle 5"/>
            <p:cNvSpPr>
              <a:spLocks noChangeArrowheads="1"/>
            </p:cNvSpPr>
            <p:nvPr/>
          </p:nvSpPr>
          <p:spPr bwMode="auto">
            <a:xfrm>
              <a:off x="1944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67" name="Rectangle 6"/>
            <p:cNvSpPr>
              <a:spLocks noChangeArrowheads="1"/>
            </p:cNvSpPr>
            <p:nvPr/>
          </p:nvSpPr>
          <p:spPr bwMode="auto">
            <a:xfrm>
              <a:off x="2073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68" name="Rectangle 7"/>
            <p:cNvSpPr>
              <a:spLocks noChangeArrowheads="1"/>
            </p:cNvSpPr>
            <p:nvPr/>
          </p:nvSpPr>
          <p:spPr bwMode="auto">
            <a:xfrm>
              <a:off x="2202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2331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0" name="Rectangle 9"/>
            <p:cNvSpPr>
              <a:spLocks noChangeArrowheads="1"/>
            </p:cNvSpPr>
            <p:nvPr/>
          </p:nvSpPr>
          <p:spPr bwMode="auto">
            <a:xfrm>
              <a:off x="2460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1" name="Rectangle 10"/>
            <p:cNvSpPr>
              <a:spLocks noChangeArrowheads="1"/>
            </p:cNvSpPr>
            <p:nvPr/>
          </p:nvSpPr>
          <p:spPr bwMode="auto">
            <a:xfrm>
              <a:off x="2588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2717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2846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4" name="Rectangle 13"/>
            <p:cNvSpPr>
              <a:spLocks noChangeArrowheads="1"/>
            </p:cNvSpPr>
            <p:nvPr/>
          </p:nvSpPr>
          <p:spPr bwMode="auto">
            <a:xfrm>
              <a:off x="2975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5" name="Rectangle 14"/>
            <p:cNvSpPr>
              <a:spLocks noChangeArrowheads="1"/>
            </p:cNvSpPr>
            <p:nvPr/>
          </p:nvSpPr>
          <p:spPr bwMode="auto">
            <a:xfrm>
              <a:off x="3104" y="2101"/>
              <a:ext cx="96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6" name="Rectangle 15"/>
            <p:cNvSpPr>
              <a:spLocks noChangeArrowheads="1"/>
            </p:cNvSpPr>
            <p:nvPr/>
          </p:nvSpPr>
          <p:spPr bwMode="auto">
            <a:xfrm>
              <a:off x="3233" y="2101"/>
              <a:ext cx="96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7" name="Rectangle 16"/>
            <p:cNvSpPr>
              <a:spLocks noChangeArrowheads="1"/>
            </p:cNvSpPr>
            <p:nvPr/>
          </p:nvSpPr>
          <p:spPr bwMode="auto">
            <a:xfrm>
              <a:off x="3877" y="2101"/>
              <a:ext cx="97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8" name="Rectangle 17"/>
            <p:cNvSpPr>
              <a:spLocks noChangeArrowheads="1"/>
            </p:cNvSpPr>
            <p:nvPr/>
          </p:nvSpPr>
          <p:spPr bwMode="auto">
            <a:xfrm>
              <a:off x="4006" y="2101"/>
              <a:ext cx="96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79" name="Rectangle 18"/>
            <p:cNvSpPr>
              <a:spLocks noChangeArrowheads="1"/>
            </p:cNvSpPr>
            <p:nvPr/>
          </p:nvSpPr>
          <p:spPr bwMode="auto">
            <a:xfrm>
              <a:off x="4134" y="2101"/>
              <a:ext cx="96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0" name="Rectangle 19"/>
            <p:cNvSpPr>
              <a:spLocks noChangeArrowheads="1"/>
            </p:cNvSpPr>
            <p:nvPr/>
          </p:nvSpPr>
          <p:spPr bwMode="auto">
            <a:xfrm>
              <a:off x="1847" y="2350"/>
              <a:ext cx="291" cy="12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1" name="Rectangle 20"/>
            <p:cNvSpPr>
              <a:spLocks noChangeArrowheads="1"/>
            </p:cNvSpPr>
            <p:nvPr/>
          </p:nvSpPr>
          <p:spPr bwMode="auto">
            <a:xfrm>
              <a:off x="2234" y="2350"/>
              <a:ext cx="290" cy="12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2" name="Rectangle 21"/>
            <p:cNvSpPr>
              <a:spLocks noChangeArrowheads="1"/>
            </p:cNvSpPr>
            <p:nvPr/>
          </p:nvSpPr>
          <p:spPr bwMode="auto">
            <a:xfrm>
              <a:off x="2620" y="2350"/>
              <a:ext cx="290" cy="12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3" name="Rectangle 22"/>
            <p:cNvSpPr>
              <a:spLocks noChangeArrowheads="1"/>
            </p:cNvSpPr>
            <p:nvPr/>
          </p:nvSpPr>
          <p:spPr bwMode="auto">
            <a:xfrm>
              <a:off x="3007" y="2350"/>
              <a:ext cx="290" cy="12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4" name="Rectangle 23"/>
            <p:cNvSpPr>
              <a:spLocks noChangeArrowheads="1"/>
            </p:cNvSpPr>
            <p:nvPr/>
          </p:nvSpPr>
          <p:spPr bwMode="auto">
            <a:xfrm>
              <a:off x="3909" y="2350"/>
              <a:ext cx="290" cy="12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5" name="Rectangle 24"/>
            <p:cNvSpPr>
              <a:spLocks noChangeArrowheads="1"/>
            </p:cNvSpPr>
            <p:nvPr/>
          </p:nvSpPr>
          <p:spPr bwMode="auto">
            <a:xfrm>
              <a:off x="1913" y="1851"/>
              <a:ext cx="2189" cy="125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6" name="Line 25"/>
            <p:cNvSpPr>
              <a:spLocks noChangeShapeType="1"/>
            </p:cNvSpPr>
            <p:nvPr/>
          </p:nvSpPr>
          <p:spPr bwMode="auto">
            <a:xfrm>
              <a:off x="3361" y="2164"/>
              <a:ext cx="1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7" name="Line 26"/>
            <p:cNvSpPr>
              <a:spLocks noChangeShapeType="1"/>
            </p:cNvSpPr>
            <p:nvPr/>
          </p:nvSpPr>
          <p:spPr bwMode="auto">
            <a:xfrm>
              <a:off x="3416" y="2164"/>
              <a:ext cx="1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8" name="Line 27"/>
            <p:cNvSpPr>
              <a:spLocks noChangeShapeType="1"/>
            </p:cNvSpPr>
            <p:nvPr/>
          </p:nvSpPr>
          <p:spPr bwMode="auto">
            <a:xfrm>
              <a:off x="3471" y="2164"/>
              <a:ext cx="1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89" name="Line 28"/>
            <p:cNvSpPr>
              <a:spLocks noChangeShapeType="1"/>
            </p:cNvSpPr>
            <p:nvPr/>
          </p:nvSpPr>
          <p:spPr bwMode="auto">
            <a:xfrm>
              <a:off x="3525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0" name="Line 29"/>
            <p:cNvSpPr>
              <a:spLocks noChangeShapeType="1"/>
            </p:cNvSpPr>
            <p:nvPr/>
          </p:nvSpPr>
          <p:spPr bwMode="auto">
            <a:xfrm>
              <a:off x="3581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1" name="Line 30"/>
            <p:cNvSpPr>
              <a:spLocks noChangeShapeType="1"/>
            </p:cNvSpPr>
            <p:nvPr/>
          </p:nvSpPr>
          <p:spPr bwMode="auto">
            <a:xfrm>
              <a:off x="3636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2" name="Line 31"/>
            <p:cNvSpPr>
              <a:spLocks noChangeShapeType="1"/>
            </p:cNvSpPr>
            <p:nvPr/>
          </p:nvSpPr>
          <p:spPr bwMode="auto">
            <a:xfrm>
              <a:off x="3690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3" name="Line 32"/>
            <p:cNvSpPr>
              <a:spLocks noChangeShapeType="1"/>
            </p:cNvSpPr>
            <p:nvPr/>
          </p:nvSpPr>
          <p:spPr bwMode="auto">
            <a:xfrm>
              <a:off x="3745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4" name="Line 33"/>
            <p:cNvSpPr>
              <a:spLocks noChangeShapeType="1"/>
            </p:cNvSpPr>
            <p:nvPr/>
          </p:nvSpPr>
          <p:spPr bwMode="auto">
            <a:xfrm>
              <a:off x="3800" y="2164"/>
              <a:ext cx="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5" name="Line 34"/>
            <p:cNvSpPr>
              <a:spLocks noChangeShapeType="1"/>
            </p:cNvSpPr>
            <p:nvPr/>
          </p:nvSpPr>
          <p:spPr bwMode="auto">
            <a:xfrm>
              <a:off x="3329" y="2412"/>
              <a:ext cx="14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6" name="Line 35"/>
            <p:cNvSpPr>
              <a:spLocks noChangeShapeType="1"/>
            </p:cNvSpPr>
            <p:nvPr/>
          </p:nvSpPr>
          <p:spPr bwMode="auto">
            <a:xfrm>
              <a:off x="3383" y="2412"/>
              <a:ext cx="14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7" name="Line 36"/>
            <p:cNvSpPr>
              <a:spLocks noChangeShapeType="1"/>
            </p:cNvSpPr>
            <p:nvPr/>
          </p:nvSpPr>
          <p:spPr bwMode="auto">
            <a:xfrm>
              <a:off x="3438" y="2412"/>
              <a:ext cx="15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8" name="Line 37"/>
            <p:cNvSpPr>
              <a:spLocks noChangeShapeType="1"/>
            </p:cNvSpPr>
            <p:nvPr/>
          </p:nvSpPr>
          <p:spPr bwMode="auto">
            <a:xfrm>
              <a:off x="3494" y="2412"/>
              <a:ext cx="14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99" name="Line 38"/>
            <p:cNvSpPr>
              <a:spLocks noChangeShapeType="1"/>
            </p:cNvSpPr>
            <p:nvPr/>
          </p:nvSpPr>
          <p:spPr bwMode="auto">
            <a:xfrm>
              <a:off x="3548" y="2412"/>
              <a:ext cx="15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0" name="Line 39"/>
            <p:cNvSpPr>
              <a:spLocks noChangeShapeType="1"/>
            </p:cNvSpPr>
            <p:nvPr/>
          </p:nvSpPr>
          <p:spPr bwMode="auto">
            <a:xfrm>
              <a:off x="3603" y="2412"/>
              <a:ext cx="15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1" name="Line 40"/>
            <p:cNvSpPr>
              <a:spLocks noChangeShapeType="1"/>
            </p:cNvSpPr>
            <p:nvPr/>
          </p:nvSpPr>
          <p:spPr bwMode="auto">
            <a:xfrm>
              <a:off x="3658" y="2412"/>
              <a:ext cx="14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2" name="Line 41"/>
            <p:cNvSpPr>
              <a:spLocks noChangeShapeType="1"/>
            </p:cNvSpPr>
            <p:nvPr/>
          </p:nvSpPr>
          <p:spPr bwMode="auto">
            <a:xfrm>
              <a:off x="3714" y="2412"/>
              <a:ext cx="14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3" name="Line 42"/>
            <p:cNvSpPr>
              <a:spLocks noChangeShapeType="1"/>
            </p:cNvSpPr>
            <p:nvPr/>
          </p:nvSpPr>
          <p:spPr bwMode="auto">
            <a:xfrm>
              <a:off x="3768" y="2412"/>
              <a:ext cx="15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4" name="Line 43"/>
            <p:cNvSpPr>
              <a:spLocks noChangeShapeType="1"/>
            </p:cNvSpPr>
            <p:nvPr/>
          </p:nvSpPr>
          <p:spPr bwMode="auto">
            <a:xfrm>
              <a:off x="3822" y="2412"/>
              <a:ext cx="15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5" name="Rectangle 44"/>
            <p:cNvSpPr>
              <a:spLocks noChangeArrowheads="1"/>
            </p:cNvSpPr>
            <p:nvPr/>
          </p:nvSpPr>
          <p:spPr bwMode="auto">
            <a:xfrm>
              <a:off x="1815" y="2101"/>
              <a:ext cx="98" cy="124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6" name="Line 45"/>
            <p:cNvSpPr>
              <a:spLocks noChangeShapeType="1"/>
            </p:cNvSpPr>
            <p:nvPr/>
          </p:nvSpPr>
          <p:spPr bwMode="auto">
            <a:xfrm>
              <a:off x="1862" y="2228"/>
              <a:ext cx="131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7" name="Line 46"/>
            <p:cNvSpPr>
              <a:spLocks noChangeShapeType="1"/>
            </p:cNvSpPr>
            <p:nvPr/>
          </p:nvSpPr>
          <p:spPr bwMode="auto">
            <a:xfrm flipV="1">
              <a:off x="1993" y="2225"/>
              <a:ext cx="0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8" name="Line 47"/>
            <p:cNvSpPr>
              <a:spLocks noChangeShapeType="1"/>
            </p:cNvSpPr>
            <p:nvPr/>
          </p:nvSpPr>
          <p:spPr bwMode="auto">
            <a:xfrm flipV="1">
              <a:off x="1993" y="2225"/>
              <a:ext cx="127" cy="1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09" name="Line 48"/>
            <p:cNvSpPr>
              <a:spLocks noChangeShapeType="1"/>
            </p:cNvSpPr>
            <p:nvPr/>
          </p:nvSpPr>
          <p:spPr bwMode="auto">
            <a:xfrm>
              <a:off x="2248" y="2228"/>
              <a:ext cx="132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0" name="Line 49"/>
            <p:cNvSpPr>
              <a:spLocks noChangeShapeType="1"/>
            </p:cNvSpPr>
            <p:nvPr/>
          </p:nvSpPr>
          <p:spPr bwMode="auto">
            <a:xfrm flipV="1">
              <a:off x="2380" y="2225"/>
              <a:ext cx="1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1" name="Line 50"/>
            <p:cNvSpPr>
              <a:spLocks noChangeShapeType="1"/>
            </p:cNvSpPr>
            <p:nvPr/>
          </p:nvSpPr>
          <p:spPr bwMode="auto">
            <a:xfrm flipV="1">
              <a:off x="2380" y="2225"/>
              <a:ext cx="127" cy="1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2" name="Line 51"/>
            <p:cNvSpPr>
              <a:spLocks noChangeShapeType="1"/>
            </p:cNvSpPr>
            <p:nvPr/>
          </p:nvSpPr>
          <p:spPr bwMode="auto">
            <a:xfrm>
              <a:off x="2635" y="2228"/>
              <a:ext cx="132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3" name="Line 52"/>
            <p:cNvSpPr>
              <a:spLocks noChangeShapeType="1"/>
            </p:cNvSpPr>
            <p:nvPr/>
          </p:nvSpPr>
          <p:spPr bwMode="auto">
            <a:xfrm flipV="1">
              <a:off x="2767" y="2225"/>
              <a:ext cx="1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4" name="Line 53"/>
            <p:cNvSpPr>
              <a:spLocks noChangeShapeType="1"/>
            </p:cNvSpPr>
            <p:nvPr/>
          </p:nvSpPr>
          <p:spPr bwMode="auto">
            <a:xfrm flipV="1">
              <a:off x="2767" y="2225"/>
              <a:ext cx="126" cy="1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5" name="Line 54"/>
            <p:cNvSpPr>
              <a:spLocks noChangeShapeType="1"/>
            </p:cNvSpPr>
            <p:nvPr/>
          </p:nvSpPr>
          <p:spPr bwMode="auto">
            <a:xfrm>
              <a:off x="3024" y="2228"/>
              <a:ext cx="131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6" name="Line 55"/>
            <p:cNvSpPr>
              <a:spLocks noChangeShapeType="1"/>
            </p:cNvSpPr>
            <p:nvPr/>
          </p:nvSpPr>
          <p:spPr bwMode="auto">
            <a:xfrm flipV="1">
              <a:off x="3155" y="2225"/>
              <a:ext cx="2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7" name="Line 56"/>
            <p:cNvSpPr>
              <a:spLocks noChangeShapeType="1"/>
            </p:cNvSpPr>
            <p:nvPr/>
          </p:nvSpPr>
          <p:spPr bwMode="auto">
            <a:xfrm flipV="1">
              <a:off x="3155" y="2225"/>
              <a:ext cx="127" cy="1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8" name="Line 57"/>
            <p:cNvSpPr>
              <a:spLocks noChangeShapeType="1"/>
            </p:cNvSpPr>
            <p:nvPr/>
          </p:nvSpPr>
          <p:spPr bwMode="auto">
            <a:xfrm>
              <a:off x="3925" y="2228"/>
              <a:ext cx="132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19" name="Line 58"/>
            <p:cNvSpPr>
              <a:spLocks noChangeShapeType="1"/>
            </p:cNvSpPr>
            <p:nvPr/>
          </p:nvSpPr>
          <p:spPr bwMode="auto">
            <a:xfrm flipV="1">
              <a:off x="4057" y="2225"/>
              <a:ext cx="1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0" name="Line 59"/>
            <p:cNvSpPr>
              <a:spLocks noChangeShapeType="1"/>
            </p:cNvSpPr>
            <p:nvPr/>
          </p:nvSpPr>
          <p:spPr bwMode="auto">
            <a:xfrm flipV="1">
              <a:off x="4057" y="2225"/>
              <a:ext cx="127" cy="1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1" name="Rectangle 60"/>
            <p:cNvSpPr>
              <a:spLocks noChangeArrowheads="1"/>
            </p:cNvSpPr>
            <p:nvPr/>
          </p:nvSpPr>
          <p:spPr bwMode="auto">
            <a:xfrm>
              <a:off x="1913" y="2975"/>
              <a:ext cx="2189" cy="125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2" name="Rectangle 61"/>
            <p:cNvSpPr>
              <a:spLocks noChangeArrowheads="1"/>
            </p:cNvSpPr>
            <p:nvPr/>
          </p:nvSpPr>
          <p:spPr bwMode="auto">
            <a:xfrm>
              <a:off x="1880" y="2601"/>
              <a:ext cx="998" cy="125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3" name="Rectangle 62"/>
            <p:cNvSpPr>
              <a:spLocks noChangeArrowheads="1"/>
            </p:cNvSpPr>
            <p:nvPr/>
          </p:nvSpPr>
          <p:spPr bwMode="auto">
            <a:xfrm>
              <a:off x="3040" y="2601"/>
              <a:ext cx="321" cy="125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4" name="Rectangle 63"/>
            <p:cNvSpPr>
              <a:spLocks noChangeArrowheads="1"/>
            </p:cNvSpPr>
            <p:nvPr/>
          </p:nvSpPr>
          <p:spPr bwMode="auto">
            <a:xfrm>
              <a:off x="3844" y="2601"/>
              <a:ext cx="322" cy="125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5" name="Freeform 64"/>
            <p:cNvSpPr>
              <a:spLocks/>
            </p:cNvSpPr>
            <p:nvPr/>
          </p:nvSpPr>
          <p:spPr bwMode="auto">
            <a:xfrm>
              <a:off x="3040" y="2601"/>
              <a:ext cx="321" cy="125"/>
            </a:xfrm>
            <a:custGeom>
              <a:avLst/>
              <a:gdLst>
                <a:gd name="T0" fmla="*/ 2155 w 2155"/>
                <a:gd name="T1" fmla="*/ 0 h 862"/>
                <a:gd name="T2" fmla="*/ 0 w 2155"/>
                <a:gd name="T3" fmla="*/ 0 h 862"/>
                <a:gd name="T4" fmla="*/ 0 w 2155"/>
                <a:gd name="T5" fmla="*/ 862 h 862"/>
                <a:gd name="T6" fmla="*/ 2155 w 2155"/>
                <a:gd name="T7" fmla="*/ 862 h 8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5"/>
                <a:gd name="T13" fmla="*/ 0 h 862"/>
                <a:gd name="T14" fmla="*/ 2155 w 2155"/>
                <a:gd name="T15" fmla="*/ 862 h 8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5" h="862">
                  <a:moveTo>
                    <a:pt x="2155" y="0"/>
                  </a:moveTo>
                  <a:lnTo>
                    <a:pt x="0" y="0"/>
                  </a:lnTo>
                  <a:lnTo>
                    <a:pt x="0" y="862"/>
                  </a:lnTo>
                  <a:lnTo>
                    <a:pt x="2155" y="86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6" name="Freeform 65"/>
            <p:cNvSpPr>
              <a:spLocks/>
            </p:cNvSpPr>
            <p:nvPr/>
          </p:nvSpPr>
          <p:spPr bwMode="auto">
            <a:xfrm>
              <a:off x="3844" y="2601"/>
              <a:ext cx="322" cy="125"/>
            </a:xfrm>
            <a:custGeom>
              <a:avLst/>
              <a:gdLst>
                <a:gd name="T0" fmla="*/ 0 w 2162"/>
                <a:gd name="T1" fmla="*/ 0 h 862"/>
                <a:gd name="T2" fmla="*/ 2162 w 2162"/>
                <a:gd name="T3" fmla="*/ 0 h 862"/>
                <a:gd name="T4" fmla="*/ 2162 w 2162"/>
                <a:gd name="T5" fmla="*/ 862 h 862"/>
                <a:gd name="T6" fmla="*/ 0 w 2162"/>
                <a:gd name="T7" fmla="*/ 862 h 8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2"/>
                <a:gd name="T13" fmla="*/ 0 h 862"/>
                <a:gd name="T14" fmla="*/ 2162 w 2162"/>
                <a:gd name="T15" fmla="*/ 862 h 8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2" h="862">
                  <a:moveTo>
                    <a:pt x="0" y="0"/>
                  </a:moveTo>
                  <a:lnTo>
                    <a:pt x="2162" y="0"/>
                  </a:lnTo>
                  <a:lnTo>
                    <a:pt x="2162" y="862"/>
                  </a:lnTo>
                  <a:lnTo>
                    <a:pt x="0" y="86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7" name="Line 66"/>
            <p:cNvSpPr>
              <a:spLocks noChangeShapeType="1"/>
            </p:cNvSpPr>
            <p:nvPr/>
          </p:nvSpPr>
          <p:spPr bwMode="auto">
            <a:xfrm>
              <a:off x="1995" y="2479"/>
              <a:ext cx="386" cy="1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8" name="Line 67"/>
            <p:cNvSpPr>
              <a:spLocks noChangeShapeType="1"/>
            </p:cNvSpPr>
            <p:nvPr/>
          </p:nvSpPr>
          <p:spPr bwMode="auto">
            <a:xfrm>
              <a:off x="2381" y="2479"/>
              <a:ext cx="1" cy="1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29" name="Line 68"/>
            <p:cNvSpPr>
              <a:spLocks noChangeShapeType="1"/>
            </p:cNvSpPr>
            <p:nvPr/>
          </p:nvSpPr>
          <p:spPr bwMode="auto">
            <a:xfrm flipH="1">
              <a:off x="2381" y="2476"/>
              <a:ext cx="384" cy="1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0" name="Line 69"/>
            <p:cNvSpPr>
              <a:spLocks noChangeShapeType="1"/>
            </p:cNvSpPr>
            <p:nvPr/>
          </p:nvSpPr>
          <p:spPr bwMode="auto">
            <a:xfrm>
              <a:off x="3154" y="2479"/>
              <a:ext cx="187" cy="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1" name="Line 70"/>
            <p:cNvSpPr>
              <a:spLocks noChangeShapeType="1"/>
            </p:cNvSpPr>
            <p:nvPr/>
          </p:nvSpPr>
          <p:spPr bwMode="auto">
            <a:xfrm flipH="1">
              <a:off x="3856" y="2476"/>
              <a:ext cx="200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2" name="Line 71"/>
            <p:cNvSpPr>
              <a:spLocks noChangeShapeType="1"/>
            </p:cNvSpPr>
            <p:nvPr/>
          </p:nvSpPr>
          <p:spPr bwMode="auto">
            <a:xfrm>
              <a:off x="3392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3" name="Line 72"/>
            <p:cNvSpPr>
              <a:spLocks noChangeShapeType="1"/>
            </p:cNvSpPr>
            <p:nvPr/>
          </p:nvSpPr>
          <p:spPr bwMode="auto">
            <a:xfrm>
              <a:off x="3447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4" name="Line 73"/>
            <p:cNvSpPr>
              <a:spLocks noChangeShapeType="1"/>
            </p:cNvSpPr>
            <p:nvPr/>
          </p:nvSpPr>
          <p:spPr bwMode="auto">
            <a:xfrm>
              <a:off x="3502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5" name="Line 74"/>
            <p:cNvSpPr>
              <a:spLocks noChangeShapeType="1"/>
            </p:cNvSpPr>
            <p:nvPr/>
          </p:nvSpPr>
          <p:spPr bwMode="auto">
            <a:xfrm>
              <a:off x="3557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6" name="Line 75"/>
            <p:cNvSpPr>
              <a:spLocks noChangeShapeType="1"/>
            </p:cNvSpPr>
            <p:nvPr/>
          </p:nvSpPr>
          <p:spPr bwMode="auto">
            <a:xfrm>
              <a:off x="3612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7" name="Line 76"/>
            <p:cNvSpPr>
              <a:spLocks noChangeShapeType="1"/>
            </p:cNvSpPr>
            <p:nvPr/>
          </p:nvSpPr>
          <p:spPr bwMode="auto">
            <a:xfrm>
              <a:off x="3666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8" name="Line 77"/>
            <p:cNvSpPr>
              <a:spLocks noChangeShapeType="1"/>
            </p:cNvSpPr>
            <p:nvPr/>
          </p:nvSpPr>
          <p:spPr bwMode="auto">
            <a:xfrm>
              <a:off x="3722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39" name="Line 78"/>
            <p:cNvSpPr>
              <a:spLocks noChangeShapeType="1"/>
            </p:cNvSpPr>
            <p:nvPr/>
          </p:nvSpPr>
          <p:spPr bwMode="auto">
            <a:xfrm>
              <a:off x="3777" y="2663"/>
              <a:ext cx="14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40" name="Line 79"/>
            <p:cNvSpPr>
              <a:spLocks noChangeShapeType="1"/>
            </p:cNvSpPr>
            <p:nvPr/>
          </p:nvSpPr>
          <p:spPr bwMode="auto">
            <a:xfrm>
              <a:off x="3005" y="2726"/>
              <a:ext cx="2" cy="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41" name="Line 80"/>
            <p:cNvSpPr>
              <a:spLocks noChangeShapeType="1"/>
            </p:cNvSpPr>
            <p:nvPr/>
          </p:nvSpPr>
          <p:spPr bwMode="auto">
            <a:xfrm>
              <a:off x="3005" y="2779"/>
              <a:ext cx="2" cy="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42" name="Line 81"/>
            <p:cNvSpPr>
              <a:spLocks noChangeShapeType="1"/>
            </p:cNvSpPr>
            <p:nvPr/>
          </p:nvSpPr>
          <p:spPr bwMode="auto">
            <a:xfrm>
              <a:off x="3005" y="2833"/>
              <a:ext cx="2" cy="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43" name="Line 82"/>
            <p:cNvSpPr>
              <a:spLocks noChangeShapeType="1"/>
            </p:cNvSpPr>
            <p:nvPr/>
          </p:nvSpPr>
          <p:spPr bwMode="auto">
            <a:xfrm>
              <a:off x="3005" y="2886"/>
              <a:ext cx="2" cy="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144" name="Line 83"/>
            <p:cNvSpPr>
              <a:spLocks noChangeShapeType="1"/>
            </p:cNvSpPr>
            <p:nvPr/>
          </p:nvSpPr>
          <p:spPr bwMode="auto">
            <a:xfrm>
              <a:off x="3005" y="2937"/>
              <a:ext cx="2" cy="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00820" name="Object 84"/>
          <p:cNvGraphicFramePr>
            <a:graphicFrameLocks noChangeAspect="1"/>
          </p:cNvGraphicFramePr>
          <p:nvPr/>
        </p:nvGraphicFramePr>
        <p:xfrm>
          <a:off x="3843338" y="5768975"/>
          <a:ext cx="847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4" imgW="380880" imgH="190440" progId="Equation.3">
                  <p:embed/>
                </p:oleObj>
              </mc:Choice>
              <mc:Fallback>
                <p:oleObj name="Equation" r:id="rId4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768975"/>
                        <a:ext cx="8477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21" name="Object 85"/>
          <p:cNvGraphicFramePr>
            <a:graphicFrameLocks noChangeAspect="1"/>
          </p:cNvGraphicFramePr>
          <p:nvPr/>
        </p:nvGraphicFramePr>
        <p:xfrm>
          <a:off x="950913" y="5688013"/>
          <a:ext cx="1466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6" imgW="660240" imgH="241200" progId="Equation.3">
                  <p:embed/>
                </p:oleObj>
              </mc:Choice>
              <mc:Fallback>
                <p:oleObj name="Equation" r:id="rId6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5688013"/>
                        <a:ext cx="14668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22" name="Object 86"/>
          <p:cNvGraphicFramePr>
            <a:graphicFrameLocks noChangeAspect="1"/>
          </p:cNvGraphicFramePr>
          <p:nvPr/>
        </p:nvGraphicFramePr>
        <p:xfrm>
          <a:off x="6140450" y="5707063"/>
          <a:ext cx="1693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Equation" r:id="rId8" imgW="761760" imgH="241200" progId="Equation.3">
                  <p:embed/>
                </p:oleObj>
              </mc:Choice>
              <mc:Fallback>
                <p:oleObj name="Equation" r:id="rId8" imgW="76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707063"/>
                        <a:ext cx="16938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6799263" y="3182938"/>
            <a:ext cx="1516062" cy="1817687"/>
            <a:chOff x="4283" y="2005"/>
            <a:chExt cx="955" cy="1145"/>
          </a:xfrm>
        </p:grpSpPr>
        <p:graphicFrame>
          <p:nvGraphicFramePr>
            <p:cNvPr id="2053" name="Object 87"/>
            <p:cNvGraphicFramePr>
              <a:graphicFrameLocks noChangeAspect="1"/>
            </p:cNvGraphicFramePr>
            <p:nvPr/>
          </p:nvGraphicFramePr>
          <p:xfrm>
            <a:off x="4283" y="2005"/>
            <a:ext cx="4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" name="Equation" r:id="rId10" imgW="355320" imgH="228600" progId="Equation.3">
                    <p:embed/>
                  </p:oleObj>
                </mc:Choice>
                <mc:Fallback>
                  <p:oleObj name="Equation" r:id="rId10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2005"/>
                          <a:ext cx="49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88"/>
            <p:cNvGraphicFramePr>
              <a:graphicFrameLocks noChangeAspect="1"/>
            </p:cNvGraphicFramePr>
            <p:nvPr/>
          </p:nvGraphicFramePr>
          <p:xfrm>
            <a:off x="4285" y="2245"/>
            <a:ext cx="76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"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" y="2245"/>
                          <a:ext cx="766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89"/>
            <p:cNvGraphicFramePr>
              <a:graphicFrameLocks noChangeAspect="1"/>
            </p:cNvGraphicFramePr>
            <p:nvPr/>
          </p:nvGraphicFramePr>
          <p:xfrm>
            <a:off x="4294" y="2511"/>
            <a:ext cx="9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" name="Equation" r:id="rId14" imgW="672840" imgH="228600" progId="Equation.3">
                    <p:embed/>
                  </p:oleObj>
                </mc:Choice>
                <mc:Fallback>
                  <p:oleObj name="Equation" r:id="rId14" imgW="672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511"/>
                          <a:ext cx="94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90"/>
            <p:cNvGraphicFramePr>
              <a:graphicFrameLocks noChangeAspect="1"/>
            </p:cNvGraphicFramePr>
            <p:nvPr/>
          </p:nvGraphicFramePr>
          <p:xfrm>
            <a:off x="4342" y="2954"/>
            <a:ext cx="12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7" name="Equation" r:id="rId16" imgW="88560" imgH="139680" progId="Equation.3">
                    <p:embed/>
                  </p:oleObj>
                </mc:Choice>
                <mc:Fallback>
                  <p:oleObj name="Equation" r:id="rId16" imgW="885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954"/>
                          <a:ext cx="124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Line 91"/>
            <p:cNvSpPr>
              <a:spLocks noChangeShapeType="1"/>
            </p:cNvSpPr>
            <p:nvPr/>
          </p:nvSpPr>
          <p:spPr bwMode="auto">
            <a:xfrm>
              <a:off x="4389" y="2787"/>
              <a:ext cx="2" cy="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64" name="Line 92"/>
            <p:cNvSpPr>
              <a:spLocks noChangeShapeType="1"/>
            </p:cNvSpPr>
            <p:nvPr/>
          </p:nvSpPr>
          <p:spPr bwMode="auto">
            <a:xfrm>
              <a:off x="4389" y="2840"/>
              <a:ext cx="2" cy="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  <p:sp>
          <p:nvSpPr>
            <p:cNvPr id="2065" name="Line 93"/>
            <p:cNvSpPr>
              <a:spLocks noChangeShapeType="1"/>
            </p:cNvSpPr>
            <p:nvPr/>
          </p:nvSpPr>
          <p:spPr bwMode="auto">
            <a:xfrm>
              <a:off x="4389" y="2894"/>
              <a:ext cx="2" cy="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lang="en-US" sz="2200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4BAC3E-57A5-40D4-9BF3-4A75729CEBA1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11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 smtClean="0"/>
              <a:t>&lt;</a:t>
            </a:r>
            <a:r>
              <a:rPr lang="en-US" i="1" dirty="0" smtClean="0"/>
              <a:t>M/B</a:t>
            </a:r>
            <a:r>
              <a:rPr lang="en-US" dirty="0" smtClean="0"/>
              <a:t> sorted lists (queues) can be </a:t>
            </a:r>
            <a:r>
              <a:rPr lang="en-US" dirty="0" smtClean="0">
                <a:solidFill>
                  <a:schemeClr val="accent2"/>
                </a:solidFill>
              </a:rPr>
              <a:t>merged</a:t>
            </a:r>
            <a:r>
              <a:rPr lang="en-US" dirty="0" smtClean="0"/>
              <a:t>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N/B</a:t>
            </a:r>
            <a:r>
              <a:rPr lang="en-US" dirty="0" smtClean="0"/>
              <a:t>) I/</a:t>
            </a:r>
            <a:r>
              <a:rPr lang="en-US" dirty="0" err="1" smtClean="0"/>
              <a:t>Os</a:t>
            </a:r>
            <a:endParaRPr lang="en-US" dirty="0" smtClean="0"/>
          </a:p>
          <a:p>
            <a:pPr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dirty="0" smtClean="0"/>
              <a:t>	                                                          </a:t>
            </a:r>
            <a:r>
              <a:rPr lang="en-US" i="1" dirty="0" smtClean="0"/>
              <a:t>M/B</a:t>
            </a:r>
            <a:r>
              <a:rPr lang="en-US" dirty="0" smtClean="0"/>
              <a:t> blocks in main memory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dirty="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i="1" dirty="0" smtClean="0"/>
              <a:t>M/B</a:t>
            </a:r>
            <a:r>
              <a:rPr lang="en-US" dirty="0" smtClean="0"/>
              <a:t> head elements kept in a heap in main memory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613025" y="2439988"/>
            <a:ext cx="2112963" cy="346075"/>
          </a:xfrm>
          <a:prstGeom prst="rect">
            <a:avLst/>
          </a:prstGeom>
          <a:solidFill>
            <a:srgbClr val="57FF03"/>
          </a:solidFill>
          <a:ln w="17463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659063" y="2501900"/>
            <a:ext cx="2020887" cy="223838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660650" y="1787525"/>
            <a:ext cx="185738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887663" y="1787525"/>
            <a:ext cx="187325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117850" y="1787525"/>
            <a:ext cx="185738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3348038" y="1787525"/>
            <a:ext cx="185737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3578225" y="1787525"/>
            <a:ext cx="185738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806825" y="1787525"/>
            <a:ext cx="185738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037013" y="1787525"/>
            <a:ext cx="185737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267200" y="1787525"/>
            <a:ext cx="185738" cy="576263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4495800" y="2862263"/>
            <a:ext cx="184150" cy="844550"/>
          </a:xfrm>
          <a:prstGeom prst="rect">
            <a:avLst/>
          </a:prstGeom>
          <a:solidFill>
            <a:srgbClr val="FFFF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2887663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117850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348038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3578225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3806825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4037013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4267200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4495800" y="2501900"/>
            <a:ext cx="0" cy="2238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2751138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2981325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3211513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3440113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>
            <a:off x="3668713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3898900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>
            <a:off x="4127500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12" name="Line 31"/>
          <p:cNvSpPr>
            <a:spLocks noChangeShapeType="1"/>
          </p:cNvSpPr>
          <p:nvPr/>
        </p:nvSpPr>
        <p:spPr bwMode="auto">
          <a:xfrm>
            <a:off x="4357688" y="1876425"/>
            <a:ext cx="0" cy="80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4587875" y="2590800"/>
            <a:ext cx="0" cy="10715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22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67E8-F0B9-4F98-9F97-D218F71DB0E9}" type="slidenum">
              <a:rPr lang="zh-CN" altLang="en-US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Toy Experiment: Permuting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Problem: </a:t>
            </a:r>
          </a:p>
          <a:p>
            <a:pPr lvl="1"/>
            <a:r>
              <a:rPr lang="en-US" altLang="zh-CN">
                <a:ea typeface="宋体" pitchFamily="2" charset="-122"/>
              </a:rPr>
              <a:t>Input: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elements out of order: 6, 7, 1, 3, 2, 5, 10, 9, 4, 8</a:t>
            </a:r>
          </a:p>
          <a:p>
            <a:pPr lvl="2"/>
            <a:r>
              <a:rPr lang="en-US" altLang="zh-CN">
                <a:ea typeface="宋体" pitchFamily="2" charset="-122"/>
              </a:rPr>
              <a:t>Each element knows its correct position</a:t>
            </a:r>
          </a:p>
          <a:p>
            <a:pPr lvl="1"/>
            <a:r>
              <a:rPr lang="en-US" altLang="zh-CN">
                <a:ea typeface="宋体" pitchFamily="2" charset="-122"/>
              </a:rPr>
              <a:t>Output: Store them on disk in the right order</a:t>
            </a:r>
          </a:p>
          <a:p>
            <a:r>
              <a:rPr lang="en-US" altLang="zh-CN">
                <a:ea typeface="宋体" pitchFamily="2" charset="-122"/>
              </a:rPr>
              <a:t>Internal memory solution:</a:t>
            </a:r>
          </a:p>
          <a:p>
            <a:pPr lvl="1"/>
            <a:r>
              <a:rPr lang="en-US" altLang="zh-CN">
                <a:ea typeface="宋体" pitchFamily="2" charset="-122"/>
              </a:rPr>
              <a:t>Just scan the original sequence and move every element in the right place!</a:t>
            </a:r>
          </a:p>
          <a:p>
            <a:pPr lvl="1"/>
            <a:r>
              <a:rPr lang="en-US" altLang="zh-CN">
                <a:ea typeface="宋体" pitchFamily="2" charset="-122"/>
              </a:rPr>
              <a:t>O(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) time, O(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) I/Os</a:t>
            </a:r>
          </a:p>
          <a:p>
            <a:r>
              <a:rPr lang="en-US" altLang="zh-CN">
                <a:ea typeface="宋体" pitchFamily="2" charset="-122"/>
              </a:rPr>
              <a:t>External memory solution:</a:t>
            </a:r>
          </a:p>
          <a:p>
            <a:pPr lvl="1"/>
            <a:r>
              <a:rPr lang="en-US" altLang="zh-CN">
                <a:ea typeface="宋体" pitchFamily="2" charset="-122"/>
              </a:rPr>
              <a:t>Use sorting</a:t>
            </a:r>
          </a:p>
          <a:p>
            <a:pPr lvl="1"/>
            <a:r>
              <a:rPr lang="en-US" altLang="zh-CN">
                <a:ea typeface="宋体" pitchFamily="2" charset="-122"/>
              </a:rPr>
              <a:t>O(</a:t>
            </a:r>
            <a:r>
              <a:rPr lang="en-US" altLang="zh-CN" i="1">
                <a:ea typeface="宋体" pitchFamily="2" charset="-122"/>
              </a:rPr>
              <a:t>N </a:t>
            </a:r>
            <a:r>
              <a:rPr lang="en-US" altLang="zh-CN">
                <a:ea typeface="宋体" pitchFamily="2" charset="-122"/>
              </a:rPr>
              <a:t>log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) time,                           I/Os</a:t>
            </a:r>
          </a:p>
        </p:txBody>
      </p:sp>
      <p:graphicFrame>
        <p:nvGraphicFramePr>
          <p:cNvPr id="662538" name="Object 10"/>
          <p:cNvGraphicFramePr>
            <a:graphicFrameLocks noChangeAspect="1"/>
          </p:cNvGraphicFramePr>
          <p:nvPr/>
        </p:nvGraphicFramePr>
        <p:xfrm>
          <a:off x="3190875" y="5270500"/>
          <a:ext cx="1708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4" imgW="838080" imgH="253800" progId="Equation.3">
                  <p:embed/>
                </p:oleObj>
              </mc:Choice>
              <mc:Fallback>
                <p:oleObj name="Equation" r:id="rId4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270500"/>
                        <a:ext cx="17081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253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3300" y="3709988"/>
            <a:ext cx="3317875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239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g2.imgtn.bdimg.com/it/u=572649103,242397801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mg2.imgtn.bdimg.com/it/u=572649103,2423978011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img2.imgtn.bdimg.com/it/u=572649103,2423978011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4" name="Picture 8" descr="http://images.sxrb.com/images/2014-03-13/13946982824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9096"/>
            <a:ext cx="55245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http://img5.douban.com/view/group_topic/large/public/p150263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67"/>
          <a:stretch/>
        </p:blipFill>
        <p:spPr bwMode="auto">
          <a:xfrm>
            <a:off x="3603625" y="1057092"/>
            <a:ext cx="4762500" cy="289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752600"/>
            <a:ext cx="7576610" cy="840493"/>
          </a:xfrm>
          <a:prstGeom prst="rect">
            <a:avLst/>
          </a:prstGeom>
        </p:spPr>
      </p:pic>
      <p:pic>
        <p:nvPicPr>
          <p:cNvPr id="19470" name="Picture 14" descr="http://www.yicai.com/1cbn/upload/013935760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7" y="2600312"/>
            <a:ext cx="5843443" cy="40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External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i="1" dirty="0" smtClean="0"/>
              <a:t>N</a:t>
            </a:r>
            <a:r>
              <a:rPr lang="en-US" dirty="0" smtClean="0"/>
              <a:t> elements in a data structure such that</a:t>
            </a:r>
          </a:p>
          <a:p>
            <a:pPr lvl="1"/>
            <a:r>
              <a:rPr lang="en-US" dirty="0" smtClean="0"/>
              <a:t>Given a query element </a:t>
            </a:r>
            <a:r>
              <a:rPr lang="en-US" i="1" dirty="0" smtClean="0"/>
              <a:t>x</a:t>
            </a:r>
            <a:r>
              <a:rPr lang="en-US" dirty="0" smtClean="0"/>
              <a:t>, find it or its predecessor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71A01-D0FF-43F9-960A-4F297ED42F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224205" y="2667000"/>
            <a:ext cx="6475412" cy="1893887"/>
            <a:chOff x="915988" y="2220913"/>
            <a:chExt cx="3602037" cy="1000125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1804988" y="2257425"/>
              <a:ext cx="912812" cy="214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717800" y="2257425"/>
              <a:ext cx="911225" cy="2143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1349375" y="2686050"/>
              <a:ext cx="227013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033588" y="2686050"/>
              <a:ext cx="227012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6367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3954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123507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1668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1006475" y="3006725"/>
              <a:ext cx="69850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9382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006475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120775" y="2686050"/>
              <a:ext cx="228600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120775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463675" y="2835275"/>
              <a:ext cx="112713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1576388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62242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 flipV="1">
              <a:off x="169068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85102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1928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919288" y="2825750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2033588" y="2835275"/>
              <a:ext cx="112712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20780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146300" y="3006725"/>
              <a:ext cx="69850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23066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374900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374900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5352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603500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489200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260600" y="2686050"/>
              <a:ext cx="228600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804988" y="2471738"/>
              <a:ext cx="455612" cy="2143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1349375" y="2471738"/>
              <a:ext cx="455613" cy="2143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625725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511425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397125" y="3157538"/>
              <a:ext cx="69850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28441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336800" y="297180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573338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17011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05581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94151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827213" y="3157538"/>
              <a:ext cx="69850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881188" y="297180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2116138" y="2971800"/>
              <a:ext cx="61912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71450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60020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48590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37160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425575" y="297180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660525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25730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14458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03028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91598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204913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69963" y="297180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539875" y="280035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82675" y="280035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995488" y="280035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2451100" y="280035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11275" y="2649538"/>
              <a:ext cx="68263" cy="65087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2222500" y="2649538"/>
              <a:ext cx="68263" cy="65087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766888" y="2435225"/>
              <a:ext cx="68262" cy="65088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2679700" y="2220913"/>
              <a:ext cx="68263" cy="65087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 flipV="1">
              <a:off x="3173413" y="2686050"/>
              <a:ext cx="227012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V="1">
              <a:off x="3857625" y="2686050"/>
              <a:ext cx="227013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 flipV="1">
              <a:off x="32877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 flipV="1">
              <a:off x="3217863" y="3006725"/>
              <a:ext cx="69850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H="1" flipV="1">
              <a:off x="30591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 flipH="1">
              <a:off x="2990850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 flipH="1" flipV="1">
              <a:off x="283051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V="1">
              <a:off x="2762250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 flipV="1">
              <a:off x="2830513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flipV="1">
              <a:off x="2944813" y="2686050"/>
              <a:ext cx="228600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flipH="1" flipV="1">
              <a:off x="2944813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 flipH="1">
              <a:off x="3287713" y="2835275"/>
              <a:ext cx="112712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 flipH="1" flipV="1">
              <a:off x="3400425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V="1">
              <a:off x="344646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flipH="1" flipV="1">
              <a:off x="351472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 flipH="1">
              <a:off x="3675063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74332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 flipH="1">
              <a:off x="3743325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 flipH="1" flipV="1">
              <a:off x="3857625" y="2835275"/>
              <a:ext cx="112713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 flipV="1">
              <a:off x="390207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39703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 flipH="1">
              <a:off x="4130675" y="3006725"/>
              <a:ext cx="68263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41989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4198938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H="1">
              <a:off x="4357688" y="3006725"/>
              <a:ext cx="69850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4427538" y="3006725"/>
              <a:ext cx="68262" cy="1936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4313238" y="2835275"/>
              <a:ext cx="114300" cy="171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4084638" y="2686050"/>
              <a:ext cx="228600" cy="149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3629025" y="2471738"/>
              <a:ext cx="455613" cy="2143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 flipV="1">
              <a:off x="3173413" y="2471738"/>
              <a:ext cx="455612" cy="2143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44976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33546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221163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410845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160838" y="297180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395788" y="2971800"/>
              <a:ext cx="61912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399415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87985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376555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651250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3705225" y="297180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3940175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3536950" y="3157538"/>
              <a:ext cx="69850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342423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330993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319563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3249613" y="297180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3484563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3081338" y="3157538"/>
              <a:ext cx="68262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2967038" y="3157538"/>
              <a:ext cx="69850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2854325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2740025" y="3157538"/>
              <a:ext cx="68263" cy="6350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028950" y="2971800"/>
              <a:ext cx="60325" cy="63500"/>
            </a:xfrm>
            <a:custGeom>
              <a:avLst/>
              <a:gdLst/>
              <a:ahLst/>
              <a:cxnLst>
                <a:cxn ang="0">
                  <a:pos x="32" y="72"/>
                </a:cxn>
                <a:cxn ang="0">
                  <a:pos x="56" y="64"/>
                </a:cxn>
                <a:cxn ang="0">
                  <a:pos x="64" y="40"/>
                </a:cxn>
                <a:cxn ang="0">
                  <a:pos x="56" y="16"/>
                </a:cxn>
                <a:cxn ang="0">
                  <a:pos x="32" y="0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8" y="64"/>
                </a:cxn>
                <a:cxn ang="0">
                  <a:pos x="32" y="72"/>
                </a:cxn>
              </a:cxnLst>
              <a:rect l="0" t="0" r="r" b="b"/>
              <a:pathLst>
                <a:path w="64" h="72">
                  <a:moveTo>
                    <a:pt x="32" y="72"/>
                  </a:moveTo>
                  <a:lnTo>
                    <a:pt x="56" y="64"/>
                  </a:lnTo>
                  <a:lnTo>
                    <a:pt x="64" y="40"/>
                  </a:lnTo>
                  <a:lnTo>
                    <a:pt x="56" y="16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2792413" y="297180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62325" y="280035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2906713" y="280035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819525" y="2800350"/>
              <a:ext cx="68263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4275138" y="2800350"/>
              <a:ext cx="68262" cy="63500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3135313" y="2649538"/>
              <a:ext cx="68262" cy="65087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4046538" y="2649538"/>
              <a:ext cx="68262" cy="65087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3590925" y="2435225"/>
              <a:ext cx="68263" cy="65088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1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BFS-blocking naturally corresponds to tree with fan-out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B-trees balanced by allowing node degree to vary</a:t>
            </a:r>
          </a:p>
          <a:p>
            <a:pPr lvl="1"/>
            <a:r>
              <a:rPr lang="en-US"/>
              <a:t>Rebalancing performed by splitting and merging nodes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7134225" y="1346200"/>
          <a:ext cx="7064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4" imgW="317160" imgH="190440" progId="Equation.3">
                  <p:embed/>
                </p:oleObj>
              </mc:Choice>
              <mc:Fallback>
                <p:oleObj name="Equation" r:id="rId4" imgW="317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1346200"/>
                        <a:ext cx="70643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65" name="Line 5"/>
          <p:cNvSpPr>
            <a:spLocks noChangeShapeType="1"/>
          </p:cNvSpPr>
          <p:nvPr/>
        </p:nvSpPr>
        <p:spPr bwMode="auto">
          <a:xfrm flipV="1">
            <a:off x="1804988" y="2257425"/>
            <a:ext cx="912812" cy="214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>
            <a:off x="2717800" y="2257425"/>
            <a:ext cx="911225" cy="214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 flipH="1" flipV="1">
            <a:off x="1349375" y="2686050"/>
            <a:ext cx="227013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V="1">
            <a:off x="2033588" y="2686050"/>
            <a:ext cx="227012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 flipH="1" flipV="1">
            <a:off x="146367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0" name="Line 10"/>
          <p:cNvSpPr>
            <a:spLocks noChangeShapeType="1"/>
          </p:cNvSpPr>
          <p:nvPr/>
        </p:nvSpPr>
        <p:spPr bwMode="auto">
          <a:xfrm flipV="1">
            <a:off x="13954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1" name="Line 11"/>
          <p:cNvSpPr>
            <a:spLocks noChangeShapeType="1"/>
          </p:cNvSpPr>
          <p:nvPr/>
        </p:nvSpPr>
        <p:spPr bwMode="auto">
          <a:xfrm flipH="1" flipV="1">
            <a:off x="123507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2" name="Line 12"/>
          <p:cNvSpPr>
            <a:spLocks noChangeShapeType="1"/>
          </p:cNvSpPr>
          <p:nvPr/>
        </p:nvSpPr>
        <p:spPr bwMode="auto">
          <a:xfrm flipH="1">
            <a:off x="11668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3" name="Line 13"/>
          <p:cNvSpPr>
            <a:spLocks noChangeShapeType="1"/>
          </p:cNvSpPr>
          <p:nvPr/>
        </p:nvSpPr>
        <p:spPr bwMode="auto">
          <a:xfrm flipH="1" flipV="1">
            <a:off x="1006475" y="3006725"/>
            <a:ext cx="69850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 flipV="1">
            <a:off x="9382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5" name="Line 15"/>
          <p:cNvSpPr>
            <a:spLocks noChangeShapeType="1"/>
          </p:cNvSpPr>
          <p:nvPr/>
        </p:nvSpPr>
        <p:spPr bwMode="auto">
          <a:xfrm flipV="1">
            <a:off x="1006475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 flipV="1">
            <a:off x="1120775" y="2686050"/>
            <a:ext cx="228600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7" name="Line 17"/>
          <p:cNvSpPr>
            <a:spLocks noChangeShapeType="1"/>
          </p:cNvSpPr>
          <p:nvPr/>
        </p:nvSpPr>
        <p:spPr bwMode="auto">
          <a:xfrm flipH="1" flipV="1">
            <a:off x="1120775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 flipH="1">
            <a:off x="1463675" y="2835275"/>
            <a:ext cx="112713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79" name="Line 19"/>
          <p:cNvSpPr>
            <a:spLocks noChangeShapeType="1"/>
          </p:cNvSpPr>
          <p:nvPr/>
        </p:nvSpPr>
        <p:spPr bwMode="auto">
          <a:xfrm flipH="1" flipV="1">
            <a:off x="1576388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 flipV="1">
            <a:off x="162242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 flipH="1" flipV="1">
            <a:off x="169068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 flipH="1">
            <a:off x="185102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1928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 flipH="1">
            <a:off x="1919288" y="2825750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 flipH="1" flipV="1">
            <a:off x="2033588" y="2835275"/>
            <a:ext cx="112712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 flipV="1">
            <a:off x="20780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2146300" y="3006725"/>
            <a:ext cx="69850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 flipH="1">
            <a:off x="23066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89" name="Line 29"/>
          <p:cNvSpPr>
            <a:spLocks noChangeShapeType="1"/>
          </p:cNvSpPr>
          <p:nvPr/>
        </p:nvSpPr>
        <p:spPr bwMode="auto">
          <a:xfrm>
            <a:off x="2374900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0" name="Line 30"/>
          <p:cNvSpPr>
            <a:spLocks noChangeShapeType="1"/>
          </p:cNvSpPr>
          <p:nvPr/>
        </p:nvSpPr>
        <p:spPr bwMode="auto">
          <a:xfrm flipV="1">
            <a:off x="2374900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1" name="Line 31"/>
          <p:cNvSpPr>
            <a:spLocks noChangeShapeType="1"/>
          </p:cNvSpPr>
          <p:nvPr/>
        </p:nvSpPr>
        <p:spPr bwMode="auto">
          <a:xfrm flipH="1">
            <a:off x="25352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2" name="Line 32"/>
          <p:cNvSpPr>
            <a:spLocks noChangeShapeType="1"/>
          </p:cNvSpPr>
          <p:nvPr/>
        </p:nvSpPr>
        <p:spPr bwMode="auto">
          <a:xfrm>
            <a:off x="2603500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3" name="Line 33"/>
          <p:cNvSpPr>
            <a:spLocks noChangeShapeType="1"/>
          </p:cNvSpPr>
          <p:nvPr/>
        </p:nvSpPr>
        <p:spPr bwMode="auto">
          <a:xfrm>
            <a:off x="2489200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4" name="Line 34"/>
          <p:cNvSpPr>
            <a:spLocks noChangeShapeType="1"/>
          </p:cNvSpPr>
          <p:nvPr/>
        </p:nvSpPr>
        <p:spPr bwMode="auto">
          <a:xfrm>
            <a:off x="2260600" y="2686050"/>
            <a:ext cx="228600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5" name="Line 35"/>
          <p:cNvSpPr>
            <a:spLocks noChangeShapeType="1"/>
          </p:cNvSpPr>
          <p:nvPr/>
        </p:nvSpPr>
        <p:spPr bwMode="auto">
          <a:xfrm>
            <a:off x="1804988" y="2471738"/>
            <a:ext cx="455612" cy="214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6" name="Line 36"/>
          <p:cNvSpPr>
            <a:spLocks noChangeShapeType="1"/>
          </p:cNvSpPr>
          <p:nvPr/>
        </p:nvSpPr>
        <p:spPr bwMode="auto">
          <a:xfrm flipV="1">
            <a:off x="1349375" y="2471738"/>
            <a:ext cx="455613" cy="214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7" name="Rectangle 37"/>
          <p:cNvSpPr>
            <a:spLocks noChangeArrowheads="1"/>
          </p:cNvSpPr>
          <p:nvPr/>
        </p:nvSpPr>
        <p:spPr bwMode="auto">
          <a:xfrm>
            <a:off x="2625725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8" name="Rectangle 38"/>
          <p:cNvSpPr>
            <a:spLocks noChangeArrowheads="1"/>
          </p:cNvSpPr>
          <p:nvPr/>
        </p:nvSpPr>
        <p:spPr bwMode="auto">
          <a:xfrm>
            <a:off x="2511425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399" name="Rectangle 39"/>
          <p:cNvSpPr>
            <a:spLocks noChangeArrowheads="1"/>
          </p:cNvSpPr>
          <p:nvPr/>
        </p:nvSpPr>
        <p:spPr bwMode="auto">
          <a:xfrm>
            <a:off x="2397125" y="3157538"/>
            <a:ext cx="69850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0" name="Rectangle 40"/>
          <p:cNvSpPr>
            <a:spLocks noChangeArrowheads="1"/>
          </p:cNvSpPr>
          <p:nvPr/>
        </p:nvSpPr>
        <p:spPr bwMode="auto">
          <a:xfrm>
            <a:off x="228441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1" name="Freeform 41"/>
          <p:cNvSpPr>
            <a:spLocks/>
          </p:cNvSpPr>
          <p:nvPr/>
        </p:nvSpPr>
        <p:spPr bwMode="auto">
          <a:xfrm>
            <a:off x="2336800" y="297180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2" name="Freeform 42"/>
          <p:cNvSpPr>
            <a:spLocks/>
          </p:cNvSpPr>
          <p:nvPr/>
        </p:nvSpPr>
        <p:spPr bwMode="auto">
          <a:xfrm>
            <a:off x="2573338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3" name="Rectangle 43"/>
          <p:cNvSpPr>
            <a:spLocks noChangeArrowheads="1"/>
          </p:cNvSpPr>
          <p:nvPr/>
        </p:nvSpPr>
        <p:spPr bwMode="auto">
          <a:xfrm>
            <a:off x="217011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4" name="Rectangle 44"/>
          <p:cNvSpPr>
            <a:spLocks noChangeArrowheads="1"/>
          </p:cNvSpPr>
          <p:nvPr/>
        </p:nvSpPr>
        <p:spPr bwMode="auto">
          <a:xfrm>
            <a:off x="205581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5" name="Rectangle 45"/>
          <p:cNvSpPr>
            <a:spLocks noChangeArrowheads="1"/>
          </p:cNvSpPr>
          <p:nvPr/>
        </p:nvSpPr>
        <p:spPr bwMode="auto">
          <a:xfrm>
            <a:off x="194151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6" name="Rectangle 46"/>
          <p:cNvSpPr>
            <a:spLocks noChangeArrowheads="1"/>
          </p:cNvSpPr>
          <p:nvPr/>
        </p:nvSpPr>
        <p:spPr bwMode="auto">
          <a:xfrm>
            <a:off x="1827213" y="3157538"/>
            <a:ext cx="69850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7" name="Freeform 47"/>
          <p:cNvSpPr>
            <a:spLocks/>
          </p:cNvSpPr>
          <p:nvPr/>
        </p:nvSpPr>
        <p:spPr bwMode="auto">
          <a:xfrm>
            <a:off x="1881188" y="297180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8" name="Freeform 48"/>
          <p:cNvSpPr>
            <a:spLocks/>
          </p:cNvSpPr>
          <p:nvPr/>
        </p:nvSpPr>
        <p:spPr bwMode="auto">
          <a:xfrm>
            <a:off x="2116138" y="2971800"/>
            <a:ext cx="61912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09" name="Rectangle 49"/>
          <p:cNvSpPr>
            <a:spLocks noChangeArrowheads="1"/>
          </p:cNvSpPr>
          <p:nvPr/>
        </p:nvSpPr>
        <p:spPr bwMode="auto">
          <a:xfrm>
            <a:off x="171450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0" name="Rectangle 50"/>
          <p:cNvSpPr>
            <a:spLocks noChangeArrowheads="1"/>
          </p:cNvSpPr>
          <p:nvPr/>
        </p:nvSpPr>
        <p:spPr bwMode="auto">
          <a:xfrm>
            <a:off x="160020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1" name="Rectangle 51"/>
          <p:cNvSpPr>
            <a:spLocks noChangeArrowheads="1"/>
          </p:cNvSpPr>
          <p:nvPr/>
        </p:nvSpPr>
        <p:spPr bwMode="auto">
          <a:xfrm>
            <a:off x="148590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2" name="Rectangle 52"/>
          <p:cNvSpPr>
            <a:spLocks noChangeArrowheads="1"/>
          </p:cNvSpPr>
          <p:nvPr/>
        </p:nvSpPr>
        <p:spPr bwMode="auto">
          <a:xfrm>
            <a:off x="137160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3" name="Freeform 53"/>
          <p:cNvSpPr>
            <a:spLocks/>
          </p:cNvSpPr>
          <p:nvPr/>
        </p:nvSpPr>
        <p:spPr bwMode="auto">
          <a:xfrm>
            <a:off x="1425575" y="297180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4" name="Freeform 54"/>
          <p:cNvSpPr>
            <a:spLocks/>
          </p:cNvSpPr>
          <p:nvPr/>
        </p:nvSpPr>
        <p:spPr bwMode="auto">
          <a:xfrm>
            <a:off x="1660525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5" name="Rectangle 55"/>
          <p:cNvSpPr>
            <a:spLocks noChangeArrowheads="1"/>
          </p:cNvSpPr>
          <p:nvPr/>
        </p:nvSpPr>
        <p:spPr bwMode="auto">
          <a:xfrm>
            <a:off x="125730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6" name="Rectangle 56"/>
          <p:cNvSpPr>
            <a:spLocks noChangeArrowheads="1"/>
          </p:cNvSpPr>
          <p:nvPr/>
        </p:nvSpPr>
        <p:spPr bwMode="auto">
          <a:xfrm>
            <a:off x="114458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7" name="Rectangle 57"/>
          <p:cNvSpPr>
            <a:spLocks noChangeArrowheads="1"/>
          </p:cNvSpPr>
          <p:nvPr/>
        </p:nvSpPr>
        <p:spPr bwMode="auto">
          <a:xfrm>
            <a:off x="103028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8" name="Rectangle 58"/>
          <p:cNvSpPr>
            <a:spLocks noChangeArrowheads="1"/>
          </p:cNvSpPr>
          <p:nvPr/>
        </p:nvSpPr>
        <p:spPr bwMode="auto">
          <a:xfrm>
            <a:off x="91598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19" name="Freeform 59"/>
          <p:cNvSpPr>
            <a:spLocks/>
          </p:cNvSpPr>
          <p:nvPr/>
        </p:nvSpPr>
        <p:spPr bwMode="auto">
          <a:xfrm>
            <a:off x="1204913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0" name="Freeform 60"/>
          <p:cNvSpPr>
            <a:spLocks/>
          </p:cNvSpPr>
          <p:nvPr/>
        </p:nvSpPr>
        <p:spPr bwMode="auto">
          <a:xfrm>
            <a:off x="969963" y="297180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1" name="Freeform 61"/>
          <p:cNvSpPr>
            <a:spLocks/>
          </p:cNvSpPr>
          <p:nvPr/>
        </p:nvSpPr>
        <p:spPr bwMode="auto">
          <a:xfrm>
            <a:off x="1539875" y="280035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2" name="Freeform 62"/>
          <p:cNvSpPr>
            <a:spLocks/>
          </p:cNvSpPr>
          <p:nvPr/>
        </p:nvSpPr>
        <p:spPr bwMode="auto">
          <a:xfrm>
            <a:off x="1082675" y="280035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3" name="Freeform 63"/>
          <p:cNvSpPr>
            <a:spLocks/>
          </p:cNvSpPr>
          <p:nvPr/>
        </p:nvSpPr>
        <p:spPr bwMode="auto">
          <a:xfrm>
            <a:off x="1995488" y="280035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4" name="Freeform 64"/>
          <p:cNvSpPr>
            <a:spLocks/>
          </p:cNvSpPr>
          <p:nvPr/>
        </p:nvSpPr>
        <p:spPr bwMode="auto">
          <a:xfrm>
            <a:off x="2451100" y="280035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5" name="Freeform 65"/>
          <p:cNvSpPr>
            <a:spLocks/>
          </p:cNvSpPr>
          <p:nvPr/>
        </p:nvSpPr>
        <p:spPr bwMode="auto">
          <a:xfrm>
            <a:off x="1311275" y="2649538"/>
            <a:ext cx="68263" cy="65087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6" name="Freeform 66"/>
          <p:cNvSpPr>
            <a:spLocks/>
          </p:cNvSpPr>
          <p:nvPr/>
        </p:nvSpPr>
        <p:spPr bwMode="auto">
          <a:xfrm>
            <a:off x="2222500" y="2649538"/>
            <a:ext cx="68263" cy="65087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7" name="Freeform 67"/>
          <p:cNvSpPr>
            <a:spLocks/>
          </p:cNvSpPr>
          <p:nvPr/>
        </p:nvSpPr>
        <p:spPr bwMode="auto">
          <a:xfrm>
            <a:off x="1766888" y="2435225"/>
            <a:ext cx="68262" cy="65088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8" name="Freeform 68"/>
          <p:cNvSpPr>
            <a:spLocks/>
          </p:cNvSpPr>
          <p:nvPr/>
        </p:nvSpPr>
        <p:spPr bwMode="auto">
          <a:xfrm>
            <a:off x="2679700" y="2220913"/>
            <a:ext cx="68263" cy="65087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29" name="Line 69"/>
          <p:cNvSpPr>
            <a:spLocks noChangeShapeType="1"/>
          </p:cNvSpPr>
          <p:nvPr/>
        </p:nvSpPr>
        <p:spPr bwMode="auto">
          <a:xfrm flipH="1" flipV="1">
            <a:off x="3173413" y="2686050"/>
            <a:ext cx="227012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0" name="Line 70"/>
          <p:cNvSpPr>
            <a:spLocks noChangeShapeType="1"/>
          </p:cNvSpPr>
          <p:nvPr/>
        </p:nvSpPr>
        <p:spPr bwMode="auto">
          <a:xfrm flipV="1">
            <a:off x="3857625" y="2686050"/>
            <a:ext cx="227013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1" name="Line 71"/>
          <p:cNvSpPr>
            <a:spLocks noChangeShapeType="1"/>
          </p:cNvSpPr>
          <p:nvPr/>
        </p:nvSpPr>
        <p:spPr bwMode="auto">
          <a:xfrm flipH="1" flipV="1">
            <a:off x="32877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2" name="Line 72"/>
          <p:cNvSpPr>
            <a:spLocks noChangeShapeType="1"/>
          </p:cNvSpPr>
          <p:nvPr/>
        </p:nvSpPr>
        <p:spPr bwMode="auto">
          <a:xfrm flipV="1">
            <a:off x="3217863" y="3006725"/>
            <a:ext cx="69850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3" name="Line 73"/>
          <p:cNvSpPr>
            <a:spLocks noChangeShapeType="1"/>
          </p:cNvSpPr>
          <p:nvPr/>
        </p:nvSpPr>
        <p:spPr bwMode="auto">
          <a:xfrm flipH="1" flipV="1">
            <a:off x="30591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4" name="Line 74"/>
          <p:cNvSpPr>
            <a:spLocks noChangeShapeType="1"/>
          </p:cNvSpPr>
          <p:nvPr/>
        </p:nvSpPr>
        <p:spPr bwMode="auto">
          <a:xfrm flipH="1">
            <a:off x="2990850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5" name="Line 75"/>
          <p:cNvSpPr>
            <a:spLocks noChangeShapeType="1"/>
          </p:cNvSpPr>
          <p:nvPr/>
        </p:nvSpPr>
        <p:spPr bwMode="auto">
          <a:xfrm flipH="1" flipV="1">
            <a:off x="283051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6" name="Line 76"/>
          <p:cNvSpPr>
            <a:spLocks noChangeShapeType="1"/>
          </p:cNvSpPr>
          <p:nvPr/>
        </p:nvSpPr>
        <p:spPr bwMode="auto">
          <a:xfrm flipV="1">
            <a:off x="2762250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7" name="Line 77"/>
          <p:cNvSpPr>
            <a:spLocks noChangeShapeType="1"/>
          </p:cNvSpPr>
          <p:nvPr/>
        </p:nvSpPr>
        <p:spPr bwMode="auto">
          <a:xfrm flipV="1">
            <a:off x="2830513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8" name="Line 78"/>
          <p:cNvSpPr>
            <a:spLocks noChangeShapeType="1"/>
          </p:cNvSpPr>
          <p:nvPr/>
        </p:nvSpPr>
        <p:spPr bwMode="auto">
          <a:xfrm flipV="1">
            <a:off x="2944813" y="2686050"/>
            <a:ext cx="228600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39" name="Line 79"/>
          <p:cNvSpPr>
            <a:spLocks noChangeShapeType="1"/>
          </p:cNvSpPr>
          <p:nvPr/>
        </p:nvSpPr>
        <p:spPr bwMode="auto">
          <a:xfrm flipH="1" flipV="1">
            <a:off x="2944813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0" name="Line 80"/>
          <p:cNvSpPr>
            <a:spLocks noChangeShapeType="1"/>
          </p:cNvSpPr>
          <p:nvPr/>
        </p:nvSpPr>
        <p:spPr bwMode="auto">
          <a:xfrm flipH="1">
            <a:off x="3287713" y="2835275"/>
            <a:ext cx="112712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1" name="Line 81"/>
          <p:cNvSpPr>
            <a:spLocks noChangeShapeType="1"/>
          </p:cNvSpPr>
          <p:nvPr/>
        </p:nvSpPr>
        <p:spPr bwMode="auto">
          <a:xfrm flipH="1" flipV="1">
            <a:off x="3400425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2" name="Line 82"/>
          <p:cNvSpPr>
            <a:spLocks noChangeShapeType="1"/>
          </p:cNvSpPr>
          <p:nvPr/>
        </p:nvSpPr>
        <p:spPr bwMode="auto">
          <a:xfrm flipV="1">
            <a:off x="344646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3" name="Line 83"/>
          <p:cNvSpPr>
            <a:spLocks noChangeShapeType="1"/>
          </p:cNvSpPr>
          <p:nvPr/>
        </p:nvSpPr>
        <p:spPr bwMode="auto">
          <a:xfrm flipH="1" flipV="1">
            <a:off x="351472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4" name="Line 84"/>
          <p:cNvSpPr>
            <a:spLocks noChangeShapeType="1"/>
          </p:cNvSpPr>
          <p:nvPr/>
        </p:nvSpPr>
        <p:spPr bwMode="auto">
          <a:xfrm flipH="1">
            <a:off x="3675063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5" name="Line 85"/>
          <p:cNvSpPr>
            <a:spLocks noChangeShapeType="1"/>
          </p:cNvSpPr>
          <p:nvPr/>
        </p:nvSpPr>
        <p:spPr bwMode="auto">
          <a:xfrm>
            <a:off x="374332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6" name="Line 86"/>
          <p:cNvSpPr>
            <a:spLocks noChangeShapeType="1"/>
          </p:cNvSpPr>
          <p:nvPr/>
        </p:nvSpPr>
        <p:spPr bwMode="auto">
          <a:xfrm flipH="1">
            <a:off x="3743325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7" name="Line 87"/>
          <p:cNvSpPr>
            <a:spLocks noChangeShapeType="1"/>
          </p:cNvSpPr>
          <p:nvPr/>
        </p:nvSpPr>
        <p:spPr bwMode="auto">
          <a:xfrm flipH="1" flipV="1">
            <a:off x="3857625" y="2835275"/>
            <a:ext cx="112713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8" name="Line 88"/>
          <p:cNvSpPr>
            <a:spLocks noChangeShapeType="1"/>
          </p:cNvSpPr>
          <p:nvPr/>
        </p:nvSpPr>
        <p:spPr bwMode="auto">
          <a:xfrm flipV="1">
            <a:off x="390207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49" name="Line 89"/>
          <p:cNvSpPr>
            <a:spLocks noChangeShapeType="1"/>
          </p:cNvSpPr>
          <p:nvPr/>
        </p:nvSpPr>
        <p:spPr bwMode="auto">
          <a:xfrm>
            <a:off x="39703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0" name="Line 90"/>
          <p:cNvSpPr>
            <a:spLocks noChangeShapeType="1"/>
          </p:cNvSpPr>
          <p:nvPr/>
        </p:nvSpPr>
        <p:spPr bwMode="auto">
          <a:xfrm flipH="1">
            <a:off x="4130675" y="3006725"/>
            <a:ext cx="68263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1" name="Line 91"/>
          <p:cNvSpPr>
            <a:spLocks noChangeShapeType="1"/>
          </p:cNvSpPr>
          <p:nvPr/>
        </p:nvSpPr>
        <p:spPr bwMode="auto">
          <a:xfrm>
            <a:off x="41989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2" name="Line 92"/>
          <p:cNvSpPr>
            <a:spLocks noChangeShapeType="1"/>
          </p:cNvSpPr>
          <p:nvPr/>
        </p:nvSpPr>
        <p:spPr bwMode="auto">
          <a:xfrm flipV="1">
            <a:off x="4198938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3" name="Line 93"/>
          <p:cNvSpPr>
            <a:spLocks noChangeShapeType="1"/>
          </p:cNvSpPr>
          <p:nvPr/>
        </p:nvSpPr>
        <p:spPr bwMode="auto">
          <a:xfrm flipH="1">
            <a:off x="4357688" y="3006725"/>
            <a:ext cx="69850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4" name="Line 94"/>
          <p:cNvSpPr>
            <a:spLocks noChangeShapeType="1"/>
          </p:cNvSpPr>
          <p:nvPr/>
        </p:nvSpPr>
        <p:spPr bwMode="auto">
          <a:xfrm>
            <a:off x="4427538" y="3006725"/>
            <a:ext cx="68262" cy="193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5" name="Line 95"/>
          <p:cNvSpPr>
            <a:spLocks noChangeShapeType="1"/>
          </p:cNvSpPr>
          <p:nvPr/>
        </p:nvSpPr>
        <p:spPr bwMode="auto">
          <a:xfrm>
            <a:off x="4313238" y="2835275"/>
            <a:ext cx="114300" cy="171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6" name="Line 96"/>
          <p:cNvSpPr>
            <a:spLocks noChangeShapeType="1"/>
          </p:cNvSpPr>
          <p:nvPr/>
        </p:nvSpPr>
        <p:spPr bwMode="auto">
          <a:xfrm>
            <a:off x="4084638" y="2686050"/>
            <a:ext cx="228600" cy="149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7" name="Line 97"/>
          <p:cNvSpPr>
            <a:spLocks noChangeShapeType="1"/>
          </p:cNvSpPr>
          <p:nvPr/>
        </p:nvSpPr>
        <p:spPr bwMode="auto">
          <a:xfrm>
            <a:off x="3629025" y="2471738"/>
            <a:ext cx="455613" cy="214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8" name="Line 98"/>
          <p:cNvSpPr>
            <a:spLocks noChangeShapeType="1"/>
          </p:cNvSpPr>
          <p:nvPr/>
        </p:nvSpPr>
        <p:spPr bwMode="auto">
          <a:xfrm flipV="1">
            <a:off x="3173413" y="2471738"/>
            <a:ext cx="455612" cy="214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59" name="Rectangle 99"/>
          <p:cNvSpPr>
            <a:spLocks noChangeArrowheads="1"/>
          </p:cNvSpPr>
          <p:nvPr/>
        </p:nvSpPr>
        <p:spPr bwMode="auto">
          <a:xfrm>
            <a:off x="444976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0" name="Rectangle 100"/>
          <p:cNvSpPr>
            <a:spLocks noChangeArrowheads="1"/>
          </p:cNvSpPr>
          <p:nvPr/>
        </p:nvSpPr>
        <p:spPr bwMode="auto">
          <a:xfrm>
            <a:off x="433546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1" name="Rectangle 101"/>
          <p:cNvSpPr>
            <a:spLocks noChangeArrowheads="1"/>
          </p:cNvSpPr>
          <p:nvPr/>
        </p:nvSpPr>
        <p:spPr bwMode="auto">
          <a:xfrm>
            <a:off x="4221163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2" name="Rectangle 102"/>
          <p:cNvSpPr>
            <a:spLocks noChangeArrowheads="1"/>
          </p:cNvSpPr>
          <p:nvPr/>
        </p:nvSpPr>
        <p:spPr bwMode="auto">
          <a:xfrm>
            <a:off x="410845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3" name="Freeform 103"/>
          <p:cNvSpPr>
            <a:spLocks/>
          </p:cNvSpPr>
          <p:nvPr/>
        </p:nvSpPr>
        <p:spPr bwMode="auto">
          <a:xfrm>
            <a:off x="4160838" y="297180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4" name="Freeform 104"/>
          <p:cNvSpPr>
            <a:spLocks/>
          </p:cNvSpPr>
          <p:nvPr/>
        </p:nvSpPr>
        <p:spPr bwMode="auto">
          <a:xfrm>
            <a:off x="4395788" y="2971800"/>
            <a:ext cx="61912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5" name="Rectangle 105"/>
          <p:cNvSpPr>
            <a:spLocks noChangeArrowheads="1"/>
          </p:cNvSpPr>
          <p:nvPr/>
        </p:nvSpPr>
        <p:spPr bwMode="auto">
          <a:xfrm>
            <a:off x="399415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6" name="Rectangle 106"/>
          <p:cNvSpPr>
            <a:spLocks noChangeArrowheads="1"/>
          </p:cNvSpPr>
          <p:nvPr/>
        </p:nvSpPr>
        <p:spPr bwMode="auto">
          <a:xfrm>
            <a:off x="387985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7" name="Rectangle 107"/>
          <p:cNvSpPr>
            <a:spLocks noChangeArrowheads="1"/>
          </p:cNvSpPr>
          <p:nvPr/>
        </p:nvSpPr>
        <p:spPr bwMode="auto">
          <a:xfrm>
            <a:off x="376555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8" name="Rectangle 108"/>
          <p:cNvSpPr>
            <a:spLocks noChangeArrowheads="1"/>
          </p:cNvSpPr>
          <p:nvPr/>
        </p:nvSpPr>
        <p:spPr bwMode="auto">
          <a:xfrm>
            <a:off x="3651250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69" name="Freeform 109"/>
          <p:cNvSpPr>
            <a:spLocks/>
          </p:cNvSpPr>
          <p:nvPr/>
        </p:nvSpPr>
        <p:spPr bwMode="auto">
          <a:xfrm>
            <a:off x="3705225" y="297180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0" name="Freeform 110"/>
          <p:cNvSpPr>
            <a:spLocks/>
          </p:cNvSpPr>
          <p:nvPr/>
        </p:nvSpPr>
        <p:spPr bwMode="auto">
          <a:xfrm>
            <a:off x="3940175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1" name="Rectangle 111"/>
          <p:cNvSpPr>
            <a:spLocks noChangeArrowheads="1"/>
          </p:cNvSpPr>
          <p:nvPr/>
        </p:nvSpPr>
        <p:spPr bwMode="auto">
          <a:xfrm>
            <a:off x="3536950" y="3157538"/>
            <a:ext cx="69850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2" name="Rectangle 112"/>
          <p:cNvSpPr>
            <a:spLocks noChangeArrowheads="1"/>
          </p:cNvSpPr>
          <p:nvPr/>
        </p:nvSpPr>
        <p:spPr bwMode="auto">
          <a:xfrm>
            <a:off x="342423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3" name="Rectangle 113"/>
          <p:cNvSpPr>
            <a:spLocks noChangeArrowheads="1"/>
          </p:cNvSpPr>
          <p:nvPr/>
        </p:nvSpPr>
        <p:spPr bwMode="auto">
          <a:xfrm>
            <a:off x="330993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4" name="Rectangle 114"/>
          <p:cNvSpPr>
            <a:spLocks noChangeArrowheads="1"/>
          </p:cNvSpPr>
          <p:nvPr/>
        </p:nvSpPr>
        <p:spPr bwMode="auto">
          <a:xfrm>
            <a:off x="319563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5" name="Freeform 115"/>
          <p:cNvSpPr>
            <a:spLocks/>
          </p:cNvSpPr>
          <p:nvPr/>
        </p:nvSpPr>
        <p:spPr bwMode="auto">
          <a:xfrm>
            <a:off x="3249613" y="297180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6" name="Freeform 116"/>
          <p:cNvSpPr>
            <a:spLocks/>
          </p:cNvSpPr>
          <p:nvPr/>
        </p:nvSpPr>
        <p:spPr bwMode="auto">
          <a:xfrm>
            <a:off x="3484563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7" name="Rectangle 117"/>
          <p:cNvSpPr>
            <a:spLocks noChangeArrowheads="1"/>
          </p:cNvSpPr>
          <p:nvPr/>
        </p:nvSpPr>
        <p:spPr bwMode="auto">
          <a:xfrm>
            <a:off x="3081338" y="3157538"/>
            <a:ext cx="68262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8" name="Rectangle 118"/>
          <p:cNvSpPr>
            <a:spLocks noChangeArrowheads="1"/>
          </p:cNvSpPr>
          <p:nvPr/>
        </p:nvSpPr>
        <p:spPr bwMode="auto">
          <a:xfrm>
            <a:off x="2967038" y="3157538"/>
            <a:ext cx="69850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79" name="Rectangle 119"/>
          <p:cNvSpPr>
            <a:spLocks noChangeArrowheads="1"/>
          </p:cNvSpPr>
          <p:nvPr/>
        </p:nvSpPr>
        <p:spPr bwMode="auto">
          <a:xfrm>
            <a:off x="2854325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0" name="Rectangle 120"/>
          <p:cNvSpPr>
            <a:spLocks noChangeArrowheads="1"/>
          </p:cNvSpPr>
          <p:nvPr/>
        </p:nvSpPr>
        <p:spPr bwMode="auto">
          <a:xfrm>
            <a:off x="2740025" y="3157538"/>
            <a:ext cx="68263" cy="63500"/>
          </a:xfrm>
          <a:prstGeom prst="rect">
            <a:avLst/>
          </a:prstGeom>
          <a:solidFill>
            <a:srgbClr val="57FF0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1" name="Freeform 121"/>
          <p:cNvSpPr>
            <a:spLocks/>
          </p:cNvSpPr>
          <p:nvPr/>
        </p:nvSpPr>
        <p:spPr bwMode="auto">
          <a:xfrm>
            <a:off x="3028950" y="2971800"/>
            <a:ext cx="60325" cy="63500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56" y="64"/>
              </a:cxn>
              <a:cxn ang="0">
                <a:pos x="64" y="40"/>
              </a:cxn>
              <a:cxn ang="0">
                <a:pos x="56" y="16"/>
              </a:cxn>
              <a:cxn ang="0">
                <a:pos x="32" y="0"/>
              </a:cxn>
              <a:cxn ang="0">
                <a:pos x="8" y="16"/>
              </a:cxn>
              <a:cxn ang="0">
                <a:pos x="0" y="40"/>
              </a:cxn>
              <a:cxn ang="0">
                <a:pos x="8" y="64"/>
              </a:cxn>
              <a:cxn ang="0">
                <a:pos x="32" y="72"/>
              </a:cxn>
            </a:cxnLst>
            <a:rect l="0" t="0" r="r" b="b"/>
            <a:pathLst>
              <a:path w="64" h="72">
                <a:moveTo>
                  <a:pt x="32" y="72"/>
                </a:moveTo>
                <a:lnTo>
                  <a:pt x="56" y="64"/>
                </a:lnTo>
                <a:lnTo>
                  <a:pt x="64" y="40"/>
                </a:lnTo>
                <a:lnTo>
                  <a:pt x="56" y="16"/>
                </a:lnTo>
                <a:lnTo>
                  <a:pt x="32" y="0"/>
                </a:lnTo>
                <a:lnTo>
                  <a:pt x="8" y="16"/>
                </a:lnTo>
                <a:lnTo>
                  <a:pt x="0" y="40"/>
                </a:lnTo>
                <a:lnTo>
                  <a:pt x="8" y="64"/>
                </a:lnTo>
                <a:lnTo>
                  <a:pt x="32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2" name="Freeform 122"/>
          <p:cNvSpPr>
            <a:spLocks/>
          </p:cNvSpPr>
          <p:nvPr/>
        </p:nvSpPr>
        <p:spPr bwMode="auto">
          <a:xfrm>
            <a:off x="2792413" y="297180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3" name="Freeform 123"/>
          <p:cNvSpPr>
            <a:spLocks/>
          </p:cNvSpPr>
          <p:nvPr/>
        </p:nvSpPr>
        <p:spPr bwMode="auto">
          <a:xfrm>
            <a:off x="3362325" y="280035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4" name="Freeform 124"/>
          <p:cNvSpPr>
            <a:spLocks/>
          </p:cNvSpPr>
          <p:nvPr/>
        </p:nvSpPr>
        <p:spPr bwMode="auto">
          <a:xfrm>
            <a:off x="2906713" y="280035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5" name="Freeform 125"/>
          <p:cNvSpPr>
            <a:spLocks/>
          </p:cNvSpPr>
          <p:nvPr/>
        </p:nvSpPr>
        <p:spPr bwMode="auto">
          <a:xfrm>
            <a:off x="3819525" y="2800350"/>
            <a:ext cx="68263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6" name="Freeform 126"/>
          <p:cNvSpPr>
            <a:spLocks/>
          </p:cNvSpPr>
          <p:nvPr/>
        </p:nvSpPr>
        <p:spPr bwMode="auto">
          <a:xfrm>
            <a:off x="4275138" y="2800350"/>
            <a:ext cx="68262" cy="63500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7" name="Freeform 127"/>
          <p:cNvSpPr>
            <a:spLocks/>
          </p:cNvSpPr>
          <p:nvPr/>
        </p:nvSpPr>
        <p:spPr bwMode="auto">
          <a:xfrm>
            <a:off x="3135313" y="2649538"/>
            <a:ext cx="68262" cy="65087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8" name="Freeform 128"/>
          <p:cNvSpPr>
            <a:spLocks/>
          </p:cNvSpPr>
          <p:nvPr/>
        </p:nvSpPr>
        <p:spPr bwMode="auto">
          <a:xfrm>
            <a:off x="4046538" y="2649538"/>
            <a:ext cx="68262" cy="65087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89" name="Freeform 129"/>
          <p:cNvSpPr>
            <a:spLocks/>
          </p:cNvSpPr>
          <p:nvPr/>
        </p:nvSpPr>
        <p:spPr bwMode="auto">
          <a:xfrm>
            <a:off x="3590925" y="2435225"/>
            <a:ext cx="68263" cy="65088"/>
          </a:xfrm>
          <a:custGeom>
            <a:avLst/>
            <a:gdLst/>
            <a:ahLst/>
            <a:cxnLst>
              <a:cxn ang="0">
                <a:pos x="40" y="72"/>
              </a:cxn>
              <a:cxn ang="0">
                <a:pos x="64" y="64"/>
              </a:cxn>
              <a:cxn ang="0">
                <a:pos x="72" y="40"/>
              </a:cxn>
              <a:cxn ang="0">
                <a:pos x="64" y="16"/>
              </a:cxn>
              <a:cxn ang="0">
                <a:pos x="40" y="0"/>
              </a:cxn>
              <a:cxn ang="0">
                <a:pos x="16" y="16"/>
              </a:cxn>
              <a:cxn ang="0">
                <a:pos x="0" y="40"/>
              </a:cxn>
              <a:cxn ang="0">
                <a:pos x="16" y="64"/>
              </a:cxn>
              <a:cxn ang="0">
                <a:pos x="40" y="72"/>
              </a:cxn>
            </a:cxnLst>
            <a:rect l="0" t="0" r="r" b="b"/>
            <a:pathLst>
              <a:path w="72" h="72">
                <a:moveTo>
                  <a:pt x="40" y="72"/>
                </a:moveTo>
                <a:lnTo>
                  <a:pt x="64" y="64"/>
                </a:lnTo>
                <a:lnTo>
                  <a:pt x="72" y="40"/>
                </a:lnTo>
                <a:lnTo>
                  <a:pt x="64" y="16"/>
                </a:lnTo>
                <a:lnTo>
                  <a:pt x="40" y="0"/>
                </a:lnTo>
                <a:lnTo>
                  <a:pt x="16" y="16"/>
                </a:lnTo>
                <a:lnTo>
                  <a:pt x="0" y="40"/>
                </a:lnTo>
                <a:lnTo>
                  <a:pt x="16" y="64"/>
                </a:lnTo>
                <a:lnTo>
                  <a:pt x="40" y="72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0" name="Rectangle 130"/>
          <p:cNvSpPr>
            <a:spLocks noChangeArrowheads="1"/>
          </p:cNvSpPr>
          <p:nvPr/>
        </p:nvSpPr>
        <p:spPr bwMode="auto">
          <a:xfrm>
            <a:off x="882650" y="2798763"/>
            <a:ext cx="455613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1" name="Rectangle 131"/>
          <p:cNvSpPr>
            <a:spLocks noChangeArrowheads="1"/>
          </p:cNvSpPr>
          <p:nvPr/>
        </p:nvSpPr>
        <p:spPr bwMode="auto">
          <a:xfrm>
            <a:off x="1338263" y="2798763"/>
            <a:ext cx="455612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2" name="Rectangle 132"/>
          <p:cNvSpPr>
            <a:spLocks noChangeArrowheads="1"/>
          </p:cNvSpPr>
          <p:nvPr/>
        </p:nvSpPr>
        <p:spPr bwMode="auto">
          <a:xfrm>
            <a:off x="1793875" y="2798763"/>
            <a:ext cx="455613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3" name="Rectangle 133"/>
          <p:cNvSpPr>
            <a:spLocks noChangeArrowheads="1"/>
          </p:cNvSpPr>
          <p:nvPr/>
        </p:nvSpPr>
        <p:spPr bwMode="auto">
          <a:xfrm>
            <a:off x="2249488" y="2798763"/>
            <a:ext cx="457200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4" name="Rectangle 134"/>
          <p:cNvSpPr>
            <a:spLocks noChangeArrowheads="1"/>
          </p:cNvSpPr>
          <p:nvPr/>
        </p:nvSpPr>
        <p:spPr bwMode="auto">
          <a:xfrm>
            <a:off x="2706688" y="2798763"/>
            <a:ext cx="455612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5" name="Rectangle 135"/>
          <p:cNvSpPr>
            <a:spLocks noChangeArrowheads="1"/>
          </p:cNvSpPr>
          <p:nvPr/>
        </p:nvSpPr>
        <p:spPr bwMode="auto">
          <a:xfrm>
            <a:off x="3162300" y="2798763"/>
            <a:ext cx="455613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6" name="Rectangle 136"/>
          <p:cNvSpPr>
            <a:spLocks noChangeArrowheads="1"/>
          </p:cNvSpPr>
          <p:nvPr/>
        </p:nvSpPr>
        <p:spPr bwMode="auto">
          <a:xfrm>
            <a:off x="3617913" y="2798763"/>
            <a:ext cx="455612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7" name="Rectangle 137"/>
          <p:cNvSpPr>
            <a:spLocks noChangeArrowheads="1"/>
          </p:cNvSpPr>
          <p:nvPr/>
        </p:nvSpPr>
        <p:spPr bwMode="auto">
          <a:xfrm>
            <a:off x="4073525" y="2798763"/>
            <a:ext cx="455613" cy="450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7498" name="Rectangle 138"/>
          <p:cNvSpPr>
            <a:spLocks noChangeArrowheads="1"/>
          </p:cNvSpPr>
          <p:nvPr/>
        </p:nvSpPr>
        <p:spPr bwMode="auto">
          <a:xfrm>
            <a:off x="1270000" y="2198688"/>
            <a:ext cx="2871788" cy="536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7499" name="Group 139"/>
          <p:cNvGrpSpPr>
            <a:grpSpLocks/>
          </p:cNvGrpSpPr>
          <p:nvPr/>
        </p:nvGrpSpPr>
        <p:grpSpPr bwMode="auto">
          <a:xfrm>
            <a:off x="5391150" y="2376488"/>
            <a:ext cx="3165475" cy="695325"/>
            <a:chOff x="3247" y="1455"/>
            <a:chExt cx="2199" cy="438"/>
          </a:xfrm>
        </p:grpSpPr>
        <p:sp>
          <p:nvSpPr>
            <p:cNvPr id="527500" name="Line 140"/>
            <p:cNvSpPr>
              <a:spLocks noChangeShapeType="1"/>
            </p:cNvSpPr>
            <p:nvPr/>
          </p:nvSpPr>
          <p:spPr bwMode="auto">
            <a:xfrm flipH="1">
              <a:off x="3269" y="1478"/>
              <a:ext cx="999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1" name="Freeform 141"/>
            <p:cNvSpPr>
              <a:spLocks/>
            </p:cNvSpPr>
            <p:nvPr/>
          </p:nvSpPr>
          <p:spPr bwMode="auto">
            <a:xfrm>
              <a:off x="3247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02" name="Line 142"/>
            <p:cNvSpPr>
              <a:spLocks noChangeShapeType="1"/>
            </p:cNvSpPr>
            <p:nvPr/>
          </p:nvSpPr>
          <p:spPr bwMode="auto">
            <a:xfrm flipH="1">
              <a:off x="3567" y="1478"/>
              <a:ext cx="701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3" name="Line 143"/>
            <p:cNvSpPr>
              <a:spLocks noChangeShapeType="1"/>
            </p:cNvSpPr>
            <p:nvPr/>
          </p:nvSpPr>
          <p:spPr bwMode="auto">
            <a:xfrm flipH="1">
              <a:off x="3886" y="1478"/>
              <a:ext cx="389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4" name="Line 144"/>
            <p:cNvSpPr>
              <a:spLocks noChangeShapeType="1"/>
            </p:cNvSpPr>
            <p:nvPr/>
          </p:nvSpPr>
          <p:spPr bwMode="auto">
            <a:xfrm>
              <a:off x="4268" y="1478"/>
              <a:ext cx="229" cy="3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5" name="Line 145"/>
            <p:cNvSpPr>
              <a:spLocks noChangeShapeType="1"/>
            </p:cNvSpPr>
            <p:nvPr/>
          </p:nvSpPr>
          <p:spPr bwMode="auto">
            <a:xfrm>
              <a:off x="4275" y="1478"/>
              <a:ext cx="534" cy="3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6" name="Line 146"/>
            <p:cNvSpPr>
              <a:spLocks noChangeShapeType="1"/>
            </p:cNvSpPr>
            <p:nvPr/>
          </p:nvSpPr>
          <p:spPr bwMode="auto">
            <a:xfrm>
              <a:off x="4268" y="1471"/>
              <a:ext cx="1159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07" name="Freeform 147"/>
            <p:cNvSpPr>
              <a:spLocks/>
            </p:cNvSpPr>
            <p:nvPr/>
          </p:nvSpPr>
          <p:spPr bwMode="auto">
            <a:xfrm>
              <a:off x="3554" y="1850"/>
              <a:ext cx="47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08" name="Freeform 148"/>
            <p:cNvSpPr>
              <a:spLocks/>
            </p:cNvSpPr>
            <p:nvPr/>
          </p:nvSpPr>
          <p:spPr bwMode="auto">
            <a:xfrm>
              <a:off x="3862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09" name="Freeform 149"/>
            <p:cNvSpPr>
              <a:spLocks/>
            </p:cNvSpPr>
            <p:nvPr/>
          </p:nvSpPr>
          <p:spPr bwMode="auto">
            <a:xfrm>
              <a:off x="4477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0" name="Freeform 150"/>
            <p:cNvSpPr>
              <a:spLocks/>
            </p:cNvSpPr>
            <p:nvPr/>
          </p:nvSpPr>
          <p:spPr bwMode="auto">
            <a:xfrm>
              <a:off x="4785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1" name="Line 151"/>
            <p:cNvSpPr>
              <a:spLocks noChangeShapeType="1"/>
            </p:cNvSpPr>
            <p:nvPr/>
          </p:nvSpPr>
          <p:spPr bwMode="auto">
            <a:xfrm>
              <a:off x="4275" y="1478"/>
              <a:ext cx="840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12" name="Freeform 152"/>
            <p:cNvSpPr>
              <a:spLocks/>
            </p:cNvSpPr>
            <p:nvPr/>
          </p:nvSpPr>
          <p:spPr bwMode="auto">
            <a:xfrm>
              <a:off x="5092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3" name="Freeform 153"/>
            <p:cNvSpPr>
              <a:spLocks/>
            </p:cNvSpPr>
            <p:nvPr/>
          </p:nvSpPr>
          <p:spPr bwMode="auto">
            <a:xfrm>
              <a:off x="5400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4" name="Line 154"/>
            <p:cNvSpPr>
              <a:spLocks noChangeShapeType="1"/>
            </p:cNvSpPr>
            <p:nvPr/>
          </p:nvSpPr>
          <p:spPr bwMode="auto">
            <a:xfrm flipH="1">
              <a:off x="4185" y="1471"/>
              <a:ext cx="90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15" name="Freeform 155"/>
            <p:cNvSpPr>
              <a:spLocks/>
            </p:cNvSpPr>
            <p:nvPr/>
          </p:nvSpPr>
          <p:spPr bwMode="auto">
            <a:xfrm>
              <a:off x="4170" y="1850"/>
              <a:ext cx="46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16" name="Freeform 156"/>
            <p:cNvSpPr>
              <a:spLocks/>
            </p:cNvSpPr>
            <p:nvPr/>
          </p:nvSpPr>
          <p:spPr bwMode="auto">
            <a:xfrm>
              <a:off x="4247" y="1455"/>
              <a:ext cx="47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7517" name="Line 157"/>
          <p:cNvSpPr>
            <a:spLocks noChangeShapeType="1"/>
          </p:cNvSpPr>
          <p:nvPr/>
        </p:nvSpPr>
        <p:spPr bwMode="auto">
          <a:xfrm>
            <a:off x="4741863" y="2735263"/>
            <a:ext cx="511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7518" name="Group 158"/>
          <p:cNvGrpSpPr>
            <a:grpSpLocks/>
          </p:cNvGrpSpPr>
          <p:nvPr/>
        </p:nvGrpSpPr>
        <p:grpSpPr bwMode="auto">
          <a:xfrm>
            <a:off x="1204913" y="5022850"/>
            <a:ext cx="7142162" cy="695325"/>
            <a:chOff x="759" y="3164"/>
            <a:chExt cx="4499" cy="438"/>
          </a:xfrm>
        </p:grpSpPr>
        <p:grpSp>
          <p:nvGrpSpPr>
            <p:cNvPr id="527519" name="Group 159"/>
            <p:cNvGrpSpPr>
              <a:grpSpLocks/>
            </p:cNvGrpSpPr>
            <p:nvPr/>
          </p:nvGrpSpPr>
          <p:grpSpPr bwMode="auto">
            <a:xfrm>
              <a:off x="759" y="3164"/>
              <a:ext cx="1994" cy="438"/>
              <a:chOff x="3247" y="1455"/>
              <a:chExt cx="2199" cy="438"/>
            </a:xfrm>
          </p:grpSpPr>
          <p:sp>
            <p:nvSpPr>
              <p:cNvPr id="527520" name="Line 160"/>
              <p:cNvSpPr>
                <a:spLocks noChangeShapeType="1"/>
              </p:cNvSpPr>
              <p:nvPr/>
            </p:nvSpPr>
            <p:spPr bwMode="auto">
              <a:xfrm flipH="1">
                <a:off x="3269" y="1478"/>
                <a:ext cx="999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1" name="Freeform 161"/>
              <p:cNvSpPr>
                <a:spLocks/>
              </p:cNvSpPr>
              <p:nvPr/>
            </p:nvSpPr>
            <p:spPr bwMode="auto">
              <a:xfrm>
                <a:off x="3247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2" name="Line 162"/>
              <p:cNvSpPr>
                <a:spLocks noChangeShapeType="1"/>
              </p:cNvSpPr>
              <p:nvPr/>
            </p:nvSpPr>
            <p:spPr bwMode="auto">
              <a:xfrm flipH="1">
                <a:off x="3567" y="1478"/>
                <a:ext cx="701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3" name="Line 163"/>
              <p:cNvSpPr>
                <a:spLocks noChangeShapeType="1"/>
              </p:cNvSpPr>
              <p:nvPr/>
            </p:nvSpPr>
            <p:spPr bwMode="auto">
              <a:xfrm flipH="1">
                <a:off x="3886" y="1478"/>
                <a:ext cx="389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4" name="Line 164"/>
              <p:cNvSpPr>
                <a:spLocks noChangeShapeType="1"/>
              </p:cNvSpPr>
              <p:nvPr/>
            </p:nvSpPr>
            <p:spPr bwMode="auto">
              <a:xfrm>
                <a:off x="4268" y="1478"/>
                <a:ext cx="229" cy="3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5" name="Line 165"/>
              <p:cNvSpPr>
                <a:spLocks noChangeShapeType="1"/>
              </p:cNvSpPr>
              <p:nvPr/>
            </p:nvSpPr>
            <p:spPr bwMode="auto">
              <a:xfrm>
                <a:off x="4275" y="1478"/>
                <a:ext cx="534" cy="3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6" name="Line 166"/>
              <p:cNvSpPr>
                <a:spLocks noChangeShapeType="1"/>
              </p:cNvSpPr>
              <p:nvPr/>
            </p:nvSpPr>
            <p:spPr bwMode="auto">
              <a:xfrm>
                <a:off x="4268" y="1471"/>
                <a:ext cx="1159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7" name="Freeform 167"/>
              <p:cNvSpPr>
                <a:spLocks/>
              </p:cNvSpPr>
              <p:nvPr/>
            </p:nvSpPr>
            <p:spPr bwMode="auto">
              <a:xfrm>
                <a:off x="3554" y="1850"/>
                <a:ext cx="47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8" name="Freeform 168"/>
              <p:cNvSpPr>
                <a:spLocks/>
              </p:cNvSpPr>
              <p:nvPr/>
            </p:nvSpPr>
            <p:spPr bwMode="auto">
              <a:xfrm>
                <a:off x="3862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29" name="Freeform 169"/>
              <p:cNvSpPr>
                <a:spLocks/>
              </p:cNvSpPr>
              <p:nvPr/>
            </p:nvSpPr>
            <p:spPr bwMode="auto">
              <a:xfrm>
                <a:off x="4477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0" name="Freeform 170"/>
              <p:cNvSpPr>
                <a:spLocks/>
              </p:cNvSpPr>
              <p:nvPr/>
            </p:nvSpPr>
            <p:spPr bwMode="auto">
              <a:xfrm>
                <a:off x="4785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1" name="Line 171"/>
              <p:cNvSpPr>
                <a:spLocks noChangeShapeType="1"/>
              </p:cNvSpPr>
              <p:nvPr/>
            </p:nvSpPr>
            <p:spPr bwMode="auto">
              <a:xfrm>
                <a:off x="4275" y="1478"/>
                <a:ext cx="840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2" name="Freeform 172"/>
              <p:cNvSpPr>
                <a:spLocks/>
              </p:cNvSpPr>
              <p:nvPr/>
            </p:nvSpPr>
            <p:spPr bwMode="auto">
              <a:xfrm>
                <a:off x="5092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3" name="Freeform 173"/>
              <p:cNvSpPr>
                <a:spLocks/>
              </p:cNvSpPr>
              <p:nvPr/>
            </p:nvSpPr>
            <p:spPr bwMode="auto">
              <a:xfrm>
                <a:off x="5400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4" name="Line 174"/>
              <p:cNvSpPr>
                <a:spLocks noChangeShapeType="1"/>
              </p:cNvSpPr>
              <p:nvPr/>
            </p:nvSpPr>
            <p:spPr bwMode="auto">
              <a:xfrm flipH="1">
                <a:off x="4185" y="1471"/>
                <a:ext cx="90" cy="4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5" name="Freeform 175"/>
              <p:cNvSpPr>
                <a:spLocks/>
              </p:cNvSpPr>
              <p:nvPr/>
            </p:nvSpPr>
            <p:spPr bwMode="auto">
              <a:xfrm>
                <a:off x="4170" y="1850"/>
                <a:ext cx="46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536" name="Freeform 176"/>
              <p:cNvSpPr>
                <a:spLocks/>
              </p:cNvSpPr>
              <p:nvPr/>
            </p:nvSpPr>
            <p:spPr bwMode="auto">
              <a:xfrm>
                <a:off x="4247" y="1455"/>
                <a:ext cx="47" cy="43"/>
              </a:xfrm>
              <a:custGeom>
                <a:avLst/>
                <a:gdLst/>
                <a:ahLst/>
                <a:cxnLst>
                  <a:cxn ang="0">
                    <a:pos x="40" y="72"/>
                  </a:cxn>
                  <a:cxn ang="0">
                    <a:pos x="64" y="64"/>
                  </a:cxn>
                  <a:cxn ang="0">
                    <a:pos x="72" y="40"/>
                  </a:cxn>
                  <a:cxn ang="0">
                    <a:pos x="64" y="16"/>
                  </a:cxn>
                  <a:cxn ang="0">
                    <a:pos x="40" y="0"/>
                  </a:cxn>
                  <a:cxn ang="0">
                    <a:pos x="16" y="16"/>
                  </a:cxn>
                  <a:cxn ang="0">
                    <a:pos x="0" y="40"/>
                  </a:cxn>
                  <a:cxn ang="0">
                    <a:pos x="16" y="64"/>
                  </a:cxn>
                  <a:cxn ang="0">
                    <a:pos x="40" y="72"/>
                  </a:cxn>
                </a:cxnLst>
                <a:rect l="0" t="0" r="r" b="b"/>
                <a:pathLst>
                  <a:path w="72" h="72">
                    <a:moveTo>
                      <a:pt x="40" y="72"/>
                    </a:moveTo>
                    <a:lnTo>
                      <a:pt x="64" y="64"/>
                    </a:lnTo>
                    <a:lnTo>
                      <a:pt x="72" y="40"/>
                    </a:lnTo>
                    <a:lnTo>
                      <a:pt x="64" y="16"/>
                    </a:lnTo>
                    <a:lnTo>
                      <a:pt x="40" y="0"/>
                    </a:lnTo>
                    <a:lnTo>
                      <a:pt x="16" y="16"/>
                    </a:lnTo>
                    <a:lnTo>
                      <a:pt x="0" y="40"/>
                    </a:lnTo>
                    <a:lnTo>
                      <a:pt x="16" y="64"/>
                    </a:lnTo>
                    <a:lnTo>
                      <a:pt x="40" y="7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7537" name="Line 177"/>
            <p:cNvSpPr>
              <a:spLocks noChangeShapeType="1"/>
            </p:cNvSpPr>
            <p:nvPr/>
          </p:nvSpPr>
          <p:spPr bwMode="auto">
            <a:xfrm flipH="1">
              <a:off x="3284" y="3199"/>
              <a:ext cx="542" cy="3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38" name="Freeform 178"/>
            <p:cNvSpPr>
              <a:spLocks/>
            </p:cNvSpPr>
            <p:nvPr/>
          </p:nvSpPr>
          <p:spPr bwMode="auto">
            <a:xfrm>
              <a:off x="3264" y="3558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39" name="Line 179"/>
            <p:cNvSpPr>
              <a:spLocks noChangeShapeType="1"/>
            </p:cNvSpPr>
            <p:nvPr/>
          </p:nvSpPr>
          <p:spPr bwMode="auto">
            <a:xfrm flipH="1">
              <a:off x="3554" y="3199"/>
              <a:ext cx="279" cy="3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0" name="Line 180"/>
            <p:cNvSpPr>
              <a:spLocks noChangeShapeType="1"/>
            </p:cNvSpPr>
            <p:nvPr/>
          </p:nvSpPr>
          <p:spPr bwMode="auto">
            <a:xfrm>
              <a:off x="3826" y="3178"/>
              <a:ext cx="17" cy="4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1" name="Line 181"/>
            <p:cNvSpPr>
              <a:spLocks noChangeShapeType="1"/>
            </p:cNvSpPr>
            <p:nvPr/>
          </p:nvSpPr>
          <p:spPr bwMode="auto">
            <a:xfrm>
              <a:off x="3818" y="3193"/>
              <a:ext cx="579" cy="3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2" name="Line 182"/>
            <p:cNvSpPr>
              <a:spLocks noChangeShapeType="1"/>
            </p:cNvSpPr>
            <p:nvPr/>
          </p:nvSpPr>
          <p:spPr bwMode="auto">
            <a:xfrm flipH="1">
              <a:off x="4680" y="3186"/>
              <a:ext cx="277" cy="3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3" name="Line 183"/>
            <p:cNvSpPr>
              <a:spLocks noChangeShapeType="1"/>
            </p:cNvSpPr>
            <p:nvPr/>
          </p:nvSpPr>
          <p:spPr bwMode="auto">
            <a:xfrm>
              <a:off x="4965" y="3185"/>
              <a:ext cx="276" cy="3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4" name="Freeform 184"/>
            <p:cNvSpPr>
              <a:spLocks/>
            </p:cNvSpPr>
            <p:nvPr/>
          </p:nvSpPr>
          <p:spPr bwMode="auto">
            <a:xfrm>
              <a:off x="3542" y="3558"/>
              <a:ext cx="43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45" name="Freeform 185"/>
            <p:cNvSpPr>
              <a:spLocks/>
            </p:cNvSpPr>
            <p:nvPr/>
          </p:nvSpPr>
          <p:spPr bwMode="auto">
            <a:xfrm>
              <a:off x="3822" y="3558"/>
              <a:ext cx="41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46" name="Freeform 186"/>
            <p:cNvSpPr>
              <a:spLocks/>
            </p:cNvSpPr>
            <p:nvPr/>
          </p:nvSpPr>
          <p:spPr bwMode="auto">
            <a:xfrm>
              <a:off x="4379" y="3558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47" name="Freeform 187"/>
            <p:cNvSpPr>
              <a:spLocks/>
            </p:cNvSpPr>
            <p:nvPr/>
          </p:nvSpPr>
          <p:spPr bwMode="auto">
            <a:xfrm>
              <a:off x="4659" y="3558"/>
              <a:ext cx="41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48" name="Line 188"/>
            <p:cNvSpPr>
              <a:spLocks noChangeShapeType="1"/>
            </p:cNvSpPr>
            <p:nvPr/>
          </p:nvSpPr>
          <p:spPr bwMode="auto">
            <a:xfrm flipH="1">
              <a:off x="4958" y="3179"/>
              <a:ext cx="6" cy="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49" name="Freeform 189"/>
            <p:cNvSpPr>
              <a:spLocks/>
            </p:cNvSpPr>
            <p:nvPr/>
          </p:nvSpPr>
          <p:spPr bwMode="auto">
            <a:xfrm>
              <a:off x="4937" y="3558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0" name="Freeform 190"/>
            <p:cNvSpPr>
              <a:spLocks/>
            </p:cNvSpPr>
            <p:nvPr/>
          </p:nvSpPr>
          <p:spPr bwMode="auto">
            <a:xfrm>
              <a:off x="5216" y="3558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1" name="Line 191"/>
            <p:cNvSpPr>
              <a:spLocks noChangeShapeType="1"/>
            </p:cNvSpPr>
            <p:nvPr/>
          </p:nvSpPr>
          <p:spPr bwMode="auto">
            <a:xfrm>
              <a:off x="3825" y="3199"/>
              <a:ext cx="290" cy="3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552" name="Freeform 192"/>
            <p:cNvSpPr>
              <a:spLocks/>
            </p:cNvSpPr>
            <p:nvPr/>
          </p:nvSpPr>
          <p:spPr bwMode="auto">
            <a:xfrm>
              <a:off x="4101" y="3558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3" name="Freeform 193"/>
            <p:cNvSpPr>
              <a:spLocks/>
            </p:cNvSpPr>
            <p:nvPr/>
          </p:nvSpPr>
          <p:spPr bwMode="auto">
            <a:xfrm>
              <a:off x="3808" y="3177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4" name="Freeform 194"/>
            <p:cNvSpPr>
              <a:spLocks/>
            </p:cNvSpPr>
            <p:nvPr/>
          </p:nvSpPr>
          <p:spPr bwMode="auto">
            <a:xfrm>
              <a:off x="4938" y="3164"/>
              <a:ext cx="42" cy="43"/>
            </a:xfrm>
            <a:custGeom>
              <a:avLst/>
              <a:gdLst/>
              <a:ahLst/>
              <a:cxnLst>
                <a:cxn ang="0">
                  <a:pos x="40" y="72"/>
                </a:cxn>
                <a:cxn ang="0">
                  <a:pos x="64" y="64"/>
                </a:cxn>
                <a:cxn ang="0">
                  <a:pos x="72" y="40"/>
                </a:cxn>
                <a:cxn ang="0">
                  <a:pos x="64" y="16"/>
                </a:cxn>
                <a:cxn ang="0">
                  <a:pos x="40" y="0"/>
                </a:cxn>
                <a:cxn ang="0">
                  <a:pos x="16" y="16"/>
                </a:cxn>
                <a:cxn ang="0">
                  <a:pos x="0" y="40"/>
                </a:cxn>
                <a:cxn ang="0">
                  <a:pos x="16" y="64"/>
                </a:cxn>
                <a:cxn ang="0">
                  <a:pos x="40" y="72"/>
                </a:cxn>
              </a:cxnLst>
              <a:rect l="0" t="0" r="r" b="b"/>
              <a:pathLst>
                <a:path w="72" h="72">
                  <a:moveTo>
                    <a:pt x="40" y="72"/>
                  </a:moveTo>
                  <a:lnTo>
                    <a:pt x="64" y="64"/>
                  </a:lnTo>
                  <a:lnTo>
                    <a:pt x="72" y="40"/>
                  </a:lnTo>
                  <a:lnTo>
                    <a:pt x="64" y="16"/>
                  </a:lnTo>
                  <a:lnTo>
                    <a:pt x="40" y="0"/>
                  </a:lnTo>
                  <a:lnTo>
                    <a:pt x="16" y="16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40" y="72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55" name="Line 195"/>
            <p:cNvSpPr>
              <a:spLocks noChangeShapeType="1"/>
            </p:cNvSpPr>
            <p:nvPr/>
          </p:nvSpPr>
          <p:spPr bwMode="auto">
            <a:xfrm>
              <a:off x="2867" y="3356"/>
              <a:ext cx="3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36575" y="3852863"/>
            <a:ext cx="8115300" cy="1477328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l">
              <a:buFontTx/>
              <a:buChar char="•"/>
            </a:pP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)-tree uses linear space and has height</a:t>
            </a:r>
          </a:p>
          <a:p>
            <a:pPr marL="227013" indent="-227013" algn="l"/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</a:t>
            </a:r>
          </a:p>
          <a:p>
            <a:pPr marL="227013" indent="-227013" algn="l"/>
            <a:r>
              <a:rPr lang="en-US" dirty="0">
                <a:sym typeface="Symbol" pitchFamily="18" charset="2"/>
              </a:rPr>
              <a:t>	Choosing </a:t>
            </a:r>
            <a:r>
              <a:rPr lang="en-US" i="1" dirty="0" err="1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,</a:t>
            </a:r>
            <a:r>
              <a:rPr lang="en-US" i="1" dirty="0" err="1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=          </a:t>
            </a:r>
            <a:r>
              <a:rPr lang="en-US" dirty="0" smtClean="0">
                <a:sym typeface="Symbol" pitchFamily="18" charset="2"/>
              </a:rPr>
              <a:t>  each </a:t>
            </a:r>
            <a:r>
              <a:rPr lang="en-US" dirty="0">
                <a:sym typeface="Symbol" pitchFamily="18" charset="2"/>
              </a:rPr>
              <a:t>node/leaf stored in one disk block</a:t>
            </a:r>
          </a:p>
          <a:p>
            <a:pPr marL="227013" indent="-227013" algn="l"/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latin typeface="Symbol" pitchFamily="18" charset="2"/>
                <a:sym typeface="Symbol" pitchFamily="18" charset="2"/>
              </a:rPr>
              <a:t></a:t>
            </a:r>
          </a:p>
          <a:p>
            <a:pPr marL="227013" indent="-227013" algn="l"/>
            <a:r>
              <a:rPr lang="en-US" dirty="0">
                <a:latin typeface="Symbol" pitchFamily="18" charset="2"/>
                <a:sym typeface="Symbol" pitchFamily="18" charset="2"/>
              </a:rPr>
              <a:t>	</a:t>
            </a:r>
            <a:r>
              <a:rPr lang="en-US" i="1" dirty="0">
                <a:latin typeface="Symbol" pitchFamily="18" charset="2"/>
                <a:sym typeface="Symbol" pitchFamily="18" charset="2"/>
              </a:rPr>
              <a:t>O</a:t>
            </a:r>
            <a:r>
              <a:rPr lang="en-US" dirty="0">
                <a:latin typeface="Symbol" pitchFamily="18" charset="2"/>
                <a:sym typeface="Symbol" pitchFamily="18" charset="2"/>
              </a:rPr>
              <a:t>(</a:t>
            </a:r>
            <a:r>
              <a:rPr lang="en-US" i="1" dirty="0">
                <a:latin typeface="Symbol" pitchFamily="18" charset="2"/>
                <a:sym typeface="Symbol" pitchFamily="18" charset="2"/>
              </a:rPr>
              <a:t>N/B</a:t>
            </a:r>
            <a:r>
              <a:rPr lang="en-US" dirty="0">
                <a:latin typeface="Symbol" pitchFamily="18" charset="2"/>
                <a:sym typeface="Symbol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space and                          </a:t>
            </a:r>
            <a:r>
              <a:rPr lang="en-US" dirty="0" smtClean="0">
                <a:sym typeface="Symbol" pitchFamily="18" charset="2"/>
              </a:rPr>
              <a:t>        </a:t>
            </a:r>
            <a:r>
              <a:rPr lang="en-US" dirty="0">
                <a:sym typeface="Symbol" pitchFamily="18" charset="2"/>
              </a:rPr>
              <a:t>query</a:t>
            </a:r>
            <a:endParaRPr lang="en-US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 flipH="1">
            <a:off x="5934075" y="2552700"/>
            <a:ext cx="190500" cy="382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(a,b)-tree</a:t>
            </a: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4725988" cy="2384425"/>
          </a:xfrm>
        </p:spPr>
        <p:txBody>
          <a:bodyPr/>
          <a:lstStyle/>
          <a:p>
            <a:r>
              <a:rPr lang="en-US" sz="2000" i="1" dirty="0"/>
              <a:t>T</a:t>
            </a:r>
            <a:r>
              <a:rPr lang="en-US" sz="2000" dirty="0"/>
              <a:t> is an 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)-tree (</a:t>
            </a:r>
            <a:r>
              <a:rPr lang="en-US" sz="2000" i="1" dirty="0"/>
              <a:t>a</a:t>
            </a:r>
            <a:r>
              <a:rPr lang="en-US" sz="2000" dirty="0">
                <a:cs typeface="Times New Roman" pitchFamily="18" charset="0"/>
              </a:rPr>
              <a:t>≥2 and </a:t>
            </a:r>
            <a:r>
              <a:rPr lang="en-US" sz="2000" i="1" dirty="0">
                <a:cs typeface="Times New Roman" pitchFamily="18" charset="0"/>
              </a:rPr>
              <a:t>b</a:t>
            </a:r>
            <a:r>
              <a:rPr lang="en-US" sz="2000" dirty="0">
                <a:cs typeface="Times New Roman" pitchFamily="18" charset="0"/>
              </a:rPr>
              <a:t>≥2</a:t>
            </a:r>
            <a:r>
              <a:rPr lang="en-US" sz="2000" i="1" dirty="0">
                <a:cs typeface="Times New Roman" pitchFamily="18" charset="0"/>
              </a:rPr>
              <a:t>a</a:t>
            </a:r>
            <a:r>
              <a:rPr lang="en-US" sz="2000" dirty="0">
                <a:cs typeface="Times New Roman" pitchFamily="18" charset="0"/>
              </a:rPr>
              <a:t>-1)</a:t>
            </a:r>
          </a:p>
          <a:p>
            <a:pPr lvl="1"/>
            <a:r>
              <a:rPr lang="en-US" sz="2000" dirty="0"/>
              <a:t>All leaves on the same level (contain between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 </a:t>
            </a:r>
            <a:r>
              <a:rPr lang="en-US" sz="2000" dirty="0"/>
              <a:t>elements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Data stored only in leaves</a:t>
            </a:r>
            <a:endParaRPr lang="en-US" sz="2000" dirty="0"/>
          </a:p>
          <a:p>
            <a:pPr lvl="1"/>
            <a:r>
              <a:rPr lang="en-US" sz="2000" dirty="0"/>
              <a:t>Except for the root, all nodes have degree between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</a:p>
          <a:p>
            <a:pPr lvl="1"/>
            <a:r>
              <a:rPr lang="en-US" sz="2000" dirty="0"/>
              <a:t>Root has degree between 2 and </a:t>
            </a:r>
            <a:r>
              <a:rPr lang="en-US" sz="2000" i="1" dirty="0"/>
              <a:t>b</a:t>
            </a:r>
          </a:p>
        </p:txBody>
      </p:sp>
      <p:graphicFrame>
        <p:nvGraphicFramePr>
          <p:cNvPr id="529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776040"/>
              </p:ext>
            </p:extLst>
          </p:nvPr>
        </p:nvGraphicFramePr>
        <p:xfrm>
          <a:off x="4787282" y="3830503"/>
          <a:ext cx="13001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4" imgW="583920" imgH="190440" progId="Equation.3">
                  <p:embed/>
                </p:oleObj>
              </mc:Choice>
              <mc:Fallback>
                <p:oleObj name="Equation" r:id="rId4" imgW="583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282" y="3830503"/>
                        <a:ext cx="13001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530225" y="3843337"/>
            <a:ext cx="4043363" cy="427038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/>
            <a:endParaRPr lang="da-DK">
              <a:latin typeface="Symbol" pitchFamily="18" charset="2"/>
            </a:endParaRPr>
          </a:p>
        </p:txBody>
      </p:sp>
      <p:graphicFrame>
        <p:nvGraphicFramePr>
          <p:cNvPr id="529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11571"/>
              </p:ext>
            </p:extLst>
          </p:nvPr>
        </p:nvGraphicFramePr>
        <p:xfrm>
          <a:off x="2713038" y="4929187"/>
          <a:ext cx="1498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929187"/>
                        <a:ext cx="14986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46839"/>
              </p:ext>
            </p:extLst>
          </p:nvPr>
        </p:nvGraphicFramePr>
        <p:xfrm>
          <a:off x="2286000" y="4384357"/>
          <a:ext cx="7064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8" imgW="317160" imgH="190440" progId="Equation.3">
                  <p:embed/>
                </p:oleObj>
              </mc:Choice>
              <mc:Fallback>
                <p:oleObj name="Equation" r:id="rId8" imgW="317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84357"/>
                        <a:ext cx="70643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8" name="Line 10"/>
          <p:cNvSpPr>
            <a:spLocks noChangeShapeType="1"/>
          </p:cNvSpPr>
          <p:nvPr/>
        </p:nvSpPr>
        <p:spPr bwMode="auto">
          <a:xfrm flipV="1">
            <a:off x="6662738" y="2560638"/>
            <a:ext cx="98425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19" name="Line 11"/>
          <p:cNvSpPr>
            <a:spLocks noChangeShapeType="1"/>
          </p:cNvSpPr>
          <p:nvPr/>
        </p:nvSpPr>
        <p:spPr bwMode="auto">
          <a:xfrm flipH="1" flipV="1">
            <a:off x="6794500" y="2560638"/>
            <a:ext cx="98425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0" name="Line 12"/>
          <p:cNvSpPr>
            <a:spLocks noChangeShapeType="1"/>
          </p:cNvSpPr>
          <p:nvPr/>
        </p:nvSpPr>
        <p:spPr bwMode="auto">
          <a:xfrm flipH="1" flipV="1">
            <a:off x="7686675" y="2555875"/>
            <a:ext cx="111125" cy="398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V="1">
            <a:off x="7600950" y="2560638"/>
            <a:ext cx="87313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2" name="Line 14"/>
          <p:cNvSpPr>
            <a:spLocks noChangeShapeType="1"/>
          </p:cNvSpPr>
          <p:nvPr/>
        </p:nvSpPr>
        <p:spPr bwMode="auto">
          <a:xfrm flipH="1">
            <a:off x="6765925" y="1976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23" name="Line 15"/>
          <p:cNvSpPr>
            <a:spLocks noChangeShapeType="1"/>
          </p:cNvSpPr>
          <p:nvPr/>
        </p:nvSpPr>
        <p:spPr bwMode="auto">
          <a:xfrm>
            <a:off x="6777038" y="2014538"/>
            <a:ext cx="911225" cy="547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24" name="Oval 16"/>
          <p:cNvSpPr>
            <a:spLocks noChangeArrowheads="1"/>
          </p:cNvSpPr>
          <p:nvPr/>
        </p:nvSpPr>
        <p:spPr bwMode="auto">
          <a:xfrm>
            <a:off x="6670675" y="2462213"/>
            <a:ext cx="196850" cy="1968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5" name="Line 17"/>
          <p:cNvSpPr>
            <a:spLocks noChangeShapeType="1"/>
          </p:cNvSpPr>
          <p:nvPr/>
        </p:nvSpPr>
        <p:spPr bwMode="auto">
          <a:xfrm flipH="1">
            <a:off x="7391400" y="2557463"/>
            <a:ext cx="296863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26" name="Line 18"/>
          <p:cNvSpPr>
            <a:spLocks noChangeShapeType="1"/>
          </p:cNvSpPr>
          <p:nvPr/>
        </p:nvSpPr>
        <p:spPr bwMode="auto">
          <a:xfrm>
            <a:off x="7688263" y="2571750"/>
            <a:ext cx="31750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27" name="Oval 19"/>
          <p:cNvSpPr>
            <a:spLocks noChangeArrowheads="1"/>
          </p:cNvSpPr>
          <p:nvPr/>
        </p:nvSpPr>
        <p:spPr bwMode="auto">
          <a:xfrm>
            <a:off x="7593013" y="2462213"/>
            <a:ext cx="196850" cy="1968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8" name="Line 20"/>
          <p:cNvSpPr>
            <a:spLocks noChangeShapeType="1"/>
          </p:cNvSpPr>
          <p:nvPr/>
        </p:nvSpPr>
        <p:spPr bwMode="auto">
          <a:xfrm flipH="1" flipV="1">
            <a:off x="6200775" y="2590800"/>
            <a:ext cx="13970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29" name="Line 21"/>
          <p:cNvSpPr>
            <a:spLocks noChangeShapeType="1"/>
          </p:cNvSpPr>
          <p:nvPr/>
        </p:nvSpPr>
        <p:spPr bwMode="auto">
          <a:xfrm flipV="1">
            <a:off x="6143625" y="2559050"/>
            <a:ext cx="15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 flipV="1">
            <a:off x="6162675" y="1976438"/>
            <a:ext cx="614363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31" name="Oval 23"/>
          <p:cNvSpPr>
            <a:spLocks noChangeArrowheads="1"/>
          </p:cNvSpPr>
          <p:nvPr/>
        </p:nvSpPr>
        <p:spPr bwMode="auto">
          <a:xfrm>
            <a:off x="6662738" y="1900238"/>
            <a:ext cx="196850" cy="1968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32" name="Oval 24"/>
          <p:cNvSpPr>
            <a:spLocks noChangeArrowheads="1"/>
          </p:cNvSpPr>
          <p:nvPr/>
        </p:nvSpPr>
        <p:spPr bwMode="auto">
          <a:xfrm>
            <a:off x="6045200" y="2460625"/>
            <a:ext cx="196850" cy="1968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064375" y="1703388"/>
            <a:ext cx="1293813" cy="427037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>
                <a:latin typeface="Symbol" pitchFamily="18" charset="2"/>
              </a:rPr>
              <a:t>(2,4)-</a:t>
            </a:r>
            <a:r>
              <a:rPr lang="en-US"/>
              <a:t>tree</a:t>
            </a:r>
            <a:endParaRPr lang="en-US">
              <a:latin typeface="Symbol" pitchFamily="18" charset="2"/>
            </a:endParaRPr>
          </a:p>
        </p:txBody>
      </p:sp>
      <p:sp>
        <p:nvSpPr>
          <p:cNvPr id="529434" name="Rectangle 26"/>
          <p:cNvSpPr>
            <a:spLocks noChangeArrowheads="1"/>
          </p:cNvSpPr>
          <p:nvPr/>
        </p:nvSpPr>
        <p:spPr bwMode="auto">
          <a:xfrm>
            <a:off x="5856288" y="2859088"/>
            <a:ext cx="153987" cy="192087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35" name="Rectangle 27"/>
          <p:cNvSpPr>
            <a:spLocks noChangeArrowheads="1"/>
          </p:cNvSpPr>
          <p:nvPr/>
        </p:nvSpPr>
        <p:spPr bwMode="auto">
          <a:xfrm>
            <a:off x="5856288" y="2862263"/>
            <a:ext cx="152400" cy="142875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6" name="Line 28"/>
          <p:cNvSpPr>
            <a:spLocks noChangeShapeType="1"/>
          </p:cNvSpPr>
          <p:nvPr/>
        </p:nvSpPr>
        <p:spPr bwMode="auto">
          <a:xfrm>
            <a:off x="5851525" y="29591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37" name="Line 29"/>
          <p:cNvSpPr>
            <a:spLocks noChangeShapeType="1"/>
          </p:cNvSpPr>
          <p:nvPr/>
        </p:nvSpPr>
        <p:spPr bwMode="auto">
          <a:xfrm>
            <a:off x="5853113" y="29130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38" name="Line 30"/>
          <p:cNvSpPr>
            <a:spLocks noChangeShapeType="1"/>
          </p:cNvSpPr>
          <p:nvPr/>
        </p:nvSpPr>
        <p:spPr bwMode="auto">
          <a:xfrm>
            <a:off x="5854700" y="300831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439" name="Group 31"/>
          <p:cNvGrpSpPr>
            <a:grpSpLocks/>
          </p:cNvGrpSpPr>
          <p:nvPr/>
        </p:nvGrpSpPr>
        <p:grpSpPr bwMode="auto">
          <a:xfrm>
            <a:off x="6069013" y="2859088"/>
            <a:ext cx="155575" cy="192087"/>
            <a:chOff x="3823" y="1801"/>
            <a:chExt cx="98" cy="121"/>
          </a:xfrm>
        </p:grpSpPr>
        <p:sp>
          <p:nvSpPr>
            <p:cNvPr id="529440" name="Rectangle 32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41" name="Line 33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42" name="Rectangle 34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3" name="Line 35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444" name="Group 36"/>
          <p:cNvGrpSpPr>
            <a:grpSpLocks/>
          </p:cNvGrpSpPr>
          <p:nvPr/>
        </p:nvGrpSpPr>
        <p:grpSpPr bwMode="auto">
          <a:xfrm>
            <a:off x="6275388" y="2859088"/>
            <a:ext cx="157162" cy="192087"/>
            <a:chOff x="3953" y="1801"/>
            <a:chExt cx="99" cy="121"/>
          </a:xfrm>
        </p:grpSpPr>
        <p:sp>
          <p:nvSpPr>
            <p:cNvPr id="529445" name="Rectangle 37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46" name="Rectangle 38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48" name="Line 40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49" name="Line 41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50" name="Rectangle 42"/>
          <p:cNvSpPr>
            <a:spLocks noChangeArrowheads="1"/>
          </p:cNvSpPr>
          <p:nvPr/>
        </p:nvSpPr>
        <p:spPr bwMode="auto">
          <a:xfrm>
            <a:off x="7918450" y="2860675"/>
            <a:ext cx="153988" cy="187325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51" name="Rectangle 43"/>
          <p:cNvSpPr>
            <a:spLocks noChangeArrowheads="1"/>
          </p:cNvSpPr>
          <p:nvPr/>
        </p:nvSpPr>
        <p:spPr bwMode="auto">
          <a:xfrm>
            <a:off x="7920038" y="2862263"/>
            <a:ext cx="152400" cy="184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2" name="Line 44"/>
          <p:cNvSpPr>
            <a:spLocks noChangeShapeType="1"/>
          </p:cNvSpPr>
          <p:nvPr/>
        </p:nvSpPr>
        <p:spPr bwMode="auto">
          <a:xfrm>
            <a:off x="7918450" y="295592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920038" y="291147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>
            <a:off x="7915275" y="300513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55" name="Rectangle 47"/>
          <p:cNvSpPr>
            <a:spLocks noChangeArrowheads="1"/>
          </p:cNvSpPr>
          <p:nvPr/>
        </p:nvSpPr>
        <p:spPr bwMode="auto">
          <a:xfrm>
            <a:off x="7723188" y="2860675"/>
            <a:ext cx="153987" cy="187325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56" name="Rectangle 48"/>
          <p:cNvSpPr>
            <a:spLocks noChangeArrowheads="1"/>
          </p:cNvSpPr>
          <p:nvPr/>
        </p:nvSpPr>
        <p:spPr bwMode="auto">
          <a:xfrm>
            <a:off x="7723188" y="2862263"/>
            <a:ext cx="153987" cy="1857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7" name="Line 49"/>
          <p:cNvSpPr>
            <a:spLocks noChangeShapeType="1"/>
          </p:cNvSpPr>
          <p:nvPr/>
        </p:nvSpPr>
        <p:spPr bwMode="auto">
          <a:xfrm>
            <a:off x="7723188" y="295592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58" name="Line 50"/>
          <p:cNvSpPr>
            <a:spLocks noChangeShapeType="1"/>
          </p:cNvSpPr>
          <p:nvPr/>
        </p:nvSpPr>
        <p:spPr bwMode="auto">
          <a:xfrm>
            <a:off x="7724775" y="291147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59" name="Line 51"/>
          <p:cNvSpPr>
            <a:spLocks noChangeShapeType="1"/>
          </p:cNvSpPr>
          <p:nvPr/>
        </p:nvSpPr>
        <p:spPr bwMode="auto">
          <a:xfrm>
            <a:off x="7720013" y="300513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591300" y="2862263"/>
            <a:ext cx="153988" cy="187325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61" name="Rectangle 53"/>
          <p:cNvSpPr>
            <a:spLocks noChangeArrowheads="1"/>
          </p:cNvSpPr>
          <p:nvPr/>
        </p:nvSpPr>
        <p:spPr bwMode="auto">
          <a:xfrm>
            <a:off x="6592888" y="2863850"/>
            <a:ext cx="152400" cy="185738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2" name="Line 54"/>
          <p:cNvSpPr>
            <a:spLocks noChangeShapeType="1"/>
          </p:cNvSpPr>
          <p:nvPr/>
        </p:nvSpPr>
        <p:spPr bwMode="auto">
          <a:xfrm>
            <a:off x="6591300" y="295751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3" name="Line 55"/>
          <p:cNvSpPr>
            <a:spLocks noChangeShapeType="1"/>
          </p:cNvSpPr>
          <p:nvPr/>
        </p:nvSpPr>
        <p:spPr bwMode="auto">
          <a:xfrm>
            <a:off x="6592888" y="29130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4" name="Line 56"/>
          <p:cNvSpPr>
            <a:spLocks noChangeShapeType="1"/>
          </p:cNvSpPr>
          <p:nvPr/>
        </p:nvSpPr>
        <p:spPr bwMode="auto">
          <a:xfrm>
            <a:off x="6594475" y="300672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7321550" y="2863850"/>
            <a:ext cx="153988" cy="187325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66" name="Rectangle 58"/>
          <p:cNvSpPr>
            <a:spLocks noChangeArrowheads="1"/>
          </p:cNvSpPr>
          <p:nvPr/>
        </p:nvSpPr>
        <p:spPr bwMode="auto">
          <a:xfrm>
            <a:off x="7321550" y="2865438"/>
            <a:ext cx="153988" cy="1825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7" name="Line 59"/>
          <p:cNvSpPr>
            <a:spLocks noChangeShapeType="1"/>
          </p:cNvSpPr>
          <p:nvPr/>
        </p:nvSpPr>
        <p:spPr bwMode="auto">
          <a:xfrm>
            <a:off x="7321550" y="29591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8" name="Line 60"/>
          <p:cNvSpPr>
            <a:spLocks noChangeShapeType="1"/>
          </p:cNvSpPr>
          <p:nvPr/>
        </p:nvSpPr>
        <p:spPr bwMode="auto">
          <a:xfrm>
            <a:off x="7323138" y="291465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69" name="Line 61"/>
          <p:cNvSpPr>
            <a:spLocks noChangeShapeType="1"/>
          </p:cNvSpPr>
          <p:nvPr/>
        </p:nvSpPr>
        <p:spPr bwMode="auto">
          <a:xfrm>
            <a:off x="7318375" y="300831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470" name="Group 62"/>
          <p:cNvGrpSpPr>
            <a:grpSpLocks/>
          </p:cNvGrpSpPr>
          <p:nvPr/>
        </p:nvGrpSpPr>
        <p:grpSpPr bwMode="auto">
          <a:xfrm>
            <a:off x="6799263" y="2860675"/>
            <a:ext cx="155575" cy="192088"/>
            <a:chOff x="3823" y="1801"/>
            <a:chExt cx="98" cy="121"/>
          </a:xfrm>
        </p:grpSpPr>
        <p:sp>
          <p:nvSpPr>
            <p:cNvPr id="529471" name="Rectangle 63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72" name="Line 64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73" name="Rectangle 65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74" name="Line 66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7526338" y="2868613"/>
            <a:ext cx="153987" cy="187325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9476" name="Rectangle 68"/>
          <p:cNvSpPr>
            <a:spLocks noChangeArrowheads="1"/>
          </p:cNvSpPr>
          <p:nvPr/>
        </p:nvSpPr>
        <p:spPr bwMode="auto">
          <a:xfrm>
            <a:off x="7526338" y="2865438"/>
            <a:ext cx="153987" cy="1397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77" name="Line 69"/>
          <p:cNvSpPr>
            <a:spLocks noChangeShapeType="1"/>
          </p:cNvSpPr>
          <p:nvPr/>
        </p:nvSpPr>
        <p:spPr bwMode="auto">
          <a:xfrm>
            <a:off x="7521575" y="2957513"/>
            <a:ext cx="1524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78" name="Line 70"/>
          <p:cNvSpPr>
            <a:spLocks noChangeShapeType="1"/>
          </p:cNvSpPr>
          <p:nvPr/>
        </p:nvSpPr>
        <p:spPr bwMode="auto">
          <a:xfrm>
            <a:off x="7523163" y="291465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9479" name="Line 71"/>
          <p:cNvSpPr>
            <a:spLocks noChangeShapeType="1"/>
          </p:cNvSpPr>
          <p:nvPr/>
        </p:nvSpPr>
        <p:spPr bwMode="auto">
          <a:xfrm>
            <a:off x="7524750" y="300831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)-Tree Insert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4702175" cy="495300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Insert:</a:t>
            </a:r>
          </a:p>
          <a:p>
            <a:pPr>
              <a:buClr>
                <a:schemeClr val="tx1"/>
              </a:buClr>
            </a:pPr>
            <a:endParaRPr 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/>
              <a:t>	Search and insert element in leaf </a:t>
            </a:r>
            <a:r>
              <a:rPr lang="en-US" i="1"/>
              <a:t>v</a:t>
            </a:r>
          </a:p>
          <a:p>
            <a:pPr>
              <a:buFontTx/>
              <a:buNone/>
            </a:pPr>
            <a:r>
              <a:rPr lang="en-US"/>
              <a:t>	DO </a:t>
            </a:r>
            <a:r>
              <a:rPr lang="en-US" i="1"/>
              <a:t>v</a:t>
            </a:r>
            <a:r>
              <a:rPr lang="en-US"/>
              <a:t> has </a:t>
            </a:r>
            <a:r>
              <a:rPr lang="en-US" i="1"/>
              <a:t>b+1</a:t>
            </a:r>
            <a:r>
              <a:rPr lang="en-US"/>
              <a:t> elements/children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Split</a:t>
            </a:r>
            <a:r>
              <a:rPr lang="en-US"/>
              <a:t>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/>
              <a:t>		make nodes </a:t>
            </a:r>
            <a:r>
              <a:rPr lang="en-US" i="1"/>
              <a:t>v’</a:t>
            </a:r>
            <a:r>
              <a:rPr lang="en-US"/>
              <a:t> and </a:t>
            </a:r>
            <a:r>
              <a:rPr lang="en-US" i="1"/>
              <a:t>v’’</a:t>
            </a:r>
            <a:r>
              <a:rPr lang="en-US"/>
              <a:t> with </a:t>
            </a:r>
          </a:p>
          <a:p>
            <a:pPr lvl="1">
              <a:buFontTx/>
              <a:buNone/>
            </a:pPr>
            <a:r>
              <a:rPr lang="en-US"/>
              <a:t>			 and                elements</a:t>
            </a:r>
          </a:p>
          <a:p>
            <a:pPr lvl="1">
              <a:buFontTx/>
              <a:buNone/>
            </a:pPr>
            <a:r>
              <a:rPr lang="en-US"/>
              <a:t>	     insert element (ref) in </a:t>
            </a:r>
            <a:r>
              <a:rPr lang="en-US" i="1"/>
              <a:t>parent(v)</a:t>
            </a:r>
          </a:p>
          <a:p>
            <a:pPr lvl="1">
              <a:buFontTx/>
              <a:buNone/>
            </a:pPr>
            <a:r>
              <a:rPr lang="en-US" i="1"/>
              <a:t>		</a:t>
            </a:r>
            <a:r>
              <a:rPr lang="en-US"/>
              <a:t>(make new root if necessary)</a:t>
            </a:r>
            <a:endParaRPr lang="en-US" i="1"/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 i="1"/>
              <a:t>v=parent(v)</a:t>
            </a:r>
          </a:p>
          <a:p>
            <a:pPr lvl="1">
              <a:buFontTx/>
              <a:buNone/>
            </a:pPr>
            <a:endParaRPr lang="en-US" i="1"/>
          </a:p>
          <a:p>
            <a:r>
              <a:rPr lang="en-US"/>
              <a:t>Insert touch                  nodes</a:t>
            </a:r>
          </a:p>
          <a:p>
            <a:pPr lvl="1">
              <a:buFontTx/>
              <a:buNone/>
            </a:pPr>
            <a:endParaRPr lang="en-US"/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1493838" y="3670300"/>
          <a:ext cx="10493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670300"/>
                        <a:ext cx="10493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2987675" y="3671888"/>
          <a:ext cx="10779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6" imgW="482400" imgH="228600" progId="Equation.3">
                  <p:embed/>
                </p:oleObj>
              </mc:Choice>
              <mc:Fallback>
                <p:oleObj name="Equation" r:id="rId6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71888"/>
                        <a:ext cx="10779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6"/>
          <p:cNvGraphicFramePr>
            <a:graphicFrameLocks noChangeAspect="1"/>
          </p:cNvGraphicFramePr>
          <p:nvPr/>
        </p:nvGraphicFramePr>
        <p:xfrm>
          <a:off x="2149475" y="5749925"/>
          <a:ext cx="13001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8" imgW="583920" imgH="190440" progId="Equation.3">
                  <p:embed/>
                </p:oleObj>
              </mc:Choice>
              <mc:Fallback>
                <p:oleObj name="Equation" r:id="rId8" imgW="583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749925"/>
                        <a:ext cx="13001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754063" y="2130425"/>
            <a:ext cx="4389437" cy="3225800"/>
          </a:xfrm>
          <a:prstGeom prst="rect">
            <a:avLst/>
          </a:prstGeom>
          <a:noFill/>
          <a:ln w="17463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4" name="Line 8"/>
          <p:cNvSpPr>
            <a:spLocks noChangeShapeType="1"/>
          </p:cNvSpPr>
          <p:nvPr/>
        </p:nvSpPr>
        <p:spPr bwMode="auto">
          <a:xfrm flipV="1">
            <a:off x="6477000" y="2613025"/>
            <a:ext cx="2952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65" name="Line 9"/>
          <p:cNvSpPr>
            <a:spLocks noChangeShapeType="1"/>
          </p:cNvSpPr>
          <p:nvPr/>
        </p:nvSpPr>
        <p:spPr bwMode="auto">
          <a:xfrm flipH="1" flipV="1">
            <a:off x="6772275" y="2613025"/>
            <a:ext cx="2952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66" name="Line 10"/>
          <p:cNvSpPr>
            <a:spLocks noChangeShapeType="1"/>
          </p:cNvSpPr>
          <p:nvPr/>
        </p:nvSpPr>
        <p:spPr bwMode="auto">
          <a:xfrm flipV="1">
            <a:off x="6575425" y="2613025"/>
            <a:ext cx="19685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67" name="Line 11"/>
          <p:cNvSpPr>
            <a:spLocks noChangeShapeType="1"/>
          </p:cNvSpPr>
          <p:nvPr/>
        </p:nvSpPr>
        <p:spPr bwMode="auto">
          <a:xfrm flipH="1" flipV="1">
            <a:off x="6772275" y="2613025"/>
            <a:ext cx="19685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68" name="Line 12"/>
          <p:cNvSpPr>
            <a:spLocks noChangeShapeType="1"/>
          </p:cNvSpPr>
          <p:nvPr/>
        </p:nvSpPr>
        <p:spPr bwMode="auto">
          <a:xfrm flipV="1">
            <a:off x="6673850" y="26130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auto">
          <a:xfrm flipH="1" flipV="1">
            <a:off x="6772275" y="26130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0" name="Line 14"/>
          <p:cNvSpPr>
            <a:spLocks noChangeShapeType="1"/>
          </p:cNvSpPr>
          <p:nvPr/>
        </p:nvSpPr>
        <p:spPr bwMode="auto">
          <a:xfrm flipV="1">
            <a:off x="6772275" y="2613025"/>
            <a:ext cx="1588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1" name="Line 15"/>
          <p:cNvSpPr>
            <a:spLocks noChangeShapeType="1"/>
          </p:cNvSpPr>
          <p:nvPr/>
        </p:nvSpPr>
        <p:spPr bwMode="auto">
          <a:xfrm flipV="1">
            <a:off x="6767513" y="4802188"/>
            <a:ext cx="412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auto">
          <a:xfrm flipH="1" flipV="1">
            <a:off x="6808788" y="4802188"/>
            <a:ext cx="13652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3" name="Line 17"/>
          <p:cNvSpPr>
            <a:spLocks noChangeShapeType="1"/>
          </p:cNvSpPr>
          <p:nvPr/>
        </p:nvSpPr>
        <p:spPr bwMode="auto">
          <a:xfrm flipH="1" flipV="1">
            <a:off x="6810375" y="4802188"/>
            <a:ext cx="5080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 flipH="1" flipV="1">
            <a:off x="7202488" y="4213225"/>
            <a:ext cx="393700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 flipH="1" flipV="1">
            <a:off x="7165975" y="2024063"/>
            <a:ext cx="787400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6" name="Line 20"/>
          <p:cNvSpPr>
            <a:spLocks noChangeShapeType="1"/>
          </p:cNvSpPr>
          <p:nvPr/>
        </p:nvSpPr>
        <p:spPr bwMode="auto">
          <a:xfrm flipH="1" flipV="1">
            <a:off x="7165975" y="2024063"/>
            <a:ext cx="393700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7" name="Line 21"/>
          <p:cNvSpPr>
            <a:spLocks noChangeShapeType="1"/>
          </p:cNvSpPr>
          <p:nvPr/>
        </p:nvSpPr>
        <p:spPr bwMode="auto">
          <a:xfrm flipV="1">
            <a:off x="6675438" y="4802188"/>
            <a:ext cx="13335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8" name="Line 22"/>
          <p:cNvSpPr>
            <a:spLocks noChangeShapeType="1"/>
          </p:cNvSpPr>
          <p:nvPr/>
        </p:nvSpPr>
        <p:spPr bwMode="auto">
          <a:xfrm flipH="1" flipV="1">
            <a:off x="7202488" y="4213225"/>
            <a:ext cx="787400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79" name="Line 23"/>
          <p:cNvSpPr>
            <a:spLocks noChangeShapeType="1"/>
          </p:cNvSpPr>
          <p:nvPr/>
        </p:nvSpPr>
        <p:spPr bwMode="auto">
          <a:xfrm flipV="1">
            <a:off x="7300913" y="4802188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0" name="Line 24"/>
          <p:cNvSpPr>
            <a:spLocks noChangeShapeType="1"/>
          </p:cNvSpPr>
          <p:nvPr/>
        </p:nvSpPr>
        <p:spPr bwMode="auto">
          <a:xfrm flipH="1" flipV="1">
            <a:off x="7399338" y="4802188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1" name="Line 25"/>
          <p:cNvSpPr>
            <a:spLocks noChangeShapeType="1"/>
          </p:cNvSpPr>
          <p:nvPr/>
        </p:nvSpPr>
        <p:spPr bwMode="auto">
          <a:xfrm flipV="1">
            <a:off x="7399338" y="4802188"/>
            <a:ext cx="1587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2" name="Line 26"/>
          <p:cNvSpPr>
            <a:spLocks noChangeShapeType="1"/>
          </p:cNvSpPr>
          <p:nvPr/>
        </p:nvSpPr>
        <p:spPr bwMode="auto">
          <a:xfrm flipV="1">
            <a:off x="6772275" y="2024063"/>
            <a:ext cx="3937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3" name="Line 27"/>
          <p:cNvSpPr>
            <a:spLocks noChangeShapeType="1"/>
          </p:cNvSpPr>
          <p:nvPr/>
        </p:nvSpPr>
        <p:spPr bwMode="auto">
          <a:xfrm>
            <a:off x="7608888" y="2416175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4" name="Line 28"/>
          <p:cNvSpPr>
            <a:spLocks noChangeShapeType="1"/>
          </p:cNvSpPr>
          <p:nvPr/>
        </p:nvSpPr>
        <p:spPr bwMode="auto">
          <a:xfrm>
            <a:off x="7681913" y="2416175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5" name="Line 29"/>
          <p:cNvSpPr>
            <a:spLocks noChangeShapeType="1"/>
          </p:cNvSpPr>
          <p:nvPr/>
        </p:nvSpPr>
        <p:spPr bwMode="auto">
          <a:xfrm>
            <a:off x="7754938" y="2416175"/>
            <a:ext cx="174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6" name="Line 30"/>
          <p:cNvSpPr>
            <a:spLocks noChangeShapeType="1"/>
          </p:cNvSpPr>
          <p:nvPr/>
        </p:nvSpPr>
        <p:spPr bwMode="auto">
          <a:xfrm>
            <a:off x="7827963" y="2416175"/>
            <a:ext cx="174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7" name="Line 31"/>
          <p:cNvSpPr>
            <a:spLocks noChangeShapeType="1"/>
          </p:cNvSpPr>
          <p:nvPr/>
        </p:nvSpPr>
        <p:spPr bwMode="auto">
          <a:xfrm>
            <a:off x="7645400" y="46053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>
            <a:off x="7718425" y="46053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89" name="Line 33"/>
          <p:cNvSpPr>
            <a:spLocks noChangeShapeType="1"/>
          </p:cNvSpPr>
          <p:nvPr/>
        </p:nvSpPr>
        <p:spPr bwMode="auto">
          <a:xfrm>
            <a:off x="7791450" y="46053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0" name="Line 34"/>
          <p:cNvSpPr>
            <a:spLocks noChangeShapeType="1"/>
          </p:cNvSpPr>
          <p:nvPr/>
        </p:nvSpPr>
        <p:spPr bwMode="auto">
          <a:xfrm>
            <a:off x="7864475" y="46053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1" name="Oval 35"/>
          <p:cNvSpPr>
            <a:spLocks noChangeArrowheads="1"/>
          </p:cNvSpPr>
          <p:nvPr/>
        </p:nvSpPr>
        <p:spPr bwMode="auto">
          <a:xfrm>
            <a:off x="6673850" y="25146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2" name="Line 36"/>
          <p:cNvSpPr>
            <a:spLocks noChangeShapeType="1"/>
          </p:cNvSpPr>
          <p:nvPr/>
        </p:nvSpPr>
        <p:spPr bwMode="auto">
          <a:xfrm>
            <a:off x="7202488" y="4191000"/>
            <a:ext cx="19685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3" name="Line 37"/>
          <p:cNvSpPr>
            <a:spLocks noChangeShapeType="1"/>
          </p:cNvSpPr>
          <p:nvPr/>
        </p:nvSpPr>
        <p:spPr bwMode="auto">
          <a:xfrm flipV="1">
            <a:off x="6808788" y="4213225"/>
            <a:ext cx="393700" cy="588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4" name="Oval 38"/>
          <p:cNvSpPr>
            <a:spLocks noChangeArrowheads="1"/>
          </p:cNvSpPr>
          <p:nvPr/>
        </p:nvSpPr>
        <p:spPr bwMode="auto">
          <a:xfrm>
            <a:off x="7104063" y="41148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5" name="Oval 39"/>
          <p:cNvSpPr>
            <a:spLocks noChangeArrowheads="1"/>
          </p:cNvSpPr>
          <p:nvPr/>
        </p:nvSpPr>
        <p:spPr bwMode="auto">
          <a:xfrm>
            <a:off x="7067550" y="1925638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6" name="Line 40"/>
          <p:cNvSpPr>
            <a:spLocks noChangeShapeType="1"/>
          </p:cNvSpPr>
          <p:nvPr/>
        </p:nvSpPr>
        <p:spPr bwMode="auto">
          <a:xfrm>
            <a:off x="7183438" y="3249613"/>
            <a:ext cx="0" cy="5635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1497" name="Oval 41"/>
          <p:cNvSpPr>
            <a:spLocks noChangeArrowheads="1"/>
          </p:cNvSpPr>
          <p:nvPr/>
        </p:nvSpPr>
        <p:spPr bwMode="auto">
          <a:xfrm>
            <a:off x="6710363" y="470376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8" name="Oval 42"/>
          <p:cNvSpPr>
            <a:spLocks noChangeArrowheads="1"/>
          </p:cNvSpPr>
          <p:nvPr/>
        </p:nvSpPr>
        <p:spPr bwMode="auto">
          <a:xfrm>
            <a:off x="7300913" y="470376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1499" name="Text Box 43"/>
          <p:cNvSpPr txBox="1">
            <a:spLocks noChangeArrowheads="1"/>
          </p:cNvSpPr>
          <p:nvPr/>
        </p:nvSpPr>
        <p:spPr bwMode="auto">
          <a:xfrm>
            <a:off x="6376988" y="2347913"/>
            <a:ext cx="307975" cy="427037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i="1"/>
              <a:t>v</a:t>
            </a:r>
          </a:p>
        </p:txBody>
      </p:sp>
      <p:sp>
        <p:nvSpPr>
          <p:cNvPr id="531500" name="Text Box 44"/>
          <p:cNvSpPr txBox="1">
            <a:spLocks noChangeArrowheads="1"/>
          </p:cNvSpPr>
          <p:nvPr/>
        </p:nvSpPr>
        <p:spPr bwMode="auto">
          <a:xfrm>
            <a:off x="6338888" y="4543425"/>
            <a:ext cx="401637" cy="427038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i="1"/>
              <a:t>v’</a:t>
            </a:r>
          </a:p>
        </p:txBody>
      </p:sp>
      <p:sp>
        <p:nvSpPr>
          <p:cNvPr id="531501" name="Text Box 45"/>
          <p:cNvSpPr txBox="1">
            <a:spLocks noChangeArrowheads="1"/>
          </p:cNvSpPr>
          <p:nvPr/>
        </p:nvSpPr>
        <p:spPr bwMode="auto">
          <a:xfrm>
            <a:off x="7456488" y="4543425"/>
            <a:ext cx="495300" cy="427038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i="1"/>
              <a:t>v’’</a:t>
            </a:r>
          </a:p>
        </p:txBody>
      </p:sp>
      <p:graphicFrame>
        <p:nvGraphicFramePr>
          <p:cNvPr id="531502" name="Object 46"/>
          <p:cNvGraphicFramePr>
            <a:graphicFrameLocks noChangeAspect="1"/>
          </p:cNvGraphicFramePr>
          <p:nvPr/>
        </p:nvGraphicFramePr>
        <p:xfrm>
          <a:off x="6561138" y="5272088"/>
          <a:ext cx="492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10" imgW="279360" imgH="228600" progId="Equation.3">
                  <p:embed/>
                </p:oleObj>
              </mc:Choice>
              <mc:Fallback>
                <p:oleObj name="Equation" r:id="rId10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5272088"/>
                        <a:ext cx="4921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503" name="Object 47"/>
          <p:cNvGraphicFramePr>
            <a:graphicFrameLocks noChangeAspect="1"/>
          </p:cNvGraphicFramePr>
          <p:nvPr/>
        </p:nvGraphicFramePr>
        <p:xfrm>
          <a:off x="7169150" y="5273675"/>
          <a:ext cx="4587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12" imgW="279360" imgH="228600" progId="Equation.3">
                  <p:embed/>
                </p:oleObj>
              </mc:Choice>
              <mc:Fallback>
                <p:oleObj name="Equation" r:id="rId12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5273675"/>
                        <a:ext cx="4587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504" name="Object 48"/>
          <p:cNvGraphicFramePr>
            <a:graphicFrameLocks noChangeAspect="1"/>
          </p:cNvGraphicFramePr>
          <p:nvPr/>
        </p:nvGraphicFramePr>
        <p:xfrm>
          <a:off x="6516688" y="3024188"/>
          <a:ext cx="469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14" imgW="266400" imgH="164880" progId="Equation.3">
                  <p:embed/>
                </p:oleObj>
              </mc:Choice>
              <mc:Fallback>
                <p:oleObj name="Equation" r:id="rId14" imgW="266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024188"/>
                        <a:ext cx="4699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6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Line 2"/>
          <p:cNvSpPr>
            <a:spLocks noChangeShapeType="1"/>
          </p:cNvSpPr>
          <p:nvPr/>
        </p:nvSpPr>
        <p:spPr bwMode="auto">
          <a:xfrm flipH="1" flipV="1">
            <a:off x="3440113" y="3859213"/>
            <a:ext cx="9683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507" name="Group 3"/>
          <p:cNvGrpSpPr>
            <a:grpSpLocks/>
          </p:cNvGrpSpPr>
          <p:nvPr/>
        </p:nvGrpSpPr>
        <p:grpSpPr bwMode="auto">
          <a:xfrm>
            <a:off x="4933950" y="3265488"/>
            <a:ext cx="1457325" cy="949325"/>
            <a:chOff x="3108" y="1559"/>
            <a:chExt cx="918" cy="598"/>
          </a:xfrm>
        </p:grpSpPr>
        <p:sp>
          <p:nvSpPr>
            <p:cNvPr id="533508" name="Line 4"/>
            <p:cNvSpPr>
              <a:spLocks noChangeShapeType="1"/>
            </p:cNvSpPr>
            <p:nvPr/>
          </p:nvSpPr>
          <p:spPr bwMode="auto">
            <a:xfrm>
              <a:off x="3109" y="1559"/>
              <a:ext cx="78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09" name="Line 5"/>
            <p:cNvSpPr>
              <a:spLocks noChangeShapeType="1"/>
            </p:cNvSpPr>
            <p:nvPr/>
          </p:nvSpPr>
          <p:spPr bwMode="auto">
            <a:xfrm>
              <a:off x="3108" y="1576"/>
              <a:ext cx="463" cy="3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10" name="Line 6"/>
            <p:cNvSpPr>
              <a:spLocks noChangeShapeType="1"/>
            </p:cNvSpPr>
            <p:nvPr/>
          </p:nvSpPr>
          <p:spPr bwMode="auto">
            <a:xfrm flipH="1">
              <a:off x="3511" y="1928"/>
              <a:ext cx="6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11" name="Line 7"/>
            <p:cNvSpPr>
              <a:spLocks noChangeShapeType="1"/>
            </p:cNvSpPr>
            <p:nvPr/>
          </p:nvSpPr>
          <p:spPr bwMode="auto">
            <a:xfrm>
              <a:off x="3570" y="1929"/>
              <a:ext cx="77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12" name="Oval 8"/>
            <p:cNvSpPr>
              <a:spLocks noChangeArrowheads="1"/>
            </p:cNvSpPr>
            <p:nvPr/>
          </p:nvSpPr>
          <p:spPr bwMode="auto">
            <a:xfrm>
              <a:off x="3511" y="1867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513" name="Group 9"/>
            <p:cNvGrpSpPr>
              <a:grpSpLocks/>
            </p:cNvGrpSpPr>
            <p:nvPr/>
          </p:nvGrpSpPr>
          <p:grpSpPr bwMode="auto">
            <a:xfrm>
              <a:off x="3751" y="1868"/>
              <a:ext cx="275" cy="289"/>
              <a:chOff x="3366" y="2368"/>
              <a:chExt cx="275" cy="289"/>
            </a:xfrm>
          </p:grpSpPr>
          <p:sp>
            <p:nvSpPr>
              <p:cNvPr id="533514" name="Line 10"/>
              <p:cNvSpPr>
                <a:spLocks noChangeShapeType="1"/>
              </p:cNvSpPr>
              <p:nvPr/>
            </p:nvSpPr>
            <p:spPr bwMode="auto">
              <a:xfrm flipH="1">
                <a:off x="3505" y="2426"/>
                <a:ext cx="4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5" name="Line 11"/>
              <p:cNvSpPr>
                <a:spLocks noChangeShapeType="1"/>
              </p:cNvSpPr>
              <p:nvPr/>
            </p:nvSpPr>
            <p:spPr bwMode="auto">
              <a:xfrm>
                <a:off x="3510" y="2427"/>
                <a:ext cx="131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6" name="Line 12"/>
              <p:cNvSpPr>
                <a:spLocks noChangeShapeType="1"/>
              </p:cNvSpPr>
              <p:nvPr/>
            </p:nvSpPr>
            <p:spPr bwMode="auto">
              <a:xfrm flipH="1">
                <a:off x="3366" y="2434"/>
                <a:ext cx="133" cy="2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7" name="Oval 13"/>
              <p:cNvSpPr>
                <a:spLocks noChangeArrowheads="1"/>
              </p:cNvSpPr>
              <p:nvPr/>
            </p:nvSpPr>
            <p:spPr bwMode="auto">
              <a:xfrm>
                <a:off x="3445" y="2368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3518" name="Line 14"/>
          <p:cNvSpPr>
            <a:spLocks noChangeShapeType="1"/>
          </p:cNvSpPr>
          <p:nvPr/>
        </p:nvSpPr>
        <p:spPr bwMode="auto">
          <a:xfrm>
            <a:off x="5857875" y="3852863"/>
            <a:ext cx="322263" cy="325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)-Tree Insert</a:t>
            </a:r>
          </a:p>
        </p:txBody>
      </p:sp>
      <p:sp>
        <p:nvSpPr>
          <p:cNvPr id="533520" name="Line 16"/>
          <p:cNvSpPr>
            <a:spLocks noChangeShapeType="1"/>
          </p:cNvSpPr>
          <p:nvPr/>
        </p:nvSpPr>
        <p:spPr bwMode="auto">
          <a:xfrm flipV="1">
            <a:off x="3068638" y="2690813"/>
            <a:ext cx="969962" cy="620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21" name="Line 17"/>
          <p:cNvSpPr>
            <a:spLocks noChangeShapeType="1"/>
          </p:cNvSpPr>
          <p:nvPr/>
        </p:nvSpPr>
        <p:spPr bwMode="auto">
          <a:xfrm flipH="1" flipV="1">
            <a:off x="4016375" y="2690813"/>
            <a:ext cx="946150" cy="620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22" name="Oval 18"/>
          <p:cNvSpPr>
            <a:spLocks noChangeArrowheads="1"/>
          </p:cNvSpPr>
          <p:nvPr/>
        </p:nvSpPr>
        <p:spPr bwMode="auto">
          <a:xfrm>
            <a:off x="3941763" y="260032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3" name="Line 19"/>
          <p:cNvSpPr>
            <a:spLocks noChangeShapeType="1"/>
          </p:cNvSpPr>
          <p:nvPr/>
        </p:nvSpPr>
        <p:spPr bwMode="auto">
          <a:xfrm flipH="1">
            <a:off x="4108450" y="3848100"/>
            <a:ext cx="190500" cy="382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24" name="Line 20"/>
          <p:cNvSpPr>
            <a:spLocks noChangeShapeType="1"/>
          </p:cNvSpPr>
          <p:nvPr/>
        </p:nvSpPr>
        <p:spPr bwMode="auto">
          <a:xfrm flipV="1">
            <a:off x="4837113" y="3856038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5" name="Line 21"/>
          <p:cNvSpPr>
            <a:spLocks noChangeShapeType="1"/>
          </p:cNvSpPr>
          <p:nvPr/>
        </p:nvSpPr>
        <p:spPr bwMode="auto">
          <a:xfrm flipH="1" flipV="1">
            <a:off x="4968875" y="3856038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6" name="Line 22"/>
          <p:cNvSpPr>
            <a:spLocks noChangeShapeType="1"/>
          </p:cNvSpPr>
          <p:nvPr/>
        </p:nvSpPr>
        <p:spPr bwMode="auto">
          <a:xfrm flipH="1" flipV="1">
            <a:off x="5851525" y="3856038"/>
            <a:ext cx="12065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7" name="Line 23"/>
          <p:cNvSpPr>
            <a:spLocks noChangeShapeType="1"/>
          </p:cNvSpPr>
          <p:nvPr/>
        </p:nvSpPr>
        <p:spPr bwMode="auto">
          <a:xfrm flipV="1">
            <a:off x="5775325" y="3875088"/>
            <a:ext cx="8255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8" name="Line 24"/>
          <p:cNvSpPr>
            <a:spLocks noChangeShapeType="1"/>
          </p:cNvSpPr>
          <p:nvPr/>
        </p:nvSpPr>
        <p:spPr bwMode="auto">
          <a:xfrm flipH="1">
            <a:off x="4940300" y="32718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29" name="Line 25"/>
          <p:cNvSpPr>
            <a:spLocks noChangeShapeType="1"/>
          </p:cNvSpPr>
          <p:nvPr/>
        </p:nvSpPr>
        <p:spPr bwMode="auto">
          <a:xfrm>
            <a:off x="4951413" y="3309938"/>
            <a:ext cx="9112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30" name="Oval 26"/>
          <p:cNvSpPr>
            <a:spLocks noChangeArrowheads="1"/>
          </p:cNvSpPr>
          <p:nvPr/>
        </p:nvSpPr>
        <p:spPr bwMode="auto">
          <a:xfrm>
            <a:off x="4845050" y="37576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1" name="Line 27"/>
          <p:cNvSpPr>
            <a:spLocks noChangeShapeType="1"/>
          </p:cNvSpPr>
          <p:nvPr/>
        </p:nvSpPr>
        <p:spPr bwMode="auto">
          <a:xfrm flipH="1">
            <a:off x="5565775" y="3876675"/>
            <a:ext cx="277813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32" name="Line 28"/>
          <p:cNvSpPr>
            <a:spLocks noChangeShapeType="1"/>
          </p:cNvSpPr>
          <p:nvPr/>
        </p:nvSpPr>
        <p:spPr bwMode="auto">
          <a:xfrm flipH="1" flipV="1">
            <a:off x="4375150" y="3886200"/>
            <a:ext cx="13970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3" name="Line 29"/>
          <p:cNvSpPr>
            <a:spLocks noChangeShapeType="1"/>
          </p:cNvSpPr>
          <p:nvPr/>
        </p:nvSpPr>
        <p:spPr bwMode="auto">
          <a:xfrm flipV="1">
            <a:off x="4318000" y="3854450"/>
            <a:ext cx="1588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4" name="Line 30"/>
          <p:cNvSpPr>
            <a:spLocks noChangeShapeType="1"/>
          </p:cNvSpPr>
          <p:nvPr/>
        </p:nvSpPr>
        <p:spPr bwMode="auto">
          <a:xfrm flipV="1">
            <a:off x="4337050" y="3271838"/>
            <a:ext cx="614363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35" name="Oval 31"/>
          <p:cNvSpPr>
            <a:spLocks noChangeArrowheads="1"/>
          </p:cNvSpPr>
          <p:nvPr/>
        </p:nvSpPr>
        <p:spPr bwMode="auto">
          <a:xfrm>
            <a:off x="4219575" y="375602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536" name="Group 32"/>
          <p:cNvGrpSpPr>
            <a:grpSpLocks/>
          </p:cNvGrpSpPr>
          <p:nvPr/>
        </p:nvGrpSpPr>
        <p:grpSpPr bwMode="auto">
          <a:xfrm>
            <a:off x="4022725" y="4154488"/>
            <a:ext cx="161925" cy="192087"/>
            <a:chOff x="3684" y="1801"/>
            <a:chExt cx="102" cy="121"/>
          </a:xfrm>
        </p:grpSpPr>
        <p:sp>
          <p:nvSpPr>
            <p:cNvPr id="533537" name="Rectangle 33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38" name="Rectangle 34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39" name="Line 35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40" name="Line 36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41" name="Line 37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42" name="Group 38"/>
          <p:cNvGrpSpPr>
            <a:grpSpLocks/>
          </p:cNvGrpSpPr>
          <p:nvPr/>
        </p:nvGrpSpPr>
        <p:grpSpPr bwMode="auto">
          <a:xfrm>
            <a:off x="4243388" y="4154488"/>
            <a:ext cx="155575" cy="192087"/>
            <a:chOff x="3823" y="1801"/>
            <a:chExt cx="98" cy="121"/>
          </a:xfrm>
        </p:grpSpPr>
        <p:sp>
          <p:nvSpPr>
            <p:cNvPr id="533543" name="Rectangle 39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44" name="Line 40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45" name="Rectangle 41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46" name="Line 42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47" name="Group 43"/>
          <p:cNvGrpSpPr>
            <a:grpSpLocks/>
          </p:cNvGrpSpPr>
          <p:nvPr/>
        </p:nvGrpSpPr>
        <p:grpSpPr bwMode="auto">
          <a:xfrm>
            <a:off x="4449763" y="4154488"/>
            <a:ext cx="157162" cy="192087"/>
            <a:chOff x="3953" y="1801"/>
            <a:chExt cx="99" cy="121"/>
          </a:xfrm>
        </p:grpSpPr>
        <p:sp>
          <p:nvSpPr>
            <p:cNvPr id="533548" name="Rectangle 44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49" name="Rectangle 45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50" name="Line 46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51" name="Line 47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52" name="Line 48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553" name="Rectangle 49"/>
          <p:cNvSpPr>
            <a:spLocks noChangeArrowheads="1"/>
          </p:cNvSpPr>
          <p:nvPr/>
        </p:nvSpPr>
        <p:spPr bwMode="auto">
          <a:xfrm>
            <a:off x="6092825" y="4151313"/>
            <a:ext cx="153988" cy="192087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54" name="Rectangle 50"/>
          <p:cNvSpPr>
            <a:spLocks noChangeArrowheads="1"/>
          </p:cNvSpPr>
          <p:nvPr/>
        </p:nvSpPr>
        <p:spPr bwMode="auto">
          <a:xfrm>
            <a:off x="6094413" y="4152900"/>
            <a:ext cx="152400" cy="185738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555" name="Line 51"/>
          <p:cNvSpPr>
            <a:spLocks noChangeShapeType="1"/>
          </p:cNvSpPr>
          <p:nvPr/>
        </p:nvSpPr>
        <p:spPr bwMode="auto">
          <a:xfrm>
            <a:off x="6092825" y="424973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56" name="Line 52"/>
          <p:cNvSpPr>
            <a:spLocks noChangeShapeType="1"/>
          </p:cNvSpPr>
          <p:nvPr/>
        </p:nvSpPr>
        <p:spPr bwMode="auto">
          <a:xfrm>
            <a:off x="6094413" y="42037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57" name="Line 53"/>
          <p:cNvSpPr>
            <a:spLocks noChangeShapeType="1"/>
          </p:cNvSpPr>
          <p:nvPr/>
        </p:nvSpPr>
        <p:spPr bwMode="auto">
          <a:xfrm>
            <a:off x="6089650" y="429895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3558" name="Group 54"/>
          <p:cNvGrpSpPr>
            <a:grpSpLocks/>
          </p:cNvGrpSpPr>
          <p:nvPr/>
        </p:nvGrpSpPr>
        <p:grpSpPr bwMode="auto">
          <a:xfrm>
            <a:off x="5894388" y="4156075"/>
            <a:ext cx="157162" cy="187325"/>
            <a:chOff x="3953" y="1801"/>
            <a:chExt cx="99" cy="121"/>
          </a:xfrm>
        </p:grpSpPr>
        <p:sp>
          <p:nvSpPr>
            <p:cNvPr id="533559" name="Rectangle 55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60" name="Rectangle 56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61" name="Line 57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62" name="Line 58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63" name="Line 59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64" name="Group 60"/>
          <p:cNvGrpSpPr>
            <a:grpSpLocks/>
          </p:cNvGrpSpPr>
          <p:nvPr/>
        </p:nvGrpSpPr>
        <p:grpSpPr bwMode="auto">
          <a:xfrm>
            <a:off x="4762500" y="4157663"/>
            <a:ext cx="157163" cy="187325"/>
            <a:chOff x="3953" y="1801"/>
            <a:chExt cx="99" cy="121"/>
          </a:xfrm>
        </p:grpSpPr>
        <p:sp>
          <p:nvSpPr>
            <p:cNvPr id="533565" name="Rectangle 61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66" name="Rectangle 62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67" name="Line 63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68" name="Line 64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69" name="Line 65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70" name="Group 66"/>
          <p:cNvGrpSpPr>
            <a:grpSpLocks/>
          </p:cNvGrpSpPr>
          <p:nvPr/>
        </p:nvGrpSpPr>
        <p:grpSpPr bwMode="auto">
          <a:xfrm>
            <a:off x="5492750" y="4159250"/>
            <a:ext cx="157163" cy="187325"/>
            <a:chOff x="3953" y="1801"/>
            <a:chExt cx="99" cy="121"/>
          </a:xfrm>
        </p:grpSpPr>
        <p:sp>
          <p:nvSpPr>
            <p:cNvPr id="533571" name="Rectangle 67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72" name="Rectangle 68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73" name="Line 69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74" name="Line 70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75" name="Line 71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76" name="Group 72"/>
          <p:cNvGrpSpPr>
            <a:grpSpLocks/>
          </p:cNvGrpSpPr>
          <p:nvPr/>
        </p:nvGrpSpPr>
        <p:grpSpPr bwMode="auto">
          <a:xfrm>
            <a:off x="4973638" y="4156075"/>
            <a:ext cx="155575" cy="192088"/>
            <a:chOff x="3823" y="1801"/>
            <a:chExt cx="98" cy="121"/>
          </a:xfrm>
        </p:grpSpPr>
        <p:sp>
          <p:nvSpPr>
            <p:cNvPr id="533577" name="Rectangle 73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78" name="Line 74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79" name="Rectangle 75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80" name="Line 76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581" name="Group 77"/>
          <p:cNvGrpSpPr>
            <a:grpSpLocks/>
          </p:cNvGrpSpPr>
          <p:nvPr/>
        </p:nvGrpSpPr>
        <p:grpSpPr bwMode="auto">
          <a:xfrm>
            <a:off x="5692775" y="4157663"/>
            <a:ext cx="161925" cy="187325"/>
            <a:chOff x="3684" y="1801"/>
            <a:chExt cx="102" cy="121"/>
          </a:xfrm>
        </p:grpSpPr>
        <p:sp>
          <p:nvSpPr>
            <p:cNvPr id="533582" name="Rectangle 78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83" name="Rectangle 79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84" name="Line 80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85" name="Line 81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86" name="Line 82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587" name="Line 83"/>
          <p:cNvSpPr>
            <a:spLocks noChangeShapeType="1"/>
          </p:cNvSpPr>
          <p:nvPr/>
        </p:nvSpPr>
        <p:spPr bwMode="auto">
          <a:xfrm flipV="1">
            <a:off x="2497138" y="38576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8" name="Line 84"/>
          <p:cNvSpPr>
            <a:spLocks noChangeShapeType="1"/>
          </p:cNvSpPr>
          <p:nvPr/>
        </p:nvSpPr>
        <p:spPr bwMode="auto">
          <a:xfrm flipH="1" flipV="1">
            <a:off x="2628900" y="38576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9" name="Line 85"/>
          <p:cNvSpPr>
            <a:spLocks noChangeShapeType="1"/>
          </p:cNvSpPr>
          <p:nvPr/>
        </p:nvSpPr>
        <p:spPr bwMode="auto">
          <a:xfrm flipH="1" flipV="1">
            <a:off x="3435350" y="3857625"/>
            <a:ext cx="315913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90" name="Line 86"/>
          <p:cNvSpPr>
            <a:spLocks noChangeShapeType="1"/>
          </p:cNvSpPr>
          <p:nvPr/>
        </p:nvSpPr>
        <p:spPr bwMode="auto">
          <a:xfrm flipV="1">
            <a:off x="3338513" y="3857625"/>
            <a:ext cx="98425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91" name="Line 87"/>
          <p:cNvSpPr>
            <a:spLocks noChangeShapeType="1"/>
          </p:cNvSpPr>
          <p:nvPr/>
        </p:nvSpPr>
        <p:spPr bwMode="auto">
          <a:xfrm flipH="1">
            <a:off x="2600325" y="3295650"/>
            <a:ext cx="446088" cy="554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92" name="Line 88"/>
          <p:cNvSpPr>
            <a:spLocks noChangeShapeType="1"/>
          </p:cNvSpPr>
          <p:nvPr/>
        </p:nvSpPr>
        <p:spPr bwMode="auto">
          <a:xfrm>
            <a:off x="3057525" y="3311525"/>
            <a:ext cx="398463" cy="538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93" name="Oval 89"/>
          <p:cNvSpPr>
            <a:spLocks noChangeArrowheads="1"/>
          </p:cNvSpPr>
          <p:nvPr/>
        </p:nvSpPr>
        <p:spPr bwMode="auto">
          <a:xfrm>
            <a:off x="2505075" y="37592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94" name="Line 90"/>
          <p:cNvSpPr>
            <a:spLocks noChangeShapeType="1"/>
          </p:cNvSpPr>
          <p:nvPr/>
        </p:nvSpPr>
        <p:spPr bwMode="auto">
          <a:xfrm flipH="1">
            <a:off x="3111500" y="3849688"/>
            <a:ext cx="344488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3595" name="Oval 91"/>
          <p:cNvSpPr>
            <a:spLocks noChangeArrowheads="1"/>
          </p:cNvSpPr>
          <p:nvPr/>
        </p:nvSpPr>
        <p:spPr bwMode="auto">
          <a:xfrm>
            <a:off x="3336925" y="37592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96" name="Oval 92"/>
          <p:cNvSpPr>
            <a:spLocks noChangeArrowheads="1"/>
          </p:cNvSpPr>
          <p:nvPr/>
        </p:nvSpPr>
        <p:spPr bwMode="auto">
          <a:xfrm>
            <a:off x="2954338" y="319722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597" name="Group 93"/>
          <p:cNvGrpSpPr>
            <a:grpSpLocks/>
          </p:cNvGrpSpPr>
          <p:nvPr/>
        </p:nvGrpSpPr>
        <p:grpSpPr bwMode="auto">
          <a:xfrm>
            <a:off x="2633663" y="4157663"/>
            <a:ext cx="155575" cy="192087"/>
            <a:chOff x="3823" y="1801"/>
            <a:chExt cx="98" cy="121"/>
          </a:xfrm>
        </p:grpSpPr>
        <p:sp>
          <p:nvSpPr>
            <p:cNvPr id="533598" name="Rectangle 94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9" name="Line 95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00" name="Rectangle 96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01" name="Line 97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602" name="Group 98"/>
          <p:cNvGrpSpPr>
            <a:grpSpLocks/>
          </p:cNvGrpSpPr>
          <p:nvPr/>
        </p:nvGrpSpPr>
        <p:grpSpPr bwMode="auto">
          <a:xfrm>
            <a:off x="3254375" y="4154488"/>
            <a:ext cx="158750" cy="192087"/>
            <a:chOff x="1986" y="2619"/>
            <a:chExt cx="100" cy="121"/>
          </a:xfrm>
        </p:grpSpPr>
        <p:sp>
          <p:nvSpPr>
            <p:cNvPr id="533603" name="Rectangle 99"/>
            <p:cNvSpPr>
              <a:spLocks noChangeArrowheads="1"/>
            </p:cNvSpPr>
            <p:nvPr/>
          </p:nvSpPr>
          <p:spPr bwMode="auto">
            <a:xfrm>
              <a:off x="1989" y="2619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4" name="Rectangle 100"/>
            <p:cNvSpPr>
              <a:spLocks noChangeArrowheads="1"/>
            </p:cNvSpPr>
            <p:nvPr/>
          </p:nvSpPr>
          <p:spPr bwMode="auto">
            <a:xfrm>
              <a:off x="1988" y="2621"/>
              <a:ext cx="97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05" name="Line 101"/>
            <p:cNvSpPr>
              <a:spLocks noChangeShapeType="1"/>
            </p:cNvSpPr>
            <p:nvPr/>
          </p:nvSpPr>
          <p:spPr bwMode="auto">
            <a:xfrm>
              <a:off x="1986" y="268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06" name="Line 102"/>
            <p:cNvSpPr>
              <a:spLocks noChangeShapeType="1"/>
            </p:cNvSpPr>
            <p:nvPr/>
          </p:nvSpPr>
          <p:spPr bwMode="auto">
            <a:xfrm>
              <a:off x="1987" y="265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07" name="Line 103"/>
            <p:cNvSpPr>
              <a:spLocks noChangeShapeType="1"/>
            </p:cNvSpPr>
            <p:nvPr/>
          </p:nvSpPr>
          <p:spPr bwMode="auto">
            <a:xfrm>
              <a:off x="1988" y="271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608" name="Group 104"/>
          <p:cNvGrpSpPr>
            <a:grpSpLocks/>
          </p:cNvGrpSpPr>
          <p:nvPr/>
        </p:nvGrpSpPr>
        <p:grpSpPr bwMode="auto">
          <a:xfrm>
            <a:off x="3457575" y="4154488"/>
            <a:ext cx="158750" cy="192087"/>
            <a:chOff x="2114" y="2617"/>
            <a:chExt cx="100" cy="121"/>
          </a:xfrm>
        </p:grpSpPr>
        <p:sp>
          <p:nvSpPr>
            <p:cNvPr id="533609" name="Rectangle 105"/>
            <p:cNvSpPr>
              <a:spLocks noChangeArrowheads="1"/>
            </p:cNvSpPr>
            <p:nvPr/>
          </p:nvSpPr>
          <p:spPr bwMode="auto">
            <a:xfrm>
              <a:off x="2117" y="2617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10" name="Rectangle 106"/>
            <p:cNvSpPr>
              <a:spLocks noChangeArrowheads="1"/>
            </p:cNvSpPr>
            <p:nvPr/>
          </p:nvSpPr>
          <p:spPr bwMode="auto">
            <a:xfrm>
              <a:off x="2118" y="2619"/>
              <a:ext cx="96" cy="9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11" name="Line 107"/>
            <p:cNvSpPr>
              <a:spLocks noChangeShapeType="1"/>
            </p:cNvSpPr>
            <p:nvPr/>
          </p:nvSpPr>
          <p:spPr bwMode="auto">
            <a:xfrm>
              <a:off x="2114" y="268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12" name="Line 108"/>
            <p:cNvSpPr>
              <a:spLocks noChangeShapeType="1"/>
            </p:cNvSpPr>
            <p:nvPr/>
          </p:nvSpPr>
          <p:spPr bwMode="auto">
            <a:xfrm>
              <a:off x="2115" y="265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13" name="Line 109"/>
            <p:cNvSpPr>
              <a:spLocks noChangeShapeType="1"/>
            </p:cNvSpPr>
            <p:nvPr/>
          </p:nvSpPr>
          <p:spPr bwMode="auto">
            <a:xfrm>
              <a:off x="2116" y="271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614" name="Group 110"/>
          <p:cNvGrpSpPr>
            <a:grpSpLocks/>
          </p:cNvGrpSpPr>
          <p:nvPr/>
        </p:nvGrpSpPr>
        <p:grpSpPr bwMode="auto">
          <a:xfrm>
            <a:off x="3662363" y="4156075"/>
            <a:ext cx="155575" cy="188913"/>
            <a:chOff x="3823" y="1801"/>
            <a:chExt cx="98" cy="121"/>
          </a:xfrm>
        </p:grpSpPr>
        <p:sp>
          <p:nvSpPr>
            <p:cNvPr id="533615" name="Rectangle 111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16" name="Line 112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17" name="Rectangle 113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18" name="Line 114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619" name="Line 115"/>
          <p:cNvSpPr>
            <a:spLocks noChangeShapeType="1"/>
          </p:cNvSpPr>
          <p:nvPr/>
        </p:nvSpPr>
        <p:spPr bwMode="auto">
          <a:xfrm>
            <a:off x="5854700" y="3844925"/>
            <a:ext cx="522288" cy="344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3620" name="Group 116"/>
          <p:cNvGrpSpPr>
            <a:grpSpLocks/>
          </p:cNvGrpSpPr>
          <p:nvPr/>
        </p:nvGrpSpPr>
        <p:grpSpPr bwMode="auto">
          <a:xfrm>
            <a:off x="6091238" y="4152900"/>
            <a:ext cx="155575" cy="192088"/>
            <a:chOff x="3823" y="1801"/>
            <a:chExt cx="98" cy="121"/>
          </a:xfrm>
        </p:grpSpPr>
        <p:sp>
          <p:nvSpPr>
            <p:cNvPr id="533621" name="Rectangle 117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22" name="Line 118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23" name="Rectangle 119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24" name="Line 120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625" name="Oval 121"/>
          <p:cNvSpPr>
            <a:spLocks noChangeArrowheads="1"/>
          </p:cNvSpPr>
          <p:nvPr/>
        </p:nvSpPr>
        <p:spPr bwMode="auto">
          <a:xfrm>
            <a:off x="5762625" y="37576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626" name="Group 122"/>
          <p:cNvGrpSpPr>
            <a:grpSpLocks/>
          </p:cNvGrpSpPr>
          <p:nvPr/>
        </p:nvGrpSpPr>
        <p:grpSpPr bwMode="auto">
          <a:xfrm>
            <a:off x="6272213" y="4151313"/>
            <a:ext cx="161925" cy="192087"/>
            <a:chOff x="3684" y="1801"/>
            <a:chExt cx="102" cy="121"/>
          </a:xfrm>
        </p:grpSpPr>
        <p:sp>
          <p:nvSpPr>
            <p:cNvPr id="533627" name="Rectangle 123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28" name="Rectangle 124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29" name="Line 125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30" name="Line 126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31" name="Line 127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632" name="Oval 128"/>
          <p:cNvSpPr>
            <a:spLocks noChangeArrowheads="1"/>
          </p:cNvSpPr>
          <p:nvPr/>
        </p:nvSpPr>
        <p:spPr bwMode="auto">
          <a:xfrm>
            <a:off x="4843463" y="31877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633" name="Group 129"/>
          <p:cNvGrpSpPr>
            <a:grpSpLocks/>
          </p:cNvGrpSpPr>
          <p:nvPr/>
        </p:nvGrpSpPr>
        <p:grpSpPr bwMode="auto">
          <a:xfrm>
            <a:off x="2441575" y="4156075"/>
            <a:ext cx="155575" cy="192088"/>
            <a:chOff x="3823" y="1801"/>
            <a:chExt cx="98" cy="121"/>
          </a:xfrm>
        </p:grpSpPr>
        <p:sp>
          <p:nvSpPr>
            <p:cNvPr id="533634" name="Rectangle 130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35" name="Line 131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36" name="Rectangle 132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37" name="Line 133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638" name="Group 134"/>
          <p:cNvGrpSpPr>
            <a:grpSpLocks/>
          </p:cNvGrpSpPr>
          <p:nvPr/>
        </p:nvGrpSpPr>
        <p:grpSpPr bwMode="auto">
          <a:xfrm>
            <a:off x="3051175" y="4154488"/>
            <a:ext cx="155575" cy="188912"/>
            <a:chOff x="3823" y="1801"/>
            <a:chExt cx="98" cy="121"/>
          </a:xfrm>
        </p:grpSpPr>
        <p:sp>
          <p:nvSpPr>
            <p:cNvPr id="533639" name="Rectangle 135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40" name="Line 136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41" name="Rectangle 137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42" name="Line 138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1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33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33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335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3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3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33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33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33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53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33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33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533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33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533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8" grpId="0" animBg="1"/>
      <p:bldP spid="533526" grpId="0" animBg="1"/>
      <p:bldP spid="533527" grpId="0" animBg="1"/>
      <p:bldP spid="533529" grpId="0" animBg="1"/>
      <p:bldP spid="533531" grpId="0" animBg="1"/>
      <p:bldP spid="533619" grpId="0" animBg="1"/>
      <p:bldP spid="533619" grpId="1" animBg="1"/>
      <p:bldP spid="5336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)-Tree Delete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95400"/>
            <a:ext cx="5915025" cy="4953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Delete:</a:t>
            </a:r>
          </a:p>
          <a:p>
            <a:pPr>
              <a:buClr>
                <a:schemeClr val="tx1"/>
              </a:buClr>
            </a:pPr>
            <a:endParaRPr lang="en-US">
              <a:solidFill>
                <a:schemeClr val="accent2"/>
              </a:solidFill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Search and delete element from leaf </a:t>
            </a:r>
            <a:r>
              <a:rPr lang="en-US" i="1"/>
              <a:t>v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DO </a:t>
            </a:r>
            <a:r>
              <a:rPr lang="en-US" i="1"/>
              <a:t>v</a:t>
            </a:r>
            <a:r>
              <a:rPr lang="en-US">
                <a:solidFill>
                  <a:schemeClr val="tx2"/>
                </a:solidFill>
              </a:rPr>
              <a:t> has </a:t>
            </a:r>
            <a:r>
              <a:rPr lang="en-US" i="1"/>
              <a:t>a-1</a:t>
            </a:r>
            <a:r>
              <a:rPr lang="en-US">
                <a:solidFill>
                  <a:schemeClr val="tx2"/>
                </a:solidFill>
              </a:rPr>
              <a:t> elements/children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Fuse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v</a:t>
            </a:r>
            <a:r>
              <a:rPr lang="en-US">
                <a:solidFill>
                  <a:schemeClr val="tx2"/>
                </a:solidFill>
              </a:rPr>
              <a:t> with sibling </a:t>
            </a:r>
            <a:r>
              <a:rPr lang="en-US" i="1"/>
              <a:t>v’: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		move children of </a:t>
            </a:r>
            <a:r>
              <a:rPr lang="en-US" i="1"/>
              <a:t>v’</a:t>
            </a:r>
            <a:r>
              <a:rPr lang="en-US">
                <a:solidFill>
                  <a:schemeClr val="tx2"/>
                </a:solidFill>
              </a:rPr>
              <a:t> to </a:t>
            </a:r>
            <a:r>
              <a:rPr lang="en-US" i="1"/>
              <a:t>v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		delete element (ref) from </a:t>
            </a:r>
            <a:r>
              <a:rPr lang="en-US" i="1"/>
              <a:t>parent(v)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		(delete root if necessary)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</a:rPr>
              <a:t>	If </a:t>
            </a:r>
            <a:r>
              <a:rPr lang="en-US" i="1">
                <a:solidFill>
                  <a:schemeClr val="tx2"/>
                </a:solidFill>
              </a:rPr>
              <a:t>v</a:t>
            </a:r>
            <a:r>
              <a:rPr lang="en-US">
                <a:solidFill>
                  <a:schemeClr val="tx2"/>
                </a:solidFill>
              </a:rPr>
              <a:t> has </a:t>
            </a:r>
            <a:r>
              <a:rPr lang="en-US" i="1"/>
              <a:t>&gt;b</a:t>
            </a:r>
            <a:r>
              <a:rPr lang="en-US">
                <a:solidFill>
                  <a:schemeClr val="tx2"/>
                </a:solidFill>
              </a:rPr>
              <a:t> (and </a:t>
            </a:r>
            <a:r>
              <a:rPr lang="en-US" i="1">
                <a:cs typeface="Times New Roman" pitchFamily="18" charset="0"/>
              </a:rPr>
              <a:t>≤ </a:t>
            </a:r>
            <a:r>
              <a:rPr lang="en-US" i="1"/>
              <a:t>a+b-1&lt;2b</a:t>
            </a:r>
            <a:r>
              <a:rPr lang="en-US">
                <a:solidFill>
                  <a:schemeClr val="tx2"/>
                </a:solidFill>
              </a:rPr>
              <a:t>) children split </a:t>
            </a:r>
            <a:r>
              <a:rPr lang="en-US" i="1"/>
              <a:t>v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i="1"/>
              <a:t>v=parent(v)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 i="1"/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Delete touch                   nodes </a:t>
            </a:r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/>
        </p:nvGraphicFramePr>
        <p:xfrm>
          <a:off x="2190750" y="5759450"/>
          <a:ext cx="13001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4" imgW="583920" imgH="190440" progId="Equation.3">
                  <p:embed/>
                </p:oleObj>
              </mc:Choice>
              <mc:Fallback>
                <p:oleObj name="Equation" r:id="rId4" imgW="583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759450"/>
                        <a:ext cx="13001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817563" y="2162175"/>
            <a:ext cx="5359400" cy="3225800"/>
          </a:xfrm>
          <a:prstGeom prst="rect">
            <a:avLst/>
          </a:prstGeom>
          <a:noFill/>
          <a:ln w="17463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58" name="Line 6"/>
          <p:cNvSpPr>
            <a:spLocks noChangeShapeType="1"/>
          </p:cNvSpPr>
          <p:nvPr/>
        </p:nvSpPr>
        <p:spPr bwMode="auto">
          <a:xfrm>
            <a:off x="7183438" y="3249613"/>
            <a:ext cx="0" cy="5635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 flipV="1">
            <a:off x="6686550" y="4811713"/>
            <a:ext cx="19685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 flipH="1" flipV="1">
            <a:off x="6883400" y="4811713"/>
            <a:ext cx="19685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 flipV="1">
            <a:off x="6784975" y="4811713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 flipH="1" flipV="1">
            <a:off x="6883400" y="4811713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 flipV="1">
            <a:off x="6883400" y="4811713"/>
            <a:ext cx="1588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4" name="Line 12"/>
          <p:cNvSpPr>
            <a:spLocks noChangeShapeType="1"/>
          </p:cNvSpPr>
          <p:nvPr/>
        </p:nvSpPr>
        <p:spPr bwMode="auto">
          <a:xfrm flipH="1" flipV="1">
            <a:off x="7277100" y="4222750"/>
            <a:ext cx="787400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 flipH="1" flipV="1">
            <a:off x="7277100" y="4222750"/>
            <a:ext cx="393700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6" name="Line 14"/>
          <p:cNvSpPr>
            <a:spLocks noChangeShapeType="1"/>
          </p:cNvSpPr>
          <p:nvPr/>
        </p:nvSpPr>
        <p:spPr bwMode="auto">
          <a:xfrm flipV="1">
            <a:off x="6883400" y="4222750"/>
            <a:ext cx="393700" cy="588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>
            <a:off x="7720013" y="4614863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8" name="Line 16"/>
          <p:cNvSpPr>
            <a:spLocks noChangeShapeType="1"/>
          </p:cNvSpPr>
          <p:nvPr/>
        </p:nvSpPr>
        <p:spPr bwMode="auto">
          <a:xfrm>
            <a:off x="7793038" y="4614863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69" name="Line 17"/>
          <p:cNvSpPr>
            <a:spLocks noChangeShapeType="1"/>
          </p:cNvSpPr>
          <p:nvPr/>
        </p:nvSpPr>
        <p:spPr bwMode="auto">
          <a:xfrm>
            <a:off x="7866063" y="4614863"/>
            <a:ext cx="174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0" name="Line 18"/>
          <p:cNvSpPr>
            <a:spLocks noChangeShapeType="1"/>
          </p:cNvSpPr>
          <p:nvPr/>
        </p:nvSpPr>
        <p:spPr bwMode="auto">
          <a:xfrm>
            <a:off x="7939088" y="4614863"/>
            <a:ext cx="174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1" name="Oval 19"/>
          <p:cNvSpPr>
            <a:spLocks noChangeArrowheads="1"/>
          </p:cNvSpPr>
          <p:nvPr/>
        </p:nvSpPr>
        <p:spPr bwMode="auto">
          <a:xfrm>
            <a:off x="6784975" y="4713288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2" name="Oval 20"/>
          <p:cNvSpPr>
            <a:spLocks noChangeArrowheads="1"/>
          </p:cNvSpPr>
          <p:nvPr/>
        </p:nvSpPr>
        <p:spPr bwMode="auto">
          <a:xfrm>
            <a:off x="7178675" y="412432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6488113" y="4546600"/>
            <a:ext cx="307975" cy="427038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i="1"/>
              <a:t>v</a:t>
            </a: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 flipV="1">
            <a:off x="6767513" y="2324100"/>
            <a:ext cx="412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5" name="Line 23"/>
          <p:cNvSpPr>
            <a:spLocks noChangeShapeType="1"/>
          </p:cNvSpPr>
          <p:nvPr/>
        </p:nvSpPr>
        <p:spPr bwMode="auto">
          <a:xfrm flipH="1" flipV="1">
            <a:off x="6810375" y="2324100"/>
            <a:ext cx="50800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6" name="Line 24"/>
          <p:cNvSpPr>
            <a:spLocks noChangeShapeType="1"/>
          </p:cNvSpPr>
          <p:nvPr/>
        </p:nvSpPr>
        <p:spPr bwMode="auto">
          <a:xfrm flipH="1" flipV="1">
            <a:off x="7202488" y="1735138"/>
            <a:ext cx="393700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7" name="Line 25"/>
          <p:cNvSpPr>
            <a:spLocks noChangeShapeType="1"/>
          </p:cNvSpPr>
          <p:nvPr/>
        </p:nvSpPr>
        <p:spPr bwMode="auto">
          <a:xfrm flipH="1" flipV="1">
            <a:off x="7202488" y="1735138"/>
            <a:ext cx="787400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8" name="Line 26"/>
          <p:cNvSpPr>
            <a:spLocks noChangeShapeType="1"/>
          </p:cNvSpPr>
          <p:nvPr/>
        </p:nvSpPr>
        <p:spPr bwMode="auto">
          <a:xfrm flipV="1">
            <a:off x="7300913" y="2324100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H="1" flipV="1">
            <a:off x="7399338" y="2324100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7399338" y="2324100"/>
            <a:ext cx="1587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7645400" y="212725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7718425" y="212725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3" name="Line 31"/>
          <p:cNvSpPr>
            <a:spLocks noChangeShapeType="1"/>
          </p:cNvSpPr>
          <p:nvPr/>
        </p:nvSpPr>
        <p:spPr bwMode="auto">
          <a:xfrm>
            <a:off x="7791450" y="212725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4" name="Line 32"/>
          <p:cNvSpPr>
            <a:spLocks noChangeShapeType="1"/>
          </p:cNvSpPr>
          <p:nvPr/>
        </p:nvSpPr>
        <p:spPr bwMode="auto">
          <a:xfrm>
            <a:off x="7864475" y="212725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5" name="Line 33"/>
          <p:cNvSpPr>
            <a:spLocks noChangeShapeType="1"/>
          </p:cNvSpPr>
          <p:nvPr/>
        </p:nvSpPr>
        <p:spPr bwMode="auto">
          <a:xfrm>
            <a:off x="7202488" y="1712913"/>
            <a:ext cx="196850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6" name="Line 34"/>
          <p:cNvSpPr>
            <a:spLocks noChangeShapeType="1"/>
          </p:cNvSpPr>
          <p:nvPr/>
        </p:nvSpPr>
        <p:spPr bwMode="auto">
          <a:xfrm flipV="1">
            <a:off x="6808788" y="1735138"/>
            <a:ext cx="3937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7" name="Oval 35"/>
          <p:cNvSpPr>
            <a:spLocks noChangeArrowheads="1"/>
          </p:cNvSpPr>
          <p:nvPr/>
        </p:nvSpPr>
        <p:spPr bwMode="auto">
          <a:xfrm>
            <a:off x="7104063" y="16367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8" name="Oval 36"/>
          <p:cNvSpPr>
            <a:spLocks noChangeArrowheads="1"/>
          </p:cNvSpPr>
          <p:nvPr/>
        </p:nvSpPr>
        <p:spPr bwMode="auto">
          <a:xfrm>
            <a:off x="6710363" y="222567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89" name="Oval 37"/>
          <p:cNvSpPr>
            <a:spLocks noChangeArrowheads="1"/>
          </p:cNvSpPr>
          <p:nvPr/>
        </p:nvSpPr>
        <p:spPr bwMode="auto">
          <a:xfrm>
            <a:off x="7300913" y="2225675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590" name="Text Box 38"/>
          <p:cNvSpPr txBox="1">
            <a:spLocks noChangeArrowheads="1"/>
          </p:cNvSpPr>
          <p:nvPr/>
        </p:nvSpPr>
        <p:spPr bwMode="auto">
          <a:xfrm>
            <a:off x="6384925" y="2065338"/>
            <a:ext cx="307975" cy="427037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i="1"/>
              <a:t>v</a:t>
            </a:r>
          </a:p>
        </p:txBody>
      </p:sp>
      <p:graphicFrame>
        <p:nvGraphicFramePr>
          <p:cNvPr id="535591" name="Object 39"/>
          <p:cNvGraphicFramePr>
            <a:graphicFrameLocks noChangeAspect="1"/>
          </p:cNvGraphicFramePr>
          <p:nvPr/>
        </p:nvGraphicFramePr>
        <p:xfrm>
          <a:off x="6561138" y="2749550"/>
          <a:ext cx="469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6" imgW="266400" imgH="152280" progId="Equation.3">
                  <p:embed/>
                </p:oleObj>
              </mc:Choice>
              <mc:Fallback>
                <p:oleObj name="Equation" r:id="rId6" imgW="2664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2749550"/>
                        <a:ext cx="469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92" name="Object 40"/>
          <p:cNvGraphicFramePr>
            <a:graphicFrameLocks noChangeAspect="1"/>
          </p:cNvGraphicFramePr>
          <p:nvPr/>
        </p:nvGraphicFramePr>
        <p:xfrm>
          <a:off x="6503988" y="5205413"/>
          <a:ext cx="76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8" imgW="431640" imgH="152280" progId="Equation.3">
                  <p:embed/>
                </p:oleObj>
              </mc:Choice>
              <mc:Fallback>
                <p:oleObj name="Equation" r:id="rId8" imgW="431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5205413"/>
                        <a:ext cx="762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5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Line 2"/>
          <p:cNvSpPr>
            <a:spLocks noChangeShapeType="1"/>
          </p:cNvSpPr>
          <p:nvPr/>
        </p:nvSpPr>
        <p:spPr bwMode="auto">
          <a:xfrm flipH="1" flipV="1">
            <a:off x="2782888" y="4011613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03" name="Line 3"/>
          <p:cNvSpPr>
            <a:spLocks noChangeShapeType="1"/>
          </p:cNvSpPr>
          <p:nvPr/>
        </p:nvSpPr>
        <p:spPr bwMode="auto">
          <a:xfrm flipH="1">
            <a:off x="3082925" y="4019550"/>
            <a:ext cx="506413" cy="341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04" name="Line 4"/>
          <p:cNvSpPr>
            <a:spLocks noChangeShapeType="1"/>
          </p:cNvSpPr>
          <p:nvPr/>
        </p:nvSpPr>
        <p:spPr bwMode="auto">
          <a:xfrm flipH="1" flipV="1">
            <a:off x="3595688" y="4014788"/>
            <a:ext cx="9683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H="1" flipV="1">
            <a:off x="3590925" y="4013200"/>
            <a:ext cx="315913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06" name="Line 6"/>
          <p:cNvSpPr>
            <a:spLocks noChangeShapeType="1"/>
          </p:cNvSpPr>
          <p:nvPr/>
        </p:nvSpPr>
        <p:spPr bwMode="auto">
          <a:xfrm flipV="1">
            <a:off x="3494088" y="4013200"/>
            <a:ext cx="98425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07" name="Line 7"/>
          <p:cNvSpPr>
            <a:spLocks noChangeShapeType="1"/>
          </p:cNvSpPr>
          <p:nvPr/>
        </p:nvSpPr>
        <p:spPr bwMode="auto">
          <a:xfrm flipH="1">
            <a:off x="3267075" y="4005263"/>
            <a:ext cx="344488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3414713" y="4310063"/>
            <a:ext cx="153987" cy="188912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3413125" y="4313238"/>
            <a:ext cx="153988" cy="1397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3409950" y="440848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11" name="Line 11"/>
          <p:cNvSpPr>
            <a:spLocks noChangeShapeType="1"/>
          </p:cNvSpPr>
          <p:nvPr/>
        </p:nvSpPr>
        <p:spPr bwMode="auto">
          <a:xfrm>
            <a:off x="3411538" y="436245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12" name="Line 12"/>
          <p:cNvSpPr>
            <a:spLocks noChangeShapeType="1"/>
          </p:cNvSpPr>
          <p:nvPr/>
        </p:nvSpPr>
        <p:spPr bwMode="auto">
          <a:xfrm>
            <a:off x="3413125" y="445611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7613" name="Group 13"/>
          <p:cNvGrpSpPr>
            <a:grpSpLocks/>
          </p:cNvGrpSpPr>
          <p:nvPr/>
        </p:nvGrpSpPr>
        <p:grpSpPr bwMode="auto">
          <a:xfrm>
            <a:off x="3613150" y="4310063"/>
            <a:ext cx="158750" cy="188912"/>
            <a:chOff x="2114" y="2617"/>
            <a:chExt cx="100" cy="121"/>
          </a:xfrm>
        </p:grpSpPr>
        <p:sp>
          <p:nvSpPr>
            <p:cNvPr id="537614" name="Rectangle 14"/>
            <p:cNvSpPr>
              <a:spLocks noChangeArrowheads="1"/>
            </p:cNvSpPr>
            <p:nvPr/>
          </p:nvSpPr>
          <p:spPr bwMode="auto">
            <a:xfrm>
              <a:off x="2117" y="2617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>
              <a:off x="2118" y="2619"/>
              <a:ext cx="96" cy="9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16" name="Line 16"/>
            <p:cNvSpPr>
              <a:spLocks noChangeShapeType="1"/>
            </p:cNvSpPr>
            <p:nvPr/>
          </p:nvSpPr>
          <p:spPr bwMode="auto">
            <a:xfrm>
              <a:off x="2114" y="268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17" name="Line 17"/>
            <p:cNvSpPr>
              <a:spLocks noChangeShapeType="1"/>
            </p:cNvSpPr>
            <p:nvPr/>
          </p:nvSpPr>
          <p:spPr bwMode="auto">
            <a:xfrm>
              <a:off x="2115" y="265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18" name="Line 18"/>
            <p:cNvSpPr>
              <a:spLocks noChangeShapeType="1"/>
            </p:cNvSpPr>
            <p:nvPr/>
          </p:nvSpPr>
          <p:spPr bwMode="auto">
            <a:xfrm>
              <a:off x="2116" y="271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19" name="Group 19"/>
          <p:cNvGrpSpPr>
            <a:grpSpLocks/>
          </p:cNvGrpSpPr>
          <p:nvPr/>
        </p:nvGrpSpPr>
        <p:grpSpPr bwMode="auto">
          <a:xfrm>
            <a:off x="3817938" y="4308475"/>
            <a:ext cx="155575" cy="188913"/>
            <a:chOff x="2405" y="2716"/>
            <a:chExt cx="98" cy="119"/>
          </a:xfrm>
        </p:grpSpPr>
        <p:sp>
          <p:nvSpPr>
            <p:cNvPr id="537620" name="Rectangle 20"/>
            <p:cNvSpPr>
              <a:spLocks noChangeArrowheads="1"/>
            </p:cNvSpPr>
            <p:nvPr/>
          </p:nvSpPr>
          <p:spPr bwMode="auto">
            <a:xfrm>
              <a:off x="2406" y="2716"/>
              <a:ext cx="97" cy="119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21" name="Line 21"/>
            <p:cNvSpPr>
              <a:spLocks noChangeShapeType="1"/>
            </p:cNvSpPr>
            <p:nvPr/>
          </p:nvSpPr>
          <p:spPr bwMode="auto">
            <a:xfrm>
              <a:off x="2405" y="280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22" name="Rectangle 22"/>
            <p:cNvSpPr>
              <a:spLocks noChangeArrowheads="1"/>
            </p:cNvSpPr>
            <p:nvPr/>
          </p:nvSpPr>
          <p:spPr bwMode="auto">
            <a:xfrm>
              <a:off x="2406" y="2716"/>
              <a:ext cx="97" cy="59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23" name="Line 23"/>
            <p:cNvSpPr>
              <a:spLocks noChangeShapeType="1"/>
            </p:cNvSpPr>
            <p:nvPr/>
          </p:nvSpPr>
          <p:spPr bwMode="auto">
            <a:xfrm>
              <a:off x="2405" y="2747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24" name="Group 24"/>
          <p:cNvGrpSpPr>
            <a:grpSpLocks/>
          </p:cNvGrpSpPr>
          <p:nvPr/>
        </p:nvGrpSpPr>
        <p:grpSpPr bwMode="auto">
          <a:xfrm>
            <a:off x="3206750" y="4310063"/>
            <a:ext cx="155575" cy="188912"/>
            <a:chOff x="2020" y="2715"/>
            <a:chExt cx="98" cy="119"/>
          </a:xfrm>
        </p:grpSpPr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2021" y="2715"/>
              <a:ext cx="97" cy="119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26" name="Line 26"/>
            <p:cNvSpPr>
              <a:spLocks noChangeShapeType="1"/>
            </p:cNvSpPr>
            <p:nvPr/>
          </p:nvSpPr>
          <p:spPr bwMode="auto">
            <a:xfrm>
              <a:off x="2020" y="280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27" name="Rectangle 27"/>
            <p:cNvSpPr>
              <a:spLocks noChangeArrowheads="1"/>
            </p:cNvSpPr>
            <p:nvPr/>
          </p:nvSpPr>
          <p:spPr bwMode="auto">
            <a:xfrm>
              <a:off x="2022" y="2715"/>
              <a:ext cx="96" cy="59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28" name="Line 28"/>
            <p:cNvSpPr>
              <a:spLocks noChangeShapeType="1"/>
            </p:cNvSpPr>
            <p:nvPr/>
          </p:nvSpPr>
          <p:spPr bwMode="auto">
            <a:xfrm>
              <a:off x="2020" y="274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7629" name="Line 29"/>
          <p:cNvSpPr>
            <a:spLocks noChangeShapeType="1"/>
          </p:cNvSpPr>
          <p:nvPr/>
        </p:nvSpPr>
        <p:spPr bwMode="auto">
          <a:xfrm>
            <a:off x="2757488" y="4003675"/>
            <a:ext cx="0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)-Tree Delete</a:t>
            </a:r>
          </a:p>
        </p:txBody>
      </p:sp>
      <p:grpSp>
        <p:nvGrpSpPr>
          <p:cNvPr id="537631" name="Group 31"/>
          <p:cNvGrpSpPr>
            <a:grpSpLocks/>
          </p:cNvGrpSpPr>
          <p:nvPr/>
        </p:nvGrpSpPr>
        <p:grpSpPr bwMode="auto">
          <a:xfrm>
            <a:off x="5087938" y="3419475"/>
            <a:ext cx="1457325" cy="949325"/>
            <a:chOff x="3108" y="1559"/>
            <a:chExt cx="918" cy="598"/>
          </a:xfrm>
        </p:grpSpPr>
        <p:sp>
          <p:nvSpPr>
            <p:cNvPr id="537632" name="Line 32"/>
            <p:cNvSpPr>
              <a:spLocks noChangeShapeType="1"/>
            </p:cNvSpPr>
            <p:nvPr/>
          </p:nvSpPr>
          <p:spPr bwMode="auto">
            <a:xfrm>
              <a:off x="3109" y="1559"/>
              <a:ext cx="78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33" name="Line 33"/>
            <p:cNvSpPr>
              <a:spLocks noChangeShapeType="1"/>
            </p:cNvSpPr>
            <p:nvPr/>
          </p:nvSpPr>
          <p:spPr bwMode="auto">
            <a:xfrm>
              <a:off x="3108" y="1576"/>
              <a:ext cx="463" cy="3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34" name="Line 34"/>
            <p:cNvSpPr>
              <a:spLocks noChangeShapeType="1"/>
            </p:cNvSpPr>
            <p:nvPr/>
          </p:nvSpPr>
          <p:spPr bwMode="auto">
            <a:xfrm flipH="1">
              <a:off x="3511" y="1928"/>
              <a:ext cx="6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35" name="Line 35"/>
            <p:cNvSpPr>
              <a:spLocks noChangeShapeType="1"/>
            </p:cNvSpPr>
            <p:nvPr/>
          </p:nvSpPr>
          <p:spPr bwMode="auto">
            <a:xfrm>
              <a:off x="3570" y="1929"/>
              <a:ext cx="77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36" name="Oval 36"/>
            <p:cNvSpPr>
              <a:spLocks noChangeArrowheads="1"/>
            </p:cNvSpPr>
            <p:nvPr/>
          </p:nvSpPr>
          <p:spPr bwMode="auto">
            <a:xfrm>
              <a:off x="3511" y="1867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7637" name="Group 37"/>
            <p:cNvGrpSpPr>
              <a:grpSpLocks/>
            </p:cNvGrpSpPr>
            <p:nvPr/>
          </p:nvGrpSpPr>
          <p:grpSpPr bwMode="auto">
            <a:xfrm>
              <a:off x="3751" y="1868"/>
              <a:ext cx="275" cy="289"/>
              <a:chOff x="3366" y="2368"/>
              <a:chExt cx="275" cy="289"/>
            </a:xfrm>
          </p:grpSpPr>
          <p:sp>
            <p:nvSpPr>
              <p:cNvPr id="537638" name="Line 38"/>
              <p:cNvSpPr>
                <a:spLocks noChangeShapeType="1"/>
              </p:cNvSpPr>
              <p:nvPr/>
            </p:nvSpPr>
            <p:spPr bwMode="auto">
              <a:xfrm flipH="1">
                <a:off x="3505" y="2426"/>
                <a:ext cx="4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639" name="Line 39"/>
              <p:cNvSpPr>
                <a:spLocks noChangeShapeType="1"/>
              </p:cNvSpPr>
              <p:nvPr/>
            </p:nvSpPr>
            <p:spPr bwMode="auto">
              <a:xfrm>
                <a:off x="3510" y="2427"/>
                <a:ext cx="131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640" name="Line 40"/>
              <p:cNvSpPr>
                <a:spLocks noChangeShapeType="1"/>
              </p:cNvSpPr>
              <p:nvPr/>
            </p:nvSpPr>
            <p:spPr bwMode="auto">
              <a:xfrm flipH="1">
                <a:off x="3366" y="2434"/>
                <a:ext cx="133" cy="2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641" name="Oval 41"/>
              <p:cNvSpPr>
                <a:spLocks noChangeArrowheads="1"/>
              </p:cNvSpPr>
              <p:nvPr/>
            </p:nvSpPr>
            <p:spPr bwMode="auto">
              <a:xfrm>
                <a:off x="3445" y="2368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7642" name="Line 42"/>
          <p:cNvSpPr>
            <a:spLocks noChangeShapeType="1"/>
          </p:cNvSpPr>
          <p:nvPr/>
        </p:nvSpPr>
        <p:spPr bwMode="auto">
          <a:xfrm flipV="1">
            <a:off x="3222625" y="2844800"/>
            <a:ext cx="969963" cy="620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43" name="Line 43"/>
          <p:cNvSpPr>
            <a:spLocks noChangeShapeType="1"/>
          </p:cNvSpPr>
          <p:nvPr/>
        </p:nvSpPr>
        <p:spPr bwMode="auto">
          <a:xfrm flipH="1" flipV="1">
            <a:off x="4170363" y="2844800"/>
            <a:ext cx="946150" cy="620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44" name="Oval 44"/>
          <p:cNvSpPr>
            <a:spLocks noChangeArrowheads="1"/>
          </p:cNvSpPr>
          <p:nvPr/>
        </p:nvSpPr>
        <p:spPr bwMode="auto">
          <a:xfrm>
            <a:off x="4095750" y="27543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45" name="Line 45"/>
          <p:cNvSpPr>
            <a:spLocks noChangeShapeType="1"/>
          </p:cNvSpPr>
          <p:nvPr/>
        </p:nvSpPr>
        <p:spPr bwMode="auto">
          <a:xfrm flipH="1">
            <a:off x="4262438" y="4002088"/>
            <a:ext cx="190500" cy="382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46" name="Line 46"/>
          <p:cNvSpPr>
            <a:spLocks noChangeShapeType="1"/>
          </p:cNvSpPr>
          <p:nvPr/>
        </p:nvSpPr>
        <p:spPr bwMode="auto">
          <a:xfrm flipV="1">
            <a:off x="4991100" y="40100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47" name="Line 47"/>
          <p:cNvSpPr>
            <a:spLocks noChangeShapeType="1"/>
          </p:cNvSpPr>
          <p:nvPr/>
        </p:nvSpPr>
        <p:spPr bwMode="auto">
          <a:xfrm flipH="1" flipV="1">
            <a:off x="5122863" y="4010025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48" name="Line 48"/>
          <p:cNvSpPr>
            <a:spLocks noChangeShapeType="1"/>
          </p:cNvSpPr>
          <p:nvPr/>
        </p:nvSpPr>
        <p:spPr bwMode="auto">
          <a:xfrm flipH="1">
            <a:off x="5094288" y="3425825"/>
            <a:ext cx="0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49" name="Oval 49"/>
          <p:cNvSpPr>
            <a:spLocks noChangeArrowheads="1"/>
          </p:cNvSpPr>
          <p:nvPr/>
        </p:nvSpPr>
        <p:spPr bwMode="auto">
          <a:xfrm>
            <a:off x="4999038" y="3911600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0" name="Line 50"/>
          <p:cNvSpPr>
            <a:spLocks noChangeShapeType="1"/>
          </p:cNvSpPr>
          <p:nvPr/>
        </p:nvSpPr>
        <p:spPr bwMode="auto">
          <a:xfrm flipH="1" flipV="1">
            <a:off x="4529138" y="4040188"/>
            <a:ext cx="13970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1" name="Line 51"/>
          <p:cNvSpPr>
            <a:spLocks noChangeShapeType="1"/>
          </p:cNvSpPr>
          <p:nvPr/>
        </p:nvSpPr>
        <p:spPr bwMode="auto">
          <a:xfrm flipV="1">
            <a:off x="4471988" y="4008438"/>
            <a:ext cx="1587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 flipV="1">
            <a:off x="4491038" y="3425825"/>
            <a:ext cx="614362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53" name="Oval 53"/>
          <p:cNvSpPr>
            <a:spLocks noChangeArrowheads="1"/>
          </p:cNvSpPr>
          <p:nvPr/>
        </p:nvSpPr>
        <p:spPr bwMode="auto">
          <a:xfrm>
            <a:off x="4373563" y="39100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7654" name="Group 54"/>
          <p:cNvGrpSpPr>
            <a:grpSpLocks/>
          </p:cNvGrpSpPr>
          <p:nvPr/>
        </p:nvGrpSpPr>
        <p:grpSpPr bwMode="auto">
          <a:xfrm>
            <a:off x="4176713" y="4308475"/>
            <a:ext cx="161925" cy="192088"/>
            <a:chOff x="3684" y="1801"/>
            <a:chExt cx="102" cy="121"/>
          </a:xfrm>
        </p:grpSpPr>
        <p:sp>
          <p:nvSpPr>
            <p:cNvPr id="537655" name="Rectangle 55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56" name="Rectangle 56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57" name="Line 57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58" name="Line 58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59" name="Line 59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60" name="Group 60"/>
          <p:cNvGrpSpPr>
            <a:grpSpLocks/>
          </p:cNvGrpSpPr>
          <p:nvPr/>
        </p:nvGrpSpPr>
        <p:grpSpPr bwMode="auto">
          <a:xfrm>
            <a:off x="4397375" y="4308475"/>
            <a:ext cx="155575" cy="192088"/>
            <a:chOff x="3823" y="1801"/>
            <a:chExt cx="98" cy="121"/>
          </a:xfrm>
        </p:grpSpPr>
        <p:sp>
          <p:nvSpPr>
            <p:cNvPr id="537661" name="Rectangle 61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62" name="Line 62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63" name="Rectangle 63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64" name="Line 64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65" name="Group 65"/>
          <p:cNvGrpSpPr>
            <a:grpSpLocks/>
          </p:cNvGrpSpPr>
          <p:nvPr/>
        </p:nvGrpSpPr>
        <p:grpSpPr bwMode="auto">
          <a:xfrm>
            <a:off x="4603750" y="4308475"/>
            <a:ext cx="157163" cy="192088"/>
            <a:chOff x="3953" y="1801"/>
            <a:chExt cx="99" cy="121"/>
          </a:xfrm>
        </p:grpSpPr>
        <p:sp>
          <p:nvSpPr>
            <p:cNvPr id="537666" name="Rectangle 66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67" name="Rectangle 67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68" name="Line 68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69" name="Line 69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70" name="Line 70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7671" name="Rectangle 71"/>
          <p:cNvSpPr>
            <a:spLocks noChangeArrowheads="1"/>
          </p:cNvSpPr>
          <p:nvPr/>
        </p:nvSpPr>
        <p:spPr bwMode="auto">
          <a:xfrm>
            <a:off x="6246813" y="4305300"/>
            <a:ext cx="153987" cy="192088"/>
          </a:xfrm>
          <a:prstGeom prst="rect">
            <a:avLst/>
          </a:prstGeom>
          <a:solidFill>
            <a:srgbClr val="57FF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72" name="Rectangle 72"/>
          <p:cNvSpPr>
            <a:spLocks noChangeArrowheads="1"/>
          </p:cNvSpPr>
          <p:nvPr/>
        </p:nvSpPr>
        <p:spPr bwMode="auto">
          <a:xfrm>
            <a:off x="6248400" y="4306888"/>
            <a:ext cx="152400" cy="1857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673" name="Line 73"/>
          <p:cNvSpPr>
            <a:spLocks noChangeShapeType="1"/>
          </p:cNvSpPr>
          <p:nvPr/>
        </p:nvSpPr>
        <p:spPr bwMode="auto">
          <a:xfrm>
            <a:off x="6246813" y="4403725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74" name="Line 74"/>
          <p:cNvSpPr>
            <a:spLocks noChangeShapeType="1"/>
          </p:cNvSpPr>
          <p:nvPr/>
        </p:nvSpPr>
        <p:spPr bwMode="auto">
          <a:xfrm>
            <a:off x="6248400" y="435768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675" name="Line 75"/>
          <p:cNvSpPr>
            <a:spLocks noChangeShapeType="1"/>
          </p:cNvSpPr>
          <p:nvPr/>
        </p:nvSpPr>
        <p:spPr bwMode="auto">
          <a:xfrm>
            <a:off x="6243638" y="445293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7676" name="Group 76"/>
          <p:cNvGrpSpPr>
            <a:grpSpLocks/>
          </p:cNvGrpSpPr>
          <p:nvPr/>
        </p:nvGrpSpPr>
        <p:grpSpPr bwMode="auto">
          <a:xfrm>
            <a:off x="6048375" y="4310063"/>
            <a:ext cx="157163" cy="187325"/>
            <a:chOff x="3953" y="1801"/>
            <a:chExt cx="99" cy="121"/>
          </a:xfrm>
        </p:grpSpPr>
        <p:sp>
          <p:nvSpPr>
            <p:cNvPr id="537677" name="Rectangle 77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78" name="Rectangle 78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79" name="Line 79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80" name="Line 80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81" name="Line 81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82" name="Group 82"/>
          <p:cNvGrpSpPr>
            <a:grpSpLocks/>
          </p:cNvGrpSpPr>
          <p:nvPr/>
        </p:nvGrpSpPr>
        <p:grpSpPr bwMode="auto">
          <a:xfrm>
            <a:off x="4916488" y="4311650"/>
            <a:ext cx="157162" cy="187325"/>
            <a:chOff x="3953" y="1801"/>
            <a:chExt cx="99" cy="121"/>
          </a:xfrm>
        </p:grpSpPr>
        <p:sp>
          <p:nvSpPr>
            <p:cNvPr id="537683" name="Rectangle 83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84" name="Rectangle 84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85" name="Line 85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86" name="Line 86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87" name="Line 87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88" name="Group 88"/>
          <p:cNvGrpSpPr>
            <a:grpSpLocks/>
          </p:cNvGrpSpPr>
          <p:nvPr/>
        </p:nvGrpSpPr>
        <p:grpSpPr bwMode="auto">
          <a:xfrm>
            <a:off x="5646738" y="4313238"/>
            <a:ext cx="157162" cy="187325"/>
            <a:chOff x="3953" y="1801"/>
            <a:chExt cx="99" cy="121"/>
          </a:xfrm>
        </p:grpSpPr>
        <p:sp>
          <p:nvSpPr>
            <p:cNvPr id="537689" name="Rectangle 89"/>
            <p:cNvSpPr>
              <a:spLocks noChangeArrowheads="1"/>
            </p:cNvSpPr>
            <p:nvPr/>
          </p:nvSpPr>
          <p:spPr bwMode="auto">
            <a:xfrm>
              <a:off x="3955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90" name="Rectangle 90"/>
            <p:cNvSpPr>
              <a:spLocks noChangeArrowheads="1"/>
            </p:cNvSpPr>
            <p:nvPr/>
          </p:nvSpPr>
          <p:spPr bwMode="auto">
            <a:xfrm>
              <a:off x="3956" y="1802"/>
              <a:ext cx="96" cy="117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91" name="Line 91"/>
            <p:cNvSpPr>
              <a:spLocks noChangeShapeType="1"/>
            </p:cNvSpPr>
            <p:nvPr/>
          </p:nvSpPr>
          <p:spPr bwMode="auto">
            <a:xfrm>
              <a:off x="3955" y="18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92" name="Line 92"/>
            <p:cNvSpPr>
              <a:spLocks noChangeShapeType="1"/>
            </p:cNvSpPr>
            <p:nvPr/>
          </p:nvSpPr>
          <p:spPr bwMode="auto">
            <a:xfrm>
              <a:off x="3956" y="183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93" name="Line 93"/>
            <p:cNvSpPr>
              <a:spLocks noChangeShapeType="1"/>
            </p:cNvSpPr>
            <p:nvPr/>
          </p:nvSpPr>
          <p:spPr bwMode="auto">
            <a:xfrm>
              <a:off x="3953" y="189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94" name="Group 94"/>
          <p:cNvGrpSpPr>
            <a:grpSpLocks/>
          </p:cNvGrpSpPr>
          <p:nvPr/>
        </p:nvGrpSpPr>
        <p:grpSpPr bwMode="auto">
          <a:xfrm>
            <a:off x="5127625" y="4310063"/>
            <a:ext cx="155575" cy="192087"/>
            <a:chOff x="3823" y="1801"/>
            <a:chExt cx="98" cy="121"/>
          </a:xfrm>
        </p:grpSpPr>
        <p:sp>
          <p:nvSpPr>
            <p:cNvPr id="537695" name="Rectangle 95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96" name="Line 96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697" name="Rectangle 97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98" name="Line 98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699" name="Group 99"/>
          <p:cNvGrpSpPr>
            <a:grpSpLocks/>
          </p:cNvGrpSpPr>
          <p:nvPr/>
        </p:nvGrpSpPr>
        <p:grpSpPr bwMode="auto">
          <a:xfrm>
            <a:off x="5846763" y="4311650"/>
            <a:ext cx="161925" cy="187325"/>
            <a:chOff x="3684" y="1801"/>
            <a:chExt cx="102" cy="121"/>
          </a:xfrm>
        </p:grpSpPr>
        <p:sp>
          <p:nvSpPr>
            <p:cNvPr id="537700" name="Rectangle 100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01" name="Rectangle 101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02" name="Line 102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03" name="Line 103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04" name="Line 104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7705" name="Line 105"/>
          <p:cNvSpPr>
            <a:spLocks noChangeShapeType="1"/>
          </p:cNvSpPr>
          <p:nvPr/>
        </p:nvSpPr>
        <p:spPr bwMode="auto">
          <a:xfrm flipV="1">
            <a:off x="2651125" y="4011613"/>
            <a:ext cx="9842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706" name="Line 106"/>
          <p:cNvSpPr>
            <a:spLocks noChangeShapeType="1"/>
          </p:cNvSpPr>
          <p:nvPr/>
        </p:nvSpPr>
        <p:spPr bwMode="auto">
          <a:xfrm flipH="1">
            <a:off x="2754313" y="3449638"/>
            <a:ext cx="446087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707" name="Line 107"/>
          <p:cNvSpPr>
            <a:spLocks noChangeShapeType="1"/>
          </p:cNvSpPr>
          <p:nvPr/>
        </p:nvSpPr>
        <p:spPr bwMode="auto">
          <a:xfrm>
            <a:off x="3211513" y="3465513"/>
            <a:ext cx="398462" cy="53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7708" name="Oval 108"/>
          <p:cNvSpPr>
            <a:spLocks noChangeArrowheads="1"/>
          </p:cNvSpPr>
          <p:nvPr/>
        </p:nvSpPr>
        <p:spPr bwMode="auto">
          <a:xfrm>
            <a:off x="2659063" y="3913188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709" name="Oval 109"/>
          <p:cNvSpPr>
            <a:spLocks noChangeArrowheads="1"/>
          </p:cNvSpPr>
          <p:nvPr/>
        </p:nvSpPr>
        <p:spPr bwMode="auto">
          <a:xfrm>
            <a:off x="3490913" y="3913188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710" name="Oval 110"/>
          <p:cNvSpPr>
            <a:spLocks noChangeArrowheads="1"/>
          </p:cNvSpPr>
          <p:nvPr/>
        </p:nvSpPr>
        <p:spPr bwMode="auto">
          <a:xfrm>
            <a:off x="3108325" y="3351213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7711" name="Group 111"/>
          <p:cNvGrpSpPr>
            <a:grpSpLocks/>
          </p:cNvGrpSpPr>
          <p:nvPr/>
        </p:nvGrpSpPr>
        <p:grpSpPr bwMode="auto">
          <a:xfrm>
            <a:off x="2787650" y="4311650"/>
            <a:ext cx="155575" cy="192088"/>
            <a:chOff x="1756" y="2716"/>
            <a:chExt cx="98" cy="121"/>
          </a:xfrm>
        </p:grpSpPr>
        <p:sp>
          <p:nvSpPr>
            <p:cNvPr id="537712" name="Rectangle 112"/>
            <p:cNvSpPr>
              <a:spLocks noChangeArrowheads="1"/>
            </p:cNvSpPr>
            <p:nvPr/>
          </p:nvSpPr>
          <p:spPr bwMode="auto">
            <a:xfrm>
              <a:off x="1757" y="2716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13" name="Line 113"/>
            <p:cNvSpPr>
              <a:spLocks noChangeShapeType="1"/>
            </p:cNvSpPr>
            <p:nvPr/>
          </p:nvSpPr>
          <p:spPr bwMode="auto">
            <a:xfrm>
              <a:off x="1756" y="280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14" name="Rectangle 114"/>
            <p:cNvSpPr>
              <a:spLocks noChangeArrowheads="1"/>
            </p:cNvSpPr>
            <p:nvPr/>
          </p:nvSpPr>
          <p:spPr bwMode="auto">
            <a:xfrm>
              <a:off x="1758" y="2716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15" name="Line 115"/>
            <p:cNvSpPr>
              <a:spLocks noChangeShapeType="1"/>
            </p:cNvSpPr>
            <p:nvPr/>
          </p:nvSpPr>
          <p:spPr bwMode="auto">
            <a:xfrm>
              <a:off x="1756" y="274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716" name="Group 116"/>
          <p:cNvGrpSpPr>
            <a:grpSpLocks/>
          </p:cNvGrpSpPr>
          <p:nvPr/>
        </p:nvGrpSpPr>
        <p:grpSpPr bwMode="auto">
          <a:xfrm>
            <a:off x="6245225" y="4306888"/>
            <a:ext cx="155575" cy="192087"/>
            <a:chOff x="3823" y="1801"/>
            <a:chExt cx="98" cy="121"/>
          </a:xfrm>
        </p:grpSpPr>
        <p:sp>
          <p:nvSpPr>
            <p:cNvPr id="537717" name="Rectangle 117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18" name="Line 118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19" name="Rectangle 119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20" name="Line 120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721" name="Group 121"/>
          <p:cNvGrpSpPr>
            <a:grpSpLocks/>
          </p:cNvGrpSpPr>
          <p:nvPr/>
        </p:nvGrpSpPr>
        <p:grpSpPr bwMode="auto">
          <a:xfrm>
            <a:off x="6426200" y="4305300"/>
            <a:ext cx="161925" cy="192088"/>
            <a:chOff x="3684" y="1801"/>
            <a:chExt cx="102" cy="121"/>
          </a:xfrm>
        </p:grpSpPr>
        <p:sp>
          <p:nvSpPr>
            <p:cNvPr id="537722" name="Rectangle 122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23" name="Rectangle 123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24" name="Line 124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25" name="Line 125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26" name="Line 126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7727" name="Oval 127"/>
          <p:cNvSpPr>
            <a:spLocks noChangeArrowheads="1"/>
          </p:cNvSpPr>
          <p:nvPr/>
        </p:nvSpPr>
        <p:spPr bwMode="auto">
          <a:xfrm>
            <a:off x="4997450" y="3341688"/>
            <a:ext cx="196850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7728" name="Group 128"/>
          <p:cNvGrpSpPr>
            <a:grpSpLocks/>
          </p:cNvGrpSpPr>
          <p:nvPr/>
        </p:nvGrpSpPr>
        <p:grpSpPr bwMode="auto">
          <a:xfrm>
            <a:off x="2789238" y="4313238"/>
            <a:ext cx="155575" cy="190500"/>
            <a:chOff x="1757" y="2863"/>
            <a:chExt cx="98" cy="120"/>
          </a:xfrm>
        </p:grpSpPr>
        <p:sp>
          <p:nvSpPr>
            <p:cNvPr id="537729" name="Rectangle 129"/>
            <p:cNvSpPr>
              <a:spLocks noChangeArrowheads="1"/>
            </p:cNvSpPr>
            <p:nvPr/>
          </p:nvSpPr>
          <p:spPr bwMode="auto">
            <a:xfrm>
              <a:off x="1758" y="2863"/>
              <a:ext cx="97" cy="120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30" name="Line 130"/>
            <p:cNvSpPr>
              <a:spLocks noChangeShapeType="1"/>
            </p:cNvSpPr>
            <p:nvPr/>
          </p:nvSpPr>
          <p:spPr bwMode="auto">
            <a:xfrm>
              <a:off x="1757" y="292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31" name="Rectangle 131"/>
            <p:cNvSpPr>
              <a:spLocks noChangeArrowheads="1"/>
            </p:cNvSpPr>
            <p:nvPr/>
          </p:nvSpPr>
          <p:spPr bwMode="auto">
            <a:xfrm>
              <a:off x="1758" y="2863"/>
              <a:ext cx="96" cy="3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32" name="Line 132"/>
            <p:cNvSpPr>
              <a:spLocks noChangeShapeType="1"/>
            </p:cNvSpPr>
            <p:nvPr/>
          </p:nvSpPr>
          <p:spPr bwMode="auto">
            <a:xfrm>
              <a:off x="1758" y="295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733" name="Group 133"/>
          <p:cNvGrpSpPr>
            <a:grpSpLocks/>
          </p:cNvGrpSpPr>
          <p:nvPr/>
        </p:nvGrpSpPr>
        <p:grpSpPr bwMode="auto">
          <a:xfrm>
            <a:off x="2578100" y="4311650"/>
            <a:ext cx="155575" cy="192088"/>
            <a:chOff x="3823" y="1801"/>
            <a:chExt cx="98" cy="121"/>
          </a:xfrm>
        </p:grpSpPr>
        <p:sp>
          <p:nvSpPr>
            <p:cNvPr id="537734" name="Rectangle 134"/>
            <p:cNvSpPr>
              <a:spLocks noChangeArrowheads="1"/>
            </p:cNvSpPr>
            <p:nvPr/>
          </p:nvSpPr>
          <p:spPr bwMode="auto">
            <a:xfrm>
              <a:off x="3824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35" name="Line 135"/>
            <p:cNvSpPr>
              <a:spLocks noChangeShapeType="1"/>
            </p:cNvSpPr>
            <p:nvPr/>
          </p:nvSpPr>
          <p:spPr bwMode="auto">
            <a:xfrm>
              <a:off x="3823" y="189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36" name="Rectangle 136"/>
            <p:cNvSpPr>
              <a:spLocks noChangeArrowheads="1"/>
            </p:cNvSpPr>
            <p:nvPr/>
          </p:nvSpPr>
          <p:spPr bwMode="auto">
            <a:xfrm>
              <a:off x="3823" y="1801"/>
              <a:ext cx="96" cy="6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37" name="Line 137"/>
            <p:cNvSpPr>
              <a:spLocks noChangeShapeType="1"/>
            </p:cNvSpPr>
            <p:nvPr/>
          </p:nvSpPr>
          <p:spPr bwMode="auto">
            <a:xfrm>
              <a:off x="3823" y="183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7738" name="Group 138"/>
          <p:cNvGrpSpPr>
            <a:grpSpLocks/>
          </p:cNvGrpSpPr>
          <p:nvPr/>
        </p:nvGrpSpPr>
        <p:grpSpPr bwMode="auto">
          <a:xfrm>
            <a:off x="2679700" y="4310063"/>
            <a:ext cx="161925" cy="192087"/>
            <a:chOff x="3684" y="1801"/>
            <a:chExt cx="102" cy="121"/>
          </a:xfrm>
        </p:grpSpPr>
        <p:sp>
          <p:nvSpPr>
            <p:cNvPr id="537739" name="Rectangle 139"/>
            <p:cNvSpPr>
              <a:spLocks noChangeArrowheads="1"/>
            </p:cNvSpPr>
            <p:nvPr/>
          </p:nvSpPr>
          <p:spPr bwMode="auto">
            <a:xfrm>
              <a:off x="3689" y="1801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40" name="Rectangle 140"/>
            <p:cNvSpPr>
              <a:spLocks noChangeArrowheads="1"/>
            </p:cNvSpPr>
            <p:nvPr/>
          </p:nvSpPr>
          <p:spPr bwMode="auto">
            <a:xfrm>
              <a:off x="3690" y="1803"/>
              <a:ext cx="93" cy="9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41" name="Line 141"/>
            <p:cNvSpPr>
              <a:spLocks noChangeShapeType="1"/>
            </p:cNvSpPr>
            <p:nvPr/>
          </p:nvSpPr>
          <p:spPr bwMode="auto">
            <a:xfrm>
              <a:off x="3686" y="186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42" name="Line 142"/>
            <p:cNvSpPr>
              <a:spLocks noChangeShapeType="1"/>
            </p:cNvSpPr>
            <p:nvPr/>
          </p:nvSpPr>
          <p:spPr bwMode="auto">
            <a:xfrm>
              <a:off x="3687" y="183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743" name="Line 143"/>
            <p:cNvSpPr>
              <a:spLocks noChangeShapeType="1"/>
            </p:cNvSpPr>
            <p:nvPr/>
          </p:nvSpPr>
          <p:spPr bwMode="auto">
            <a:xfrm>
              <a:off x="3684" y="1895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5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37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37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3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53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3542 -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37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3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53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3.7037E-7 L -0.01076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7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23 L -0.0467 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3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3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377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/>
      <p:bldP spid="537602" grpId="1" animBg="1"/>
      <p:bldP spid="537603" grpId="0" animBg="1"/>
      <p:bldP spid="537603" grpId="1" animBg="1"/>
      <p:bldP spid="537607" grpId="0" animBg="1"/>
      <p:bldP spid="537629" grpId="0" animBg="1"/>
      <p:bldP spid="537629" grpId="1" animBg="1"/>
      <p:bldP spid="537705" grpId="0" animBg="1"/>
      <p:bldP spid="537705" grpId="1" animBg="1"/>
      <p:bldP spid="537706" grpId="0" animBg="1"/>
      <p:bldP spid="537706" grpId="1" animBg="1"/>
      <p:bldP spid="537708" grpId="0" animBg="1"/>
      <p:bldP spid="53770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39838"/>
            <a:ext cx="8077200" cy="541655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)-tree properties: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update can</a:t>
            </a:r>
          </a:p>
          <a:p>
            <a:pPr lvl="1">
              <a:buFontTx/>
              <a:buNone/>
            </a:pPr>
            <a:r>
              <a:rPr lang="en-US" dirty="0"/>
              <a:t>	cause </a:t>
            </a:r>
            <a:r>
              <a:rPr lang="en-US" dirty="0" smtClean="0"/>
              <a:t>O(</a:t>
            </a:r>
            <a:r>
              <a:rPr lang="en-US" dirty="0" err="1" smtClean="0"/>
              <a:t>log</a:t>
            </a:r>
            <a:r>
              <a:rPr lang="en-US" i="1" baseline="-25000" dirty="0" err="1" smtClean="0"/>
              <a:t>a</a:t>
            </a:r>
            <a:r>
              <a:rPr lang="en-US" i="1" dirty="0" err="1" smtClean="0"/>
              <a:t>N</a:t>
            </a:r>
            <a:r>
              <a:rPr lang="en-US" dirty="0" smtClean="0"/>
              <a:t>) </a:t>
            </a:r>
            <a:r>
              <a:rPr lang="en-US" dirty="0"/>
              <a:t>rebalancing</a:t>
            </a:r>
          </a:p>
          <a:p>
            <a:pPr lvl="1">
              <a:buFontTx/>
              <a:buNone/>
            </a:pPr>
            <a:r>
              <a:rPr lang="en-US" dirty="0"/>
              <a:t>	operations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i="1" dirty="0" smtClean="0">
                <a:solidFill>
                  <a:schemeClr val="accent2"/>
                </a:solidFill>
                <a:cs typeface="Times New Roman" pitchFamily="18" charset="0"/>
              </a:rPr>
              <a:t>b=4a</a:t>
            </a:r>
            <a:r>
              <a:rPr lang="en-US" dirty="0" smtClean="0">
                <a:cs typeface="Times New Roman" pitchFamily="18" charset="0"/>
              </a:rPr>
              <a:t>                            </a:t>
            </a:r>
            <a:r>
              <a:rPr lang="en-US" dirty="0">
                <a:cs typeface="Times New Roman" pitchFamily="18" charset="0"/>
              </a:rPr>
              <a:t>rebalancing operations amortized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Why?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)-Tree</a:t>
            </a:r>
          </a:p>
        </p:txBody>
      </p:sp>
      <p:graphicFrame>
        <p:nvGraphicFramePr>
          <p:cNvPr id="539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02166"/>
              </p:ext>
            </p:extLst>
          </p:nvPr>
        </p:nvGraphicFramePr>
        <p:xfrm>
          <a:off x="2601913" y="3727450"/>
          <a:ext cx="876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4" imgW="393480" imgH="203040" progId="Equation.3">
                  <p:embed/>
                </p:oleObj>
              </mc:Choice>
              <mc:Fallback>
                <p:oleObj name="Equation" r:id="rId4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727450"/>
                        <a:ext cx="8763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654" name="Group 6"/>
          <p:cNvGrpSpPr>
            <a:grpSpLocks/>
          </p:cNvGrpSpPr>
          <p:nvPr/>
        </p:nvGrpSpPr>
        <p:grpSpPr bwMode="auto">
          <a:xfrm>
            <a:off x="4929188" y="1393825"/>
            <a:ext cx="1293812" cy="1843088"/>
            <a:chOff x="3253" y="878"/>
            <a:chExt cx="815" cy="1161"/>
          </a:xfrm>
        </p:grpSpPr>
        <p:sp>
          <p:nvSpPr>
            <p:cNvPr id="539655" name="Line 7"/>
            <p:cNvSpPr>
              <a:spLocks noChangeShapeType="1"/>
            </p:cNvSpPr>
            <p:nvPr/>
          </p:nvSpPr>
          <p:spPr bwMode="auto">
            <a:xfrm flipH="1" flipV="1">
              <a:off x="3315" y="878"/>
              <a:ext cx="146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56" name="Line 8"/>
            <p:cNvSpPr>
              <a:spLocks noChangeShapeType="1"/>
            </p:cNvSpPr>
            <p:nvPr/>
          </p:nvSpPr>
          <p:spPr bwMode="auto">
            <a:xfrm flipH="1">
              <a:off x="3253" y="1094"/>
              <a:ext cx="181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57" name="Line 9"/>
            <p:cNvSpPr>
              <a:spLocks noChangeShapeType="1"/>
            </p:cNvSpPr>
            <p:nvPr/>
          </p:nvSpPr>
          <p:spPr bwMode="auto">
            <a:xfrm flipH="1" flipV="1">
              <a:off x="3482" y="1118"/>
              <a:ext cx="158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58" name="Line 10"/>
            <p:cNvSpPr>
              <a:spLocks noChangeShapeType="1"/>
            </p:cNvSpPr>
            <p:nvPr/>
          </p:nvSpPr>
          <p:spPr bwMode="auto">
            <a:xfrm flipV="1">
              <a:off x="3446" y="1120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59" name="Oval 11"/>
            <p:cNvSpPr>
              <a:spLocks noChangeArrowheads="1"/>
            </p:cNvSpPr>
            <p:nvPr/>
          </p:nvSpPr>
          <p:spPr bwMode="auto">
            <a:xfrm>
              <a:off x="3384" y="1023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0" name="Line 12"/>
            <p:cNvSpPr>
              <a:spLocks noChangeShapeType="1"/>
            </p:cNvSpPr>
            <p:nvPr/>
          </p:nvSpPr>
          <p:spPr bwMode="auto">
            <a:xfrm flipH="1">
              <a:off x="3461" y="1409"/>
              <a:ext cx="181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H="1" flipV="1">
              <a:off x="3690" y="1433"/>
              <a:ext cx="158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V="1">
              <a:off x="3654" y="1413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3" name="Oval 15"/>
            <p:cNvSpPr>
              <a:spLocks noChangeArrowheads="1"/>
            </p:cNvSpPr>
            <p:nvPr/>
          </p:nvSpPr>
          <p:spPr bwMode="auto">
            <a:xfrm>
              <a:off x="3592" y="1338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 flipH="1">
              <a:off x="3654" y="1699"/>
              <a:ext cx="181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65" name="Line 17"/>
            <p:cNvSpPr>
              <a:spLocks noChangeShapeType="1"/>
            </p:cNvSpPr>
            <p:nvPr/>
          </p:nvSpPr>
          <p:spPr bwMode="auto">
            <a:xfrm flipH="1" flipV="1">
              <a:off x="3883" y="1723"/>
              <a:ext cx="158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 flipV="1">
              <a:off x="3847" y="1703"/>
              <a:ext cx="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67" name="Oval 19"/>
            <p:cNvSpPr>
              <a:spLocks noChangeArrowheads="1"/>
            </p:cNvSpPr>
            <p:nvPr/>
          </p:nvSpPr>
          <p:spPr bwMode="auto">
            <a:xfrm>
              <a:off x="3785" y="1628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9668" name="Group 20"/>
            <p:cNvGrpSpPr>
              <a:grpSpLocks/>
            </p:cNvGrpSpPr>
            <p:nvPr/>
          </p:nvGrpSpPr>
          <p:grpSpPr bwMode="auto">
            <a:xfrm>
              <a:off x="3628" y="1918"/>
              <a:ext cx="99" cy="121"/>
              <a:chOff x="3676" y="563"/>
              <a:chExt cx="99" cy="121"/>
            </a:xfrm>
          </p:grpSpPr>
          <p:sp>
            <p:nvSpPr>
              <p:cNvPr id="539669" name="Rectangle 21"/>
              <p:cNvSpPr>
                <a:spLocks noChangeArrowheads="1"/>
              </p:cNvSpPr>
              <p:nvPr/>
            </p:nvSpPr>
            <p:spPr bwMode="auto">
              <a:xfrm>
                <a:off x="3678" y="563"/>
                <a:ext cx="97" cy="12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0" name="Line 22"/>
              <p:cNvSpPr>
                <a:spLocks noChangeShapeType="1"/>
              </p:cNvSpPr>
              <p:nvPr/>
            </p:nvSpPr>
            <p:spPr bwMode="auto">
              <a:xfrm>
                <a:off x="3678" y="602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1" name="Line 23"/>
              <p:cNvSpPr>
                <a:spLocks noChangeShapeType="1"/>
              </p:cNvSpPr>
              <p:nvPr/>
            </p:nvSpPr>
            <p:spPr bwMode="auto">
              <a:xfrm>
                <a:off x="3676" y="645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9672" name="Group 24"/>
            <p:cNvGrpSpPr>
              <a:grpSpLocks/>
            </p:cNvGrpSpPr>
            <p:nvPr/>
          </p:nvGrpSpPr>
          <p:grpSpPr bwMode="auto">
            <a:xfrm>
              <a:off x="3799" y="1918"/>
              <a:ext cx="99" cy="121"/>
              <a:chOff x="3676" y="563"/>
              <a:chExt cx="99" cy="121"/>
            </a:xfrm>
          </p:grpSpPr>
          <p:sp>
            <p:nvSpPr>
              <p:cNvPr id="539673" name="Rectangle 25"/>
              <p:cNvSpPr>
                <a:spLocks noChangeArrowheads="1"/>
              </p:cNvSpPr>
              <p:nvPr/>
            </p:nvSpPr>
            <p:spPr bwMode="auto">
              <a:xfrm>
                <a:off x="3678" y="563"/>
                <a:ext cx="97" cy="12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4" name="Line 26"/>
              <p:cNvSpPr>
                <a:spLocks noChangeShapeType="1"/>
              </p:cNvSpPr>
              <p:nvPr/>
            </p:nvSpPr>
            <p:spPr bwMode="auto">
              <a:xfrm>
                <a:off x="3678" y="602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5" name="Line 27"/>
              <p:cNvSpPr>
                <a:spLocks noChangeShapeType="1"/>
              </p:cNvSpPr>
              <p:nvPr/>
            </p:nvSpPr>
            <p:spPr bwMode="auto">
              <a:xfrm>
                <a:off x="3676" y="645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9676" name="Group 28"/>
            <p:cNvGrpSpPr>
              <a:grpSpLocks/>
            </p:cNvGrpSpPr>
            <p:nvPr/>
          </p:nvGrpSpPr>
          <p:grpSpPr bwMode="auto">
            <a:xfrm>
              <a:off x="3969" y="1918"/>
              <a:ext cx="99" cy="121"/>
              <a:chOff x="3676" y="563"/>
              <a:chExt cx="99" cy="121"/>
            </a:xfrm>
          </p:grpSpPr>
          <p:sp>
            <p:nvSpPr>
              <p:cNvPr id="539677" name="Rectangle 29"/>
              <p:cNvSpPr>
                <a:spLocks noChangeArrowheads="1"/>
              </p:cNvSpPr>
              <p:nvPr/>
            </p:nvSpPr>
            <p:spPr bwMode="auto">
              <a:xfrm>
                <a:off x="3678" y="563"/>
                <a:ext cx="97" cy="12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8" name="Line 30"/>
              <p:cNvSpPr>
                <a:spLocks noChangeShapeType="1"/>
              </p:cNvSpPr>
              <p:nvPr/>
            </p:nvSpPr>
            <p:spPr bwMode="auto">
              <a:xfrm>
                <a:off x="3678" y="602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79" name="Line 31"/>
              <p:cNvSpPr>
                <a:spLocks noChangeShapeType="1"/>
              </p:cNvSpPr>
              <p:nvPr/>
            </p:nvSpPr>
            <p:spPr bwMode="auto">
              <a:xfrm>
                <a:off x="3676" y="645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9680" name="Group 32"/>
          <p:cNvGrpSpPr>
            <a:grpSpLocks/>
          </p:cNvGrpSpPr>
          <p:nvPr/>
        </p:nvGrpSpPr>
        <p:grpSpPr bwMode="auto">
          <a:xfrm>
            <a:off x="7029450" y="1277938"/>
            <a:ext cx="1420813" cy="1922462"/>
            <a:chOff x="4332" y="805"/>
            <a:chExt cx="895" cy="1211"/>
          </a:xfrm>
        </p:grpSpPr>
        <p:sp>
          <p:nvSpPr>
            <p:cNvPr id="539681" name="Line 33"/>
            <p:cNvSpPr>
              <a:spLocks noChangeShapeType="1"/>
            </p:cNvSpPr>
            <p:nvPr/>
          </p:nvSpPr>
          <p:spPr bwMode="auto">
            <a:xfrm flipV="1">
              <a:off x="4332" y="1362"/>
              <a:ext cx="145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2" name="Line 34"/>
            <p:cNvSpPr>
              <a:spLocks noChangeShapeType="1"/>
            </p:cNvSpPr>
            <p:nvPr/>
          </p:nvSpPr>
          <p:spPr bwMode="auto">
            <a:xfrm flipH="1" flipV="1">
              <a:off x="4501" y="1362"/>
              <a:ext cx="145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3" name="Line 35"/>
            <p:cNvSpPr>
              <a:spLocks noChangeShapeType="1"/>
            </p:cNvSpPr>
            <p:nvPr/>
          </p:nvSpPr>
          <p:spPr bwMode="auto">
            <a:xfrm flipH="1">
              <a:off x="5033" y="1675"/>
              <a:ext cx="5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84" name="Rectangle 36"/>
            <p:cNvSpPr>
              <a:spLocks noChangeArrowheads="1"/>
            </p:cNvSpPr>
            <p:nvPr/>
          </p:nvSpPr>
          <p:spPr bwMode="auto">
            <a:xfrm>
              <a:off x="4985" y="1894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5" name="Rectangle 37"/>
            <p:cNvSpPr>
              <a:spLocks noChangeArrowheads="1"/>
            </p:cNvSpPr>
            <p:nvPr/>
          </p:nvSpPr>
          <p:spPr bwMode="auto">
            <a:xfrm>
              <a:off x="4985" y="1894"/>
              <a:ext cx="97" cy="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6" name="Line 38"/>
            <p:cNvSpPr>
              <a:spLocks noChangeShapeType="1"/>
            </p:cNvSpPr>
            <p:nvPr/>
          </p:nvSpPr>
          <p:spPr bwMode="auto">
            <a:xfrm flipH="1">
              <a:off x="4477" y="1070"/>
              <a:ext cx="205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87" name="Line 39"/>
            <p:cNvSpPr>
              <a:spLocks noChangeShapeType="1"/>
            </p:cNvSpPr>
            <p:nvPr/>
          </p:nvSpPr>
          <p:spPr bwMode="auto">
            <a:xfrm flipH="1" flipV="1">
              <a:off x="4694" y="1047"/>
              <a:ext cx="267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8" name="Line 40"/>
            <p:cNvSpPr>
              <a:spLocks noChangeShapeType="1"/>
            </p:cNvSpPr>
            <p:nvPr/>
          </p:nvSpPr>
          <p:spPr bwMode="auto">
            <a:xfrm flipH="1" flipV="1">
              <a:off x="4961" y="1386"/>
              <a:ext cx="145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89" name="Line 41"/>
            <p:cNvSpPr>
              <a:spLocks noChangeShapeType="1"/>
            </p:cNvSpPr>
            <p:nvPr/>
          </p:nvSpPr>
          <p:spPr bwMode="auto">
            <a:xfrm flipV="1">
              <a:off x="4791" y="1386"/>
              <a:ext cx="145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0" name="Oval 42"/>
            <p:cNvSpPr>
              <a:spLocks noChangeArrowheads="1"/>
            </p:cNvSpPr>
            <p:nvPr/>
          </p:nvSpPr>
          <p:spPr bwMode="auto">
            <a:xfrm>
              <a:off x="4888" y="1314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1" name="Line 43"/>
            <p:cNvSpPr>
              <a:spLocks noChangeShapeType="1"/>
            </p:cNvSpPr>
            <p:nvPr/>
          </p:nvSpPr>
          <p:spPr bwMode="auto">
            <a:xfrm flipH="1" flipV="1">
              <a:off x="5106" y="1652"/>
              <a:ext cx="72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2" name="Oval 44"/>
            <p:cNvSpPr>
              <a:spLocks noChangeArrowheads="1"/>
            </p:cNvSpPr>
            <p:nvPr/>
          </p:nvSpPr>
          <p:spPr bwMode="auto">
            <a:xfrm>
              <a:off x="5033" y="1604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3" name="Line 45"/>
            <p:cNvSpPr>
              <a:spLocks noChangeShapeType="1"/>
            </p:cNvSpPr>
            <p:nvPr/>
          </p:nvSpPr>
          <p:spPr bwMode="auto">
            <a:xfrm flipH="1">
              <a:off x="4743" y="1675"/>
              <a:ext cx="5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694" name="Line 46"/>
            <p:cNvSpPr>
              <a:spLocks noChangeShapeType="1"/>
            </p:cNvSpPr>
            <p:nvPr/>
          </p:nvSpPr>
          <p:spPr bwMode="auto">
            <a:xfrm flipH="1" flipV="1">
              <a:off x="4816" y="1652"/>
              <a:ext cx="72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5" name="Oval 47"/>
            <p:cNvSpPr>
              <a:spLocks noChangeArrowheads="1"/>
            </p:cNvSpPr>
            <p:nvPr/>
          </p:nvSpPr>
          <p:spPr bwMode="auto">
            <a:xfrm>
              <a:off x="4743" y="1604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9696" name="Group 48"/>
            <p:cNvGrpSpPr>
              <a:grpSpLocks/>
            </p:cNvGrpSpPr>
            <p:nvPr/>
          </p:nvGrpSpPr>
          <p:grpSpPr bwMode="auto">
            <a:xfrm>
              <a:off x="4693" y="1894"/>
              <a:ext cx="99" cy="121"/>
              <a:chOff x="3676" y="563"/>
              <a:chExt cx="99" cy="121"/>
            </a:xfrm>
          </p:grpSpPr>
          <p:sp>
            <p:nvSpPr>
              <p:cNvPr id="539697" name="Rectangle 49"/>
              <p:cNvSpPr>
                <a:spLocks noChangeArrowheads="1"/>
              </p:cNvSpPr>
              <p:nvPr/>
            </p:nvSpPr>
            <p:spPr bwMode="auto">
              <a:xfrm>
                <a:off x="3678" y="563"/>
                <a:ext cx="97" cy="12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98" name="Line 50"/>
              <p:cNvSpPr>
                <a:spLocks noChangeShapeType="1"/>
              </p:cNvSpPr>
              <p:nvPr/>
            </p:nvSpPr>
            <p:spPr bwMode="auto">
              <a:xfrm>
                <a:off x="3678" y="602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99" name="Line 51"/>
              <p:cNvSpPr>
                <a:spLocks noChangeShapeType="1"/>
              </p:cNvSpPr>
              <p:nvPr/>
            </p:nvSpPr>
            <p:spPr bwMode="auto">
              <a:xfrm>
                <a:off x="3676" y="645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9700" name="Group 52"/>
            <p:cNvGrpSpPr>
              <a:grpSpLocks/>
            </p:cNvGrpSpPr>
            <p:nvPr/>
          </p:nvGrpSpPr>
          <p:grpSpPr bwMode="auto">
            <a:xfrm>
              <a:off x="4840" y="1894"/>
              <a:ext cx="99" cy="121"/>
              <a:chOff x="3676" y="563"/>
              <a:chExt cx="99" cy="121"/>
            </a:xfrm>
          </p:grpSpPr>
          <p:sp>
            <p:nvSpPr>
              <p:cNvPr id="539701" name="Rectangle 53"/>
              <p:cNvSpPr>
                <a:spLocks noChangeArrowheads="1"/>
              </p:cNvSpPr>
              <p:nvPr/>
            </p:nvSpPr>
            <p:spPr bwMode="auto">
              <a:xfrm>
                <a:off x="3678" y="563"/>
                <a:ext cx="97" cy="12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702" name="Line 54"/>
              <p:cNvSpPr>
                <a:spLocks noChangeShapeType="1"/>
              </p:cNvSpPr>
              <p:nvPr/>
            </p:nvSpPr>
            <p:spPr bwMode="auto">
              <a:xfrm>
                <a:off x="3678" y="602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703" name="Line 55"/>
              <p:cNvSpPr>
                <a:spLocks noChangeShapeType="1"/>
              </p:cNvSpPr>
              <p:nvPr/>
            </p:nvSpPr>
            <p:spPr bwMode="auto">
              <a:xfrm>
                <a:off x="3676" y="645"/>
                <a:ext cx="97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9704" name="Line 56"/>
            <p:cNvSpPr>
              <a:spLocks noChangeShapeType="1"/>
            </p:cNvSpPr>
            <p:nvPr/>
          </p:nvSpPr>
          <p:spPr bwMode="auto">
            <a:xfrm>
              <a:off x="4983" y="1976"/>
              <a:ext cx="9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705" name="Line 57"/>
            <p:cNvSpPr>
              <a:spLocks noChangeShapeType="1"/>
            </p:cNvSpPr>
            <p:nvPr/>
          </p:nvSpPr>
          <p:spPr bwMode="auto">
            <a:xfrm>
              <a:off x="4985" y="1933"/>
              <a:ext cx="9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706" name="Rectangle 58"/>
            <p:cNvSpPr>
              <a:spLocks noChangeArrowheads="1"/>
            </p:cNvSpPr>
            <p:nvPr/>
          </p:nvSpPr>
          <p:spPr bwMode="auto">
            <a:xfrm>
              <a:off x="5130" y="1895"/>
              <a:ext cx="97" cy="121"/>
            </a:xfrm>
            <a:prstGeom prst="rect">
              <a:avLst/>
            </a:prstGeom>
            <a:solidFill>
              <a:srgbClr val="57FF0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07" name="Rectangle 59"/>
            <p:cNvSpPr>
              <a:spLocks noChangeArrowheads="1"/>
            </p:cNvSpPr>
            <p:nvPr/>
          </p:nvSpPr>
          <p:spPr bwMode="auto">
            <a:xfrm>
              <a:off x="5130" y="1895"/>
              <a:ext cx="97" cy="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08" name="Line 60"/>
            <p:cNvSpPr>
              <a:spLocks noChangeShapeType="1"/>
            </p:cNvSpPr>
            <p:nvPr/>
          </p:nvSpPr>
          <p:spPr bwMode="auto">
            <a:xfrm>
              <a:off x="5128" y="1977"/>
              <a:ext cx="9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709" name="Line 61"/>
            <p:cNvSpPr>
              <a:spLocks noChangeShapeType="1"/>
            </p:cNvSpPr>
            <p:nvPr/>
          </p:nvSpPr>
          <p:spPr bwMode="auto">
            <a:xfrm>
              <a:off x="5130" y="1934"/>
              <a:ext cx="9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710" name="Oval 62"/>
            <p:cNvSpPr>
              <a:spLocks noChangeArrowheads="1"/>
            </p:cNvSpPr>
            <p:nvPr/>
          </p:nvSpPr>
          <p:spPr bwMode="auto">
            <a:xfrm>
              <a:off x="4428" y="1310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11" name="Line 63"/>
            <p:cNvSpPr>
              <a:spLocks noChangeShapeType="1"/>
            </p:cNvSpPr>
            <p:nvPr/>
          </p:nvSpPr>
          <p:spPr bwMode="auto">
            <a:xfrm flipH="1" flipV="1">
              <a:off x="4525" y="805"/>
              <a:ext cx="169" cy="2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712" name="Oval 64"/>
            <p:cNvSpPr>
              <a:spLocks noChangeArrowheads="1"/>
            </p:cNvSpPr>
            <p:nvPr/>
          </p:nvSpPr>
          <p:spPr bwMode="auto">
            <a:xfrm>
              <a:off x="4632" y="996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9713" name="Line 65"/>
          <p:cNvSpPr>
            <a:spLocks noChangeShapeType="1"/>
          </p:cNvSpPr>
          <p:nvPr/>
        </p:nvSpPr>
        <p:spPr bwMode="auto">
          <a:xfrm>
            <a:off x="6146800" y="2046288"/>
            <a:ext cx="652463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9714" name="Line 66"/>
          <p:cNvSpPr>
            <a:spLocks noChangeShapeType="1"/>
          </p:cNvSpPr>
          <p:nvPr/>
        </p:nvSpPr>
        <p:spPr bwMode="auto">
          <a:xfrm>
            <a:off x="6146800" y="2200275"/>
            <a:ext cx="652463" cy="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9715" name="Text Box 67"/>
          <p:cNvSpPr txBox="1">
            <a:spLocks noChangeArrowheads="1"/>
          </p:cNvSpPr>
          <p:nvPr/>
        </p:nvSpPr>
        <p:spPr bwMode="auto">
          <a:xfrm>
            <a:off x="6148388" y="1663700"/>
            <a:ext cx="736099" cy="369332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sz="1800" dirty="0" smtClean="0"/>
              <a:t>delete</a:t>
            </a:r>
            <a:endParaRPr lang="en-US" sz="1800" dirty="0"/>
          </a:p>
        </p:txBody>
      </p:sp>
      <p:sp>
        <p:nvSpPr>
          <p:cNvPr id="539716" name="Text Box 68"/>
          <p:cNvSpPr txBox="1">
            <a:spLocks noChangeArrowheads="1"/>
          </p:cNvSpPr>
          <p:nvPr/>
        </p:nvSpPr>
        <p:spPr bwMode="auto">
          <a:xfrm>
            <a:off x="6145213" y="2206625"/>
            <a:ext cx="697627" cy="369332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sz="1800" dirty="0" smtClean="0"/>
              <a:t>insert</a:t>
            </a:r>
            <a:endParaRPr lang="en-US" sz="1800" dirty="0"/>
          </a:p>
        </p:txBody>
      </p:sp>
      <p:sp>
        <p:nvSpPr>
          <p:cNvPr id="539717" name="Text Box 69"/>
          <p:cNvSpPr txBox="1">
            <a:spLocks noChangeArrowheads="1"/>
          </p:cNvSpPr>
          <p:nvPr/>
        </p:nvSpPr>
        <p:spPr bwMode="auto">
          <a:xfrm>
            <a:off x="7643813" y="1123950"/>
            <a:ext cx="1041400" cy="366713"/>
          </a:xfrm>
          <a:prstGeom prst="rect">
            <a:avLst/>
          </a:prstGeom>
          <a:noFill/>
          <a:ln w="17463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/>
            <a:r>
              <a:rPr lang="en-US" sz="1800"/>
              <a:t>(2,3)-tree</a:t>
            </a:r>
          </a:p>
        </p:txBody>
      </p:sp>
    </p:spTree>
    <p:extLst>
      <p:ext uri="{BB962C8B-B14F-4D97-AF65-F5344CB8AC3E}">
        <p14:creationId xmlns:p14="http://schemas.microsoft.com/office/powerpoint/2010/main" val="87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“Almost every problem in computer science can be solved by another level of indirection”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Dereference each pointer needs many random I/Os</a:t>
            </a:r>
          </a:p>
          <a:p>
            <a:r>
              <a:rPr lang="en-US" dirty="0" smtClean="0"/>
              <a:t>How do we get the values I/O-efficiently?</a:t>
            </a:r>
          </a:p>
          <a:p>
            <a:pPr lvl="1"/>
            <a:r>
              <a:rPr lang="en-US" dirty="0" smtClean="0"/>
              <a:t>Output (</a:t>
            </a:r>
            <a:r>
              <a:rPr lang="en-US" dirty="0" err="1" smtClean="0"/>
              <a:t>i</a:t>
            </a:r>
            <a:r>
              <a:rPr lang="en-US" dirty="0" smtClean="0"/>
              <a:t>, data) pairs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43791" y="2542314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43791" y="3851569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 bwMode="auto">
          <a:xfrm rot="16200000" flipH="1">
            <a:off x="706582" y="2971800"/>
            <a:ext cx="1267694" cy="78971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>
            <a:off x="1787236" y="2763982"/>
            <a:ext cx="3927764" cy="1205345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/>
          <p:nvPr/>
        </p:nvCxnSpPr>
        <p:spPr bwMode="auto">
          <a:xfrm rot="16200000" flipH="1">
            <a:off x="1979468" y="3340677"/>
            <a:ext cx="1257300" cy="2078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0800000" flipV="1">
            <a:off x="904010" y="2701635"/>
            <a:ext cx="2524991" cy="1288473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>
            <a:off x="3122469" y="2945820"/>
            <a:ext cx="1319647" cy="91440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>
            <a:off x="4987640" y="2743199"/>
            <a:ext cx="3231572" cy="128847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6200000" flipH="1">
            <a:off x="5566627" y="3078609"/>
            <a:ext cx="1339462" cy="647860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16200000" flipH="1">
            <a:off x="6300274" y="3036077"/>
            <a:ext cx="1339461" cy="75418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16200000" flipH="1">
            <a:off x="7193408" y="2951017"/>
            <a:ext cx="1254402" cy="839248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 flipV="1">
            <a:off x="5847908" y="2785969"/>
            <a:ext cx="2456845" cy="119060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088573" y="2098964"/>
            <a:ext cx="2161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array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2872" y="4291446"/>
            <a:ext cx="1846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array D[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I/O-Efficient 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69326"/>
            <a:ext cx="8077200" cy="2279073"/>
          </a:xfrm>
        </p:spPr>
        <p:txBody>
          <a:bodyPr/>
          <a:lstStyle/>
          <a:p>
            <a:r>
              <a:rPr lang="en-US" dirty="0" smtClean="0"/>
              <a:t>Sort pointer array by pointers</a:t>
            </a:r>
          </a:p>
          <a:p>
            <a:pPr lvl="1"/>
            <a:r>
              <a:rPr lang="en-US" dirty="0" smtClean="0"/>
              <a:t>Produce a list of (</a:t>
            </a:r>
            <a:r>
              <a:rPr lang="en-US" dirty="0" err="1" smtClean="0"/>
              <a:t>i</a:t>
            </a:r>
            <a:r>
              <a:rPr lang="en-US" dirty="0" smtClean="0"/>
              <a:t>, P[</a:t>
            </a:r>
            <a:r>
              <a:rPr lang="en-US" dirty="0" err="1" smtClean="0"/>
              <a:t>i</a:t>
            </a:r>
            <a:r>
              <a:rPr lang="en-US" dirty="0" smtClean="0"/>
              <a:t>]) pairs, sorted by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Scan both arrays in parallel</a:t>
            </a:r>
          </a:p>
          <a:p>
            <a:pPr lvl="1"/>
            <a:r>
              <a:rPr lang="en-US" dirty="0" smtClean="0"/>
              <a:t>Produce (</a:t>
            </a:r>
            <a:r>
              <a:rPr lang="en-US" dirty="0" err="1" smtClean="0"/>
              <a:t>i</a:t>
            </a:r>
            <a:r>
              <a:rPr lang="en-US" dirty="0" smtClean="0"/>
              <a:t>, data) pairs</a:t>
            </a:r>
          </a:p>
          <a:p>
            <a:r>
              <a:rPr lang="en-US" dirty="0" smtClean="0"/>
              <a:t>Sort the list back by </a:t>
            </a:r>
            <a:r>
              <a:rPr lang="en-US" dirty="0" err="1" smtClean="0"/>
              <a:t>i</a:t>
            </a:r>
            <a:r>
              <a:rPr lang="en-US" dirty="0" smtClean="0"/>
              <a:t> if needed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43791" y="1752598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43791" y="3061853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 bwMode="auto">
          <a:xfrm rot="16200000" flipH="1">
            <a:off x="706582" y="2182084"/>
            <a:ext cx="1267694" cy="78971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>
            <a:off x="1787236" y="1974266"/>
            <a:ext cx="3927764" cy="1205345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/>
          <p:nvPr/>
        </p:nvCxnSpPr>
        <p:spPr bwMode="auto">
          <a:xfrm rot="16200000" flipH="1">
            <a:off x="1979468" y="2550961"/>
            <a:ext cx="1257300" cy="2078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0800000" flipV="1">
            <a:off x="904010" y="1911919"/>
            <a:ext cx="2524991" cy="1288473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>
            <a:off x="3122469" y="2156104"/>
            <a:ext cx="1319647" cy="914402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>
            <a:off x="4987640" y="1953483"/>
            <a:ext cx="3231572" cy="128847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6200000" flipH="1">
            <a:off x="5566627" y="2288893"/>
            <a:ext cx="1339462" cy="647860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16200000" flipH="1">
            <a:off x="6300274" y="2246361"/>
            <a:ext cx="1339461" cy="75418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16200000" flipH="1">
            <a:off x="7193408" y="2161301"/>
            <a:ext cx="1254402" cy="839248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 flipV="1">
            <a:off x="5847908" y="1996253"/>
            <a:ext cx="2456845" cy="1190607"/>
          </a:xfrm>
          <a:prstGeom prst="curvedConnector3">
            <a:avLst>
              <a:gd name="adj1" fmla="val 50000"/>
            </a:avLst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088573" y="1309248"/>
            <a:ext cx="2161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array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2872" y="3501730"/>
            <a:ext cx="1846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array D[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5912428" y="3678384"/>
            <a:ext cx="2421082" cy="509154"/>
          </a:xfrm>
          <a:prstGeom prst="roundRect">
            <a:avLst/>
          </a:prstGeom>
          <a:solidFill>
            <a:srgbClr val="FFFF00"/>
          </a:solidFill>
          <a:ln w="17463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7013" marR="0" indent="-2270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Total I/O: sort(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23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</a:t>
            </a:r>
            <a:endParaRPr lang="en-US" dirty="0"/>
          </a:p>
        </p:txBody>
      </p:sp>
      <p:pic>
        <p:nvPicPr>
          <p:cNvPr id="4" name="Content Placeholder 3" descr="Google Trends - Web Search interest: big data - Worldwide, 2004 - present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447800" y="1524000"/>
            <a:ext cx="6172200" cy="5184449"/>
          </a:xfrm>
        </p:spPr>
      </p:pic>
    </p:spTree>
    <p:extLst>
      <p:ext uri="{BB962C8B-B14F-4D97-AF65-F5344CB8AC3E}">
        <p14:creationId xmlns:p14="http://schemas.microsoft.com/office/powerpoint/2010/main" val="34252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body-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23"/>
          <p:cNvSpPr txBox="1">
            <a:spLocks/>
          </p:cNvSpPr>
          <p:nvPr/>
        </p:nvSpPr>
        <p:spPr bwMode="auto">
          <a:xfrm>
            <a:off x="179388" y="44450"/>
            <a:ext cx="8229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latin typeface="+mn-lt"/>
                <a:ea typeface="黑体" pitchFamily="49" charset="-122"/>
              </a:rPr>
              <a:t>Big Data Algorithms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p:pic>
        <p:nvPicPr>
          <p:cNvPr id="78850" name="Picture 2" descr="https://encrypted-tbn1.gstatic.com/images?q=tbn:ANd9GcRPHS0hlXGaZdt9SU-PcFfrI4CGlvTVQfnKoCMjFQFuc2AeL8rMY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22575"/>
            <a:ext cx="18684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C4EAF-0879-45C9-9E35-517293621D99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23528" y="4077072"/>
          <a:ext cx="87129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0117" y="1860442"/>
            <a:ext cx="2492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External memory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2442" y="1773664"/>
            <a:ext cx="1877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Data stream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189163"/>
            <a:ext cx="2092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29391" y="1444943"/>
            <a:ext cx="16578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Distributed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78852" name="Picture 4" descr="https://encrypted-tbn0.gstatic.com/images?q=tbn:ANd9GcSvOjuvggcaYIYU5bpnkJQnoYAjEKmyxtOzz6fCx0d_-zo9bQ1j3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708275"/>
            <a:ext cx="1574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6" descr="https://encrypted-tbn1.gstatic.com/images?q=tbn:ANd9GcSIYyfq7pf3rraMZYdJrKZ_xRUhswuy6dz9gZ-yV4ynZvYoYsRbyQ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81400"/>
            <a:ext cx="16097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4982" y="2661503"/>
            <a:ext cx="164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221390"/>
      </p:ext>
    </p:extLst>
  </p:cSld>
  <p:clrMapOvr>
    <a:masterClrMapping/>
  </p:clrMapOvr>
  <p:transition spd="slow" advTm="50122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One: Missing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I take one from a deck of 52 cards, and pass the rest to you.  Suppose you only have a (very basic) calculator and bad memory, how can you find out which card is missing with just one pass over the 51 cards?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if there are two missing cards?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84E18A-A75C-4AF1-A88E-3505ADEFE78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31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data stream algorithm …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3571875"/>
            <a:ext cx="7929563" cy="2286000"/>
          </a:xfrm>
        </p:spPr>
        <p:txBody>
          <a:bodyPr/>
          <a:lstStyle/>
          <a:p>
            <a:r>
              <a:rPr lang="en-US" altLang="zh-TW" smtClean="0"/>
              <a:t>Makes one pass over the input data</a:t>
            </a:r>
          </a:p>
          <a:p>
            <a:r>
              <a:rPr lang="en-US" altLang="zh-TW" smtClean="0"/>
              <a:t>Uses a small amount of memory (much smaller than the input data)</a:t>
            </a:r>
          </a:p>
          <a:p>
            <a:r>
              <a:rPr lang="en-US" altLang="zh-TW" smtClean="0"/>
              <a:t>Computes something</a:t>
            </a:r>
            <a:endParaRPr lang="zh-TW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16B488-9A46-4558-AE71-828042300642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32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43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2714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3500438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000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4500563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5000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5572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6286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8813" y="3071813"/>
            <a:ext cx="4929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Why do we need streaming algorithms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 smtClean="0"/>
              <a:t>Networking</a:t>
            </a:r>
          </a:p>
          <a:p>
            <a:pPr lvl="1"/>
            <a:r>
              <a:rPr lang="en-US" altLang="zh-TW" dirty="0" smtClean="0"/>
              <a:t>Often get to see the data once</a:t>
            </a:r>
          </a:p>
          <a:p>
            <a:pPr lvl="1"/>
            <a:r>
              <a:rPr lang="en-US" altLang="zh-TW" dirty="0" smtClean="0"/>
              <a:t>Don’t want to store the entire data</a:t>
            </a:r>
          </a:p>
          <a:p>
            <a:r>
              <a:rPr lang="en-US" altLang="zh-TW" dirty="0" smtClean="0"/>
              <a:t>Databases</a:t>
            </a:r>
          </a:p>
          <a:p>
            <a:pPr lvl="1"/>
            <a:r>
              <a:rPr lang="en-US" altLang="zh-TW" dirty="0" smtClean="0"/>
              <a:t>Data stored on disk, sequential scans are much faster</a:t>
            </a:r>
          </a:p>
          <a:p>
            <a:r>
              <a:rPr lang="en-US" altLang="zh-TW" dirty="0" smtClean="0"/>
              <a:t>Data stream algorithms have been a very active research area for the past 15 years</a:t>
            </a:r>
          </a:p>
          <a:p>
            <a:r>
              <a:rPr lang="en-US" altLang="zh-TW" dirty="0" smtClean="0"/>
              <a:t>Problems considered today</a:t>
            </a:r>
          </a:p>
          <a:p>
            <a:pPr lvl="1"/>
            <a:r>
              <a:rPr lang="en-US" altLang="zh-TW" dirty="0" smtClean="0"/>
              <a:t>Missing card</a:t>
            </a:r>
          </a:p>
          <a:p>
            <a:pPr lvl="1"/>
            <a:r>
              <a:rPr lang="en-US" altLang="zh-TW" dirty="0" smtClean="0"/>
              <a:t>Reservoir sampling</a:t>
            </a:r>
          </a:p>
          <a:p>
            <a:pPr lvl="1"/>
            <a:r>
              <a:rPr lang="en-US" altLang="zh-TW" dirty="0" smtClean="0"/>
              <a:t>Majority</a:t>
            </a:r>
          </a:p>
          <a:p>
            <a:pPr lvl="1"/>
            <a:r>
              <a:rPr lang="en-US" altLang="zh-TW" dirty="0" smtClean="0"/>
              <a:t>Heavy hitters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3B62B0-A0F1-42C5-99DB-E89518313221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33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Sampling </a:t>
            </a:r>
            <a:r>
              <a:rPr lang="en-US" b="0" dirty="0"/>
              <a:t>[Waterman ' ??; Vitter '85]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Maintain a (uniform) sample (w/o replacement) of size </a:t>
            </a:r>
            <a:r>
              <a:rPr lang="en-US" sz="2800" i="1" dirty="0" smtClean="0"/>
              <a:t>s</a:t>
            </a:r>
            <a:r>
              <a:rPr lang="en-US" sz="2800" dirty="0" smtClean="0"/>
              <a:t> from </a:t>
            </a:r>
            <a:r>
              <a:rPr lang="en-US" sz="2800" dirty="0"/>
              <a:t>a stream of n items</a:t>
            </a:r>
          </a:p>
          <a:p>
            <a:r>
              <a:rPr lang="en-US" sz="2800" dirty="0"/>
              <a:t>Every subset of size </a:t>
            </a:r>
            <a:r>
              <a:rPr lang="en-US" sz="2800" i="1" dirty="0"/>
              <a:t>s</a:t>
            </a:r>
            <a:r>
              <a:rPr lang="en-US" sz="2800" dirty="0"/>
              <a:t> has equal probability to be </a:t>
            </a:r>
            <a:r>
              <a:rPr lang="en-US" sz="2800" dirty="0" smtClean="0"/>
              <a:t>the sample</a:t>
            </a:r>
            <a:endParaRPr lang="en-US" sz="2800" dirty="0"/>
          </a:p>
          <a:p>
            <a:r>
              <a:rPr lang="en-US" sz="2800" dirty="0"/>
              <a:t>When the </a:t>
            </a:r>
            <a:r>
              <a:rPr lang="en-US" sz="2800" i="1" dirty="0" err="1"/>
              <a:t>i</a:t>
            </a:r>
            <a:r>
              <a:rPr lang="en-US" sz="2800" dirty="0" err="1"/>
              <a:t>-th</a:t>
            </a:r>
            <a:r>
              <a:rPr lang="en-US" sz="2800" dirty="0"/>
              <a:t> item </a:t>
            </a:r>
            <a:r>
              <a:rPr lang="en-US" sz="2800" dirty="0" smtClean="0"/>
              <a:t>arrives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probability </a:t>
            </a:r>
            <a:r>
              <a:rPr lang="en-US" sz="2800" i="1" dirty="0" smtClean="0"/>
              <a:t>s</a:t>
            </a:r>
            <a:r>
              <a:rPr lang="en-US" sz="2800" dirty="0" smtClean="0"/>
              <a:t>/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</a:t>
            </a:r>
            <a:r>
              <a:rPr lang="en-US" sz="2800" dirty="0"/>
              <a:t>use it to replace an item in </a:t>
            </a:r>
            <a:r>
              <a:rPr lang="en-US" sz="2800" dirty="0" smtClean="0"/>
              <a:t>the current </a:t>
            </a:r>
            <a:r>
              <a:rPr lang="en-US" sz="2800" dirty="0"/>
              <a:t>sample chosen uniformly at </a:t>
            </a:r>
            <a:r>
              <a:rPr lang="en-US" sz="2800" dirty="0" smtClean="0"/>
              <a:t>random</a:t>
            </a:r>
          </a:p>
          <a:p>
            <a:pPr lvl="1"/>
            <a:r>
              <a:rPr lang="en-US" sz="2800" dirty="0"/>
              <a:t>With probability </a:t>
            </a:r>
            <a:r>
              <a:rPr lang="en-US" sz="2800" dirty="0" smtClean="0"/>
              <a:t>1-</a:t>
            </a:r>
            <a:r>
              <a:rPr lang="en-US" sz="2800" i="1" dirty="0" smtClean="0"/>
              <a:t>s</a:t>
            </a:r>
            <a:r>
              <a:rPr lang="en-US" sz="2800" dirty="0" smtClean="0"/>
              <a:t>/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throw </a:t>
            </a:r>
            <a:r>
              <a:rPr lang="en-US" sz="2800" dirty="0"/>
              <a:t>it </a:t>
            </a:r>
            <a:r>
              <a:rPr lang="en-US" sz="2800" dirty="0" smtClean="0"/>
              <a:t>away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71A01-D0FF-43F9-960A-4F297ED42F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 Sampling: Correctness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71A01-D0FF-43F9-960A-4F297ED42F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reservoir sampling - Google Search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b="3333"/>
          <a:stretch/>
        </p:blipFill>
        <p:spPr>
          <a:xfrm>
            <a:off x="1676400" y="1219200"/>
            <a:ext cx="5791200" cy="5499770"/>
          </a:xfrm>
          <a:prstGeom prst="rect">
            <a:avLst/>
          </a:prstGeom>
        </p:spPr>
      </p:pic>
      <p:pic>
        <p:nvPicPr>
          <p:cNvPr id="13318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5285124" y="2667000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5285124" y="3384186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5266908" y="3953259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5285124" y="4572000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5266908" y="5136786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5266908" y="5670186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5276016" y="6248400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Problem two: Majority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smtClean="0"/>
              <a:t>Given a sequence of items, find the majority if there is one</a:t>
            </a:r>
          </a:p>
          <a:p>
            <a:endParaRPr lang="en-US" altLang="zh-TW" smtClean="0"/>
          </a:p>
          <a:p>
            <a:r>
              <a:rPr lang="en-US" altLang="zh-TW" smtClean="0"/>
              <a:t>A A B C D B A A B B A A A A A A C C C D A B A A A</a:t>
            </a:r>
          </a:p>
          <a:p>
            <a:r>
              <a:rPr lang="en-US" altLang="zh-TW" smtClean="0"/>
              <a:t>Answer: A</a:t>
            </a:r>
          </a:p>
          <a:p>
            <a:endParaRPr lang="en-US" altLang="zh-TW" smtClean="0"/>
          </a:p>
          <a:p>
            <a:r>
              <a:rPr lang="en-US" altLang="zh-TW" smtClean="0"/>
              <a:t>Trivial if we have O(n) memory</a:t>
            </a:r>
          </a:p>
          <a:p>
            <a:r>
              <a:rPr lang="en-US" altLang="zh-TW" smtClean="0"/>
              <a:t>Can you do it with O(1) memory and two passes?</a:t>
            </a:r>
          </a:p>
          <a:p>
            <a:pPr lvl="1"/>
            <a:r>
              <a:rPr lang="en-US" altLang="zh-TW" smtClean="0"/>
              <a:t>First pass: find the possible candidate</a:t>
            </a:r>
          </a:p>
          <a:p>
            <a:pPr lvl="1"/>
            <a:r>
              <a:rPr lang="en-US" altLang="zh-TW" smtClean="0"/>
              <a:t>Second pass: compute its frequency and verify that it is &gt; n/2</a:t>
            </a:r>
          </a:p>
          <a:p>
            <a:r>
              <a:rPr lang="en-US" altLang="zh-TW" smtClean="0"/>
              <a:t>How about one pass?</a:t>
            </a:r>
          </a:p>
          <a:p>
            <a:pPr lvl="1"/>
            <a:r>
              <a:rPr lang="en-US" altLang="zh-TW" smtClean="0"/>
              <a:t>Unfortunately, no</a:t>
            </a:r>
            <a:endParaRPr lang="zh-TW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A862B7-6A43-4856-A553-B810FC72F4A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36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Problem three: Heavy hitters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find all items with counts &gt; </a:t>
            </a:r>
            <a:r>
              <a:rPr lang="el-GR" altLang="zh-TW" smtClean="0"/>
              <a:t>φ</a:t>
            </a:r>
            <a:r>
              <a:rPr lang="en-US" altLang="zh-TW" smtClean="0"/>
              <a:t>n, for some 0&lt;</a:t>
            </a:r>
            <a:r>
              <a:rPr lang="el-GR" altLang="zh-TW" smtClean="0"/>
              <a:t> φ</a:t>
            </a:r>
            <a:r>
              <a:rPr lang="en-US" altLang="zh-TW" smtClean="0"/>
              <a:t>&lt;n</a:t>
            </a:r>
          </a:p>
          <a:p>
            <a:pPr eaLnBrk="1" hangingPunct="1"/>
            <a:r>
              <a:rPr lang="en-US" altLang="zh-TW" smtClean="0"/>
              <a:t>Relaxation:</a:t>
            </a:r>
          </a:p>
          <a:p>
            <a:pPr lvl="1" eaLnBrk="1" hangingPunct="1"/>
            <a:r>
              <a:rPr lang="en-US" altLang="zh-TW" smtClean="0"/>
              <a:t>If an item has count &gt; </a:t>
            </a:r>
            <a:r>
              <a:rPr lang="el-GR" altLang="zh-TW" smtClean="0"/>
              <a:t>φ</a:t>
            </a:r>
            <a:r>
              <a:rPr lang="en-US" altLang="zh-TW" smtClean="0"/>
              <a:t> n, it must be reported, together with its estimated count with (absolute) error &lt; εn</a:t>
            </a:r>
          </a:p>
          <a:p>
            <a:pPr lvl="1" eaLnBrk="1" hangingPunct="1"/>
            <a:r>
              <a:rPr lang="en-US" altLang="zh-TW" smtClean="0"/>
              <a:t>If an item has count &lt; (</a:t>
            </a:r>
            <a:r>
              <a:rPr lang="el-GR" altLang="zh-TW" smtClean="0"/>
              <a:t>φ</a:t>
            </a:r>
            <a:r>
              <a:rPr lang="en-US" altLang="zh-TW" smtClean="0"/>
              <a:t> − ε) n, it cannot be reported</a:t>
            </a:r>
          </a:p>
          <a:p>
            <a:pPr lvl="1" eaLnBrk="1" hangingPunct="1"/>
            <a:r>
              <a:rPr lang="en-US" altLang="zh-TW" smtClean="0"/>
              <a:t>For items in between, don’t care</a:t>
            </a:r>
          </a:p>
          <a:p>
            <a:pPr eaLnBrk="1" hangingPunct="1"/>
            <a:r>
              <a:rPr lang="en-US" altLang="zh-TW" smtClean="0"/>
              <a:t>In fact, we will solve the most difficult case </a:t>
            </a:r>
            <a:r>
              <a:rPr lang="el-GR" altLang="zh-TW" smtClean="0"/>
              <a:t>φ</a:t>
            </a:r>
            <a:r>
              <a:rPr lang="en-US" altLang="zh-TW" smtClean="0"/>
              <a:t> = ε</a:t>
            </a:r>
          </a:p>
          <a:p>
            <a:pPr eaLnBrk="1" hangingPunct="1"/>
            <a:r>
              <a:rPr lang="en-US" altLang="zh-TW" smtClean="0"/>
              <a:t>Applications</a:t>
            </a:r>
          </a:p>
          <a:p>
            <a:pPr lvl="1" eaLnBrk="1" hangingPunct="1"/>
            <a:r>
              <a:rPr lang="en-US" altLang="zh-TW" smtClean="0"/>
              <a:t>Frequent IP addresses</a:t>
            </a:r>
          </a:p>
          <a:p>
            <a:pPr lvl="1" eaLnBrk="1" hangingPunct="1"/>
            <a:r>
              <a:rPr lang="en-US" altLang="zh-TW" smtClean="0"/>
              <a:t>Data mining</a:t>
            </a:r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0CFA43-FDCB-4DCB-B858-110A3DB974EC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37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CC3300"/>
                    </a:solidFill>
                  </a:rPr>
                  <a:t>Misra-Gries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 smtClean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N/(k+1)</a:t>
                </a: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4331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k=5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</a:t>
            </a:r>
            <a:r>
              <a:rPr lang="en-US" dirty="0"/>
              <a:t>h</a:t>
            </a:r>
            <a:r>
              <a:rPr lang="en-US" dirty="0" smtClean="0"/>
              <a:t>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</a:t>
                </a:r>
                <a:r>
                  <a:rPr lang="en-US" dirty="0">
                    <a:solidFill>
                      <a:schemeClr val="bg2"/>
                    </a:solidFill>
                  </a:rPr>
                  <a:t>(k+1)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k=5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908800" cy="51577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6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 smtClean="0"/>
                  <a:t>Estimate </a:t>
                </a:r>
                <a:r>
                  <a:rPr lang="en-US" dirty="0"/>
                  <a:t>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</a:t>
                </a:r>
                <a:r>
                  <a:rPr lang="en-US" dirty="0">
                    <a:solidFill>
                      <a:schemeClr val="bg2"/>
                    </a:solidFill>
                  </a:rPr>
                  <a:t>(k+1)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50252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50173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k=5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BE"/>
                </a:solidFill>
              </a:rPr>
              <a:t>Mergeable Summaries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EB69AE-8DF1-4C36-B6E8-076D792C3027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 MG analysis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en-US" dirty="0" smtClean="0"/>
              <a:t> = total input size</a:t>
            </a: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Error</a:t>
            </a:r>
            <a:r>
              <a:rPr lang="en-US" dirty="0" smtClean="0"/>
              <a:t> in any estimated count at most </a:t>
            </a:r>
            <a:r>
              <a:rPr lang="en-US" dirty="0" smtClean="0">
                <a:solidFill>
                  <a:schemeClr val="bg2"/>
                </a:solidFill>
              </a:rPr>
              <a:t>N/(k+1)</a:t>
            </a:r>
          </a:p>
          <a:p>
            <a:pPr lvl="1" eaLnBrk="1" hangingPunct="1"/>
            <a:r>
              <a:rPr lang="en-US" dirty="0" smtClean="0"/>
              <a:t>Estimated count a lower bound on true count</a:t>
            </a:r>
          </a:p>
          <a:p>
            <a:pPr lvl="1" eaLnBrk="1" hangingPunct="1"/>
            <a:r>
              <a:rPr lang="en-US" dirty="0" smtClean="0"/>
              <a:t>Each decrement spread over </a:t>
            </a:r>
            <a:r>
              <a:rPr lang="en-US" dirty="0" smtClean="0">
                <a:solidFill>
                  <a:schemeClr val="bg2"/>
                </a:solidFill>
              </a:rPr>
              <a:t>(k+1) </a:t>
            </a:r>
            <a:r>
              <a:rPr lang="en-US" dirty="0" smtClean="0"/>
              <a:t>items: </a:t>
            </a:r>
            <a:r>
              <a:rPr lang="en-US" dirty="0" smtClean="0">
                <a:solidFill>
                  <a:schemeClr val="bg2"/>
                </a:solidFill>
              </a:rPr>
              <a:t>1</a:t>
            </a:r>
            <a:r>
              <a:rPr lang="en-US" dirty="0" smtClean="0"/>
              <a:t> new one and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  <a:r>
              <a:rPr lang="en-US" dirty="0" smtClean="0"/>
              <a:t> in MG</a:t>
            </a:r>
          </a:p>
          <a:p>
            <a:pPr lvl="1" eaLnBrk="1" hangingPunct="1"/>
            <a:r>
              <a:rPr lang="en-US" dirty="0" smtClean="0"/>
              <a:t>Equivalent to deleting </a:t>
            </a:r>
            <a:r>
              <a:rPr lang="en-US" dirty="0" smtClean="0">
                <a:solidFill>
                  <a:schemeClr val="bg2"/>
                </a:solidFill>
              </a:rPr>
              <a:t>(k+1) </a:t>
            </a:r>
            <a:r>
              <a:rPr lang="en-US" dirty="0" smtClean="0"/>
              <a:t>distinct items from stream</a:t>
            </a:r>
          </a:p>
          <a:p>
            <a:pPr lvl="1" eaLnBrk="1" hangingPunct="1"/>
            <a:r>
              <a:rPr lang="en-US" dirty="0" smtClean="0"/>
              <a:t>At most </a:t>
            </a:r>
            <a:r>
              <a:rPr lang="en-US" dirty="0" smtClean="0">
                <a:solidFill>
                  <a:schemeClr val="bg2"/>
                </a:solidFill>
              </a:rPr>
              <a:t>N/(k+1) </a:t>
            </a:r>
            <a:r>
              <a:rPr lang="en-US" dirty="0" smtClean="0"/>
              <a:t>decrement operations</a:t>
            </a:r>
          </a:p>
          <a:p>
            <a:pPr lvl="1" eaLnBrk="1" hangingPunct="1"/>
            <a:r>
              <a:rPr lang="en-US" dirty="0" smtClean="0"/>
              <a:t>Hence, can have “deleted” </a:t>
            </a:r>
            <a:r>
              <a:rPr lang="en-US" dirty="0" smtClean="0">
                <a:solidFill>
                  <a:schemeClr val="bg2"/>
                </a:solidFill>
              </a:rPr>
              <a:t>N/(k+1) </a:t>
            </a:r>
            <a:r>
              <a:rPr lang="en-US" dirty="0" smtClean="0"/>
              <a:t>copies of any item</a:t>
            </a:r>
          </a:p>
          <a:p>
            <a:pPr lvl="1" eaLnBrk="1" hangingPunct="1"/>
            <a:r>
              <a:rPr lang="en-US" dirty="0" smtClean="0"/>
              <a:t>So estimated counts have at most this much error</a:t>
            </a:r>
          </a:p>
        </p:txBody>
      </p:sp>
    </p:spTree>
    <p:extLst>
      <p:ext uri="{BB962C8B-B14F-4D97-AF65-F5344CB8AC3E}">
        <p14:creationId xmlns:p14="http://schemas.microsoft.com/office/powerpoint/2010/main" val="9816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about deletions?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mtClean="0"/>
              <a:t>Any deterministic algorithm needs </a:t>
            </a:r>
            <a:r>
              <a:rPr lang="el-GR" altLang="en-US" smtClean="0"/>
              <a:t>Ω</a:t>
            </a:r>
            <a:r>
              <a:rPr lang="en-US" altLang="en-US" smtClean="0"/>
              <a:t>(n) space</a:t>
            </a:r>
          </a:p>
          <a:p>
            <a:pPr lvl="1"/>
            <a:r>
              <a:rPr lang="en-US" altLang="en-US" smtClean="0"/>
              <a:t>Why?</a:t>
            </a:r>
          </a:p>
          <a:p>
            <a:pPr lvl="1"/>
            <a:r>
              <a:rPr lang="en-US" altLang="en-US" smtClean="0"/>
              <a:t>In fact, Las Vegas randomization doesn’t help</a:t>
            </a:r>
          </a:p>
          <a:p>
            <a:r>
              <a:rPr lang="en-US" altLang="en-US" smtClean="0"/>
              <a:t>Will design a randomized algorithm that works with </a:t>
            </a:r>
            <a:r>
              <a:rPr lang="en-US" altLang="en-US" i="1" smtClean="0"/>
              <a:t>high probability</a:t>
            </a:r>
          </a:p>
          <a:p>
            <a:pPr lvl="1"/>
            <a:r>
              <a:rPr lang="en-US" altLang="en-US" smtClean="0"/>
              <a:t>For any item </a:t>
            </a:r>
            <a:r>
              <a:rPr lang="en-US" altLang="en-US" i="1" smtClean="0"/>
              <a:t>x</a:t>
            </a:r>
            <a:r>
              <a:rPr lang="en-US" altLang="en-US" smtClean="0"/>
              <a:t>, we can estimate its actual count within error </a:t>
            </a:r>
            <a:r>
              <a:rPr lang="en-US" altLang="zh-TW" i="1" smtClean="0"/>
              <a:t>εn</a:t>
            </a:r>
            <a:r>
              <a:rPr lang="en-US" altLang="zh-TW" smtClean="0"/>
              <a:t> </a:t>
            </a:r>
            <a:r>
              <a:rPr lang="en-US" altLang="en-US" smtClean="0"/>
              <a:t>with probability 1-</a:t>
            </a:r>
            <a:r>
              <a:rPr lang="el-GR" altLang="en-US" smtClean="0"/>
              <a:t>δ</a:t>
            </a:r>
            <a:r>
              <a:rPr lang="en-US" altLang="en-US" smtClean="0"/>
              <a:t> for any small constant </a:t>
            </a:r>
            <a:r>
              <a:rPr lang="el-GR" altLang="en-US" smtClean="0"/>
              <a:t>δ</a:t>
            </a: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03CAAC-2DEC-4A5A-909F-96C51F3D79B3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42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0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/>
          <p:cNvSpPr>
            <a:spLocks noGrp="1"/>
          </p:cNvSpPr>
          <p:nvPr>
            <p:ph type="title"/>
          </p:nvPr>
        </p:nvSpPr>
        <p:spPr>
          <a:xfrm>
            <a:off x="942975" y="685800"/>
            <a:ext cx="7772400" cy="609600"/>
          </a:xfrm>
        </p:spPr>
        <p:txBody>
          <a:bodyPr/>
          <a:lstStyle/>
          <a:p>
            <a:r>
              <a:rPr lang="en-US" altLang="en-US" smtClean="0"/>
              <a:t>The Count-Min sketch </a:t>
            </a:r>
            <a:r>
              <a:rPr lang="en-US" altLang="en-US" sz="1600" smtClean="0"/>
              <a:t>[Cormode, Muthukrishnan, 2003]</a:t>
            </a:r>
            <a:endParaRPr lang="en-US" altLang="en-US" smtClean="0"/>
          </a:p>
        </p:txBody>
      </p:sp>
      <p:sp>
        <p:nvSpPr>
          <p:cNvPr id="1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962775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FCA270-9DDC-4E1C-9ECC-9081D53DF70B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43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5" name="Text Box 5"/>
          <p:cNvSpPr txBox="1">
            <a:spLocks noChangeArrowheads="1"/>
          </p:cNvSpPr>
          <p:nvPr/>
        </p:nvSpPr>
        <p:spPr bwMode="auto">
          <a:xfrm>
            <a:off x="485775" y="1357313"/>
            <a:ext cx="8315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Times" pitchFamily="18" charset="0"/>
              </a:rPr>
              <a:t> A Count-Min (CM) Sketch with parameters            is  represented by 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a two-dimensional array counts with width </a:t>
            </a:r>
            <a:r>
              <a:rPr lang="en-US" altLang="en-US" i="1" dirty="0">
                <a:latin typeface="Times" pitchFamily="18" charset="0"/>
              </a:rPr>
              <a:t>w</a:t>
            </a:r>
            <a:r>
              <a:rPr lang="en-US" altLang="en-US" dirty="0">
                <a:latin typeface="Times" pitchFamily="18" charset="0"/>
              </a:rPr>
              <a:t> and depth                 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Given parameters                 , set                  and                    .  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Each entry of the array is initially zero.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    hash functions are chosen uniformly at random from a 2-univeral family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For example, we can choose a prime number </a:t>
            </a:r>
            <a:r>
              <a:rPr lang="en-US" altLang="en-US" i="1" dirty="0">
                <a:latin typeface="Times" pitchFamily="18" charset="0"/>
              </a:rPr>
              <a:t>p</a:t>
            </a:r>
            <a:r>
              <a:rPr lang="en-US" altLang="en-US" dirty="0">
                <a:latin typeface="Times" pitchFamily="18" charset="0"/>
              </a:rPr>
              <a:t> &gt; </a:t>
            </a:r>
            <a:r>
              <a:rPr lang="en-US" altLang="en-US" i="1" dirty="0">
                <a:latin typeface="Times" pitchFamily="18" charset="0"/>
              </a:rPr>
              <a:t>u</a:t>
            </a:r>
            <a:r>
              <a:rPr lang="en-US" altLang="en-US" dirty="0">
                <a:latin typeface="Times" pitchFamily="18" charset="0"/>
              </a:rPr>
              <a:t>, and random </a:t>
            </a:r>
            <a:r>
              <a:rPr lang="en-US" altLang="en-US" i="1" dirty="0" err="1">
                <a:latin typeface="Times" pitchFamily="18" charset="0"/>
              </a:rPr>
              <a:t>a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, </a:t>
            </a:r>
            <a:r>
              <a:rPr lang="en-US" altLang="en-US" i="1" dirty="0" err="1">
                <a:latin typeface="Times" pitchFamily="18" charset="0"/>
              </a:rPr>
              <a:t>b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i="1" dirty="0">
                <a:latin typeface="Times" pitchFamily="18" charset="0"/>
              </a:rPr>
              <a:t>, j=1,…,d.  </a:t>
            </a:r>
            <a:r>
              <a:rPr lang="en-US" altLang="en-US" dirty="0">
                <a:latin typeface="Times" pitchFamily="18" charset="0"/>
              </a:rPr>
              <a:t>Define:</a:t>
            </a:r>
          </a:p>
          <a:p>
            <a:pPr eaLnBrk="1" hangingPunct="1"/>
            <a:endParaRPr lang="en-US" altLang="en-US" dirty="0">
              <a:latin typeface="Times" pitchFamily="18" charset="0"/>
            </a:endParaRPr>
          </a:p>
          <a:p>
            <a:pPr eaLnBrk="1" hangingPunct="1"/>
            <a:endParaRPr lang="en-US" altLang="en-US" i="1" dirty="0">
              <a:latin typeface="Times" pitchFamily="18" charset="0"/>
            </a:endParaRPr>
          </a:p>
          <a:p>
            <a:pPr eaLnBrk="1" hangingPunct="1"/>
            <a:r>
              <a:rPr lang="en-US" altLang="en-US" i="1" dirty="0" err="1">
                <a:latin typeface="Times" pitchFamily="18" charset="0"/>
              </a:rPr>
              <a:t>h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(</a:t>
            </a:r>
            <a:r>
              <a:rPr lang="en-US" altLang="en-US" i="1" dirty="0">
                <a:latin typeface="Times" pitchFamily="18" charset="0"/>
              </a:rPr>
              <a:t>x</a:t>
            </a:r>
            <a:r>
              <a:rPr lang="en-US" altLang="en-US" dirty="0">
                <a:latin typeface="Times" pitchFamily="18" charset="0"/>
              </a:rPr>
              <a:t>) = (</a:t>
            </a:r>
            <a:r>
              <a:rPr lang="en-US" altLang="en-US" i="1" dirty="0" err="1">
                <a:latin typeface="Times" pitchFamily="18" charset="0"/>
              </a:rPr>
              <a:t>a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 </a:t>
            </a:r>
            <a:r>
              <a:rPr lang="en-US" altLang="en-US" i="1" dirty="0">
                <a:latin typeface="Times" pitchFamily="18" charset="0"/>
              </a:rPr>
              <a:t>x</a:t>
            </a:r>
            <a:r>
              <a:rPr lang="en-US" altLang="en-US" dirty="0">
                <a:latin typeface="Times" pitchFamily="18" charset="0"/>
              </a:rPr>
              <a:t> + </a:t>
            </a:r>
            <a:r>
              <a:rPr lang="en-US" altLang="en-US" i="1" dirty="0" err="1">
                <a:latin typeface="Times" pitchFamily="18" charset="0"/>
              </a:rPr>
              <a:t>b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 mod </a:t>
            </a:r>
            <a:r>
              <a:rPr lang="en-US" altLang="en-US" i="1" dirty="0">
                <a:latin typeface="Times" pitchFamily="18" charset="0"/>
              </a:rPr>
              <a:t>p</a:t>
            </a:r>
            <a:r>
              <a:rPr lang="en-US" altLang="en-US" dirty="0">
                <a:latin typeface="Times" pitchFamily="18" charset="0"/>
              </a:rPr>
              <a:t>) mod </a:t>
            </a:r>
            <a:r>
              <a:rPr lang="en-US" altLang="en-US" i="1" dirty="0">
                <a:latin typeface="Times" pitchFamily="18" charset="0"/>
              </a:rPr>
              <a:t>w</a:t>
            </a:r>
          </a:p>
          <a:p>
            <a:pPr eaLnBrk="1" hangingPunct="1"/>
            <a:endParaRPr lang="en-US" altLang="en-US" i="1" dirty="0">
              <a:latin typeface="Times" pitchFamily="18" charset="0"/>
            </a:endParaRPr>
          </a:p>
          <a:p>
            <a:pPr eaLnBrk="1" hangingPunct="1"/>
            <a:r>
              <a:rPr lang="en-US" altLang="en-US" dirty="0">
                <a:latin typeface="Times" pitchFamily="18" charset="0"/>
              </a:rPr>
              <a:t>Property: for any </a:t>
            </a:r>
            <a:r>
              <a:rPr lang="en-US" altLang="en-US" i="1" dirty="0">
                <a:latin typeface="Times" pitchFamily="18" charset="0"/>
              </a:rPr>
              <a:t>x </a:t>
            </a:r>
            <a:r>
              <a:rPr lang="en-US" altLang="en-US" dirty="0">
                <a:latin typeface="Times" pitchFamily="18" charset="0"/>
              </a:rPr>
              <a:t>≠ </a:t>
            </a:r>
            <a:r>
              <a:rPr lang="en-US" altLang="en-US" i="1" dirty="0">
                <a:latin typeface="Times" pitchFamily="18" charset="0"/>
              </a:rPr>
              <a:t>y</a:t>
            </a:r>
            <a:r>
              <a:rPr lang="en-US" altLang="en-US" dirty="0">
                <a:latin typeface="Times" pitchFamily="18" charset="0"/>
              </a:rPr>
              <a:t>, </a:t>
            </a:r>
            <a:r>
              <a:rPr lang="en-US" altLang="en-US" dirty="0" err="1">
                <a:latin typeface="Times" pitchFamily="18" charset="0"/>
              </a:rPr>
              <a:t>Pr</a:t>
            </a:r>
            <a:r>
              <a:rPr lang="en-US" altLang="en-US" dirty="0">
                <a:latin typeface="Times" pitchFamily="18" charset="0"/>
              </a:rPr>
              <a:t>[</a:t>
            </a:r>
            <a:r>
              <a:rPr lang="en-US" altLang="en-US" i="1" dirty="0" err="1">
                <a:latin typeface="Times" pitchFamily="18" charset="0"/>
              </a:rPr>
              <a:t>h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(</a:t>
            </a:r>
            <a:r>
              <a:rPr lang="en-US" altLang="en-US" i="1" dirty="0">
                <a:latin typeface="Times" pitchFamily="18" charset="0"/>
              </a:rPr>
              <a:t>x</a:t>
            </a:r>
            <a:r>
              <a:rPr lang="en-US" altLang="en-US" dirty="0">
                <a:latin typeface="Times" pitchFamily="18" charset="0"/>
              </a:rPr>
              <a:t>)=</a:t>
            </a:r>
            <a:r>
              <a:rPr lang="en-US" altLang="en-US" i="1" dirty="0" err="1">
                <a:latin typeface="Times" pitchFamily="18" charset="0"/>
              </a:rPr>
              <a:t>h</a:t>
            </a:r>
            <a:r>
              <a:rPr lang="en-US" altLang="en-US" i="1" baseline="-25000" dirty="0" err="1">
                <a:latin typeface="Times" pitchFamily="18" charset="0"/>
              </a:rPr>
              <a:t>j</a:t>
            </a:r>
            <a:r>
              <a:rPr lang="en-US" altLang="en-US" dirty="0">
                <a:latin typeface="Times" pitchFamily="18" charset="0"/>
              </a:rPr>
              <a:t>(</a:t>
            </a:r>
            <a:r>
              <a:rPr lang="en-US" altLang="en-US" i="1" dirty="0">
                <a:latin typeface="Times" pitchFamily="18" charset="0"/>
              </a:rPr>
              <a:t>y</a:t>
            </a:r>
            <a:r>
              <a:rPr lang="en-US" altLang="en-US" dirty="0">
                <a:latin typeface="Times" pitchFamily="18" charset="0"/>
              </a:rPr>
              <a:t>)] ≤ 1/</a:t>
            </a:r>
            <a:r>
              <a:rPr lang="en-US" altLang="en-US" i="1" dirty="0">
                <a:latin typeface="Times" pitchFamily="18" charset="0"/>
              </a:rPr>
              <a:t>w</a:t>
            </a:r>
          </a:p>
        </p:txBody>
      </p:sp>
      <p:sp>
        <p:nvSpPr>
          <p:cNvPr id="1036" name="Rectangle 7"/>
          <p:cNvSpPr>
            <a:spLocks noChangeArrowheads="1"/>
          </p:cNvSpPr>
          <p:nvPr/>
        </p:nvSpPr>
        <p:spPr bwMode="auto">
          <a:xfrm>
            <a:off x="228600" y="585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188746"/>
              </p:ext>
            </p:extLst>
          </p:nvPr>
        </p:nvGraphicFramePr>
        <p:xfrm>
          <a:off x="4606925" y="1357313"/>
          <a:ext cx="647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Equation" r:id="rId3" imgW="380835" imgH="203112" progId="Equation.3">
                  <p:embed/>
                </p:oleObj>
              </mc:Choice>
              <mc:Fallback>
                <p:oleObj name="Equation" r:id="rId3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357313"/>
                        <a:ext cx="6477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9"/>
          <p:cNvSpPr>
            <a:spLocks noChangeArrowheads="1"/>
          </p:cNvSpPr>
          <p:nvPr/>
        </p:nvSpPr>
        <p:spPr bwMode="auto">
          <a:xfrm>
            <a:off x="228600" y="3943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228600" y="3914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77087"/>
              </p:ext>
            </p:extLst>
          </p:nvPr>
        </p:nvGraphicFramePr>
        <p:xfrm>
          <a:off x="5678488" y="1928813"/>
          <a:ext cx="26654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Equation" r:id="rId5" imgW="1663700" imgH="203200" progId="Equation.3">
                  <p:embed/>
                </p:oleObj>
              </mc:Choice>
              <mc:Fallback>
                <p:oleObj name="Equation" r:id="rId5" imgW="1663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928813"/>
                        <a:ext cx="26654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027699"/>
              </p:ext>
            </p:extLst>
          </p:nvPr>
        </p:nvGraphicFramePr>
        <p:xfrm>
          <a:off x="2392363" y="2500313"/>
          <a:ext cx="647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7" imgW="380835" imgH="203112" progId="Equation.3">
                  <p:embed/>
                </p:oleObj>
              </mc:Choice>
              <mc:Fallback>
                <p:oleObj name="Equation" r:id="rId7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500313"/>
                        <a:ext cx="6477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228600" y="380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79980"/>
              </p:ext>
            </p:extLst>
          </p:nvPr>
        </p:nvGraphicFramePr>
        <p:xfrm>
          <a:off x="3608388" y="2316163"/>
          <a:ext cx="8445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8" imgW="533160" imgH="431640" progId="Equation.3">
                  <p:embed/>
                </p:oleObj>
              </mc:Choice>
              <mc:Fallback>
                <p:oleObj name="Equation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316163"/>
                        <a:ext cx="84455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28600" y="380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11741"/>
              </p:ext>
            </p:extLst>
          </p:nvPr>
        </p:nvGraphicFramePr>
        <p:xfrm>
          <a:off x="4972050" y="2357438"/>
          <a:ext cx="1101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10" imgW="749160" imgH="431640" progId="Equation.3">
                  <p:embed/>
                </p:oleObj>
              </mc:Choice>
              <mc:Fallback>
                <p:oleObj name="Equation" r:id="rId10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357438"/>
                        <a:ext cx="110172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8"/>
          <p:cNvSpPr>
            <a:spLocks noChangeArrowheads="1"/>
          </p:cNvSpPr>
          <p:nvPr/>
        </p:nvSpPr>
        <p:spPr bwMode="auto">
          <a:xfrm>
            <a:off x="228600" y="3924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06283"/>
              </p:ext>
            </p:extLst>
          </p:nvPr>
        </p:nvGraphicFramePr>
        <p:xfrm>
          <a:off x="471488" y="3514725"/>
          <a:ext cx="2841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12" imgW="139579" imgH="177646" progId="Equation.3">
                  <p:embed/>
                </p:oleObj>
              </mc:Choice>
              <mc:Fallback>
                <p:oleObj name="Equation" r:id="rId12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514725"/>
                        <a:ext cx="28416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228600" y="3900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3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18606"/>
              </p:ext>
            </p:extLst>
          </p:nvPr>
        </p:nvGraphicFramePr>
        <p:xfrm>
          <a:off x="2803525" y="4437063"/>
          <a:ext cx="31686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14" imgW="1727200" imgH="228600" progId="Equation.3">
                  <p:embed/>
                </p:oleObj>
              </mc:Choice>
              <mc:Fallback>
                <p:oleObj name="Equation" r:id="rId14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437063"/>
                        <a:ext cx="31686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2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Updating the sketch</a:t>
            </a:r>
          </a:p>
        </p:txBody>
      </p:sp>
      <p:sp>
        <p:nvSpPr>
          <p:cNvPr id="20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20A15F-20D5-4B7B-987F-DD1CBA9EA0B0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44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Text Box 4"/>
          <p:cNvSpPr txBox="1">
            <a:spLocks noChangeArrowheads="1"/>
          </p:cNvSpPr>
          <p:nvPr/>
        </p:nvSpPr>
        <p:spPr bwMode="auto">
          <a:xfrm>
            <a:off x="642938" y="14287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Update procedure :</a:t>
            </a:r>
            <a:endParaRPr lang="el-GR" altLang="en-US"/>
          </a:p>
        </p:txBody>
      </p:sp>
      <p:sp>
        <p:nvSpPr>
          <p:cNvPr id="2059" name="Text Box 5"/>
          <p:cNvSpPr txBox="1">
            <a:spLocks noChangeArrowheads="1"/>
          </p:cNvSpPr>
          <p:nvPr/>
        </p:nvSpPr>
        <p:spPr bwMode="auto">
          <a:xfrm>
            <a:off x="722313" y="1909763"/>
            <a:ext cx="264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When item </a:t>
            </a:r>
            <a:r>
              <a:rPr lang="en-US" altLang="en-US" i="1">
                <a:latin typeface="Times" pitchFamily="18" charset="0"/>
              </a:rPr>
              <a:t>x</a:t>
            </a:r>
            <a:r>
              <a:rPr lang="en-US" altLang="en-US"/>
              <a:t> arrives, set</a:t>
            </a:r>
            <a:endParaRPr lang="el-GR" alt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92475" y="1979613"/>
          <a:ext cx="10810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3" imgW="685800" imgH="203200" progId="Equation.3">
                  <p:embed/>
                </p:oleObj>
              </mc:Choice>
              <mc:Fallback>
                <p:oleObj name="Equation" r:id="rId3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979613"/>
                        <a:ext cx="10810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495550" y="2611438"/>
          <a:ext cx="38369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5" imgW="2222280" imgH="241200" progId="Equation.3">
                  <p:embed/>
                </p:oleObj>
              </mc:Choice>
              <mc:Fallback>
                <p:oleObj name="Equation" r:id="rId5" imgW="222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611438"/>
                        <a:ext cx="38369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643313" y="3357563"/>
          <a:ext cx="40608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7" imgW="1955520" imgH="914400" progId="Equation.3">
                  <p:embed/>
                </p:oleObj>
              </mc:Choice>
              <mc:Fallback>
                <p:oleObj name="Equation" r:id="rId7" imgW="1955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357563"/>
                        <a:ext cx="406082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Oval 14"/>
          <p:cNvSpPr>
            <a:spLocks noChangeArrowheads="1"/>
          </p:cNvSpPr>
          <p:nvPr/>
        </p:nvSpPr>
        <p:spPr bwMode="auto">
          <a:xfrm>
            <a:off x="1030288" y="4122738"/>
            <a:ext cx="647700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1228725" y="4248150"/>
          <a:ext cx="3587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248150"/>
                        <a:ext cx="3587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Line 17"/>
          <p:cNvSpPr>
            <a:spLocks noChangeShapeType="1"/>
          </p:cNvSpPr>
          <p:nvPr/>
        </p:nvSpPr>
        <p:spPr bwMode="auto">
          <a:xfrm flipV="1">
            <a:off x="1677988" y="3690938"/>
            <a:ext cx="29527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8"/>
          <p:cNvSpPr>
            <a:spLocks noChangeShapeType="1"/>
          </p:cNvSpPr>
          <p:nvPr/>
        </p:nvSpPr>
        <p:spPr bwMode="auto">
          <a:xfrm flipV="1">
            <a:off x="1677988" y="4051300"/>
            <a:ext cx="28813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1677988" y="44116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20"/>
          <p:cNvSpPr>
            <a:spLocks noChangeShapeType="1"/>
          </p:cNvSpPr>
          <p:nvPr/>
        </p:nvSpPr>
        <p:spPr bwMode="auto">
          <a:xfrm>
            <a:off x="1677988" y="4411663"/>
            <a:ext cx="482441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21"/>
          <p:cNvSpPr>
            <a:spLocks noChangeShapeType="1"/>
          </p:cNvSpPr>
          <p:nvPr/>
        </p:nvSpPr>
        <p:spPr bwMode="auto">
          <a:xfrm>
            <a:off x="1677988" y="4411663"/>
            <a:ext cx="403225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2398713" y="3762375"/>
          <a:ext cx="30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762375"/>
                        <a:ext cx="3000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8"/>
          <p:cNvGraphicFramePr>
            <a:graphicFrameLocks noChangeAspect="1"/>
          </p:cNvGraphicFramePr>
          <p:nvPr/>
        </p:nvGraphicFramePr>
        <p:xfrm>
          <a:off x="2686050" y="4627563"/>
          <a:ext cx="341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627563"/>
                        <a:ext cx="341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5"/>
          <p:cNvSpPr txBox="1">
            <a:spLocks noChangeArrowheads="1"/>
          </p:cNvSpPr>
          <p:nvPr/>
        </p:nvSpPr>
        <p:spPr bwMode="auto">
          <a:xfrm>
            <a:off x="928688" y="5643563"/>
            <a:ext cx="650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When item </a:t>
            </a:r>
            <a:r>
              <a:rPr lang="en-US" altLang="en-US" i="1">
                <a:latin typeface="Times" pitchFamily="18" charset="0"/>
              </a:rPr>
              <a:t>x</a:t>
            </a:r>
            <a:r>
              <a:rPr lang="en-US" altLang="en-US"/>
              <a:t> is deleted, do the same except changing +1 to -1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8280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the count of </a:t>
            </a:r>
            <a:r>
              <a:rPr lang="en-US" altLang="en-US" i="1" smtClean="0">
                <a:latin typeface="Times" pitchFamily="18" charset="0"/>
              </a:rPr>
              <a:t>x</a:t>
            </a:r>
          </a:p>
        </p:txBody>
      </p:sp>
      <p:sp>
        <p:nvSpPr>
          <p:cNvPr id="30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6EFE21-08F9-405A-A456-3BAEE99E9A4C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45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AutoShape 5"/>
          <p:cNvSpPr>
            <a:spLocks noChangeArrowheads="1"/>
          </p:cNvSpPr>
          <p:nvPr/>
        </p:nvSpPr>
        <p:spPr bwMode="auto">
          <a:xfrm>
            <a:off x="2736850" y="1976438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06550" y="1831975"/>
          <a:ext cx="892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3" imgW="342720" imgH="203040" progId="Equation.3">
                  <p:embed/>
                </p:oleObj>
              </mc:Choice>
              <mc:Fallback>
                <p:oleObj name="Equation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831975"/>
                        <a:ext cx="8921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14750" y="1785938"/>
          <a:ext cx="35163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5" imgW="1485720" imgH="291960" progId="Equation.3">
                  <p:embed/>
                </p:oleObj>
              </mc:Choice>
              <mc:Fallback>
                <p:oleObj name="Equation" r:id="rId5" imgW="1485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785938"/>
                        <a:ext cx="3516313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1539875" y="379730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Theorem 1</a:t>
            </a:r>
            <a:r>
              <a:rPr lang="en-US" altLang="en-US" sz="2400"/>
              <a:t> </a:t>
            </a:r>
            <a:r>
              <a:rPr lang="en-US" altLang="en-US"/>
              <a:t> </a:t>
            </a:r>
            <a:endParaRPr lang="el-GR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46475" y="3779838"/>
          <a:ext cx="1065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7" imgW="469800" imgH="228600" progId="Equation.3">
                  <p:embed/>
                </p:oleObj>
              </mc:Choice>
              <mc:Fallback>
                <p:oleObj name="Equation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779838"/>
                        <a:ext cx="10652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290888" y="4673600"/>
          <a:ext cx="28717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9" imgW="1231560" imgH="228600" progId="Equation.3">
                  <p:embed/>
                </p:oleObj>
              </mc:Choice>
              <mc:Fallback>
                <p:oleObj name="Equation" r:id="rId9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673600"/>
                        <a:ext cx="287178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6200000" flipH="1">
            <a:off x="3321845" y="3536156"/>
            <a:ext cx="500062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14813" y="3500438"/>
            <a:ext cx="428625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 Box 4"/>
          <p:cNvSpPr txBox="1">
            <a:spLocks noChangeArrowheads="1"/>
          </p:cNvSpPr>
          <p:nvPr/>
        </p:nvSpPr>
        <p:spPr bwMode="auto">
          <a:xfrm>
            <a:off x="2571750" y="2928938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actual count</a:t>
            </a:r>
            <a:endParaRPr lang="el-GR" altLang="en-US"/>
          </a:p>
        </p:txBody>
      </p:sp>
      <p:sp>
        <p:nvSpPr>
          <p:cNvPr id="3085" name="Text Box 4"/>
          <p:cNvSpPr txBox="1">
            <a:spLocks noChangeArrowheads="1"/>
          </p:cNvSpPr>
          <p:nvPr/>
        </p:nvSpPr>
        <p:spPr bwMode="auto">
          <a:xfrm>
            <a:off x="4286250" y="2928938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estimated count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7659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</a:t>
            </a:r>
          </a:p>
        </p:txBody>
      </p:sp>
      <p:sp>
        <p:nvSpPr>
          <p:cNvPr id="4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54BC6A-A259-4E5C-B5C0-E87CFF668546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46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500063" y="1214438"/>
            <a:ext cx="346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We introduce indicator variables</a:t>
            </a:r>
            <a:endParaRPr lang="el-GR" altLang="en-US"/>
          </a:p>
        </p:txBody>
      </p:sp>
      <p:sp>
        <p:nvSpPr>
          <p:cNvPr id="4108" name="Rectangle 9"/>
          <p:cNvSpPr>
            <a:spLocks noChangeArrowheads="1"/>
          </p:cNvSpPr>
          <p:nvPr/>
        </p:nvSpPr>
        <p:spPr bwMode="auto">
          <a:xfrm>
            <a:off x="104775" y="397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39863" y="1987550"/>
          <a:ext cx="1111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3" imgW="457200" imgH="241200" progId="Equation.3">
                  <p:embed/>
                </p:oleObj>
              </mc:Choice>
              <mc:Fallback>
                <p:oleObj name="Equation" r:id="rId3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987550"/>
                        <a:ext cx="11112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104775" y="398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35238" y="1914525"/>
          <a:ext cx="4794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1914525"/>
                        <a:ext cx="4794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104775" y="397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27450" y="1771650"/>
          <a:ext cx="2511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7" imgW="1523880" imgH="241200" progId="Equation.3">
                  <p:embed/>
                </p:oleObj>
              </mc:Choice>
              <mc:Fallback>
                <p:oleObj name="Equation" r:id="rId7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771650"/>
                        <a:ext cx="25114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803525" y="17907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      if</a:t>
            </a:r>
            <a:endParaRPr lang="el-GR" altLang="en-US"/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2824163" y="234791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0     otherwise</a:t>
            </a:r>
            <a:endParaRPr lang="el-GR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04775" y="389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455738" y="3138488"/>
          <a:ext cx="54006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9" imgW="2273040" imgH="393480" progId="Equation.3">
                  <p:embed/>
                </p:oleObj>
              </mc:Choice>
              <mc:Fallback>
                <p:oleObj name="Equation" r:id="rId9" imgW="227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38488"/>
                        <a:ext cx="5400675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00063" y="4597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Define the variable </a:t>
            </a:r>
            <a:endParaRPr lang="el-GR" altLang="en-US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947988" y="4265613"/>
          <a:ext cx="2054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11" imgW="1002960" imgH="457200" progId="Equation.3">
                  <p:embed/>
                </p:oleObj>
              </mc:Choice>
              <mc:Fallback>
                <p:oleObj name="Equation" r:id="rId11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265613"/>
                        <a:ext cx="20542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0063" y="546258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By construction, </a:t>
            </a:r>
            <a:endParaRPr lang="el-GR" altLang="en-US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344738" y="5438775"/>
          <a:ext cx="29035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3" imgW="1549080" imgH="241200" progId="Equation.3">
                  <p:embed/>
                </p:oleObj>
              </mc:Choice>
              <mc:Fallback>
                <p:oleObj name="Equation" r:id="rId1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438775"/>
                        <a:ext cx="29035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272088" y="551497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5848350" y="5370513"/>
          <a:ext cx="2987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15" imgW="1435100" imgH="241300" progId="Equation.3">
                  <p:embed/>
                </p:oleObj>
              </mc:Choice>
              <mc:Fallback>
                <p:oleObj name="Equation" r:id="rId15" imgW="143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370513"/>
                        <a:ext cx="29876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9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267A32-9033-4EA7-ADF6-D359BEB729A1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47</a:t>
            </a:fld>
            <a:endParaRPr lang="en-US" altLang="zh-TW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554038" y="949325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For the other direction, observe that</a:t>
            </a:r>
            <a:endParaRPr lang="el-GR" altLang="en-US" dirty="0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2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038225" y="2921000"/>
          <a:ext cx="57165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3" imgW="3047760" imgH="241200" progId="Equation.3">
                  <p:embed/>
                </p:oleObj>
              </mc:Choice>
              <mc:Fallback>
                <p:oleObj name="Equation" r:id="rId3" imgW="304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921000"/>
                        <a:ext cx="57165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2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857500" y="3429000"/>
          <a:ext cx="3381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5" imgW="1676160" imgH="241200" progId="Equation.3">
                  <p:embed/>
                </p:oleObj>
              </mc:Choice>
              <mc:Fallback>
                <p:oleObj name="Equation" r:id="rId5" imgW="1676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429000"/>
                        <a:ext cx="33813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2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824163" y="4062413"/>
          <a:ext cx="4143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7" imgW="2082600" imgH="253800" progId="Equation.3">
                  <p:embed/>
                </p:oleObj>
              </mc:Choice>
              <mc:Fallback>
                <p:oleObj name="Equation" r:id="rId7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4062413"/>
                        <a:ext cx="41433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420688" y="4441825"/>
            <a:ext cx="2079625" cy="366713"/>
          </a:xfrm>
          <a:prstGeom prst="rect">
            <a:avLst/>
          </a:prstGeom>
          <a:solidFill>
            <a:srgbClr val="FAFA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Markov inequality</a:t>
            </a:r>
            <a:endParaRPr lang="el-GR" altLang="en-US"/>
          </a:p>
        </p:txBody>
      </p:sp>
      <p:sp>
        <p:nvSpPr>
          <p:cNvPr id="5141" name="Rectangle 3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28625" y="4857750"/>
          <a:ext cx="2112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9" imgW="1650960" imgH="393480" progId="Equation.3">
                  <p:embed/>
                </p:oleObj>
              </mc:Choice>
              <mc:Fallback>
                <p:oleObj name="Equation" r:id="rId9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57750"/>
                        <a:ext cx="2112963" cy="500063"/>
                      </a:xfrm>
                      <a:prstGeom prst="rect">
                        <a:avLst/>
                      </a:prstGeom>
                      <a:solidFill>
                        <a:srgbClr val="FAFAA4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31"/>
          <p:cNvSpPr>
            <a:spLocks noChangeShapeType="1"/>
          </p:cNvSpPr>
          <p:nvPr/>
        </p:nvSpPr>
        <p:spPr bwMode="auto">
          <a:xfrm flipV="1">
            <a:off x="2528888" y="4494213"/>
            <a:ext cx="5048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8001000" y="5286375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n-US">
                <a:latin typeface="Times New Roman" pitchFamily="18" charset="0"/>
                <a:cs typeface="Times New Roman" pitchFamily="18" charset="0"/>
              </a:rPr>
              <a:t>■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887538" y="1524000"/>
          <a:ext cx="5332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11" imgW="2933640" imgH="482400" progId="Equation.3">
                  <p:embed/>
                </p:oleObj>
              </mc:Choice>
              <mc:Fallback>
                <p:oleObj name="Equation" r:id="rId11" imgW="2933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524000"/>
                        <a:ext cx="53324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71563" y="5572125"/>
            <a:ext cx="343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18" charset="0"/>
              </a:rPr>
              <a:t>So, the Count-Min Sketch has size </a:t>
            </a:r>
            <a:endParaRPr lang="en-US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357688" y="5429250"/>
          <a:ext cx="12684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13" imgW="761760" imgH="431640" progId="Equation.3">
                  <p:embed/>
                </p:oleObj>
              </mc:Choice>
              <mc:Fallback>
                <p:oleObj name="Equation" r:id="rId13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429250"/>
                        <a:ext cx="12684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1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body-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23"/>
          <p:cNvSpPr txBox="1">
            <a:spLocks/>
          </p:cNvSpPr>
          <p:nvPr/>
        </p:nvSpPr>
        <p:spPr bwMode="auto">
          <a:xfrm>
            <a:off x="179388" y="44450"/>
            <a:ext cx="8229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latin typeface="+mn-lt"/>
                <a:ea typeface="黑体" pitchFamily="49" charset="-122"/>
              </a:rPr>
              <a:t>Big Data Algorithms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p:pic>
        <p:nvPicPr>
          <p:cNvPr id="78850" name="Picture 2" descr="https://encrypted-tbn1.gstatic.com/images?q=tbn:ANd9GcRPHS0hlXGaZdt9SU-PcFfrI4CGlvTVQfnKoCMjFQFuc2AeL8rMY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22575"/>
            <a:ext cx="18684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C4EAF-0879-45C9-9E35-517293621D99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23528" y="4077072"/>
          <a:ext cx="87129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0117" y="1860442"/>
            <a:ext cx="2492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External memory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2442" y="1773664"/>
            <a:ext cx="1877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Data stream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189163"/>
            <a:ext cx="2092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42038" y="1444943"/>
            <a:ext cx="2590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Parallel/Distributed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78852" name="Picture 4" descr="https://encrypted-tbn0.gstatic.com/images?q=tbn:ANd9GcSvOjuvggcaYIYU5bpnkJQnoYAjEKmyxtOzz6fCx0d_-zo9bQ1j3Q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708275"/>
            <a:ext cx="1574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4982" y="2661503"/>
            <a:ext cx="164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pic>
        <p:nvPicPr>
          <p:cNvPr id="15" name="Picture 6" descr="https://encrypted-tbn1.gstatic.com/images?q=tbn:ANd9GcSIYyfq7pf3rraMZYdJrKZ_xRUhswuy6dz9gZ-yV4ynZvYoYsRby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81400"/>
            <a:ext cx="16097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8688282"/>
      </p:ext>
    </p:extLst>
  </p:cSld>
  <p:clrMapOvr>
    <a:masterClrMapping/>
  </p:clrMapOvr>
  <p:transition spd="slow" advTm="501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u="sng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andom </a:t>
            </a:r>
            <a:r>
              <a:rPr lang="en-US" altLang="zh-TW" u="sng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ccess </a:t>
            </a:r>
            <a:r>
              <a:rPr lang="en-US" altLang="zh-TW" u="sng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achine Model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8486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u="sng" dirty="0">
                <a:solidFill>
                  <a:srgbClr val="000000"/>
                </a:solidFill>
                <a:ea typeface="新細明體" pitchFamily="18" charset="-120"/>
              </a:rPr>
              <a:t>RAM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model of serial computers: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Memory is a sequence of words,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each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capable of containing an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integer with O(log n) bits.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Each memory access takes one unit of time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Basic operations (add, multiply,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compare, etc.)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take one unit time.</a:t>
            </a:r>
          </a:p>
          <a:p>
            <a:pPr lvl="1">
              <a:buFontTx/>
              <a:buNone/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there anything fundamentally new?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Massive Data </a:t>
            </a:r>
            <a:r>
              <a:rPr lang="en-US" sz="3200" dirty="0" err="1" smtClean="0"/>
              <a:t>vs</a:t>
            </a:r>
            <a:r>
              <a:rPr lang="en-US" sz="3200" dirty="0" smtClean="0"/>
              <a:t>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3 V’s</a:t>
            </a:r>
          </a:p>
          <a:p>
            <a:pPr marL="800100" lvl="1" indent="-342900"/>
            <a:r>
              <a:rPr lang="en-US" sz="3200" dirty="0" smtClean="0"/>
              <a:t>Volume</a:t>
            </a:r>
          </a:p>
          <a:p>
            <a:pPr marL="800100" lvl="1" indent="-342900"/>
            <a:r>
              <a:rPr lang="en-US" sz="3200" dirty="0" smtClean="0"/>
              <a:t>Velocity</a:t>
            </a:r>
          </a:p>
          <a:p>
            <a:pPr marL="800100" lvl="1" indent="-342900"/>
            <a:r>
              <a:rPr lang="en-US" sz="3200" dirty="0" smtClean="0"/>
              <a:t>Variety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TW" u="sng" dirty="0">
                <a:ea typeface="新細明體" pitchFamily="18" charset="-120"/>
              </a:rPr>
              <a:t>PRAM</a:t>
            </a:r>
            <a:r>
              <a:rPr lang="en-US" altLang="zh-TW" dirty="0">
                <a:ea typeface="新細明體" pitchFamily="18" charset="-120"/>
              </a:rPr>
              <a:t> [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arallel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andom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ccess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achine]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14488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PRAM composed of: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 P processors, each with its own </a:t>
            </a:r>
            <a:r>
              <a:rPr lang="en-US" altLang="zh-TW" dirty="0" smtClean="0">
                <a:ea typeface="新細明體" pitchFamily="18" charset="-120"/>
              </a:rPr>
              <a:t>program.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Usually use as large P as </a:t>
            </a:r>
            <a:r>
              <a:rPr lang="en-US" altLang="zh-TW" dirty="0" smtClean="0">
                <a:ea typeface="新細明體" pitchFamily="18" charset="-120"/>
              </a:rPr>
              <a:t>necessary to </a:t>
            </a:r>
            <a:r>
              <a:rPr lang="en-US" altLang="zh-TW" dirty="0" smtClean="0">
                <a:ea typeface="新細明體" pitchFamily="18" charset="-120"/>
              </a:rPr>
              <a:t>see the limit of parallelism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If an algorithm works with P processors, we can also make it work on P’ processors, with a slowdown factor of P/P’.  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A single shared memory composed of a sequence of words, each </a:t>
            </a:r>
            <a:r>
              <a:rPr lang="en-US" altLang="zh-TW" dirty="0" smtClean="0">
                <a:ea typeface="新細明體" pitchFamily="18" charset="-120"/>
              </a:rPr>
              <a:t>capable </a:t>
            </a:r>
            <a:r>
              <a:rPr lang="en-US" altLang="zh-TW" dirty="0">
                <a:ea typeface="新細明體" pitchFamily="18" charset="-120"/>
              </a:rPr>
              <a:t>of containing an arbitrary integer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014538" y="1119188"/>
            <a:ext cx="4673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zh-TW" altLang="en-US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Introduced by Fortune and Wyllie, 1978)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8950" y="4419600"/>
            <a:ext cx="5092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16150" y="57150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87750" y="57150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949950" y="57150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06950" y="5715000"/>
            <a:ext cx="444500" cy="4445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438400" y="53276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10000" y="53276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029200" y="53276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172200" y="5327650"/>
            <a:ext cx="0" cy="3810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63875" y="4627563"/>
            <a:ext cx="2486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311250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ea typeface="新細明體" pitchFamily="18" charset="-120"/>
              </a:rPr>
              <a:t>Variants of PRAM model</a:t>
            </a:r>
          </a:p>
        </p:txBody>
      </p:sp>
      <p:graphicFrame>
        <p:nvGraphicFramePr>
          <p:cNvPr id="842755" name="Object 3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430338"/>
          <a:ext cx="8453438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7723080" imgH="4114800" progId="Word.Document.8">
                  <p:embed/>
                </p:oleObj>
              </mc:Choice>
              <mc:Fallback>
                <p:oleObj name="Document" r:id="rId3" imgW="7723080" imgH="4114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0338"/>
                        <a:ext cx="8453438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1320" dir="2319588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76424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 smtClean="0">
                <a:ea typeface="新細明體" pitchFamily="18" charset="-120"/>
              </a:rPr>
              <a:t>PRAM: Success or Failure?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新細明體" pitchFamily="18" charset="-120"/>
              </a:rPr>
              <a:t>Elegant, but </a:t>
            </a:r>
            <a:r>
              <a:rPr lang="en-US" altLang="zh-TW" sz="2000" dirty="0" smtClean="0">
                <a:ea typeface="新細明體" pitchFamily="18" charset="-120"/>
              </a:rPr>
              <a:t>unrealistic</a:t>
            </a:r>
          </a:p>
          <a:p>
            <a:pPr marL="688975" lvl="1" indent="-342900"/>
            <a:r>
              <a:rPr lang="en-US" altLang="zh-TW" sz="2000" dirty="0" smtClean="0">
                <a:ea typeface="新細明體" pitchFamily="18" charset="-120"/>
              </a:rPr>
              <a:t>Many </a:t>
            </a:r>
            <a:r>
              <a:rPr lang="en-US" altLang="zh-TW" sz="2000" dirty="0" smtClean="0">
                <a:ea typeface="新細明體" pitchFamily="18" charset="-120"/>
              </a:rPr>
              <a:t>beautiful techniques and results in 80’s and 90’s, but start to die </a:t>
            </a:r>
            <a:r>
              <a:rPr lang="en-US" altLang="zh-TW" sz="2000" dirty="0" smtClean="0">
                <a:ea typeface="新細明體" pitchFamily="18" charset="-120"/>
              </a:rPr>
              <a:t>out</a:t>
            </a:r>
          </a:p>
          <a:p>
            <a:pPr marL="688975" lvl="1" indent="-342900"/>
            <a:r>
              <a:rPr lang="en-US" altLang="zh-TW" sz="2000" dirty="0" smtClean="0">
                <a:ea typeface="新細明體" pitchFamily="18" charset="-120"/>
              </a:rPr>
              <a:t>But</a:t>
            </a:r>
            <a:r>
              <a:rPr lang="en-US" altLang="zh-TW" sz="2000" dirty="0" smtClean="0">
                <a:ea typeface="新細明體" pitchFamily="18" charset="-120"/>
              </a:rPr>
              <a:t>, many ideas prove useful for realized parallel computation</a:t>
            </a:r>
          </a:p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000" dirty="0" smtClean="0">
                <a:ea typeface="新細明體" pitchFamily="18" charset="-120"/>
              </a:rPr>
              <a:t>Gives a </a:t>
            </a:r>
            <a:r>
              <a:rPr lang="en-US" altLang="zh-TW" sz="2000" dirty="0" smtClean="0">
                <a:ea typeface="新細明體" pitchFamily="18" charset="-120"/>
              </a:rPr>
              <a:t>lower bound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If you can’t do it on PRAM, no hope to parallelize in practice</a:t>
            </a:r>
          </a:p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000" dirty="0" smtClean="0">
                <a:ea typeface="新細明體" pitchFamily="18" charset="-120"/>
              </a:rPr>
              <a:t>Many people are working on making PRAM algorithms practical</a:t>
            </a:r>
          </a:p>
          <a:p>
            <a:pPr marL="457200" lvl="1" indent="0">
              <a:buNone/>
            </a:pPr>
            <a:endParaRPr lang="en-US" altLang="zh-TW" sz="2000" dirty="0">
              <a:solidFill>
                <a:srgbClr val="00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37172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 smtClean="0">
                <a:ea typeface="新細明體" pitchFamily="18" charset="-120"/>
              </a:rPr>
              <a:t>Problem: </a:t>
            </a:r>
            <a:r>
              <a:rPr lang="en-US" altLang="zh-TW" dirty="0">
                <a:ea typeface="新細明體" pitchFamily="18" charset="-120"/>
              </a:rPr>
              <a:t>Sum 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TW" dirty="0">
                <a:ea typeface="新細明體" pitchFamily="18" charset="-120"/>
              </a:rPr>
              <a:t>Given: Sequence </a:t>
            </a:r>
            <a:r>
              <a:rPr lang="en-US" altLang="zh-TW" b="1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elements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Compute</a:t>
            </a:r>
            <a:r>
              <a:rPr lang="en-US" altLang="zh-TW" dirty="0">
                <a:ea typeface="新細明體" pitchFamily="18" charset="-120"/>
              </a:rPr>
              <a:t>: S = </a:t>
            </a:r>
            <a:r>
              <a:rPr lang="en-US" altLang="zh-TW" b="1" i="1" dirty="0">
                <a:ea typeface="新細明體" pitchFamily="18" charset="-120"/>
              </a:rPr>
              <a:t>a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 + ... + 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i="1" baseline="-25000" dirty="0" smtClean="0">
                <a:ea typeface="新細明體" pitchFamily="18" charset="-120"/>
              </a:rPr>
              <a:t>n</a:t>
            </a:r>
          </a:p>
          <a:p>
            <a:endParaRPr lang="en-US" altLang="zh-TW" i="1" baseline="-25000" dirty="0"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Can be done in O(log n) time with n processors.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i="1" baseline="-25000" dirty="0">
              <a:ea typeface="新細明體" pitchFamily="18" charset="-120"/>
            </a:endParaRPr>
          </a:p>
        </p:txBody>
      </p:sp>
      <p:grpSp>
        <p:nvGrpSpPr>
          <p:cNvPr id="848900" name="Group 4"/>
          <p:cNvGrpSpPr>
            <a:grpSpLocks/>
          </p:cNvGrpSpPr>
          <p:nvPr/>
        </p:nvGrpSpPr>
        <p:grpSpPr bwMode="auto">
          <a:xfrm>
            <a:off x="1416050" y="2743200"/>
            <a:ext cx="5702300" cy="2425700"/>
            <a:chOff x="892" y="2356"/>
            <a:chExt cx="3592" cy="1528"/>
          </a:xfrm>
        </p:grpSpPr>
        <p:sp>
          <p:nvSpPr>
            <p:cNvPr id="848901" name="Rectangle 5"/>
            <p:cNvSpPr>
              <a:spLocks noChangeArrowheads="1"/>
            </p:cNvSpPr>
            <p:nvPr/>
          </p:nvSpPr>
          <p:spPr bwMode="auto">
            <a:xfrm>
              <a:off x="89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2" name="Rectangle 6"/>
            <p:cNvSpPr>
              <a:spLocks noChangeArrowheads="1"/>
            </p:cNvSpPr>
            <p:nvPr/>
          </p:nvSpPr>
          <p:spPr bwMode="auto">
            <a:xfrm>
              <a:off x="137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3" name="Rectangle 7"/>
            <p:cNvSpPr>
              <a:spLocks noChangeArrowheads="1"/>
            </p:cNvSpPr>
            <p:nvPr/>
          </p:nvSpPr>
          <p:spPr bwMode="auto">
            <a:xfrm>
              <a:off x="185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4" name="Rectangle 8"/>
            <p:cNvSpPr>
              <a:spLocks noChangeArrowheads="1"/>
            </p:cNvSpPr>
            <p:nvPr/>
          </p:nvSpPr>
          <p:spPr bwMode="auto">
            <a:xfrm>
              <a:off x="233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5" name="Rectangle 9"/>
            <p:cNvSpPr>
              <a:spLocks noChangeArrowheads="1"/>
            </p:cNvSpPr>
            <p:nvPr/>
          </p:nvSpPr>
          <p:spPr bwMode="auto">
            <a:xfrm>
              <a:off x="281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6" name="Rectangle 10"/>
            <p:cNvSpPr>
              <a:spLocks noChangeArrowheads="1"/>
            </p:cNvSpPr>
            <p:nvPr/>
          </p:nvSpPr>
          <p:spPr bwMode="auto">
            <a:xfrm>
              <a:off x="329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7" name="Rectangle 11"/>
            <p:cNvSpPr>
              <a:spLocks noChangeArrowheads="1"/>
            </p:cNvSpPr>
            <p:nvPr/>
          </p:nvSpPr>
          <p:spPr bwMode="auto">
            <a:xfrm>
              <a:off x="377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8" name="Rectangle 12"/>
            <p:cNvSpPr>
              <a:spLocks noChangeArrowheads="1"/>
            </p:cNvSpPr>
            <p:nvPr/>
          </p:nvSpPr>
          <p:spPr bwMode="auto">
            <a:xfrm>
              <a:off x="4252" y="2356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09" name="Rectangle 13"/>
            <p:cNvSpPr>
              <a:spLocks noChangeArrowheads="1"/>
            </p:cNvSpPr>
            <p:nvPr/>
          </p:nvSpPr>
          <p:spPr bwMode="auto">
            <a:xfrm>
              <a:off x="89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0" name="Rectangle 14"/>
            <p:cNvSpPr>
              <a:spLocks noChangeArrowheads="1"/>
            </p:cNvSpPr>
            <p:nvPr/>
          </p:nvSpPr>
          <p:spPr bwMode="auto">
            <a:xfrm>
              <a:off x="892" y="3220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1" name="Rectangle 15"/>
            <p:cNvSpPr>
              <a:spLocks noChangeArrowheads="1"/>
            </p:cNvSpPr>
            <p:nvPr/>
          </p:nvSpPr>
          <p:spPr bwMode="auto">
            <a:xfrm>
              <a:off x="892" y="3652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2" name="Rectangle 16"/>
            <p:cNvSpPr>
              <a:spLocks noChangeArrowheads="1"/>
            </p:cNvSpPr>
            <p:nvPr/>
          </p:nvSpPr>
          <p:spPr bwMode="auto">
            <a:xfrm>
              <a:off x="185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3" name="Rectangle 17"/>
            <p:cNvSpPr>
              <a:spLocks noChangeArrowheads="1"/>
            </p:cNvSpPr>
            <p:nvPr/>
          </p:nvSpPr>
          <p:spPr bwMode="auto">
            <a:xfrm>
              <a:off x="2812" y="3220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4" name="Rectangle 18"/>
            <p:cNvSpPr>
              <a:spLocks noChangeArrowheads="1"/>
            </p:cNvSpPr>
            <p:nvPr/>
          </p:nvSpPr>
          <p:spPr bwMode="auto">
            <a:xfrm>
              <a:off x="281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5" name="Rectangle 19"/>
            <p:cNvSpPr>
              <a:spLocks noChangeArrowheads="1"/>
            </p:cNvSpPr>
            <p:nvPr/>
          </p:nvSpPr>
          <p:spPr bwMode="auto">
            <a:xfrm>
              <a:off x="377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6" name="Line 20"/>
            <p:cNvSpPr>
              <a:spLocks noChangeShapeType="1"/>
            </p:cNvSpPr>
            <p:nvPr/>
          </p:nvSpPr>
          <p:spPr bwMode="auto">
            <a:xfrm flipH="1">
              <a:off x="1128" y="2448"/>
              <a:ext cx="384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7" name="Line 21"/>
            <p:cNvSpPr>
              <a:spLocks noChangeShapeType="1"/>
            </p:cNvSpPr>
            <p:nvPr/>
          </p:nvSpPr>
          <p:spPr bwMode="auto">
            <a:xfrm flipH="1">
              <a:off x="2088" y="2448"/>
              <a:ext cx="33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8" name="Line 22"/>
            <p:cNvSpPr>
              <a:spLocks noChangeShapeType="1"/>
            </p:cNvSpPr>
            <p:nvPr/>
          </p:nvSpPr>
          <p:spPr bwMode="auto">
            <a:xfrm flipH="1">
              <a:off x="3048" y="2448"/>
              <a:ext cx="384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19" name="Line 23"/>
            <p:cNvSpPr>
              <a:spLocks noChangeShapeType="1"/>
            </p:cNvSpPr>
            <p:nvPr/>
          </p:nvSpPr>
          <p:spPr bwMode="auto">
            <a:xfrm flipH="1">
              <a:off x="4008" y="2448"/>
              <a:ext cx="33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0" name="Line 24"/>
            <p:cNvSpPr>
              <a:spLocks noChangeShapeType="1"/>
            </p:cNvSpPr>
            <p:nvPr/>
          </p:nvSpPr>
          <p:spPr bwMode="auto">
            <a:xfrm flipH="1">
              <a:off x="1128" y="2928"/>
              <a:ext cx="816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1" name="Line 25"/>
            <p:cNvSpPr>
              <a:spLocks noChangeShapeType="1"/>
            </p:cNvSpPr>
            <p:nvPr/>
          </p:nvSpPr>
          <p:spPr bwMode="auto">
            <a:xfrm flipH="1">
              <a:off x="3048" y="2880"/>
              <a:ext cx="864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2" name="Line 26"/>
            <p:cNvSpPr>
              <a:spLocks noChangeShapeType="1"/>
            </p:cNvSpPr>
            <p:nvPr/>
          </p:nvSpPr>
          <p:spPr bwMode="auto">
            <a:xfrm flipH="1">
              <a:off x="1128" y="3360"/>
              <a:ext cx="1776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3" name="Line 27"/>
            <p:cNvSpPr>
              <a:spLocks noChangeShapeType="1"/>
            </p:cNvSpPr>
            <p:nvPr/>
          </p:nvSpPr>
          <p:spPr bwMode="auto">
            <a:xfrm>
              <a:off x="1032" y="2880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4" name="Line 28"/>
            <p:cNvSpPr>
              <a:spLocks noChangeShapeType="1"/>
            </p:cNvSpPr>
            <p:nvPr/>
          </p:nvSpPr>
          <p:spPr bwMode="auto">
            <a:xfrm>
              <a:off x="1032" y="3312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5" name="Line 29"/>
            <p:cNvSpPr>
              <a:spLocks noChangeShapeType="1"/>
            </p:cNvSpPr>
            <p:nvPr/>
          </p:nvSpPr>
          <p:spPr bwMode="auto">
            <a:xfrm>
              <a:off x="984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6" name="Line 30"/>
            <p:cNvSpPr>
              <a:spLocks noChangeShapeType="1"/>
            </p:cNvSpPr>
            <p:nvPr/>
          </p:nvSpPr>
          <p:spPr bwMode="auto">
            <a:xfrm>
              <a:off x="1944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7" name="Line 31"/>
            <p:cNvSpPr>
              <a:spLocks noChangeShapeType="1"/>
            </p:cNvSpPr>
            <p:nvPr/>
          </p:nvSpPr>
          <p:spPr bwMode="auto">
            <a:xfrm>
              <a:off x="2952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8" name="Line 32"/>
            <p:cNvSpPr>
              <a:spLocks noChangeShapeType="1"/>
            </p:cNvSpPr>
            <p:nvPr/>
          </p:nvSpPr>
          <p:spPr bwMode="auto">
            <a:xfrm>
              <a:off x="3912" y="244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8929" name="Line 33"/>
            <p:cNvSpPr>
              <a:spLocks noChangeShapeType="1"/>
            </p:cNvSpPr>
            <p:nvPr/>
          </p:nvSpPr>
          <p:spPr bwMode="auto">
            <a:xfrm>
              <a:off x="2952" y="2880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40254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zh-TW" dirty="0">
                <a:ea typeface="新細明體" pitchFamily="18" charset="-120"/>
              </a:rPr>
              <a:t>How to do prefix sum ?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TW" dirty="0">
                <a:ea typeface="新細明體" pitchFamily="18" charset="-120"/>
              </a:rPr>
              <a:t>Input: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Sequence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of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 = 2</a:t>
            </a:r>
            <a:r>
              <a:rPr lang="en-US" altLang="zh-TW" i="1" baseline="30000" dirty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elements</a:t>
            </a:r>
          </a:p>
          <a:p>
            <a:r>
              <a:rPr lang="en-US" altLang="zh-TW" dirty="0" smtClean="0">
                <a:ea typeface="新細明體" pitchFamily="18" charset="-120"/>
              </a:rPr>
              <a:t>Output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Sequence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s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of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 = 2</a:t>
            </a:r>
            <a:r>
              <a:rPr lang="en-US" altLang="zh-TW" i="1" baseline="30000" dirty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elements, with </a:t>
            </a:r>
            <a:r>
              <a:rPr lang="en-US" altLang="zh-TW" i="1" dirty="0" err="1" smtClean="0">
                <a:solidFill>
                  <a:schemeClr val="tx1"/>
                </a:solidFill>
                <a:ea typeface="新細明體" pitchFamily="18" charset="-120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i="1" baseline="-25000" dirty="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+ ... + </a:t>
            </a:r>
            <a:r>
              <a:rPr lang="en-US" altLang="zh-TW" i="1" dirty="0" err="1" smtClean="0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ea typeface="新細明體" pitchFamily="18" charset="-120"/>
              </a:rPr>
              <a:t>k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x = [1, 4, 3, 5, 6, 7, 0, 1]</a:t>
            </a:r>
          </a:p>
          <a:p>
            <a:pPr lvl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y </a:t>
            </a:r>
            <a:r>
              <a:rPr lang="en-US" altLang="zh-TW" dirty="0">
                <a:ea typeface="新細明體" pitchFamily="18" charset="-120"/>
              </a:rPr>
              <a:t>= [1, 5, 8, 13, 19, 26, 26, 27</a:t>
            </a:r>
            <a:r>
              <a:rPr lang="en-US" altLang="zh-TW" dirty="0" smtClean="0">
                <a:ea typeface="新細明體" pitchFamily="18" charset="-120"/>
              </a:rPr>
              <a:t>]</a:t>
            </a:r>
          </a:p>
          <a:p>
            <a:pPr lvl="1">
              <a:buFontTx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858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Parallel Prefix </a:t>
            </a:r>
            <a:r>
              <a:rPr lang="en-US" altLang="ko-KR" dirty="0" smtClean="0">
                <a:ea typeface="굴림" pitchFamily="50" charset="-127"/>
              </a:rPr>
              <a:t>Sum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Algorithm: 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Prefix-Sum(A)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if |A| = 1 then return A;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	for 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=1 to |A|/2 in parallel do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	B[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] = A[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*2 -1] + A[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*2];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C = Prefix-Sum(B);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=1 to |A| in parallel do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	if 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 is even D[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] = C[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/2];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	else D[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] = C[(i-1)/2] + A[</a:t>
            </a:r>
            <a:r>
              <a:rPr lang="en-US" altLang="ko-KR" dirty="0" err="1" smtClean="0">
                <a:solidFill>
                  <a:schemeClr val="tx1"/>
                </a:solidFill>
                <a:ea typeface="굴림" pitchFamily="50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];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return D;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chemeClr val="tx1"/>
              </a:solidFill>
              <a:ea typeface="굴림" pitchFamily="50" charset="-127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T(n) = </a:t>
            </a:r>
            <a:r>
              <a:rPr lang="en-US" altLang="ko-KR" dirty="0" smtClean="0">
                <a:ea typeface="굴림" pitchFamily="50" charset="-127"/>
              </a:rPr>
              <a:t>T(n/2) + O(1) = O(log </a:t>
            </a:r>
            <a:r>
              <a:rPr lang="en-US" altLang="ko-KR" dirty="0" smtClean="0">
                <a:ea typeface="굴림" pitchFamily="50" charset="-127"/>
              </a:rPr>
              <a:t>n)</a:t>
            </a:r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1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Mergesort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n = |A|;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(A[1..n/2]);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(A[n/2+1..n]);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Merge A[1..n/2] and A[n/2+1..n];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4267200" y="2362200"/>
            <a:ext cx="152400" cy="533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2444234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done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median of </a:t>
            </a:r>
            <a:r>
              <a:rPr lang="en-US" dirty="0" smtClean="0"/>
              <a:t>the longer list </a:t>
            </a:r>
            <a:r>
              <a:rPr lang="en-US" dirty="0" smtClean="0"/>
              <a:t>to do binary search in the other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O(log n) time</a:t>
            </a:r>
          </a:p>
          <a:p>
            <a:endParaRPr lang="en-US" dirty="0" smtClean="0"/>
          </a:p>
          <a:p>
            <a:r>
              <a:rPr lang="en-US" dirty="0" smtClean="0"/>
              <a:t>In parallel, recursively merge the corresponding portions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O(log n) depth of recursion</a:t>
            </a:r>
          </a:p>
          <a:p>
            <a:endParaRPr lang="en-US" dirty="0" smtClean="0"/>
          </a:p>
          <a:p>
            <a:r>
              <a:rPr lang="en-US" dirty="0" smtClean="0"/>
              <a:t>Total parallel time: O(log</a:t>
            </a:r>
            <a:r>
              <a:rPr lang="en-US" baseline="30000" dirty="0" smtClean="0"/>
              <a:t>2</a:t>
            </a:r>
            <a:r>
              <a:rPr lang="en-US" dirty="0" smtClean="0"/>
              <a:t>n)</a:t>
            </a:r>
          </a:p>
          <a:p>
            <a:endParaRPr lang="en-US" dirty="0" smtClean="0"/>
          </a:p>
          <a:p>
            <a:r>
              <a:rPr lang="en-US" dirty="0" smtClean="0"/>
              <a:t>Overall parallel time: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T(n) = T(n/2) + O(log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n) = T(log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n)</a:t>
            </a:r>
          </a:p>
          <a:p>
            <a:endParaRPr lang="en-US" dirty="0" smtClean="0"/>
          </a:p>
          <a:p>
            <a:r>
              <a:rPr lang="en-US" dirty="0" smtClean="0"/>
              <a:t>It’s possible to do sorting in O(log</a:t>
            </a:r>
            <a:r>
              <a:rPr lang="en-US" baseline="30000" dirty="0" smtClean="0"/>
              <a:t>2</a:t>
            </a:r>
            <a:r>
              <a:rPr lang="en-US" dirty="0" smtClean="0"/>
              <a:t>n) steps (sorting networks, practical); and O(log n) steps theoretically.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algorithms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534400" cy="4876800"/>
          </a:xfrm>
        </p:spPr>
        <p:txBody>
          <a:bodyPr/>
          <a:lstStyle/>
          <a:p>
            <a:r>
              <a:rPr lang="en-US" altLang="en-US" dirty="0" smtClean="0"/>
              <a:t>Models loosely coupled multiprocessors</a:t>
            </a:r>
          </a:p>
          <a:p>
            <a:pPr lvl="1"/>
            <a:r>
              <a:rPr lang="en-US" altLang="en-US" dirty="0" smtClean="0"/>
              <a:t>Internet</a:t>
            </a:r>
          </a:p>
          <a:p>
            <a:pPr lvl="1"/>
            <a:r>
              <a:rPr lang="en-US" altLang="en-US" dirty="0" smtClean="0"/>
              <a:t>Sensor networks</a:t>
            </a:r>
          </a:p>
          <a:p>
            <a:pPr lvl="1"/>
            <a:r>
              <a:rPr lang="en-US" altLang="en-US" dirty="0" smtClean="0"/>
              <a:t>Computer clusters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model</a:t>
            </a:r>
          </a:p>
          <a:p>
            <a:pPr lvl="1"/>
            <a:r>
              <a:rPr lang="en-US" altLang="en-US" dirty="0" smtClean="0"/>
              <a:t>Nodes are connected by an arbitrary network</a:t>
            </a:r>
          </a:p>
          <a:p>
            <a:pPr lvl="1"/>
            <a:r>
              <a:rPr lang="en-US" altLang="en-US" dirty="0" smtClean="0"/>
              <a:t>No shared memory</a:t>
            </a:r>
          </a:p>
          <a:p>
            <a:pPr lvl="1"/>
            <a:r>
              <a:rPr lang="en-US" altLang="en-US" dirty="0" smtClean="0"/>
              <a:t>Each node is unaware of other nodes except its immediate neighbors</a:t>
            </a:r>
          </a:p>
          <a:p>
            <a:pPr lvl="1"/>
            <a:r>
              <a:rPr lang="en-US" altLang="en-US" dirty="0" smtClean="0"/>
              <a:t>Synchronous / asynchronous</a:t>
            </a:r>
          </a:p>
          <a:p>
            <a:pPr lvl="1"/>
            <a:r>
              <a:rPr lang="en-US" altLang="en-US" dirty="0" smtClean="0"/>
              <a:t>Existence of an </a:t>
            </a:r>
            <a:r>
              <a:rPr lang="en-US" altLang="en-US" dirty="0"/>
              <a:t>i</a:t>
            </a:r>
            <a:r>
              <a:rPr lang="en-US" altLang="en-US" dirty="0" smtClean="0"/>
              <a:t>nitiator (coordinator)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Node/link </a:t>
            </a:r>
            <a:r>
              <a:rPr lang="en-US" altLang="en-US" dirty="0" smtClean="0"/>
              <a:t>failures (stopping failures and Byzantine failures)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Complexity measures:</a:t>
            </a:r>
          </a:p>
          <a:p>
            <a:pPr lvl="1"/>
            <a:r>
              <a:rPr lang="en-US" altLang="en-US" dirty="0" smtClean="0"/>
              <a:t>Communication</a:t>
            </a:r>
          </a:p>
          <a:p>
            <a:pPr lvl="1"/>
            <a:r>
              <a:rPr lang="en-US" altLang="en-US" dirty="0" smtClean="0"/>
              <a:t>Time: # rounds (only for synchronous model, ignore local computation cost)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8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</a:t>
            </a:r>
            <a:r>
              <a:rPr lang="en-US" dirty="0" smtClean="0">
                <a:solidFill>
                  <a:schemeClr val="tx1"/>
                </a:solidFill>
              </a:rPr>
              <a:t>An “initiator” node wants to broadcast its information to all nodes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for initiator: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Send information to all neighbors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for each node: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When receive a message from a neighbor, broadcast to all other neighbors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tianjimedia.com/uploadImages/2013/221/KYMB75DF2U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4" y="1692067"/>
            <a:ext cx="719804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0.gstatic.com/images?q=tbn:ANd9GcRxNLjs5HvMYh26ycvn2sH3St70x8_xYmabEpNaIbVSlRbnH6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19050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 smtClean="0"/>
              <a:t>Big data Applications</a:t>
            </a: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828800"/>
            <a:ext cx="1409700" cy="1838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yike\Desktop\bigdata\Obama_edit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0487"/>
            <a:ext cx="2255520" cy="31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s://encrypted-tbn0.gstatic.com/images?q=tbn:ANd9GcRnYbBZ9Juzyfo_unpjii6cZbFU4D2LPMNaBZ6FWoD74_YFQbiU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45" y="4506912"/>
            <a:ext cx="22955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upload.wikimedia.org/wikipedia/commons/thumb/b/b9/Construction_of_LHC_at_CERN.jpg/170px-Construction_of_LHC_at_CER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5" y="3350487"/>
            <a:ext cx="23967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yike\Desktop\bigdata\5839399412_e736bac08d_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04" y="1371600"/>
            <a:ext cx="4857293" cy="536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: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Protocol for initiator: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Send information to all neighbors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for each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90033"/>
                </a:solidFill>
              </a:rPr>
              <a:t>Done = false;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When receive a message from a neighbor </a:t>
            </a:r>
            <a:r>
              <a:rPr lang="en-US" dirty="0" smtClean="0">
                <a:solidFill>
                  <a:srgbClr val="990033"/>
                </a:solidFill>
              </a:rPr>
              <a:t>and not Done</a:t>
            </a:r>
          </a:p>
          <a:p>
            <a:pPr marL="0" indent="0">
              <a:buNone/>
            </a:pPr>
            <a:r>
              <a:rPr lang="en-US" dirty="0">
                <a:solidFill>
                  <a:srgbClr val="990033"/>
                </a:solidFill>
              </a:rPr>
              <a:t>	</a:t>
            </a:r>
            <a:r>
              <a:rPr lang="en-US" dirty="0" smtClean="0">
                <a:solidFill>
                  <a:srgbClr val="990033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broadcast to all other neighbors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990033"/>
                </a:solidFill>
              </a:rPr>
              <a:t>Done = true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Communication: </a:t>
            </a:r>
            <a:r>
              <a:rPr lang="en-US" dirty="0" smtClean="0">
                <a:solidFill>
                  <a:schemeClr val="tx1"/>
                </a:solidFill>
              </a:rPr>
              <a:t>O(m), </a:t>
            </a:r>
            <a:r>
              <a:rPr lang="en-US" dirty="0" smtClean="0">
                <a:solidFill>
                  <a:schemeClr val="tx1"/>
                </a:solidFill>
              </a:rPr>
              <a:t>also works </a:t>
            </a:r>
            <a:r>
              <a:rPr lang="en-US" dirty="0" smtClean="0">
                <a:solidFill>
                  <a:schemeClr val="tx1"/>
                </a:solidFill>
              </a:rPr>
              <a:t>in asynchronous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Time: </a:t>
            </a:r>
            <a:r>
              <a:rPr lang="en-US" dirty="0" smtClean="0">
                <a:solidFill>
                  <a:schemeClr val="tx1"/>
                </a:solidFill>
              </a:rPr>
              <a:t>O(diameter of the network)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Flooding: Spanning 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>
                <a:solidFill>
                  <a:schemeClr val="tx1"/>
                </a:solidFill>
              </a:rPr>
              <a:t>Construct a spanning tree rooted at the initiator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Protocol for initiator: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Send information to all neighbors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for each node: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Done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When receive a message from a neighbor </a:t>
            </a:r>
            <a:r>
              <a:rPr lang="en-US" dirty="0" smtClean="0">
                <a:solidFill>
                  <a:schemeClr val="tx1"/>
                </a:solidFill>
              </a:rPr>
              <a:t>u and </a:t>
            </a:r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dirty="0" smtClean="0">
                <a:solidFill>
                  <a:schemeClr val="tx1"/>
                </a:solidFill>
              </a:rPr>
              <a:t>Done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mark the edge from u as a spanning tree edge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broadcast to all other neighbors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Done = true</a:t>
            </a:r>
          </a:p>
          <a:p>
            <a:endParaRPr lang="en-US" dirty="0" smtClean="0"/>
          </a:p>
          <a:p>
            <a:r>
              <a:rPr lang="en-US" dirty="0" smtClean="0"/>
              <a:t>Applications of a spanning tree: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Routing data back to root, computing sum, minimum,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en-US" dirty="0" smtClean="0">
                <a:solidFill>
                  <a:schemeClr val="tx1"/>
                </a:solidFill>
              </a:rPr>
              <a:t>What if there is no initiator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631825" lvl="1" indent="-285750"/>
            <a:r>
              <a:rPr lang="en-US" dirty="0" smtClean="0"/>
              <a:t>In some distributed applications (such as P2P, ad hoc networks), there is no central coordinator (or the central coordinator may have left or failed).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smtClean="0">
                <a:solidFill>
                  <a:schemeClr val="tx1"/>
                </a:solidFill>
              </a:rPr>
              <a:t>Design a distributed protocol such that in the end, </a:t>
            </a:r>
            <a:r>
              <a:rPr lang="en-US" altLang="en-US" dirty="0">
                <a:solidFill>
                  <a:schemeClr val="tx1"/>
                </a:solidFill>
              </a:rPr>
              <a:t>exactly one node should output “leader</a:t>
            </a:r>
            <a:r>
              <a:rPr lang="en-US" altLang="en-US" dirty="0" smtClean="0">
                <a:solidFill>
                  <a:schemeClr val="tx1"/>
                </a:solidFill>
              </a:rPr>
              <a:t>”.</a:t>
            </a:r>
          </a:p>
          <a:p>
            <a:pPr marL="631825" lvl="1" indent="-285750"/>
            <a:r>
              <a:rPr lang="en-US" dirty="0" smtClean="0"/>
              <a:t>Assumption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Each node has a unique id (otherwise the problem is impossible to solve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631825" lvl="1" indent="-285750"/>
            <a:endParaRPr lang="en-US" dirty="0"/>
          </a:p>
          <a:p>
            <a:pPr marL="0" lvl="1" indent="0">
              <a:buNone/>
            </a:pPr>
            <a:r>
              <a:rPr lang="en-US" dirty="0" smtClean="0">
                <a:solidFill>
                  <a:srgbClr val="003399"/>
                </a:solidFill>
              </a:rPr>
              <a:t>Naïve solution:</a:t>
            </a:r>
            <a:r>
              <a:rPr lang="en-US" dirty="0" smtClean="0"/>
              <a:t> Each node runs the flooding algorithm to broadcast its UID to all other nodes.  If a node has never seen a larger UID, declare itself as “leader”.  (But, how long should a node wait?)</a:t>
            </a:r>
          </a:p>
          <a:p>
            <a:pPr marL="566738" lvl="2" indent="-285750"/>
            <a:r>
              <a:rPr lang="en-US" dirty="0" smtClean="0"/>
              <a:t>Communication cost: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Reducing </a:t>
            </a:r>
            <a:r>
              <a:rPr lang="en-US" altLang="en-US" dirty="0" smtClean="0"/>
              <a:t>communication on a ring</a:t>
            </a:r>
            <a:endParaRPr lang="en-US" altLang="en-US" dirty="0">
              <a:solidFill>
                <a:srgbClr val="0066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r>
              <a:rPr lang="en-US" altLang="en-US" dirty="0" smtClean="0"/>
              <a:t>From </a:t>
            </a:r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 </a:t>
            </a:r>
            <a:r>
              <a:rPr lang="en-US" altLang="en-US" dirty="0" smtClean="0"/>
              <a:t>to O(n </a:t>
            </a:r>
            <a:r>
              <a:rPr lang="en-US" altLang="en-US" dirty="0"/>
              <a:t>log n</a:t>
            </a:r>
            <a:r>
              <a:rPr lang="en-US" altLang="en-US" dirty="0" smtClean="0"/>
              <a:t>),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Algorithm:  </a:t>
            </a:r>
            <a:endParaRPr lang="en-US" altLang="en-US" dirty="0"/>
          </a:p>
          <a:p>
            <a:pPr lvl="1"/>
            <a:r>
              <a:rPr lang="en-US" altLang="en-US" dirty="0"/>
              <a:t>Successive doubling </a:t>
            </a:r>
            <a:r>
              <a:rPr lang="en-US" altLang="en-US" dirty="0" smtClean="0"/>
              <a:t>strategy</a:t>
            </a:r>
            <a:endParaRPr lang="en-US" altLang="en-US" dirty="0"/>
          </a:p>
          <a:p>
            <a:pPr lvl="1"/>
            <a:r>
              <a:rPr lang="en-US" altLang="en-US" dirty="0"/>
              <a:t>Each </a:t>
            </a:r>
            <a:r>
              <a:rPr lang="en-US" altLang="en-US" dirty="0" smtClean="0"/>
              <a:t>nodes sends </a:t>
            </a:r>
            <a:r>
              <a:rPr lang="en-US" altLang="en-US" dirty="0"/>
              <a:t>a UID token in both directions, to successively greater distances (double each time).</a:t>
            </a:r>
          </a:p>
          <a:p>
            <a:pPr lvl="1"/>
            <a:r>
              <a:rPr lang="en-US" altLang="en-US" dirty="0"/>
              <a:t>Going outbound:  Token is discarded if it reaches a node whose UID is bigger.</a:t>
            </a:r>
          </a:p>
          <a:p>
            <a:pPr lvl="1"/>
            <a:r>
              <a:rPr lang="en-US" altLang="en-US" dirty="0"/>
              <a:t>Going inbound:  Everyone passes the token back.</a:t>
            </a:r>
          </a:p>
          <a:p>
            <a:pPr lvl="1"/>
            <a:r>
              <a:rPr lang="en-US" altLang="en-US" dirty="0" smtClean="0"/>
              <a:t>Nodes </a:t>
            </a:r>
            <a:r>
              <a:rPr lang="en-US" altLang="en-US" dirty="0"/>
              <a:t>begins next phase only </a:t>
            </a:r>
            <a:r>
              <a:rPr lang="en-US" altLang="en-US" dirty="0" smtClean="0"/>
              <a:t>when </a:t>
            </a:r>
            <a:r>
              <a:rPr lang="en-US" altLang="en-US" dirty="0"/>
              <a:t>it gets its token back.</a:t>
            </a:r>
          </a:p>
          <a:p>
            <a:pPr lvl="1"/>
            <a:r>
              <a:rPr lang="en-US" altLang="en-US" dirty="0" smtClean="0"/>
              <a:t>Nodes </a:t>
            </a:r>
            <a:r>
              <a:rPr lang="en-US" altLang="en-US" dirty="0"/>
              <a:t>that gets its own token in outbound direction, elects itself the leader.  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Technical details</a:t>
            </a:r>
          </a:p>
          <a:p>
            <a:pPr lvl="1"/>
            <a:r>
              <a:rPr lang="en-US" altLang="en-US" dirty="0" smtClean="0"/>
              <a:t>Keep hop count/direction on token.</a:t>
            </a:r>
          </a:p>
          <a:p>
            <a:endParaRPr lang="en-US" altLang="en-US" dirty="0"/>
          </a:p>
        </p:txBody>
      </p:sp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5257800" y="1447800"/>
            <a:ext cx="3276600" cy="228600"/>
            <a:chOff x="3312" y="1248"/>
            <a:chExt cx="2064" cy="144"/>
          </a:xfrm>
        </p:grpSpPr>
        <p:sp>
          <p:nvSpPr>
            <p:cNvPr id="39946" name="Oval 10"/>
            <p:cNvSpPr>
              <a:spLocks noChangeAspect="1" noChangeArrowheads="1"/>
            </p:cNvSpPr>
            <p:nvPr/>
          </p:nvSpPr>
          <p:spPr bwMode="auto">
            <a:xfrm>
              <a:off x="475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Oval 11"/>
            <p:cNvSpPr>
              <a:spLocks noChangeAspect="1" noChangeArrowheads="1"/>
            </p:cNvSpPr>
            <p:nvPr/>
          </p:nvSpPr>
          <p:spPr bwMode="auto">
            <a:xfrm>
              <a:off x="403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spect="1" noChangeArrowheads="1"/>
            </p:cNvSpPr>
            <p:nvPr/>
          </p:nvSpPr>
          <p:spPr bwMode="auto">
            <a:xfrm>
              <a:off x="355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Oval 13"/>
            <p:cNvSpPr>
              <a:spLocks noChangeAspect="1" noChangeArrowheads="1"/>
            </p:cNvSpPr>
            <p:nvPr/>
          </p:nvSpPr>
          <p:spPr bwMode="auto">
            <a:xfrm>
              <a:off x="451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Oval 14"/>
            <p:cNvSpPr>
              <a:spLocks noChangeAspect="1" noChangeArrowheads="1"/>
            </p:cNvSpPr>
            <p:nvPr/>
          </p:nvSpPr>
          <p:spPr bwMode="auto">
            <a:xfrm>
              <a:off x="379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Oval 15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Oval 25"/>
            <p:cNvSpPr>
              <a:spLocks noChangeAspect="1" noChangeArrowheads="1"/>
            </p:cNvSpPr>
            <p:nvPr/>
          </p:nvSpPr>
          <p:spPr bwMode="auto">
            <a:xfrm>
              <a:off x="499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Oval 26"/>
            <p:cNvSpPr>
              <a:spLocks noChangeAspect="1" noChangeArrowheads="1"/>
            </p:cNvSpPr>
            <p:nvPr/>
          </p:nvSpPr>
          <p:spPr bwMode="auto">
            <a:xfrm>
              <a:off x="427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Oval 27"/>
            <p:cNvSpPr>
              <a:spLocks noChangeAspect="1" noChangeArrowheads="1"/>
            </p:cNvSpPr>
            <p:nvPr/>
          </p:nvSpPr>
          <p:spPr bwMode="auto">
            <a:xfrm>
              <a:off x="5232" y="12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08" name="Group 72"/>
          <p:cNvGrpSpPr>
            <a:grpSpLocks/>
          </p:cNvGrpSpPr>
          <p:nvPr/>
        </p:nvGrpSpPr>
        <p:grpSpPr bwMode="auto">
          <a:xfrm>
            <a:off x="5334000" y="1828800"/>
            <a:ext cx="3124200" cy="914400"/>
            <a:chOff x="3360" y="1488"/>
            <a:chExt cx="1968" cy="576"/>
          </a:xfrm>
        </p:grpSpPr>
        <p:grpSp>
          <p:nvGrpSpPr>
            <p:cNvPr id="39971" name="Group 35"/>
            <p:cNvGrpSpPr>
              <a:grpSpLocks/>
            </p:cNvGrpSpPr>
            <p:nvPr/>
          </p:nvGrpSpPr>
          <p:grpSpPr bwMode="auto">
            <a:xfrm>
              <a:off x="4080" y="1488"/>
              <a:ext cx="528" cy="96"/>
              <a:chOff x="4080" y="1488"/>
              <a:chExt cx="528" cy="96"/>
            </a:xfrm>
          </p:grpSpPr>
          <p:sp>
            <p:nvSpPr>
              <p:cNvPr id="39967" name="Line 31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Line 32"/>
              <p:cNvSpPr>
                <a:spLocks noChangeShapeType="1"/>
              </p:cNvSpPr>
              <p:nvPr/>
            </p:nvSpPr>
            <p:spPr bwMode="auto">
              <a:xfrm flipH="1">
                <a:off x="4080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/>
            </p:nvSpPr>
            <p:spPr bwMode="auto">
              <a:xfrm flipH="1">
                <a:off x="436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2" name="Group 36"/>
            <p:cNvGrpSpPr>
              <a:grpSpLocks/>
            </p:cNvGrpSpPr>
            <p:nvPr/>
          </p:nvGrpSpPr>
          <p:grpSpPr bwMode="auto">
            <a:xfrm>
              <a:off x="4080" y="1728"/>
              <a:ext cx="528" cy="96"/>
              <a:chOff x="4080" y="1488"/>
              <a:chExt cx="528" cy="96"/>
            </a:xfrm>
          </p:grpSpPr>
          <p:sp>
            <p:nvSpPr>
              <p:cNvPr id="39973" name="Line 37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4" name="Line 38"/>
              <p:cNvSpPr>
                <a:spLocks noChangeShapeType="1"/>
              </p:cNvSpPr>
              <p:nvPr/>
            </p:nvSpPr>
            <p:spPr bwMode="auto">
              <a:xfrm flipH="1">
                <a:off x="4080" y="14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5" name="Line 39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6" name="Line 40"/>
              <p:cNvSpPr>
                <a:spLocks noChangeShapeType="1"/>
              </p:cNvSpPr>
              <p:nvPr/>
            </p:nvSpPr>
            <p:spPr bwMode="auto">
              <a:xfrm flipH="1">
                <a:off x="436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5" name="Group 59"/>
            <p:cNvGrpSpPr>
              <a:grpSpLocks/>
            </p:cNvGrpSpPr>
            <p:nvPr/>
          </p:nvGrpSpPr>
          <p:grpSpPr bwMode="auto">
            <a:xfrm>
              <a:off x="4080" y="1968"/>
              <a:ext cx="240" cy="96"/>
              <a:chOff x="4080" y="1968"/>
              <a:chExt cx="240" cy="96"/>
            </a:xfrm>
          </p:grpSpPr>
          <p:sp>
            <p:nvSpPr>
              <p:cNvPr id="39979" name="Line 43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Line 4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2" name="Group 46"/>
            <p:cNvGrpSpPr>
              <a:grpSpLocks/>
            </p:cNvGrpSpPr>
            <p:nvPr/>
          </p:nvGrpSpPr>
          <p:grpSpPr bwMode="auto">
            <a:xfrm>
              <a:off x="4368" y="1968"/>
              <a:ext cx="240" cy="96"/>
              <a:chOff x="4368" y="1968"/>
              <a:chExt cx="240" cy="96"/>
            </a:xfrm>
          </p:grpSpPr>
          <p:sp>
            <p:nvSpPr>
              <p:cNvPr id="39978" name="Line 42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1" name="Line 45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3" name="Group 47"/>
            <p:cNvGrpSpPr>
              <a:grpSpLocks/>
            </p:cNvGrpSpPr>
            <p:nvPr/>
          </p:nvGrpSpPr>
          <p:grpSpPr bwMode="auto">
            <a:xfrm>
              <a:off x="4608" y="1728"/>
              <a:ext cx="240" cy="96"/>
              <a:chOff x="4368" y="1968"/>
              <a:chExt cx="240" cy="96"/>
            </a:xfrm>
          </p:grpSpPr>
          <p:sp>
            <p:nvSpPr>
              <p:cNvPr id="39984" name="Line 48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6" name="Group 50"/>
            <p:cNvGrpSpPr>
              <a:grpSpLocks/>
            </p:cNvGrpSpPr>
            <p:nvPr/>
          </p:nvGrpSpPr>
          <p:grpSpPr bwMode="auto">
            <a:xfrm>
              <a:off x="4608" y="1968"/>
              <a:ext cx="240" cy="96"/>
              <a:chOff x="4368" y="1968"/>
              <a:chExt cx="240" cy="96"/>
            </a:xfrm>
          </p:grpSpPr>
          <p:sp>
            <p:nvSpPr>
              <p:cNvPr id="39987" name="Line 51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52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89" name="Group 53"/>
            <p:cNvGrpSpPr>
              <a:grpSpLocks/>
            </p:cNvGrpSpPr>
            <p:nvPr/>
          </p:nvGrpSpPr>
          <p:grpSpPr bwMode="auto">
            <a:xfrm>
              <a:off x="4848" y="1968"/>
              <a:ext cx="240" cy="96"/>
              <a:chOff x="4368" y="1968"/>
              <a:chExt cx="240" cy="96"/>
            </a:xfrm>
          </p:grpSpPr>
          <p:sp>
            <p:nvSpPr>
              <p:cNvPr id="39990" name="Line 54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2" name="Group 56"/>
            <p:cNvGrpSpPr>
              <a:grpSpLocks/>
            </p:cNvGrpSpPr>
            <p:nvPr/>
          </p:nvGrpSpPr>
          <p:grpSpPr bwMode="auto">
            <a:xfrm>
              <a:off x="5088" y="1968"/>
              <a:ext cx="240" cy="96"/>
              <a:chOff x="4368" y="1968"/>
              <a:chExt cx="240" cy="96"/>
            </a:xfrm>
          </p:grpSpPr>
          <p:sp>
            <p:nvSpPr>
              <p:cNvPr id="39993" name="Line 57"/>
              <p:cNvSpPr>
                <a:spLocks noChangeShapeType="1"/>
              </p:cNvSpPr>
              <p:nvPr/>
            </p:nvSpPr>
            <p:spPr bwMode="auto">
              <a:xfrm>
                <a:off x="436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Line 58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6" name="Group 60"/>
            <p:cNvGrpSpPr>
              <a:grpSpLocks/>
            </p:cNvGrpSpPr>
            <p:nvPr/>
          </p:nvGrpSpPr>
          <p:grpSpPr bwMode="auto">
            <a:xfrm>
              <a:off x="3360" y="1968"/>
              <a:ext cx="240" cy="96"/>
              <a:chOff x="4080" y="1968"/>
              <a:chExt cx="240" cy="96"/>
            </a:xfrm>
          </p:grpSpPr>
          <p:sp>
            <p:nvSpPr>
              <p:cNvPr id="39997" name="Line 61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8" name="Line 62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9" name="Group 63"/>
            <p:cNvGrpSpPr>
              <a:grpSpLocks/>
            </p:cNvGrpSpPr>
            <p:nvPr/>
          </p:nvGrpSpPr>
          <p:grpSpPr bwMode="auto">
            <a:xfrm>
              <a:off x="3600" y="1968"/>
              <a:ext cx="240" cy="96"/>
              <a:chOff x="4080" y="1968"/>
              <a:chExt cx="240" cy="96"/>
            </a:xfrm>
          </p:grpSpPr>
          <p:sp>
            <p:nvSpPr>
              <p:cNvPr id="40000" name="Line 64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1" name="Line 65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2" name="Group 66"/>
            <p:cNvGrpSpPr>
              <a:grpSpLocks/>
            </p:cNvGrpSpPr>
            <p:nvPr/>
          </p:nvGrpSpPr>
          <p:grpSpPr bwMode="auto">
            <a:xfrm>
              <a:off x="3840" y="1968"/>
              <a:ext cx="240" cy="96"/>
              <a:chOff x="4080" y="1968"/>
              <a:chExt cx="240" cy="96"/>
            </a:xfrm>
          </p:grpSpPr>
          <p:sp>
            <p:nvSpPr>
              <p:cNvPr id="40003" name="Line 67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4" name="Line 68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5" name="Group 69"/>
            <p:cNvGrpSpPr>
              <a:grpSpLocks/>
            </p:cNvGrpSpPr>
            <p:nvPr/>
          </p:nvGrpSpPr>
          <p:grpSpPr bwMode="auto">
            <a:xfrm>
              <a:off x="3840" y="1728"/>
              <a:ext cx="240" cy="96"/>
              <a:chOff x="4080" y="1968"/>
              <a:chExt cx="240" cy="96"/>
            </a:xfrm>
          </p:grpSpPr>
          <p:sp>
            <p:nvSpPr>
              <p:cNvPr id="40006" name="Line 70"/>
              <p:cNvSpPr>
                <a:spLocks noChangeShapeType="1"/>
              </p:cNvSpPr>
              <p:nvPr/>
            </p:nvSpPr>
            <p:spPr bwMode="auto">
              <a:xfrm flipH="1">
                <a:off x="40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7" name="Line 71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009" name="Group 73"/>
          <p:cNvGrpSpPr>
            <a:grpSpLocks/>
          </p:cNvGrpSpPr>
          <p:nvPr/>
        </p:nvGrpSpPr>
        <p:grpSpPr bwMode="auto">
          <a:xfrm>
            <a:off x="6019800" y="1295400"/>
            <a:ext cx="1676400" cy="1447800"/>
            <a:chOff x="1104" y="3072"/>
            <a:chExt cx="1056" cy="912"/>
          </a:xfrm>
        </p:grpSpPr>
        <p:grpSp>
          <p:nvGrpSpPr>
            <p:cNvPr id="40010" name="Group 74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40011" name="Line 7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Line 7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3" name="Group 77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40014" name="Oval 7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5" name="Oval 7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6" name="Oval 8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7" name="Oval 8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8" name="Oval 8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9" name="Oval 83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20" name="Group 84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40021" name="Line 8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2" name="Line 8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4002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6" name="Group 90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40027" name="Line 9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8" name="Line 9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9" name="Group 93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1" name="Line 95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32" name="Group 96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40033" name="Line 97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4" name="Line 98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217307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Communication bound: O(n log n)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22313"/>
            <a:ext cx="8534400" cy="5029200"/>
          </a:xfrm>
        </p:spPr>
        <p:txBody>
          <a:bodyPr/>
          <a:lstStyle/>
          <a:p>
            <a:r>
              <a:rPr lang="en-US" altLang="en-US" dirty="0"/>
              <a:t>1 + </a:t>
            </a:r>
            <a:r>
              <a:rPr lang="en-US" altLang="en-US" dirty="0">
                <a:sym typeface="Symbol" pitchFamily="18" charset="2"/>
              </a:rPr>
              <a:t></a:t>
            </a:r>
            <a:r>
              <a:rPr lang="en-US" altLang="en-US" dirty="0"/>
              <a:t>log n</a:t>
            </a:r>
            <a:r>
              <a:rPr lang="en-US" altLang="en-US" dirty="0">
                <a:sym typeface="Symbol" pitchFamily="18" charset="2"/>
              </a:rPr>
              <a:t></a:t>
            </a:r>
            <a:r>
              <a:rPr lang="en-US" altLang="en-US" dirty="0"/>
              <a:t> phases:  0,1,2,…</a:t>
            </a:r>
          </a:p>
          <a:p>
            <a:r>
              <a:rPr lang="en-US" altLang="en-US" dirty="0"/>
              <a:t>Phase 0:  All send messages both ways, </a:t>
            </a:r>
            <a:r>
              <a:rPr lang="en-US" altLang="en-US" dirty="0">
                <a:sym typeface="Symbol" pitchFamily="18" charset="2"/>
              </a:rPr>
              <a:t> 4n messages.</a:t>
            </a:r>
          </a:p>
          <a:p>
            <a:r>
              <a:rPr lang="en-US" altLang="en-US" dirty="0">
                <a:sym typeface="Symbol" pitchFamily="18" charset="2"/>
              </a:rPr>
              <a:t>Phase k &gt; 0: 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Within any block of 2</a:t>
            </a:r>
            <a:r>
              <a:rPr lang="en-US" altLang="en-US" baseline="30000" dirty="0">
                <a:sym typeface="Symbol" pitchFamily="18" charset="2"/>
              </a:rPr>
              <a:t>k-1 </a:t>
            </a:r>
            <a:r>
              <a:rPr lang="en-US" altLang="en-US" dirty="0">
                <a:sym typeface="Symbol" pitchFamily="18" charset="2"/>
              </a:rPr>
              <a:t>+ 1 consecutive </a:t>
            </a:r>
            <a:r>
              <a:rPr lang="en-US" altLang="en-US" dirty="0" smtClean="0">
                <a:sym typeface="Symbol" pitchFamily="18" charset="2"/>
              </a:rPr>
              <a:t>nodes, </a:t>
            </a:r>
            <a:r>
              <a:rPr lang="en-US" altLang="en-US" dirty="0">
                <a:sym typeface="Symbol" pitchFamily="18" charset="2"/>
              </a:rPr>
              <a:t>at most one is still alive at the start of phase k.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Others’ tokens are discarded in earlier phases, stop participating.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So at most  n / (2</a:t>
            </a:r>
            <a:r>
              <a:rPr lang="en-US" altLang="en-US" baseline="30000" dirty="0">
                <a:sym typeface="Symbol" pitchFamily="18" charset="2"/>
              </a:rPr>
              <a:t>k-1</a:t>
            </a:r>
            <a:r>
              <a:rPr lang="en-US" altLang="en-US" dirty="0">
                <a:sym typeface="Symbol" pitchFamily="18" charset="2"/>
              </a:rPr>
              <a:t> + 1)  start phase k.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Total number of messages at phase k is at most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            4 (2</a:t>
            </a:r>
            <a:r>
              <a:rPr lang="en-US" altLang="en-US" baseline="30000" dirty="0">
                <a:sym typeface="Symbol" pitchFamily="18" charset="2"/>
              </a:rPr>
              <a:t>k</a:t>
            </a:r>
            <a:r>
              <a:rPr lang="en-US" altLang="en-US" dirty="0">
                <a:sym typeface="Symbol" pitchFamily="18" charset="2"/>
              </a:rPr>
              <a:t>  n / (2</a:t>
            </a:r>
            <a:r>
              <a:rPr lang="en-US" altLang="en-US" baseline="30000" dirty="0">
                <a:sym typeface="Symbol" pitchFamily="18" charset="2"/>
              </a:rPr>
              <a:t>k-1</a:t>
            </a:r>
            <a:r>
              <a:rPr lang="en-US" altLang="en-US" dirty="0">
                <a:sym typeface="Symbol" pitchFamily="18" charset="2"/>
              </a:rPr>
              <a:t> + 1)  )  8n</a:t>
            </a: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So </a:t>
            </a:r>
            <a:r>
              <a:rPr lang="en-US" altLang="en-US" dirty="0">
                <a:sym typeface="Symbol" pitchFamily="18" charset="2"/>
              </a:rPr>
              <a:t>total communication is as </a:t>
            </a:r>
            <a:r>
              <a:rPr lang="en-US" altLang="en-US" dirty="0" smtClean="0">
                <a:sym typeface="Symbol" pitchFamily="18" charset="2"/>
              </a:rPr>
              <a:t>most </a:t>
            </a:r>
            <a:r>
              <a:rPr lang="en-US" altLang="en-US" dirty="0">
                <a:sym typeface="Symbol" pitchFamily="18" charset="2"/>
              </a:rPr>
              <a:t>8 n (1 + </a:t>
            </a:r>
            <a:r>
              <a:rPr lang="en-US" altLang="en-US" dirty="0"/>
              <a:t>log n</a:t>
            </a:r>
            <a:r>
              <a:rPr lang="en-US" altLang="en-US" dirty="0">
                <a:sym typeface="Symbol" pitchFamily="18" charset="2"/>
              </a:rPr>
              <a:t></a:t>
            </a:r>
            <a:r>
              <a:rPr lang="en-US" altLang="en-US" dirty="0"/>
              <a:t> ) = O(n log n</a:t>
            </a:r>
            <a:r>
              <a:rPr lang="en-US" altLang="en-US" dirty="0" smtClean="0"/>
              <a:t>)</a:t>
            </a:r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On an arbitrary network, this problem can be solved with O(m + n log n) communication (but very complicated).</a:t>
            </a:r>
            <a:endParaRPr lang="en-US" alt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0" y="3657600"/>
            <a:ext cx="1679575" cy="1260475"/>
            <a:chOff x="480" y="3216"/>
            <a:chExt cx="1058" cy="794"/>
          </a:xfrm>
        </p:grpSpPr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 flipV="1">
              <a:off x="1008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480" y="3600"/>
              <a:ext cx="105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 and back, </a:t>
              </a:r>
            </a:p>
            <a:p>
              <a:r>
                <a:rPr lang="en-US" altLang="en-US"/>
                <a:t>both directions</a:t>
              </a:r>
            </a:p>
          </p:txBody>
        </p:sp>
      </p:grp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1905000" y="3733800"/>
            <a:ext cx="1565275" cy="833438"/>
            <a:chOff x="1680" y="3216"/>
            <a:chExt cx="986" cy="525"/>
          </a:xfrm>
        </p:grpSpPr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680" y="3504"/>
              <a:ext cx="98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New distance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 flipV="1">
              <a:off x="1680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537325" y="5751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8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Bulk Synchronous Parallel </a:t>
            </a:r>
            <a:r>
              <a:rPr lang="en-US" dirty="0" smtClean="0"/>
              <a:t>Model (BSP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1800" dirty="0"/>
              <a:t>Introduced by Leslie Valiant in 1990</a:t>
            </a:r>
          </a:p>
        </p:txBody>
      </p:sp>
    </p:spTree>
    <p:extLst>
      <p:ext uri="{BB962C8B-B14F-4D97-AF65-F5344CB8AC3E}">
        <p14:creationId xmlns:p14="http://schemas.microsoft.com/office/powerpoint/2010/main" val="35527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BSP Model</a:t>
            </a:r>
            <a:endParaRPr lang="en-US" dirty="0"/>
          </a:p>
        </p:txBody>
      </p:sp>
      <p:pic>
        <p:nvPicPr>
          <p:cNvPr id="892930" name="Picture 2" descr="http://upload.wikimedia.org/wikipedia/en/thumb/e/ee/Bsp.wiki.fig1.svg/525px-Bsp.wiki.fig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6" y="838201"/>
            <a:ext cx="507380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3479"/>
            <a:ext cx="309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One super step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281379"/>
            <a:ext cx="4191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buNone/>
            </a:pPr>
            <a:r>
              <a:rPr lang="en-US" dirty="0"/>
              <a:t>Cost of a </a:t>
            </a:r>
            <a:r>
              <a:rPr lang="en-US" dirty="0" err="1" smtClean="0"/>
              <a:t>superstep</a:t>
            </a:r>
            <a:r>
              <a:rPr lang="en-US" dirty="0" smtClean="0"/>
              <a:t> = </a:t>
            </a:r>
            <a:r>
              <a:rPr lang="en-US" i="1" dirty="0" smtClean="0">
                <a:latin typeface="Times" panose="02020603060405020304" pitchFamily="18" charset="0"/>
              </a:rPr>
              <a:t>w</a:t>
            </a:r>
            <a:r>
              <a:rPr lang="en-US" dirty="0" smtClean="0"/>
              <a:t> + </a:t>
            </a:r>
            <a:r>
              <a:rPr lang="en-US" i="1" dirty="0" smtClean="0">
                <a:latin typeface="Times" panose="02020603060405020304" pitchFamily="18" charset="0"/>
              </a:rPr>
              <a:t>hg</a:t>
            </a:r>
            <a:r>
              <a:rPr lang="en-US" dirty="0" smtClean="0"/>
              <a:t> + </a:t>
            </a:r>
            <a:r>
              <a:rPr lang="en-US" i="1" dirty="0" smtClean="0">
                <a:latin typeface="Times" panose="02020603060405020304" pitchFamily="18" charset="0"/>
              </a:rPr>
              <a:t>l</a:t>
            </a:r>
            <a:endParaRPr lang="en-US" i="1" dirty="0">
              <a:latin typeface="Times" panose="02020603060405020304" pitchFamily="18" charset="0"/>
            </a:endParaRPr>
          </a:p>
          <a:p>
            <a:pPr marL="342900" indent="-342900" algn="l">
              <a:lnSpc>
                <a:spcPts val="2600"/>
              </a:lnSpc>
            </a:pPr>
            <a:endParaRPr lang="en-US" b="1" dirty="0" smtClean="0"/>
          </a:p>
          <a:p>
            <a:pPr marL="342900" indent="-342900" algn="l">
              <a:lnSpc>
                <a:spcPts val="2600"/>
              </a:lnSpc>
            </a:pPr>
            <a:r>
              <a:rPr lang="en-US" i="1" dirty="0">
                <a:latin typeface="Times" panose="02020603060405020304" pitchFamily="18" charset="0"/>
              </a:rPr>
              <a:t>w </a:t>
            </a:r>
            <a:r>
              <a:rPr lang="en-US" dirty="0" smtClean="0"/>
              <a:t>: maximum time by a processor in local computation</a:t>
            </a:r>
          </a:p>
          <a:p>
            <a:pPr marL="342900" indent="-342900" algn="l">
              <a:lnSpc>
                <a:spcPts val="2600"/>
              </a:lnSpc>
            </a:pPr>
            <a:r>
              <a:rPr lang="en-US" i="1" dirty="0">
                <a:latin typeface="Times" panose="02020603060405020304" pitchFamily="18" charset="0"/>
              </a:rPr>
              <a:t>h</a:t>
            </a:r>
            <a:r>
              <a:rPr lang="en-US" dirty="0" smtClean="0"/>
              <a:t>: maximum message size sent/received by a processor</a:t>
            </a:r>
          </a:p>
          <a:p>
            <a:pPr marL="342900" indent="-342900" algn="l">
              <a:lnSpc>
                <a:spcPts val="2600"/>
              </a:lnSpc>
            </a:pPr>
            <a:r>
              <a:rPr lang="en-US" i="1" dirty="0" smtClean="0">
                <a:latin typeface="Times" panose="02020603060405020304" pitchFamily="18" charset="0"/>
              </a:rPr>
              <a:t>g</a:t>
            </a:r>
            <a:r>
              <a:rPr lang="en-US" dirty="0" smtClean="0"/>
              <a:t>: </a:t>
            </a:r>
            <a:r>
              <a:rPr lang="en-US" dirty="0" smtClean="0"/>
              <a:t>time cost to send a message of size 1</a:t>
            </a:r>
          </a:p>
          <a:p>
            <a:pPr marL="342900" indent="-342900" algn="l">
              <a:lnSpc>
                <a:spcPts val="2600"/>
              </a:lnSpc>
            </a:pPr>
            <a:r>
              <a:rPr lang="en-US" i="1" dirty="0">
                <a:latin typeface="Times" panose="02020603060405020304" pitchFamily="18" charset="0"/>
              </a:rPr>
              <a:t>l </a:t>
            </a:r>
            <a:r>
              <a:rPr lang="en-US" dirty="0" smtClean="0"/>
              <a:t>: overhead </a:t>
            </a:r>
          </a:p>
          <a:p>
            <a:pPr algn="l">
              <a:lnSpc>
                <a:spcPts val="2600"/>
              </a:lnSpc>
              <a:buNone/>
            </a:pPr>
            <a:endParaRPr lang="en-US" dirty="0"/>
          </a:p>
          <a:p>
            <a:pPr algn="l">
              <a:lnSpc>
                <a:spcPts val="2600"/>
              </a:lnSpc>
              <a:buNone/>
            </a:pPr>
            <a:r>
              <a:rPr lang="en-US" dirty="0" smtClean="0"/>
              <a:t>Total cost = sum of all </a:t>
            </a:r>
            <a:r>
              <a:rPr lang="en-US" dirty="0" err="1" smtClean="0"/>
              <a:t>supersteps</a:t>
            </a:r>
            <a:endParaRPr lang="en-US" dirty="0" smtClean="0"/>
          </a:p>
          <a:p>
            <a:pPr algn="l">
              <a:lnSpc>
                <a:spcPts val="2600"/>
              </a:lnSpc>
              <a:buNone/>
            </a:pPr>
            <a:endParaRPr lang="en-US" dirty="0"/>
          </a:p>
          <a:p>
            <a:pPr algn="l">
              <a:lnSpc>
                <a:spcPts val="2600"/>
              </a:lnSpc>
              <a:buNone/>
            </a:pPr>
            <a:r>
              <a:rPr lang="en-US" dirty="0" smtClean="0"/>
              <a:t>not </a:t>
            </a:r>
            <a:r>
              <a:rPr lang="en-US" smtClean="0"/>
              <a:t>a very clean model … </a:t>
            </a:r>
            <a:endParaRPr lang="en-US" dirty="0" smtClean="0"/>
          </a:p>
          <a:p>
            <a:pPr marL="342900" indent="-342900" algn="l">
              <a:lnSpc>
                <a:spcPts val="26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</a:t>
            </a:r>
            <a:endParaRPr lang="en-US" alt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08756" y="838200"/>
            <a:ext cx="872648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map(key, </a:t>
            </a:r>
            <a:r>
              <a:rPr lang="en-US" altLang="en-US" dirty="0" err="1">
                <a:solidFill>
                  <a:srgbClr val="FF0000"/>
                </a:solidFill>
              </a:rPr>
              <a:t>val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is run on each item in set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emits new-key / new-</a:t>
            </a:r>
            <a:r>
              <a:rPr lang="en-US" altLang="en-US" dirty="0" err="1"/>
              <a:t>val</a:t>
            </a:r>
            <a:r>
              <a:rPr lang="en-US" altLang="en-US" dirty="0"/>
              <a:t> pairs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reduce(key, </a:t>
            </a:r>
            <a:r>
              <a:rPr lang="en-US" altLang="en-US" dirty="0" err="1">
                <a:solidFill>
                  <a:srgbClr val="FF0000"/>
                </a:solidFill>
              </a:rPr>
              <a:t>vals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is run for each unique key emitted by </a:t>
            </a:r>
            <a:r>
              <a:rPr lang="en-US" altLang="en-US" dirty="0">
                <a:solidFill>
                  <a:srgbClr val="FF0000"/>
                </a:solidFill>
              </a:rPr>
              <a:t>map()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emits final output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Example: </a:t>
            </a:r>
            <a:r>
              <a:rPr lang="en-US" altLang="en-US" dirty="0" smtClean="0">
                <a:solidFill>
                  <a:schemeClr val="tx1"/>
                </a:solidFill>
              </a:rPr>
              <a:t>Count words in documents.</a:t>
            </a:r>
          </a:p>
          <a:p>
            <a:pPr lvl="1"/>
            <a:r>
              <a:rPr lang="en-US" altLang="en-US" dirty="0"/>
              <a:t>Input consists of (</a:t>
            </a:r>
            <a:r>
              <a:rPr lang="en-US" altLang="en-US" dirty="0" err="1"/>
              <a:t>url</a:t>
            </a:r>
            <a:r>
              <a:rPr lang="en-US" altLang="en-US" dirty="0"/>
              <a:t>, contents) pairs</a:t>
            </a:r>
          </a:p>
          <a:p>
            <a:pPr lvl="1"/>
            <a:r>
              <a:rPr lang="en-US" altLang="en-US" dirty="0" smtClean="0"/>
              <a:t>map(key=</a:t>
            </a:r>
            <a:r>
              <a:rPr lang="en-US" altLang="en-US" dirty="0" err="1" smtClean="0"/>
              <a:t>url</a:t>
            </a:r>
            <a:r>
              <a:rPr lang="en-US" altLang="en-US" dirty="0"/>
              <a:t>, </a:t>
            </a:r>
            <a:r>
              <a:rPr lang="en-US" altLang="en-US" dirty="0" err="1"/>
              <a:t>val</a:t>
            </a:r>
            <a:r>
              <a:rPr lang="en-US" altLang="en-US" dirty="0"/>
              <a:t>=contents):</a:t>
            </a:r>
          </a:p>
          <a:p>
            <a:pPr lvl="2"/>
            <a:r>
              <a:rPr lang="en-US" altLang="en-US" dirty="0"/>
              <a:t>For each word </a:t>
            </a:r>
            <a:r>
              <a:rPr lang="en-US" altLang="en-US" i="1" dirty="0"/>
              <a:t>w</a:t>
            </a:r>
            <a:r>
              <a:rPr lang="en-US" altLang="en-US" dirty="0"/>
              <a:t> in contents, emit (w, “1”)</a:t>
            </a:r>
          </a:p>
          <a:p>
            <a:pPr lvl="1"/>
            <a:r>
              <a:rPr lang="en-US" altLang="en-US" dirty="0" smtClean="0"/>
              <a:t>reduce(key=word</a:t>
            </a:r>
            <a:r>
              <a:rPr lang="en-US" altLang="en-US" dirty="0"/>
              <a:t>, values=</a:t>
            </a:r>
            <a:r>
              <a:rPr lang="en-US" altLang="en-US" dirty="0" err="1"/>
              <a:t>uniq_counts</a:t>
            </a:r>
            <a:r>
              <a:rPr lang="en-US" altLang="en-US" dirty="0"/>
              <a:t>):</a:t>
            </a:r>
          </a:p>
          <a:p>
            <a:pPr lvl="2"/>
            <a:r>
              <a:rPr lang="en-US" altLang="en-US" dirty="0"/>
              <a:t>Sum all “1”s in values list</a:t>
            </a:r>
          </a:p>
          <a:p>
            <a:pPr lvl="2"/>
            <a:r>
              <a:rPr lang="en-US" altLang="en-US" dirty="0"/>
              <a:t>Emit result “(word, sum)”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31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Pregel</a:t>
            </a:r>
            <a:r>
              <a:rPr lang="en-US" dirty="0" smtClean="0"/>
              <a:t> for 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Master </a:t>
            </a:r>
            <a:r>
              <a:rPr lang="en-US" dirty="0" smtClean="0"/>
              <a:t>initiates each iteration (called a “</a:t>
            </a:r>
            <a:r>
              <a:rPr lang="en-US" dirty="0" err="1" smtClean="0"/>
              <a:t>superstep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At every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Vertices </a:t>
            </a:r>
            <a:r>
              <a:rPr lang="en-US" dirty="0" smtClean="0"/>
              <a:t>execute a user </a:t>
            </a:r>
            <a:r>
              <a:rPr lang="en-US" dirty="0" smtClean="0"/>
              <a:t>function</a:t>
            </a:r>
            <a:endParaRPr lang="en-US" dirty="0" smtClean="0"/>
          </a:p>
          <a:p>
            <a:pPr lvl="2"/>
            <a:r>
              <a:rPr lang="en-US" dirty="0" smtClean="0"/>
              <a:t>Vertices can receive messages sent to it in the last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Vertices can send messages to other vertices to be received in the next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2"/>
            <a:r>
              <a:rPr lang="en-US" dirty="0" smtClean="0"/>
              <a:t>Vertices hav</a:t>
            </a:r>
            <a:r>
              <a:rPr lang="en-US" dirty="0" smtClean="0"/>
              <a:t>e local storage</a:t>
            </a:r>
            <a:endParaRPr lang="en-US" dirty="0" smtClean="0"/>
          </a:p>
          <a:p>
            <a:pPr lvl="2"/>
            <a:r>
              <a:rPr lang="en-US" dirty="0" smtClean="0"/>
              <a:t>Vertices can </a:t>
            </a:r>
            <a:r>
              <a:rPr lang="en-US" dirty="0" smtClean="0"/>
              <a:t>change </a:t>
            </a:r>
            <a:r>
              <a:rPr lang="en-US" dirty="0" smtClean="0"/>
              <a:t>the topology of the graph (add/remove vertices or edges)</a:t>
            </a:r>
          </a:p>
          <a:p>
            <a:pPr lvl="2"/>
            <a:r>
              <a:rPr lang="en-US" dirty="0" smtClean="0"/>
              <a:t>Vertices can “vote to halt”</a:t>
            </a:r>
          </a:p>
          <a:p>
            <a:pPr lvl="1"/>
            <a:r>
              <a:rPr lang="en-US" dirty="0" smtClean="0"/>
              <a:t>Execution stops when all vertices have voted to halt and no vertices have messages.  </a:t>
            </a:r>
          </a:p>
          <a:p>
            <a:pPr lvl="1"/>
            <a:r>
              <a:rPr lang="en-US" dirty="0" smtClean="0"/>
              <a:t>Vote to halt trumped by non-empty message queue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vertex partitions</a:t>
            </a:r>
            <a:endParaRPr lang="en-US" dirty="0"/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419357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>
            <a:off x="1794520" y="1664079"/>
            <a:ext cx="2504660" cy="2101188"/>
          </a:xfrm>
          <a:custGeom>
            <a:avLst/>
            <a:gdLst>
              <a:gd name="connsiteX0" fmla="*/ 432525 w 2504660"/>
              <a:gd name="connsiteY0" fmla="*/ 148770 h 2101188"/>
              <a:gd name="connsiteX1" fmla="*/ 92027 w 2504660"/>
              <a:gd name="connsiteY1" fmla="*/ 1041392 h 2101188"/>
              <a:gd name="connsiteX2" fmla="*/ 984685 w 2504660"/>
              <a:gd name="connsiteY2" fmla="*/ 2026036 h 2101188"/>
              <a:gd name="connsiteX3" fmla="*/ 2208640 w 2504660"/>
              <a:gd name="connsiteY3" fmla="*/ 1492303 h 2101188"/>
              <a:gd name="connsiteX4" fmla="*/ 2328275 w 2504660"/>
              <a:gd name="connsiteY4" fmla="*/ 792930 h 2101188"/>
              <a:gd name="connsiteX5" fmla="*/ 1150333 w 2504660"/>
              <a:gd name="connsiteY5" fmla="*/ 148770 h 2101188"/>
              <a:gd name="connsiteX6" fmla="*/ 432525 w 2504660"/>
              <a:gd name="connsiteY6" fmla="*/ 148770 h 210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0" h="2101188">
                <a:moveTo>
                  <a:pt x="432525" y="148770"/>
                </a:moveTo>
                <a:cubicBezTo>
                  <a:pt x="256141" y="297540"/>
                  <a:pt x="0" y="728514"/>
                  <a:pt x="92027" y="1041392"/>
                </a:cubicBezTo>
                <a:cubicBezTo>
                  <a:pt x="184054" y="1354270"/>
                  <a:pt x="631916" y="1950884"/>
                  <a:pt x="984685" y="2026036"/>
                </a:cubicBezTo>
                <a:cubicBezTo>
                  <a:pt x="1337454" y="2101188"/>
                  <a:pt x="1984708" y="1697821"/>
                  <a:pt x="2208640" y="1492303"/>
                </a:cubicBezTo>
                <a:cubicBezTo>
                  <a:pt x="2432572" y="1286785"/>
                  <a:pt x="2504660" y="1016852"/>
                  <a:pt x="2328275" y="792930"/>
                </a:cubicBezTo>
                <a:cubicBezTo>
                  <a:pt x="2151891" y="569008"/>
                  <a:pt x="1467825" y="253062"/>
                  <a:pt x="1150333" y="148770"/>
                </a:cubicBezTo>
                <a:cubicBezTo>
                  <a:pt x="832841" y="44478"/>
                  <a:pt x="608909" y="0"/>
                  <a:pt x="432525" y="148770"/>
                </a:cubicBezTo>
                <a:close/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809881" y="2713139"/>
            <a:ext cx="3878924" cy="2030637"/>
          </a:xfrm>
          <a:custGeom>
            <a:avLst/>
            <a:gdLst>
              <a:gd name="connsiteX0" fmla="*/ 484674 w 3878924"/>
              <a:gd name="connsiteY0" fmla="*/ 949369 h 2030637"/>
              <a:gd name="connsiteX1" fmla="*/ 190188 w 3878924"/>
              <a:gd name="connsiteY1" fmla="*/ 1381876 h 2030637"/>
              <a:gd name="connsiteX2" fmla="*/ 1625804 w 3878924"/>
              <a:gd name="connsiteY2" fmla="*/ 1998429 h 2030637"/>
              <a:gd name="connsiteX3" fmla="*/ 3355906 w 3878924"/>
              <a:gd name="connsiteY3" fmla="*/ 1575124 h 2030637"/>
              <a:gd name="connsiteX4" fmla="*/ 3760823 w 3878924"/>
              <a:gd name="connsiteY4" fmla="*/ 222389 h 2030637"/>
              <a:gd name="connsiteX5" fmla="*/ 2647301 w 3878924"/>
              <a:gd name="connsiteY5" fmla="*/ 240793 h 2030637"/>
              <a:gd name="connsiteX6" fmla="*/ 484674 w 3878924"/>
              <a:gd name="connsiteY6" fmla="*/ 949369 h 203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8924" h="2030637">
                <a:moveTo>
                  <a:pt x="484674" y="949369"/>
                </a:moveTo>
                <a:cubicBezTo>
                  <a:pt x="75155" y="1139549"/>
                  <a:pt x="0" y="1207033"/>
                  <a:pt x="190188" y="1381876"/>
                </a:cubicBezTo>
                <a:cubicBezTo>
                  <a:pt x="380376" y="1556719"/>
                  <a:pt x="1098184" y="1966221"/>
                  <a:pt x="1625804" y="1998429"/>
                </a:cubicBezTo>
                <a:cubicBezTo>
                  <a:pt x="2153424" y="2030637"/>
                  <a:pt x="3000070" y="1871131"/>
                  <a:pt x="3355906" y="1575124"/>
                </a:cubicBezTo>
                <a:cubicBezTo>
                  <a:pt x="3711743" y="1279117"/>
                  <a:pt x="3878924" y="444778"/>
                  <a:pt x="3760823" y="222389"/>
                </a:cubicBezTo>
                <a:cubicBezTo>
                  <a:pt x="3642722" y="0"/>
                  <a:pt x="3190258" y="118096"/>
                  <a:pt x="2647301" y="240793"/>
                </a:cubicBezTo>
                <a:cubicBezTo>
                  <a:pt x="2104344" y="363490"/>
                  <a:pt x="894193" y="759189"/>
                  <a:pt x="484674" y="949369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122771" y="1600201"/>
            <a:ext cx="3441799" cy="1168152"/>
          </a:xfrm>
          <a:custGeom>
            <a:avLst/>
            <a:gdLst>
              <a:gd name="connsiteX0" fmla="*/ 429458 w 3441799"/>
              <a:gd name="connsiteY0" fmla="*/ 35275 h 1101205"/>
              <a:gd name="connsiteX1" fmla="*/ 530688 w 3441799"/>
              <a:gd name="connsiteY1" fmla="*/ 394164 h 1101205"/>
              <a:gd name="connsiteX2" fmla="*/ 2463248 w 3441799"/>
              <a:gd name="connsiteY2" fmla="*/ 1065930 h 1101205"/>
              <a:gd name="connsiteX3" fmla="*/ 3107435 w 3441799"/>
              <a:gd name="connsiteY3" fmla="*/ 605816 h 1101205"/>
              <a:gd name="connsiteX4" fmla="*/ 429458 w 3441799"/>
              <a:gd name="connsiteY4" fmla="*/ 35275 h 11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1799" h="1101205">
                <a:moveTo>
                  <a:pt x="429458" y="35275"/>
                </a:moveTo>
                <a:cubicBezTo>
                  <a:pt x="0" y="0"/>
                  <a:pt x="191723" y="222388"/>
                  <a:pt x="530688" y="394164"/>
                </a:cubicBezTo>
                <a:cubicBezTo>
                  <a:pt x="869653" y="565940"/>
                  <a:pt x="2033790" y="1030655"/>
                  <a:pt x="2463248" y="1065930"/>
                </a:cubicBezTo>
                <a:cubicBezTo>
                  <a:pt x="2892706" y="1101205"/>
                  <a:pt x="3441799" y="780659"/>
                  <a:pt x="3107435" y="605816"/>
                </a:cubicBezTo>
                <a:cubicBezTo>
                  <a:pt x="2773071" y="430973"/>
                  <a:pt x="858916" y="70550"/>
                  <a:pt x="429458" y="35275"/>
                </a:cubicBezTo>
                <a:close/>
              </a:path>
            </a:pathLst>
          </a:cu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91200" y="1664079"/>
            <a:ext cx="1600200" cy="380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514600" y="4743776"/>
            <a:ext cx="1447800" cy="97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9" idx="0"/>
          </p:cNvCxnSpPr>
          <p:nvPr/>
        </p:nvCxnSpPr>
        <p:spPr>
          <a:xfrm rot="5400000">
            <a:off x="1143404" y="2625484"/>
            <a:ext cx="685800" cy="616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799" y="3276600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Worker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4520" y="5715001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Worker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1415534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Worker 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body-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23"/>
          <p:cNvSpPr txBox="1">
            <a:spLocks/>
          </p:cNvSpPr>
          <p:nvPr/>
        </p:nvSpPr>
        <p:spPr bwMode="auto">
          <a:xfrm>
            <a:off x="179388" y="44450"/>
            <a:ext cx="8229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latin typeface="+mn-lt"/>
                <a:ea typeface="黑体" pitchFamily="49" charset="-122"/>
              </a:rPr>
              <a:t>Big Data Algorithms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p:pic>
        <p:nvPicPr>
          <p:cNvPr id="78850" name="Picture 2" descr="https://encrypted-tbn1.gstatic.com/images?q=tbn:ANd9GcRPHS0hlXGaZdt9SU-PcFfrI4CGlvTVQfnKoCMjFQFuc2AeL8rMY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22575"/>
            <a:ext cx="18684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C4EAF-0879-45C9-9E35-517293621D99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23528" y="4077072"/>
          <a:ext cx="87129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0117" y="1860442"/>
            <a:ext cx="2492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External memory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2442" y="1773664"/>
            <a:ext cx="1877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Data stream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189163"/>
            <a:ext cx="2092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48330" y="1444942"/>
            <a:ext cx="2771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Parallel/Distributed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Hei" pitchFamily="49" charset="-122"/>
              </a:rPr>
              <a:t>Algorithms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Hei" pitchFamily="49" charset="-122"/>
            </a:endParaRPr>
          </a:p>
        </p:txBody>
      </p:sp>
      <p:pic>
        <p:nvPicPr>
          <p:cNvPr id="78852" name="Picture 4" descr="https://encrypted-tbn0.gstatic.com/images?q=tbn:ANd9GcSvOjuvggcaYIYU5bpnkJQnoYAjEKmyxtOzz6fCx0d_-zo9bQ1j3Q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708275"/>
            <a:ext cx="1574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6" descr="https://encrypted-tbn1.gstatic.com/images?q=tbn:ANd9GcSIYyfq7pf3rraMZYdJrKZ_xRUhswuy6dz9gZ-yV4ynZvYoYsRby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81400"/>
            <a:ext cx="16097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4982" y="2661503"/>
            <a:ext cx="164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918301"/>
      </p:ext>
    </p:extLst>
  </p:cSld>
  <p:clrMapOvr>
    <a:masterClrMapping/>
  </p:clrMapOvr>
  <p:transition spd="slow" advTm="501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PageRank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7722"/>
            <a:ext cx="4996307" cy="419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81400" y="4038600"/>
                <a:ext cx="4819845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=0.15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+0.85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𝑃𝑅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outdegree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38600"/>
                <a:ext cx="4819845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Single Source Shortest Paths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5713709" cy="3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84523" y="770015"/>
            <a:ext cx="420677" cy="541362"/>
            <a:chOff x="990600" y="906438"/>
            <a:chExt cx="420677" cy="541362"/>
          </a:xfrm>
        </p:grpSpPr>
        <p:sp>
          <p:nvSpPr>
            <p:cNvPr id="4" name="Oval 3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457200"/>
              <a:r>
                <a:rPr lang="en-US" i="1" dirty="0">
                  <a:solidFill>
                    <a:prstClr val="black"/>
                  </a:solidFill>
                </a:rPr>
                <a:t> </a:t>
              </a:r>
              <a:r>
                <a:rPr lang="en-US" sz="2800" i="1" dirty="0" err="1" smtClean="0">
                  <a:solidFill>
                    <a:prstClr val="black"/>
                  </a:solidFill>
                </a:rPr>
                <a:t>s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46778" y="3192438"/>
            <a:ext cx="420677" cy="541362"/>
            <a:chOff x="990600" y="906438"/>
            <a:chExt cx="420677" cy="541362"/>
          </a:xfrm>
        </p:grpSpPr>
        <p:sp>
          <p:nvSpPr>
            <p:cNvPr id="7" name="Oval 6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457200"/>
              <a:r>
                <a:rPr lang="en-US" sz="2800" i="1" dirty="0" err="1">
                  <a:solidFill>
                    <a:prstClr val="black"/>
                  </a:solidFill>
                </a:rPr>
                <a:t>d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v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10800000" flipV="1">
            <a:off x="2371391" y="1219200"/>
            <a:ext cx="713132" cy="68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740599" y="1420030"/>
            <a:ext cx="575128" cy="39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0843" y="1645005"/>
            <a:ext cx="607787" cy="1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30480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prstClr val="black"/>
                </a:solidFill>
              </a:rPr>
              <a:t>At each </a:t>
            </a:r>
            <a:r>
              <a:rPr lang="en-US" sz="2000" dirty="0" err="1" smtClean="0">
                <a:solidFill>
                  <a:prstClr val="black"/>
                </a:solidFill>
              </a:rPr>
              <a:t>superstep</a:t>
            </a:r>
            <a:r>
              <a:rPr lang="en-US" sz="2000" dirty="0" smtClean="0">
                <a:solidFill>
                  <a:prstClr val="black"/>
                </a:solidFill>
              </a:rPr>
              <a:t>…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0784" y="1981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</a:rPr>
              <a:t>…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752600" y="2688067"/>
            <a:ext cx="4458453" cy="664733"/>
            <a:chOff x="1752600" y="2688067"/>
            <a:chExt cx="4458453" cy="664733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 flipH="1">
              <a:off x="1867689" y="2778781"/>
              <a:ext cx="625928" cy="4445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2614781" y="2857108"/>
              <a:ext cx="608689" cy="38269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8394" y="2895600"/>
              <a:ext cx="2242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 smtClean="0">
                  <a:solidFill>
                    <a:prstClr val="black"/>
                  </a:solidFill>
                </a:rPr>
                <a:t>vertex receives messages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2744111"/>
              <a:ext cx="411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2000" i="1" dirty="0" smtClean="0">
                  <a:solidFill>
                    <a:prstClr val="black"/>
                  </a:solidFill>
                </a:rPr>
                <a:t>d</a:t>
              </a:r>
              <a:r>
                <a:rPr lang="en-US" sz="1400" baseline="-25000" dirty="0" smtClean="0">
                  <a:solidFill>
                    <a:prstClr val="black"/>
                  </a:solidFill>
                </a:rPr>
                <a:t>0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7923" y="2829581"/>
              <a:ext cx="411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2000" i="1" dirty="0" smtClean="0">
                  <a:solidFill>
                    <a:prstClr val="black"/>
                  </a:solidFill>
                </a:rPr>
                <a:t>d</a:t>
              </a:r>
              <a:r>
                <a:rPr lang="en-US" sz="1400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600" y="4343400"/>
            <a:ext cx="420677" cy="541362"/>
            <a:chOff x="990600" y="906438"/>
            <a:chExt cx="420677" cy="541362"/>
          </a:xfrm>
        </p:grpSpPr>
        <p:sp>
          <p:nvSpPr>
            <p:cNvPr id="32" name="Oval 31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457200"/>
              <a:r>
                <a:rPr lang="en-US" sz="2800" i="1" dirty="0" err="1" smtClean="0">
                  <a:solidFill>
                    <a:prstClr val="black"/>
                  </a:solidFill>
                </a:rPr>
                <a:t>d</a:t>
              </a:r>
              <a:r>
                <a:rPr lang="en-US" baseline="-25000" dirty="0" err="1">
                  <a:solidFill>
                    <a:prstClr val="black"/>
                  </a:solidFill>
                </a:rPr>
                <a:t>s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2010" y="4343400"/>
            <a:ext cx="420677" cy="541362"/>
            <a:chOff x="990600" y="906438"/>
            <a:chExt cx="420677" cy="541362"/>
          </a:xfrm>
        </p:grpSpPr>
        <p:sp>
          <p:nvSpPr>
            <p:cNvPr id="35" name="Oval 34"/>
            <p:cNvSpPr/>
            <p:nvPr/>
          </p:nvSpPr>
          <p:spPr>
            <a:xfrm>
              <a:off x="990600" y="1066800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9671" y="906438"/>
              <a:ext cx="411606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457200"/>
              <a:r>
                <a:rPr lang="en-US" sz="2800" i="1" dirty="0" err="1" smtClean="0">
                  <a:solidFill>
                    <a:prstClr val="black"/>
                  </a:solidFill>
                </a:rPr>
                <a:t>d</a:t>
              </a:r>
              <a:r>
                <a:rPr lang="en-US" baseline="-25000" dirty="0" err="1">
                  <a:solidFill>
                    <a:prstClr val="black"/>
                  </a:solidFill>
                </a:rPr>
                <a:t>t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5400000">
            <a:off x="1875734" y="3935976"/>
            <a:ext cx="694873" cy="35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592257" y="3859894"/>
            <a:ext cx="707574" cy="48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52600" y="3897868"/>
            <a:ext cx="3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i="1" dirty="0" err="1" smtClean="0">
                <a:solidFill>
                  <a:prstClr val="black"/>
                </a:solidFill>
              </a:rPr>
              <a:t>w</a:t>
            </a:r>
            <a:r>
              <a:rPr lang="en-US" i="1" baseline="-25000" dirty="0" err="1">
                <a:solidFill>
                  <a:prstClr val="black"/>
                </a:solidFill>
              </a:rPr>
              <a:t>s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58150" y="4038600"/>
            <a:ext cx="3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i="1" dirty="0" smtClean="0">
                <a:solidFill>
                  <a:prstClr val="black"/>
                </a:solidFill>
              </a:rPr>
              <a:t>w</a:t>
            </a:r>
            <a:r>
              <a:rPr lang="en-US" i="1" baseline="-25000" dirty="0">
                <a:solidFill>
                  <a:prstClr val="black"/>
                </a:solidFill>
              </a:rPr>
              <a:t>t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81000" y="3377168"/>
            <a:ext cx="8534400" cy="1785561"/>
            <a:chOff x="381000" y="3377168"/>
            <a:chExt cx="8534400" cy="1785561"/>
          </a:xfrm>
        </p:grpSpPr>
        <p:sp>
          <p:nvSpPr>
            <p:cNvPr id="44" name="TextBox 43"/>
            <p:cNvSpPr txBox="1"/>
            <p:nvPr/>
          </p:nvSpPr>
          <p:spPr>
            <a:xfrm>
              <a:off x="4038600" y="3962400"/>
              <a:ext cx="4876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 smtClean="0">
                  <a:solidFill>
                    <a:prstClr val="black"/>
                  </a:solidFill>
                </a:rPr>
                <a:t>if min(d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dirty="0" smtClean="0">
                  <a:solidFill>
                    <a:prstClr val="black"/>
                  </a:solidFill>
                </a:rPr>
                <a:t>,d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r>
                <a:rPr lang="en-US" dirty="0" smtClean="0">
                  <a:solidFill>
                    <a:prstClr val="black"/>
                  </a:solidFill>
                </a:rPr>
                <a:t>) &lt; d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v</a:t>
              </a:r>
              <a:r>
                <a:rPr lang="en-US" dirty="0" smtClean="0">
                  <a:solidFill>
                    <a:prstClr val="black"/>
                  </a:solidFill>
                </a:rPr>
                <a:t>, </a:t>
              </a:r>
              <a:r>
                <a:rPr lang="en-US" dirty="0" smtClean="0">
                  <a:solidFill>
                    <a:prstClr val="black"/>
                  </a:solidFill>
                </a:rPr>
                <a:t>then </a:t>
              </a:r>
            </a:p>
            <a:p>
              <a:pPr defTabSz="457200"/>
              <a:r>
                <a:rPr lang="en-US" dirty="0">
                  <a:solidFill>
                    <a:prstClr val="black"/>
                  </a:solidFill>
                </a:rPr>
                <a:t>	</a:t>
              </a:r>
              <a:r>
                <a:rPr lang="en-US" dirty="0" smtClean="0">
                  <a:solidFill>
                    <a:prstClr val="black"/>
                  </a:solidFill>
                </a:rPr>
                <a:t>updates </a:t>
              </a:r>
              <a:r>
                <a:rPr lang="en-US" dirty="0">
                  <a:solidFill>
                    <a:prstClr val="black"/>
                  </a:solidFill>
                </a:rPr>
                <a:t>its new minimum </a:t>
              </a:r>
              <a:r>
                <a:rPr lang="en-US" dirty="0" smtClean="0">
                  <a:solidFill>
                    <a:prstClr val="black"/>
                  </a:solidFill>
                </a:rPr>
                <a:t>distance</a:t>
              </a:r>
            </a:p>
            <a:p>
              <a:pPr defTabSz="457200"/>
              <a:r>
                <a:rPr lang="en-US" dirty="0">
                  <a:solidFill>
                    <a:prstClr val="black"/>
                  </a:solidFill>
                </a:rPr>
                <a:t>	</a:t>
              </a:r>
              <a:r>
                <a:rPr lang="en-US" dirty="0" smtClean="0">
                  <a:solidFill>
                    <a:prstClr val="black"/>
                  </a:solidFill>
                </a:rPr>
                <a:t>it </a:t>
              </a:r>
              <a:r>
                <a:rPr lang="en-US" dirty="0" smtClean="0">
                  <a:solidFill>
                    <a:prstClr val="black"/>
                  </a:solidFill>
                </a:rPr>
                <a:t>sends messages to its </a:t>
              </a:r>
              <a:r>
                <a:rPr lang="en-US" dirty="0" smtClean="0">
                  <a:solidFill>
                    <a:prstClr val="black"/>
                  </a:solidFill>
                </a:rPr>
                <a:t>neighbors</a:t>
              </a:r>
            </a:p>
            <a:p>
              <a:pPr defTabSz="457200"/>
              <a:r>
                <a:rPr lang="en-US" dirty="0" smtClean="0">
                  <a:solidFill>
                    <a:prstClr val="black"/>
                  </a:solidFill>
                </a:rPr>
                <a:t>vote </a:t>
              </a:r>
              <a:r>
                <a:rPr lang="en-US" dirty="0" smtClean="0">
                  <a:solidFill>
                    <a:prstClr val="black"/>
                  </a:solidFill>
                </a:rPr>
                <a:t>to halt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81000" y="3377168"/>
              <a:ext cx="4318111" cy="1167618"/>
              <a:chOff x="381000" y="3377168"/>
              <a:chExt cx="4318111" cy="1167618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1053797" y="3492500"/>
                <a:ext cx="1223132" cy="1052286"/>
              </a:xfrm>
              <a:custGeom>
                <a:avLst/>
                <a:gdLst>
                  <a:gd name="connsiteX0" fmla="*/ 1223132 w 1223132"/>
                  <a:gd name="connsiteY0" fmla="*/ 0 h 1052286"/>
                  <a:gd name="connsiteX1" fmla="*/ 98274 w 1223132"/>
                  <a:gd name="connsiteY1" fmla="*/ 199571 h 1052286"/>
                  <a:gd name="connsiteX2" fmla="*/ 633489 w 1223132"/>
                  <a:gd name="connsiteY2" fmla="*/ 1052286 h 105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3132" h="1052286">
                    <a:moveTo>
                      <a:pt x="1223132" y="0"/>
                    </a:moveTo>
                    <a:cubicBezTo>
                      <a:pt x="709840" y="12095"/>
                      <a:pt x="196548" y="24190"/>
                      <a:pt x="98274" y="199571"/>
                    </a:cubicBezTo>
                    <a:cubicBezTo>
                      <a:pt x="0" y="374952"/>
                      <a:pt x="633489" y="1052286"/>
                      <a:pt x="633489" y="1052286"/>
                    </a:cubicBezTo>
                  </a:path>
                </a:pathLst>
              </a:custGeom>
              <a:ln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872437" y="3486250"/>
                <a:ext cx="982739" cy="1017512"/>
              </a:xfrm>
              <a:custGeom>
                <a:avLst/>
                <a:gdLst>
                  <a:gd name="connsiteX0" fmla="*/ 0 w 982739"/>
                  <a:gd name="connsiteY0" fmla="*/ 83155 h 1017512"/>
                  <a:gd name="connsiteX1" fmla="*/ 879929 w 982739"/>
                  <a:gd name="connsiteY1" fmla="*/ 155726 h 1017512"/>
                  <a:gd name="connsiteX2" fmla="*/ 616857 w 982739"/>
                  <a:gd name="connsiteY2" fmla="*/ 1017512 h 101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739" h="1017512">
                    <a:moveTo>
                      <a:pt x="0" y="83155"/>
                    </a:moveTo>
                    <a:cubicBezTo>
                      <a:pt x="388559" y="41577"/>
                      <a:pt x="777119" y="0"/>
                      <a:pt x="879929" y="155726"/>
                    </a:cubicBezTo>
                    <a:cubicBezTo>
                      <a:pt x="982739" y="311452"/>
                      <a:pt x="799798" y="664482"/>
                      <a:pt x="616857" y="1017512"/>
                    </a:cubicBezTo>
                  </a:path>
                </a:pathLst>
              </a:custGeom>
              <a:ln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1000" y="3377168"/>
                <a:ext cx="820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i="1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i="1" baseline="-25000" dirty="0" smtClean="0">
                    <a:solidFill>
                      <a:srgbClr val="0000FF"/>
                    </a:solidFill>
                  </a:rPr>
                  <a:t>0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 + </a:t>
                </a:r>
                <a:r>
                  <a:rPr lang="en-US" i="1" dirty="0" err="1" smtClean="0">
                    <a:solidFill>
                      <a:srgbClr val="0000FF"/>
                    </a:solidFill>
                  </a:rPr>
                  <a:t>w</a:t>
                </a:r>
                <a:r>
                  <a:rPr lang="en-US" i="1" baseline="-25000" dirty="0" err="1" smtClean="0">
                    <a:solidFill>
                      <a:srgbClr val="0000FF"/>
                    </a:solidFill>
                  </a:rPr>
                  <a:t>s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85596" y="3429000"/>
                <a:ext cx="81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i="1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i="1" baseline="-25000" dirty="0" smtClean="0">
                    <a:solidFill>
                      <a:srgbClr val="0000FF"/>
                    </a:solidFill>
                  </a:rPr>
                  <a:t>0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 + w</a:t>
                </a:r>
                <a:r>
                  <a:rPr lang="en-US" i="1" baseline="-25000" dirty="0">
                    <a:solidFill>
                      <a:srgbClr val="0000FF"/>
                    </a:solidFill>
                  </a:rPr>
                  <a:t>t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19558" y="550701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efficient algorithms exist…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71600"/>
          </a:xfrm>
        </p:spPr>
        <p:txBody>
          <a:bodyPr/>
          <a:lstStyle/>
          <a:p>
            <a:r>
              <a:rPr lang="en-US" dirty="0" smtClean="0"/>
              <a:t>Computational models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38401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All models are wrong,</a:t>
            </a:r>
          </a:p>
          <a:p>
            <a:pPr algn="ctr"/>
            <a:r>
              <a:rPr lang="en-US" sz="2400" dirty="0" smtClean="0"/>
              <a:t>But some are useful.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George E. P.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dirty="0" smtClean="0"/>
              <a:t>What’s the Bottleneck?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CPU speed approaching limit</a:t>
            </a:r>
          </a:p>
          <a:p>
            <a:pPr lvl="2"/>
            <a:r>
              <a:rPr lang="en-US" sz="2600" dirty="0" smtClean="0"/>
              <a:t>Does it matter?</a:t>
            </a:r>
          </a:p>
          <a:p>
            <a:pPr lvl="1"/>
            <a:r>
              <a:rPr lang="en-US" sz="2800" dirty="0" smtClean="0"/>
              <a:t>From CPU-intensive computing to data-intensive computing</a:t>
            </a:r>
          </a:p>
          <a:p>
            <a:pPr lvl="2"/>
            <a:r>
              <a:rPr lang="en-US" sz="2600" dirty="0" smtClean="0"/>
              <a:t>Algorithm has to be near-linear, linear, or even sub-linear!</a:t>
            </a:r>
          </a:p>
          <a:p>
            <a:pPr lvl="1"/>
            <a:r>
              <a:rPr lang="en-US" sz="2800" dirty="0" smtClean="0"/>
              <a:t>Data movement, i.e., communication is the bottleneck!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AC9FA-B042-4D1E-83A4-0DE614315D42}" type="slidenum">
              <a:rPr lang="zh-CN" altLang="fr-FR" smtClean="0"/>
              <a:pPr>
                <a:defRPr/>
              </a:pPr>
              <a:t>9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8316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0.4|0.4|0.3|2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0.1|21.2|2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0.4|0.4|0.3|2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0.4|0.4|0.3|26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eQueue">
  <a:themeElements>
    <a:clrScheme name="CacheQue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cheQue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7463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7013" marR="0" indent="-227013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7463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7013" marR="0" indent="-227013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heQue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heQue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Gill Sans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769</TotalTime>
  <Words>3083</Words>
  <Application>Microsoft Office PowerPoint</Application>
  <PresentationFormat>On-screen Show (4:3)</PresentationFormat>
  <Paragraphs>707</Paragraphs>
  <Slides>72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96" baseType="lpstr">
      <vt:lpstr>굴림</vt:lpstr>
      <vt:lpstr>微软雅黑</vt:lpstr>
      <vt:lpstr>Monotype Sorts</vt:lpstr>
      <vt:lpstr>新細明體</vt:lpstr>
      <vt:lpstr>SimHei</vt:lpstr>
      <vt:lpstr>SimHei</vt:lpstr>
      <vt:lpstr>宋体</vt:lpstr>
      <vt:lpstr>Arial</vt:lpstr>
      <vt:lpstr>Arial Black</vt:lpstr>
      <vt:lpstr>Calibri</vt:lpstr>
      <vt:lpstr>Cambria Math</vt:lpstr>
      <vt:lpstr>Comic Sans MS</vt:lpstr>
      <vt:lpstr>Courier New</vt:lpstr>
      <vt:lpstr>Gill Sans MT</vt:lpstr>
      <vt:lpstr>Symbol</vt:lpstr>
      <vt:lpstr>Times</vt:lpstr>
      <vt:lpstr>Times New Roman</vt:lpstr>
      <vt:lpstr>Wingdings</vt:lpstr>
      <vt:lpstr>Essential</vt:lpstr>
      <vt:lpstr>CacheQueue</vt:lpstr>
      <vt:lpstr>Pixel</vt:lpstr>
      <vt:lpstr>Theme1</vt:lpstr>
      <vt:lpstr>Equation</vt:lpstr>
      <vt:lpstr>Microsoft Word 97 - 2003 Document</vt:lpstr>
      <vt:lpstr>Big data algorithms</vt:lpstr>
      <vt:lpstr>PowerPoint Presentation</vt:lpstr>
      <vt:lpstr>Google trend</vt:lpstr>
      <vt:lpstr>PowerPoint Presentation</vt:lpstr>
      <vt:lpstr>Is there anything fundamentally new?</vt:lpstr>
      <vt:lpstr>Big data Applications</vt:lpstr>
      <vt:lpstr>PowerPoint Presentation</vt:lpstr>
      <vt:lpstr>Computational models for big data</vt:lpstr>
      <vt:lpstr>What’s the Bottleneck?</vt:lpstr>
      <vt:lpstr>Random Access Machine Model</vt:lpstr>
      <vt:lpstr>Hierarchical Memory</vt:lpstr>
      <vt:lpstr>Slow I/O</vt:lpstr>
      <vt:lpstr>Scalability Problems</vt:lpstr>
      <vt:lpstr>External Memory Model</vt:lpstr>
      <vt:lpstr>Fundamental Bounds</vt:lpstr>
      <vt:lpstr>Queues and Stacks</vt:lpstr>
      <vt:lpstr>Sorting</vt:lpstr>
      <vt:lpstr>Sorting</vt:lpstr>
      <vt:lpstr>Toy Experiment: Permuting</vt:lpstr>
      <vt:lpstr>Searching in External Memory</vt:lpstr>
      <vt:lpstr>B-trees</vt:lpstr>
      <vt:lpstr>(a,b)-tree</vt:lpstr>
      <vt:lpstr>(a,b)-Tree Insert</vt:lpstr>
      <vt:lpstr>(a,b)-Tree Insert</vt:lpstr>
      <vt:lpstr>(a,b)-Tree Delete</vt:lpstr>
      <vt:lpstr>(a,b)-Tree Delete</vt:lpstr>
      <vt:lpstr>(a,b)-Tree</vt:lpstr>
      <vt:lpstr>Pointer Dereferencing</vt:lpstr>
      <vt:lpstr>I/O-Efficient Pointer Dereferencing</vt:lpstr>
      <vt:lpstr>PowerPoint Presentation</vt:lpstr>
      <vt:lpstr>Problem One: Missing Card</vt:lpstr>
      <vt:lpstr>A data stream algorithm …</vt:lpstr>
      <vt:lpstr>Why do we need streaming algorithms</vt:lpstr>
      <vt:lpstr>Reservoir Sampling [Waterman ' ??; Vitter '85]</vt:lpstr>
      <vt:lpstr>Reservoir Sampling: Correctness Proof</vt:lpstr>
      <vt:lpstr>Problem two: Majority</vt:lpstr>
      <vt:lpstr>Problem three: Heavy hitters</vt:lpstr>
      <vt:lpstr>Heavy hitters</vt:lpstr>
      <vt:lpstr>Heavy hitters</vt:lpstr>
      <vt:lpstr>Heavy hitters</vt:lpstr>
      <vt:lpstr>Streaming MG analysis</vt:lpstr>
      <vt:lpstr>How about deletions?</vt:lpstr>
      <vt:lpstr>The Count-Min sketch [Cormode, Muthukrishnan, 2003]</vt:lpstr>
      <vt:lpstr>Updating the sketch</vt:lpstr>
      <vt:lpstr>Estimating the count of x</vt:lpstr>
      <vt:lpstr>Proof</vt:lpstr>
      <vt:lpstr>PowerPoint Presentation</vt:lpstr>
      <vt:lpstr>PowerPoint Presentation</vt:lpstr>
      <vt:lpstr>The Random Access Machine Model</vt:lpstr>
      <vt:lpstr>PRAM [Parallel Random Access Machine] </vt:lpstr>
      <vt:lpstr>Variants of PRAM model</vt:lpstr>
      <vt:lpstr>PRAM: Success or Failure?</vt:lpstr>
      <vt:lpstr>Problem: Sum </vt:lpstr>
      <vt:lpstr>How to do prefix sum ?</vt:lpstr>
      <vt:lpstr>Parallel Prefix Sum</vt:lpstr>
      <vt:lpstr>Parallel Mergesort</vt:lpstr>
      <vt:lpstr>Parallel Merge</vt:lpstr>
      <vt:lpstr>Distributed algorithms</vt:lpstr>
      <vt:lpstr>Example: Flooding</vt:lpstr>
      <vt:lpstr>Example: Flooding</vt:lpstr>
      <vt:lpstr>Application of Flooding: Spanning Tree Construction</vt:lpstr>
      <vt:lpstr>Leader Election</vt:lpstr>
      <vt:lpstr>Reducing communication on a ring</vt:lpstr>
      <vt:lpstr>Communication bound: O(n log n)</vt:lpstr>
      <vt:lpstr>The Bulk Synchronous Parallel Model (BSP)</vt:lpstr>
      <vt:lpstr>The BSP Model</vt:lpstr>
      <vt:lpstr>MapReduce</vt:lpstr>
      <vt:lpstr>Google Pregel for Graph Data</vt:lpstr>
      <vt:lpstr>Illustration: vertex partitions</vt:lpstr>
      <vt:lpstr>Example 1: PageRank</vt:lpstr>
      <vt:lpstr>Example 2: Single Source Shortest Paths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yike</dc:creator>
  <cp:lastModifiedBy>yike</cp:lastModifiedBy>
  <cp:revision>66</cp:revision>
  <dcterms:created xsi:type="dcterms:W3CDTF">2013-09-02T03:10:36Z</dcterms:created>
  <dcterms:modified xsi:type="dcterms:W3CDTF">2014-11-25T02:14:04Z</dcterms:modified>
</cp:coreProperties>
</file>