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61" r:id="rId10"/>
    <p:sldId id="262" r:id="rId11"/>
    <p:sldId id="298" r:id="rId12"/>
    <p:sldId id="269" r:id="rId13"/>
    <p:sldId id="270" r:id="rId14"/>
    <p:sldId id="286" r:id="rId15"/>
    <p:sldId id="287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2" y="-3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8B4B-ED74-40E0-9736-76B5813A8A50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9738-4D91-4B2E-BE62-C0B642B2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286000"/>
            <a:ext cx="9144000" cy="1524000"/>
          </a:xfrm>
        </p:spPr>
        <p:txBody>
          <a:bodyPr/>
          <a:lstStyle/>
          <a:p>
            <a:r>
              <a:rPr lang="en-US" sz="4000" b="1" dirty="0" smtClean="0"/>
              <a:t>COMP 5711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Advanced Algorithms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90600" y="4572000"/>
            <a:ext cx="7162800" cy="736600"/>
          </a:xfrm>
        </p:spPr>
        <p:txBody>
          <a:bodyPr/>
          <a:lstStyle/>
          <a:p>
            <a:pPr algn="ctr"/>
            <a:r>
              <a:rPr lang="en-US" dirty="0" err="1" smtClean="0"/>
              <a:t>Ke</a:t>
            </a:r>
            <a:r>
              <a:rPr lang="en-US" dirty="0" smtClean="0"/>
              <a:t> Yi</a:t>
            </a:r>
          </a:p>
          <a:p>
            <a:pPr algn="ctr"/>
            <a:r>
              <a:rPr lang="en-US" dirty="0" err="1" smtClean="0"/>
              <a:t>Dept</a:t>
            </a:r>
            <a:r>
              <a:rPr lang="en-US" dirty="0" smtClean="0"/>
              <a:t> CSE, HKUST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/>
          <a:lstStyle/>
          <a:p>
            <a:r>
              <a:rPr lang="en-US" sz="2800" dirty="0" smtClean="0"/>
              <a:t>RAM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Cannot have unbounded integers!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Can </a:t>
            </a:r>
            <a:r>
              <a:rPr lang="en-US" sz="2000" dirty="0"/>
              <a:t>also screw up time </a:t>
            </a:r>
            <a:r>
              <a:rPr lang="en-US" sz="2000" dirty="0" smtClean="0"/>
              <a:t>complexity: Can solve NP-complete problems in polynomial time if allow unbounded integers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Consider bit-level complexity?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Then multiplication/division is more costly than addition/subtraction 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smtClean="0"/>
              <a:t>Common assumptions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Each integer has O(log n) bits, any arithmetic operation (+, - , *, /, mod) on O(log n)-bit integers takes one unit of time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Or assume the word length is w bits, where w is a parameter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How about real numbers?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Real RAM</a:t>
            </a:r>
          </a:p>
        </p:txBody>
      </p:sp>
    </p:spTree>
    <p:extLst>
      <p:ext uri="{BB962C8B-B14F-4D97-AF65-F5344CB8AC3E}">
        <p14:creationId xmlns:p14="http://schemas.microsoft.com/office/powerpoint/2010/main" val="29446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253" y="609600"/>
            <a:ext cx="9144000" cy="457200"/>
          </a:xfrm>
        </p:spPr>
        <p:txBody>
          <a:bodyPr/>
          <a:lstStyle/>
          <a:p>
            <a:r>
              <a:rPr lang="en-US" sz="2800" dirty="0"/>
              <a:t>Models of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 smtClean="0"/>
              <a:t>Turing machine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Random Access Machine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Comparison model</a:t>
            </a:r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Computation models for </a:t>
            </a:r>
            <a:r>
              <a:rPr lang="en-US" sz="2000" dirty="0"/>
              <a:t>“Big data</a:t>
            </a:r>
            <a:r>
              <a:rPr lang="en-US" sz="2000" dirty="0" smtClean="0"/>
              <a:t>”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Data stream model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External memory model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Parallel models: PRAM, BSP, MapReduce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Distributed computing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17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/>
          <a:lstStyle/>
          <a:p>
            <a:r>
              <a:rPr lang="en-US" sz="2800" dirty="0" smtClean="0"/>
              <a:t>Asymptotics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848600" cy="495300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Asymptotics: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en-US" sz="2000" dirty="0" smtClean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endParaRPr lang="en-US" sz="2000" dirty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Why?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Easier to analyze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Result independent of implementation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Focus on growth rate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Worst-case analysis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848600" cy="4953000"/>
              </a:xfrm>
              <a:blipFill rotWithShape="1"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7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/>
          <a:lstStyle/>
          <a:p>
            <a:r>
              <a:rPr lang="en-US" sz="2800" dirty="0" smtClean="0"/>
              <a:t>Upper and Lower Bounds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038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Can you tell the differences of these statements: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The complexity of algorithm A is O(n log n)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complexity of algorithm A is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smtClean="0">
                <a:solidFill>
                  <a:schemeClr val="tx1"/>
                </a:solidFill>
              </a:rPr>
              <a:t>Ω</a:t>
            </a:r>
            <a:r>
              <a:rPr lang="en-US" sz="2000" dirty="0" smtClean="0">
                <a:solidFill>
                  <a:schemeClr val="tx1"/>
                </a:solidFill>
              </a:rPr>
              <a:t>(n </a:t>
            </a:r>
            <a:r>
              <a:rPr lang="en-US" sz="2000" dirty="0">
                <a:solidFill>
                  <a:schemeClr val="tx1"/>
                </a:solidFill>
              </a:rPr>
              <a:t>log 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complexity of algorithm A is </a:t>
            </a:r>
            <a:r>
              <a:rPr lang="el-GR" sz="2000" dirty="0" smtClean="0">
                <a:solidFill>
                  <a:schemeClr val="tx1"/>
                </a:solidFill>
              </a:rPr>
              <a:t>Θ</a:t>
            </a:r>
            <a:r>
              <a:rPr lang="en-US" sz="2000" dirty="0" smtClean="0">
                <a:solidFill>
                  <a:schemeClr val="tx1"/>
                </a:solidFill>
              </a:rPr>
              <a:t>(n </a:t>
            </a:r>
            <a:r>
              <a:rPr lang="en-US" sz="2000" dirty="0">
                <a:solidFill>
                  <a:schemeClr val="tx1"/>
                </a:solidFill>
              </a:rPr>
              <a:t>log 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complexity of </a:t>
            </a:r>
            <a:r>
              <a:rPr lang="en-US" sz="2000" dirty="0" smtClean="0">
                <a:solidFill>
                  <a:schemeClr val="tx1"/>
                </a:solidFill>
              </a:rPr>
              <a:t>problem P is </a:t>
            </a:r>
            <a:r>
              <a:rPr lang="en-US" sz="2000" dirty="0">
                <a:solidFill>
                  <a:schemeClr val="tx1"/>
                </a:solidFill>
              </a:rPr>
              <a:t>O(n log 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complexity of problem P is </a:t>
            </a:r>
            <a:r>
              <a:rPr lang="el-GR" sz="2000" dirty="0">
                <a:solidFill>
                  <a:schemeClr val="tx1"/>
                </a:solidFill>
              </a:rPr>
              <a:t>Ω</a:t>
            </a:r>
            <a:r>
              <a:rPr lang="en-US" sz="2000" dirty="0" smtClean="0">
                <a:solidFill>
                  <a:schemeClr val="tx1"/>
                </a:solidFill>
              </a:rPr>
              <a:t>(n </a:t>
            </a:r>
            <a:r>
              <a:rPr lang="en-US" sz="2000" dirty="0">
                <a:solidFill>
                  <a:schemeClr val="tx1"/>
                </a:solidFill>
              </a:rPr>
              <a:t>log n)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complexity of problem P is </a:t>
            </a:r>
            <a:r>
              <a:rPr lang="el-GR" sz="2000" dirty="0">
                <a:solidFill>
                  <a:schemeClr val="tx1"/>
                </a:solidFill>
              </a:rPr>
              <a:t>Θ</a:t>
            </a:r>
            <a:r>
              <a:rPr lang="en-US" sz="2000" dirty="0" smtClean="0">
                <a:solidFill>
                  <a:schemeClr val="tx1"/>
                </a:solidFill>
              </a:rPr>
              <a:t>(n </a:t>
            </a:r>
            <a:r>
              <a:rPr lang="en-US" sz="2000" dirty="0">
                <a:solidFill>
                  <a:schemeClr val="tx1"/>
                </a:solidFill>
              </a:rPr>
              <a:t>log 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48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" y="609600"/>
            <a:ext cx="9144000" cy="457200"/>
          </a:xfrm>
        </p:spPr>
        <p:txBody>
          <a:bodyPr/>
          <a:lstStyle/>
          <a:p>
            <a:r>
              <a:rPr lang="en-US" sz="2800" dirty="0" smtClean="0"/>
              <a:t>Lower Bounds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7848600" cy="5029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No unconditional, concrete lower bounds are known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>
                  <a:lnSpc>
                    <a:spcPct val="120000"/>
                  </a:lnSpc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NP-hardness, PSPACE-hardness, …</a:t>
                </a:r>
              </a:p>
              <a:p>
                <a:pPr>
                  <a:lnSpc>
                    <a:spcPct val="120000"/>
                  </a:lnSpc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Conjectures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/>
                  <a:t>Graph isomorphism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/>
                  <a:t>Integer factorization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/>
                  <a:t>Discrete logarithm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Parity </a:t>
                </a:r>
                <a:r>
                  <a:rPr lang="en-US" sz="2000" dirty="0" smtClean="0"/>
                  <a:t>game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ea typeface="Cambria Math"/>
                  </a:rPr>
                  <a:t>3</a:t>
                </a:r>
                <a:r>
                  <a:rPr lang="en-US" sz="2000" dirty="0" smtClean="0">
                    <a:ea typeface="Cambria Math"/>
                  </a:rPr>
                  <a:t>SUM: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000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000" b="0" baseline="30000" dirty="0" smtClean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endParaRPr lang="en-US" sz="20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7848600" cy="5029200"/>
              </a:xfrm>
              <a:blipFill rotWithShape="1"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4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/>
          <a:lstStyle/>
          <a:p>
            <a:r>
              <a:rPr lang="en-US" sz="2800" dirty="0" smtClean="0"/>
              <a:t>Lower Bounds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 smtClean="0"/>
              <a:t>Restricted computational models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Decision </a:t>
            </a:r>
            <a:r>
              <a:rPr lang="en-US" sz="2000" dirty="0" smtClean="0"/>
              <a:t>tree</a:t>
            </a:r>
          </a:p>
          <a:p>
            <a:pPr lvl="1"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/>
              <a:t>Non-time lower bounds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Circuit complexity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Communication </a:t>
            </a:r>
            <a:r>
              <a:rPr lang="en-US" sz="2000" dirty="0"/>
              <a:t>lower bounds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Space lower bounds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Data structure lower bounds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Cell-probe </a:t>
            </a:r>
            <a:r>
              <a:rPr lang="en-US" sz="2000" dirty="0"/>
              <a:t>lower </a:t>
            </a:r>
            <a:r>
              <a:rPr lang="en-US" sz="2000" dirty="0" smtClean="0"/>
              <a:t>bounds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Pointer-machine lower bounds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I/O lower bounds</a:t>
            </a:r>
          </a:p>
          <a:p>
            <a:pPr lvl="1">
              <a:lnSpc>
                <a:spcPct val="12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4907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5" y="609600"/>
            <a:ext cx="9144000" cy="457200"/>
          </a:xfrm>
        </p:spPr>
        <p:txBody>
          <a:bodyPr/>
          <a:lstStyle/>
          <a:p>
            <a:r>
              <a:rPr lang="en-US" sz="2800" dirty="0" smtClean="0"/>
              <a:t>Beyond Worst-Case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Expected case (for randomized algorithms)</a:t>
            </a:r>
          </a:p>
          <a:p>
            <a:pPr lvl="1"/>
            <a:r>
              <a:rPr lang="en-US" sz="2000" dirty="0" smtClean="0"/>
              <a:t>Also high-probability </a:t>
            </a:r>
            <a:r>
              <a:rPr lang="en-US" sz="2000" dirty="0" smtClean="0"/>
              <a:t>bound</a:t>
            </a:r>
          </a:p>
          <a:p>
            <a:endParaRPr lang="en-US" sz="2000" dirty="0" smtClean="0"/>
          </a:p>
          <a:p>
            <a:r>
              <a:rPr lang="en-US" sz="2000" dirty="0" smtClean="0"/>
              <a:t>Instance-optimality </a:t>
            </a:r>
          </a:p>
          <a:p>
            <a:endParaRPr lang="en-US" sz="2000" dirty="0" smtClean="0"/>
          </a:p>
          <a:p>
            <a:r>
              <a:rPr lang="en-US" sz="2000" dirty="0" smtClean="0"/>
              <a:t>Average-case analysis</a:t>
            </a:r>
          </a:p>
          <a:p>
            <a:endParaRPr lang="en-US" sz="2000" dirty="0" smtClean="0"/>
          </a:p>
          <a:p>
            <a:r>
              <a:rPr lang="en-US" sz="2000" dirty="0" smtClean="0"/>
              <a:t>Smoothed Analysis</a:t>
            </a:r>
          </a:p>
        </p:txBody>
      </p:sp>
      <p:pic>
        <p:nvPicPr>
          <p:cNvPr id="1026" name="Picture 2" descr="C:\Users\yike\Downloads\8486211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9" b="18924"/>
          <a:stretch/>
        </p:blipFill>
        <p:spPr bwMode="auto">
          <a:xfrm>
            <a:off x="0" y="4114800"/>
            <a:ext cx="9144000" cy="239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Background Requirements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COMP3711 (Undergrad algorithms course)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Sorting and searching, divide &amp; conquer, greedy, dynamic programming, graph algorithms (MST, shortest path, etc</a:t>
            </a:r>
            <a:r>
              <a:rPr lang="en-US" sz="2000" dirty="0" smtClean="0">
                <a:latin typeface="Comic Sans MS" panose="030F0702030302020204" pitchFamily="66" charset="0"/>
              </a:rPr>
              <a:t>.),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Analysis of </a:t>
            </a:r>
            <a:r>
              <a:rPr lang="en-US" sz="2000" dirty="0" smtClean="0">
                <a:latin typeface="Comic Sans MS" panose="030F0702030302020204" pitchFamily="66" charset="0"/>
              </a:rPr>
              <a:t>algorithms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NP-completeness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Basic discrete math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Recurrences, logic and proofs, basic graph theory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Basic probability theory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Probability space, random variables, expectation, variance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75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Background Check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Q1: What do you need to prove in order to show that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an algorithm runs in </a:t>
            </a:r>
            <a:r>
              <a:rPr lang="en-US" sz="2000" dirty="0" smtClean="0">
                <a:latin typeface="Comic Sans MS" panose="030F0702030302020204" pitchFamily="66" charset="0"/>
              </a:rPr>
              <a:t>O(n log n) </a:t>
            </a:r>
            <a:r>
              <a:rPr lang="en-US" sz="2000" dirty="0" smtClean="0">
                <a:latin typeface="Comic Sans MS" panose="030F0702030302020204" pitchFamily="66" charset="0"/>
              </a:rPr>
              <a:t>time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an algorithm runs in </a:t>
            </a:r>
            <a:r>
              <a:rPr lang="el-GR" sz="2000" dirty="0" smtClean="0">
                <a:latin typeface="Comic Sans MS" panose="030F0702030302020204" pitchFamily="66" charset="0"/>
              </a:rPr>
              <a:t>Ω</a:t>
            </a:r>
            <a:r>
              <a:rPr lang="en-US" sz="2000" dirty="0" smtClean="0">
                <a:latin typeface="Comic Sans MS" panose="030F0702030302020204" pitchFamily="66" charset="0"/>
              </a:rPr>
              <a:t>(n log n) </a:t>
            </a:r>
            <a:r>
              <a:rPr lang="en-US" sz="2000" dirty="0" smtClean="0">
                <a:latin typeface="Comic Sans MS" panose="030F0702030302020204" pitchFamily="66" charset="0"/>
              </a:rPr>
              <a:t>time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an algorithm runs in </a:t>
            </a:r>
            <a:r>
              <a:rPr lang="el-GR" sz="2000" dirty="0" smtClean="0">
                <a:latin typeface="Comic Sans MS" panose="030F0702030302020204" pitchFamily="66" charset="0"/>
              </a:rPr>
              <a:t>Θ</a:t>
            </a:r>
            <a:r>
              <a:rPr lang="en-US" sz="2000" dirty="0" smtClean="0">
                <a:latin typeface="Comic Sans MS" panose="030F0702030302020204" pitchFamily="66" charset="0"/>
              </a:rPr>
              <a:t>(n log n) </a:t>
            </a:r>
            <a:r>
              <a:rPr lang="en-US" sz="2000" dirty="0">
                <a:latin typeface="Comic Sans MS" panose="030F0702030302020204" pitchFamily="66" charset="0"/>
              </a:rPr>
              <a:t>time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Q1’: What </a:t>
            </a:r>
            <a:r>
              <a:rPr lang="en-US" sz="2000" dirty="0">
                <a:latin typeface="Comic Sans MS" panose="030F0702030302020204" pitchFamily="66" charset="0"/>
              </a:rPr>
              <a:t>do you need to prove in order to show that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a problem can be solved in </a:t>
            </a:r>
            <a:r>
              <a:rPr lang="en-US" sz="2000" dirty="0" smtClean="0">
                <a:latin typeface="Comic Sans MS" panose="030F0702030302020204" pitchFamily="66" charset="0"/>
              </a:rPr>
              <a:t>O(n log n) time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a problem must be solved in </a:t>
            </a:r>
            <a:r>
              <a:rPr lang="el-GR" sz="2000" dirty="0" smtClean="0">
                <a:latin typeface="Comic Sans MS" panose="030F0702030302020204" pitchFamily="66" charset="0"/>
              </a:rPr>
              <a:t>Ω</a:t>
            </a:r>
            <a:r>
              <a:rPr lang="en-US" sz="2000" dirty="0" smtClean="0">
                <a:latin typeface="Comic Sans MS" panose="030F0702030302020204" pitchFamily="66" charset="0"/>
              </a:rPr>
              <a:t>(n log n) time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the </a:t>
            </a:r>
            <a:r>
              <a:rPr lang="en-US" sz="2000" dirty="0">
                <a:latin typeface="Comic Sans MS" panose="030F0702030302020204" pitchFamily="66" charset="0"/>
              </a:rPr>
              <a:t>time complexity of a problem is </a:t>
            </a:r>
            <a:r>
              <a:rPr lang="el-GR" sz="2000" dirty="0">
                <a:latin typeface="Comic Sans MS" panose="030F0702030302020204" pitchFamily="66" charset="0"/>
              </a:rPr>
              <a:t>Θ</a:t>
            </a:r>
            <a:r>
              <a:rPr lang="en-US" sz="2000" dirty="0" smtClean="0">
                <a:latin typeface="Comic Sans MS" panose="030F0702030302020204" pitchFamily="66" charset="0"/>
              </a:rPr>
              <a:t>(n log n)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Background Check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Q2: Radix sort can sort n numbers in O(n) time, which breaks the </a:t>
            </a:r>
            <a:r>
              <a:rPr lang="el-GR" sz="2000" dirty="0" smtClean="0">
                <a:latin typeface="Comic Sans MS" panose="030F0702030302020204" pitchFamily="66" charset="0"/>
              </a:rPr>
              <a:t>Ω</a:t>
            </a:r>
            <a:r>
              <a:rPr lang="en-US" sz="2000" dirty="0" smtClean="0">
                <a:latin typeface="Comic Sans MS" panose="030F0702030302020204" pitchFamily="66" charset="0"/>
              </a:rPr>
              <a:t>(n log n) sorting lower bound. What’s wrong?</a:t>
            </a:r>
          </a:p>
          <a:p>
            <a:pPr lvl="1">
              <a:lnSpc>
                <a:spcPct val="120000"/>
              </a:lnSpc>
            </a:pPr>
            <a:endParaRPr lang="en-US" sz="2000" dirty="0">
              <a:latin typeface="Comic Sans MS" panose="030F0702030302020204" pitchFamily="66" charset="0"/>
            </a:endParaRPr>
          </a:p>
          <a:p>
            <a:pPr lvl="1">
              <a:lnSpc>
                <a:spcPct val="120000"/>
              </a:lnSpc>
            </a:pP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4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Background Check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Q3: Consider Quicksort. Let I be the set of all input instances and P be the set of all possible choices of the pivots. Let </a:t>
                </a:r>
                <a:r>
                  <a:rPr lang="en-US" sz="3200" i="1" dirty="0" smtClean="0">
                    <a:latin typeface="Comic Sans MS" panose="030F0702030302020204" pitchFamily="66" charset="0"/>
                  </a:rPr>
                  <a:t>f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200" i="1" dirty="0" err="1" smtClean="0">
                    <a:latin typeface="Comic Sans MS" panose="030F0702030302020204" pitchFamily="66" charset="0"/>
                  </a:rPr>
                  <a:t>i</a:t>
                </a:r>
                <a:r>
                  <a:rPr lang="en-US" sz="3200" i="1" dirty="0" smtClean="0">
                    <a:latin typeface="Comic Sans MS" panose="030F0702030302020204" pitchFamily="66" charset="0"/>
                  </a:rPr>
                  <a:t>, p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 be its running on instance </a:t>
                </a:r>
                <a:r>
                  <a:rPr lang="en-US" sz="3200" i="1" dirty="0" err="1" smtClean="0">
                    <a:latin typeface="Comic Sans MS" panose="030F0702030302020204" pitchFamily="66" charset="0"/>
                  </a:rPr>
                  <a:t>i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with pivot choice </a:t>
                </a:r>
                <a:r>
                  <a:rPr lang="en-US" sz="3200" i="1" dirty="0" smtClean="0">
                    <a:latin typeface="Comic Sans MS" panose="030F0702030302020204" pitchFamily="66" charset="0"/>
                  </a:rPr>
                  <a:t>p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. Then</a:t>
                </a:r>
              </a:p>
              <a:p>
                <a:pPr marL="457200" lvl="1" indent="0">
                  <a:lnSpc>
                    <a:spcPct val="140000"/>
                  </a:lnSpc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3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400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400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4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400" b="0" i="0" smtClean="0">
                                      <a:latin typeface="Comic Sans MS" panose="030F0702030302020204" pitchFamily="66" charset="0"/>
                                      <a:ea typeface="Cambria Math"/>
                                    </a:rPr>
                                    <m:t>I</m:t>
                                  </m:r>
                                </m:lim>
                              </m:limLow>
                              <m:func>
                                <m:funcPr>
                                  <m:ctrlPr>
                                    <a:rPr lang="en-US" sz="3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400" b="0" i="1" smtClean="0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400" b="0" i="0" smtClean="0"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3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3400" b="0" i="0" smtClean="0">
                                          <a:latin typeface="Comic Sans MS" panose="030F0702030302020204" pitchFamily="66" charset="0"/>
                                          <a:ea typeface="Cambria Math"/>
                                        </a:rPr>
                                        <m:t>P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3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=</m:t>
                              </m:r>
                            </m:e>
                          </m:func>
                        </m:fName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(?)</m:t>
                          </m:r>
                        </m:e>
                      </m:func>
                    </m:oMath>
                  </m:oMathPara>
                </a14:m>
                <a:endParaRPr lang="en-US" sz="3400" dirty="0" smtClean="0">
                  <a:latin typeface="Comic Sans MS" panose="030F0702030302020204" pitchFamily="66" charset="0"/>
                </a:endParaRPr>
              </a:p>
              <a:p>
                <a:pPr marL="457200" lvl="1" indent="0">
                  <a:lnSpc>
                    <a:spcPct val="140000"/>
                  </a:lnSpc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400" b="0" i="0" smtClean="0">
                                      <a:latin typeface="Cambria Math"/>
                                    </a:rPr>
                                    <m:t>ave</m:t>
                                  </m:r>
                                </m:e>
                                <m:lim>
                                  <m:r>
                                    <a:rPr lang="en-US" sz="3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4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400">
                                      <a:latin typeface="Comic Sans MS" panose="030F0702030302020204" pitchFamily="66" charset="0"/>
                                      <a:ea typeface="Cambria Math"/>
                                    </a:rPr>
                                    <m:t>I</m:t>
                                  </m:r>
                                </m:lim>
                              </m:limLow>
                              <m:func>
                                <m:funcPr>
                                  <m:ctrlPr>
                                    <a:rPr lang="en-US" sz="3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400" i="1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400">
                                          <a:latin typeface="Cambria Math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3400">
                                          <a:latin typeface="Comic Sans MS" panose="030F0702030302020204" pitchFamily="66" charset="0"/>
                                          <a:ea typeface="Cambria Math"/>
                                        </a:rPr>
                                        <m:t>P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3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=</m:t>
                              </m:r>
                            </m:e>
                          </m:func>
                        </m:fName>
                        <m:e>
                          <m:r>
                            <a:rPr lang="en-US" sz="3400" i="1">
                              <a:latin typeface="Cambria Math"/>
                            </a:rPr>
                            <m:t>𝑂</m:t>
                          </m:r>
                          <m:r>
                            <a:rPr lang="en-US" sz="3400" i="1">
                              <a:latin typeface="Cambria Math"/>
                            </a:rPr>
                            <m:t>(?)</m:t>
                          </m:r>
                        </m:e>
                      </m:func>
                    </m:oMath>
                  </m:oMathPara>
                </a14:m>
                <a:endParaRPr lang="en-US" sz="3400" dirty="0">
                  <a:latin typeface="Comic Sans MS" panose="030F0702030302020204" pitchFamily="66" charset="0"/>
                </a:endParaRPr>
              </a:p>
              <a:p>
                <a:pPr marL="457200" lvl="1" indent="0">
                  <a:lnSpc>
                    <a:spcPct val="140000"/>
                  </a:lnSpc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40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3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4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400">
                                      <a:latin typeface="Comic Sans MS" panose="030F0702030302020204" pitchFamily="66" charset="0"/>
                                      <a:ea typeface="Cambria Math"/>
                                    </a:rPr>
                                    <m:t>I</m:t>
                                  </m:r>
                                </m:lim>
                              </m:limLow>
                              <m:func>
                                <m:funcPr>
                                  <m:ctrlPr>
                                    <a:rPr lang="en-US" sz="3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400" i="1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400" b="0" i="0" smtClean="0">
                                          <a:latin typeface="Cambria Math"/>
                                        </a:rPr>
                                        <m:t>ave</m:t>
                                      </m:r>
                                    </m:e>
                                    <m:lim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3400">
                                          <a:latin typeface="Comic Sans MS" panose="030F0702030302020204" pitchFamily="66" charset="0"/>
                                          <a:ea typeface="Cambria Math"/>
                                        </a:rPr>
                                        <m:t>P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3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=</m:t>
                              </m:r>
                            </m:e>
                          </m:func>
                        </m:fName>
                        <m:e>
                          <m:r>
                            <a:rPr lang="en-US" sz="3400" i="1">
                              <a:latin typeface="Cambria Math"/>
                            </a:rPr>
                            <m:t>𝑂</m:t>
                          </m:r>
                          <m:r>
                            <a:rPr lang="en-US" sz="3400" i="1">
                              <a:latin typeface="Cambria Math"/>
                            </a:rPr>
                            <m:t>(?)</m:t>
                          </m:r>
                        </m:e>
                      </m:func>
                    </m:oMath>
                  </m:oMathPara>
                </a14:m>
                <a:endParaRPr lang="en-US" sz="3400" dirty="0" smtClean="0">
                  <a:latin typeface="Comic Sans MS" panose="030F0702030302020204" pitchFamily="66" charset="0"/>
                </a:endParaRPr>
              </a:p>
              <a:p>
                <a:pPr marL="457200" lvl="1" indent="0">
                  <a:lnSpc>
                    <a:spcPct val="140000"/>
                  </a:lnSpc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400" b="0" i="0" smtClean="0">
                                      <a:latin typeface="Cambria Math"/>
                                    </a:rPr>
                                    <m:t>ave</m:t>
                                  </m:r>
                                </m:e>
                                <m:lim>
                                  <m:r>
                                    <a:rPr lang="en-US" sz="3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400" i="1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400">
                                      <a:latin typeface="Comic Sans MS" panose="030F0702030302020204" pitchFamily="66" charset="0"/>
                                      <a:ea typeface="Cambria Math"/>
                                    </a:rPr>
                                    <m:t>I</m:t>
                                  </m:r>
                                </m:lim>
                              </m:limLow>
                              <m:func>
                                <m:funcPr>
                                  <m:ctrlPr>
                                    <a:rPr lang="en-US" sz="3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400" i="1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400">
                                          <a:latin typeface="Cambria Math"/>
                                        </a:rPr>
                                        <m:t>ave</m:t>
                                      </m:r>
                                    </m:e>
                                    <m:lim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3400">
                                          <a:latin typeface="Comic Sans MS" panose="030F0702030302020204" pitchFamily="66" charset="0"/>
                                          <a:ea typeface="Cambria Math"/>
                                        </a:rPr>
                                        <m:t>P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3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34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a:rPr lang="en-US" sz="3400" i="1">
                                  <a:latin typeface="Cambria Math"/>
                                </a:rPr>
                                <m:t>=</m:t>
                              </m:r>
                            </m:e>
                          </m:func>
                        </m:fName>
                        <m:e>
                          <m:r>
                            <a:rPr lang="en-US" sz="3400" i="1">
                              <a:latin typeface="Cambria Math"/>
                            </a:rPr>
                            <m:t>𝑂</m:t>
                          </m:r>
                          <m:r>
                            <a:rPr lang="en-US" sz="3400" i="1">
                              <a:latin typeface="Cambria Math"/>
                            </a:rPr>
                            <m:t>(?)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lvl="1">
                  <a:lnSpc>
                    <a:spcPct val="140000"/>
                  </a:lnSpc>
                </a:pPr>
                <a:endParaRPr lang="en-US" dirty="0" smtClean="0">
                  <a:latin typeface="Comic Sans MS" panose="030F0702030302020204" pitchFamily="66" charset="0"/>
                </a:endParaRPr>
              </a:p>
              <a:p>
                <a:pPr lvl="1">
                  <a:lnSpc>
                    <a:spcPct val="140000"/>
                  </a:lnSpc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Which one do we mean when we say that quicksort runs in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O(n log n) time?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75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762000" y="2130425"/>
            <a:ext cx="7543800" cy="16033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 Few General Issues about</a:t>
            </a:r>
            <a:br>
              <a:rPr lang="en-US" dirty="0" smtClean="0"/>
            </a:br>
            <a:r>
              <a:rPr lang="en-US" dirty="0" smtClean="0"/>
              <a:t>Algorithm Design &amp;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/>
          <a:lstStyle/>
          <a:p>
            <a:r>
              <a:rPr lang="en-US" sz="2800" dirty="0" smtClean="0"/>
              <a:t>Models of Computation</a:t>
            </a: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620000" cy="384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All models are wrong,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But some are useful.</a:t>
            </a:r>
          </a:p>
          <a:p>
            <a:pPr algn="r"/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George E. P.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38" y="609600"/>
            <a:ext cx="9144000" cy="457200"/>
          </a:xfrm>
        </p:spPr>
        <p:txBody>
          <a:bodyPr/>
          <a:lstStyle/>
          <a:p>
            <a:r>
              <a:rPr lang="en-US" sz="2800" dirty="0"/>
              <a:t>Models of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Turing machine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r>
              <a:rPr lang="en-US" sz="2000" dirty="0" smtClean="0"/>
              <a:t>Random Access Machine (RAM)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22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5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Classical measures for algorithms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/>
                  <a:t>But do you really understand it?</a:t>
                </a:r>
              </a:p>
              <a:p>
                <a:pPr>
                  <a:lnSpc>
                    <a:spcPct val="120000"/>
                  </a:lnSpc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The set membership problem: How to store a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of integers compactly such that, for any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, we can check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effectLst/>
                        <a:latin typeface="Cambria Math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effectLst/>
                        <a:latin typeface="Cambria Math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i="1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endParaRPr lang="en-US" sz="2000" dirty="0" smtClean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Proposed solution: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000" i="1" baseline="-2500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𝑖</m:t>
                    </m:r>
                  </m:oMath>
                </a14:m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be the </a:t>
                </a:r>
                <a:r>
                  <a:rPr lang="en-US" sz="2000" dirty="0" err="1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i-th</a:t>
                </a: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prime number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𝑠</m:t>
                    </m:r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Arial Unicode MS" panose="020B0604020202020204" pitchFamily="34" charset="-128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Arial Unicode MS" panose="020B0604020202020204" pitchFamily="34" charset="-128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𝑝</m:t>
                        </m:r>
                        <m:r>
                          <a:rPr lang="en-US" sz="2000" b="0" i="1" baseline="-25000" smtClean="0">
                            <a:latin typeface="Cambria Math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𝑖</m:t>
                        </m:r>
                      </m:e>
                    </m:nary>
                  </m:oMath>
                </a14:m>
                <a:endParaRPr lang="en-US" sz="2000" b="0" i="1" dirty="0" smtClean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Now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</m:oMath>
                </a14:m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, check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000" b="0" i="1" baseline="-25000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| </m:t>
                    </m:r>
                    <m:r>
                      <a:rPr lang="en-US" sz="2000" b="0" i="1" smtClean="0">
                        <a:latin typeface="Cambria Math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𝑠</m:t>
                    </m:r>
                  </m:oMath>
                </a14:m>
                <a:r>
                  <a:rPr lang="en-US" sz="2000" b="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endParaRPr lang="en-US" sz="2000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Claim: We can solve this problem in O(1) space!</a:t>
                </a:r>
                <a:endParaRPr lang="en-US" sz="2000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648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2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2263</TotalTime>
  <Words>751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COMP 5711  Advanced Algorithms</vt:lpstr>
      <vt:lpstr>Background Requirements</vt:lpstr>
      <vt:lpstr>Background Check</vt:lpstr>
      <vt:lpstr>Background Check</vt:lpstr>
      <vt:lpstr>Background Check</vt:lpstr>
      <vt:lpstr>A Few General Issues about Algorithm Design &amp; Analysis</vt:lpstr>
      <vt:lpstr>Models of Computation</vt:lpstr>
      <vt:lpstr>Models of Computation</vt:lpstr>
      <vt:lpstr>RAM</vt:lpstr>
      <vt:lpstr>RAM</vt:lpstr>
      <vt:lpstr>Models of Computation</vt:lpstr>
      <vt:lpstr>Asymptotics</vt:lpstr>
      <vt:lpstr>Upper and Lower Bounds</vt:lpstr>
      <vt:lpstr>Lower Bounds</vt:lpstr>
      <vt:lpstr>Lower Bounds</vt:lpstr>
      <vt:lpstr>Beyond Worst-Case Analysis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Elements in Computer Science Research and Paper Writing</dc:title>
  <dc:creator>yike</dc:creator>
  <cp:lastModifiedBy>yike</cp:lastModifiedBy>
  <cp:revision>79</cp:revision>
  <dcterms:created xsi:type="dcterms:W3CDTF">2014-02-13T03:02:31Z</dcterms:created>
  <dcterms:modified xsi:type="dcterms:W3CDTF">2014-09-01T00:56:24Z</dcterms:modified>
</cp:coreProperties>
</file>