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1" r:id="rId10"/>
    <p:sldId id="269" r:id="rId11"/>
    <p:sldId id="263" r:id="rId12"/>
    <p:sldId id="266" r:id="rId13"/>
    <p:sldId id="267" r:id="rId14"/>
    <p:sldId id="272" r:id="rId15"/>
    <p:sldId id="265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2" d="100"/>
          <a:sy n="72" d="100"/>
        </p:scale>
        <p:origin x="-90" y="-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6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7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2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0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6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4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0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B5CA-0141-458F-819E-795C835DA50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27FC-2B34-4E48-BA72-5ACE1554F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8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enramsey.com/blog/2008/05/206-partial-content-and-range-requests/" TargetMode="External"/><Relationship Id="rId2" Type="http://schemas.openxmlformats.org/officeDocument/2006/relationships/hyperlink" Target="http://www.cyberciti.biz/cloud-computing/http-status-code-206-commad-line-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 4621</a:t>
            </a:r>
            <a:br>
              <a:rPr lang="en-US" altLang="zh-CN" dirty="0" smtClean="0"/>
            </a:br>
            <a:r>
              <a:rPr lang="en-US" altLang="zh-CN" dirty="0" smtClean="0"/>
              <a:t>Lab Tutorial #4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Spring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6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simple Web </a:t>
            </a:r>
            <a:r>
              <a:rPr lang="en-US" altLang="zh-CN" dirty="0" smtClean="0"/>
              <a:t>Server:</a:t>
            </a:r>
            <a:endParaRPr lang="en-US" altLang="zh-CN" dirty="0"/>
          </a:p>
          <a:p>
            <a:pPr lvl="1"/>
            <a:r>
              <a:rPr lang="en-US" altLang="zh-CN" dirty="0" smtClean="0"/>
              <a:t>Handle basic </a:t>
            </a:r>
            <a:r>
              <a:rPr lang="en-US" altLang="zh-CN" dirty="0"/>
              <a:t>request of web </a:t>
            </a:r>
            <a:r>
              <a:rPr lang="en-US" altLang="zh-CN" dirty="0" smtClean="0"/>
              <a:t>page (tutorial #1-3)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Handle </a:t>
            </a:r>
            <a:r>
              <a:rPr lang="en-US" altLang="zh-CN" dirty="0"/>
              <a:t>multiple requests </a:t>
            </a:r>
            <a:r>
              <a:rPr lang="en-US" altLang="zh-CN" dirty="0" smtClean="0"/>
              <a:t>simultaneously </a:t>
            </a:r>
            <a:r>
              <a:rPr lang="en-US" altLang="zh-CN" dirty="0"/>
              <a:t>(tutorial #3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Handle request of downloading large file with HTTP Range(tutorial #4)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7942"/>
            <a:ext cx="9002381" cy="38200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478"/>
          </a:xfrm>
        </p:spPr>
        <p:txBody>
          <a:bodyPr/>
          <a:lstStyle/>
          <a:p>
            <a:r>
              <a:rPr lang="en-US" altLang="zh-CN" dirty="0" smtClean="0"/>
              <a:t>Programming 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6776"/>
            <a:ext cx="10515600" cy="55312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client requests a default page, then replies with a simple web page, which shows </a:t>
            </a:r>
            <a:r>
              <a:rPr lang="en-US" altLang="zh-CN" dirty="0" smtClean="0">
                <a:solidFill>
                  <a:schemeClr val="accent1"/>
                </a:solidFill>
              </a:rPr>
              <a:t>your name and student ID</a:t>
            </a:r>
            <a:r>
              <a:rPr lang="en-US" altLang="zh-CN" dirty="0" smtClean="0"/>
              <a:t>. 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sz="19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95" y="4873695"/>
            <a:ext cx="2314898" cy="167663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640541" y="3606804"/>
            <a:ext cx="7700248" cy="28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47093" y="3422138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Requesting default webpage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835154" y="3239706"/>
            <a:ext cx="2505635" cy="367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1"/>
          </p:cNvCxnSpPr>
          <p:nvPr/>
        </p:nvCxnSpPr>
        <p:spPr>
          <a:xfrm flipV="1">
            <a:off x="6271668" y="5712012"/>
            <a:ext cx="3294427" cy="945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9784"/>
            <a:ext cx="7954485" cy="40582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Project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4682"/>
            <a:ext cx="10515600" cy="4572281"/>
          </a:xfrm>
        </p:spPr>
        <p:txBody>
          <a:bodyPr/>
          <a:lstStyle/>
          <a:p>
            <a:r>
              <a:rPr lang="en-US" altLang="zh-CN" dirty="0"/>
              <a:t>If the client requests </a:t>
            </a:r>
            <a:r>
              <a:rPr lang="en-US" altLang="zh-CN" b="1" dirty="0">
                <a:solidFill>
                  <a:schemeClr val="accent1"/>
                </a:solidFill>
              </a:rPr>
              <a:t>“test.mp4</a:t>
            </a:r>
            <a:r>
              <a:rPr lang="en-US" altLang="zh-CN" b="1" dirty="0" smtClean="0">
                <a:solidFill>
                  <a:schemeClr val="accent1"/>
                </a:solidFill>
              </a:rPr>
              <a:t>” </a:t>
            </a:r>
            <a:r>
              <a:rPr lang="en-US" altLang="zh-CN" i="1" dirty="0" smtClean="0"/>
              <a:t>(hardcode this name in your code)</a:t>
            </a:r>
            <a:r>
              <a:rPr lang="en-US" altLang="zh-CN" dirty="0" smtClean="0"/>
              <a:t>, </a:t>
            </a:r>
            <a:r>
              <a:rPr lang="en-US" altLang="zh-CN" dirty="0"/>
              <a:t>then </a:t>
            </a:r>
            <a:r>
              <a:rPr lang="en-US" altLang="zh-CN" dirty="0" smtClean="0"/>
              <a:t>show support of HTTP range</a:t>
            </a:r>
            <a:endParaRPr lang="en-US" altLang="zh-CN" sz="23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45070" y="3455005"/>
            <a:ext cx="28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Requesting a video file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7611035" y="3069242"/>
            <a:ext cx="1134035" cy="570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</p:cNvCxnSpPr>
          <p:nvPr/>
        </p:nvCxnSpPr>
        <p:spPr>
          <a:xfrm flipH="1">
            <a:off x="2348753" y="3639671"/>
            <a:ext cx="6396317" cy="60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745070" y="5213951"/>
            <a:ext cx="285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Indicating support of HTTP range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2160494" y="5537117"/>
            <a:ext cx="6584576" cy="254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Project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/>
          <a:lstStyle/>
          <a:p>
            <a:r>
              <a:rPr lang="en-US" altLang="zh-CN" dirty="0"/>
              <a:t>If the </a:t>
            </a:r>
            <a:r>
              <a:rPr lang="en-US" altLang="zh-CN" dirty="0" smtClean="0"/>
              <a:t>client </a:t>
            </a:r>
            <a:r>
              <a:rPr lang="en-US" altLang="zh-CN" dirty="0"/>
              <a:t>requests “test.mp4</a:t>
            </a:r>
            <a:r>
              <a:rPr lang="en-US" altLang="zh-CN" dirty="0" smtClean="0"/>
              <a:t>” with a valid range request, </a:t>
            </a:r>
            <a:r>
              <a:rPr lang="en-US" altLang="zh-CN" dirty="0"/>
              <a:t>then </a:t>
            </a:r>
            <a:r>
              <a:rPr lang="en-US" altLang="zh-CN" dirty="0" smtClean="0"/>
              <a:t>replies specified data range</a:t>
            </a:r>
            <a:endParaRPr lang="en-US" altLang="zh-CN" sz="23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54484"/>
            <a:ext cx="9339424" cy="44035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35670" y="2719849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Requesting a range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 flipV="1">
            <a:off x="5549153" y="2650767"/>
            <a:ext cx="4186517" cy="253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35670" y="5156667"/>
            <a:ext cx="245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 specified range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3505200" y="5341333"/>
            <a:ext cx="6230470" cy="835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</p:cNvCxnSpPr>
          <p:nvPr/>
        </p:nvCxnSpPr>
        <p:spPr>
          <a:xfrm flipH="1" flipV="1">
            <a:off x="2805954" y="4706975"/>
            <a:ext cx="6929716" cy="63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Project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en-US" altLang="zh-CN" dirty="0" smtClean="0"/>
              <a:t>If client request an invalid range, </a:t>
            </a:r>
            <a:r>
              <a:rPr lang="en-US" altLang="zh-CN" dirty="0"/>
              <a:t>then return </a:t>
            </a:r>
            <a:r>
              <a:rPr lang="en-US" altLang="zh-CN" dirty="0">
                <a:solidFill>
                  <a:schemeClr val="accent1"/>
                </a:solidFill>
              </a:rPr>
              <a:t>416 Requested Range Not </a:t>
            </a:r>
            <a:r>
              <a:rPr lang="en-US" altLang="zh-CN" dirty="0" err="1" smtClean="0">
                <a:solidFill>
                  <a:schemeClr val="accent1"/>
                </a:solidFill>
              </a:rPr>
              <a:t>Satisfiable</a:t>
            </a:r>
            <a:r>
              <a:rPr lang="en-US" altLang="zh-CN" dirty="0"/>
              <a:t>, use </a:t>
            </a:r>
            <a:r>
              <a:rPr lang="en-US" altLang="zh-CN" i="1" dirty="0" smtClean="0">
                <a:solidFill>
                  <a:schemeClr val="accent1"/>
                </a:solidFill>
              </a:rPr>
              <a:t>Content-Range header </a:t>
            </a:r>
            <a:r>
              <a:rPr lang="en-US" altLang="zh-CN" dirty="0" smtClean="0"/>
              <a:t>to indicate valid range</a:t>
            </a:r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68706"/>
            <a:ext cx="9061510" cy="3989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38446" y="3370813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Requesting a range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5378824" y="3039035"/>
            <a:ext cx="4159622" cy="516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38446" y="5807631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 error and valid range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 flipV="1">
            <a:off x="3621742" y="4918425"/>
            <a:ext cx="5916704" cy="121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1"/>
          </p:cNvCxnSpPr>
          <p:nvPr/>
        </p:nvCxnSpPr>
        <p:spPr>
          <a:xfrm flipH="1" flipV="1">
            <a:off x="2680448" y="5992297"/>
            <a:ext cx="6857998" cy="13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 folder named as “</a:t>
            </a:r>
            <a:r>
              <a:rPr lang="en-US" altLang="zh-CN" dirty="0" err="1" smtClean="0"/>
              <a:t>name_studentID</a:t>
            </a:r>
            <a:r>
              <a:rPr lang="en-US" altLang="zh-CN" dirty="0" smtClean="0"/>
              <a:t>”, which should include</a:t>
            </a:r>
          </a:p>
          <a:p>
            <a:pPr lvl="1"/>
            <a:r>
              <a:rPr lang="en-US" altLang="zh-CN" dirty="0" smtClean="0"/>
              <a:t>All source code (.java)</a:t>
            </a:r>
          </a:p>
          <a:p>
            <a:pPr lvl="1"/>
            <a:r>
              <a:rPr lang="en-US" altLang="zh-CN" dirty="0" smtClean="0"/>
              <a:t>A two-page project report (</a:t>
            </a:r>
            <a:r>
              <a:rPr lang="en-US" altLang="zh-CN" dirty="0"/>
              <a:t>Times New Roman, 11pts, single </a:t>
            </a:r>
            <a:r>
              <a:rPr lang="en-US" altLang="zh-CN" dirty="0" smtClean="0"/>
              <a:t>column)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No need to submit test.mp4, </a:t>
            </a:r>
            <a:r>
              <a:rPr lang="en-US" altLang="zh-CN" dirty="0"/>
              <a:t>just hardcode this file name in your source code, </a:t>
            </a:r>
            <a:r>
              <a:rPr lang="en-US" altLang="zh-CN" i="1" dirty="0"/>
              <a:t>e.g., </a:t>
            </a:r>
            <a:endParaRPr lang="en-US" altLang="zh-CN" i="1" dirty="0" smtClean="0"/>
          </a:p>
          <a:p>
            <a:pPr marL="457200" lvl="1" indent="0">
              <a:buNone/>
            </a:pPr>
            <a:r>
              <a:rPr lang="en-US" altLang="zh-CN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strReqTarget.equals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("/test.mp4")) { … 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The project </a:t>
            </a:r>
            <a:r>
              <a:rPr lang="en-US" altLang="zh-CN" dirty="0" smtClean="0"/>
              <a:t>report should explain: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Structure </a:t>
            </a:r>
            <a:r>
              <a:rPr lang="en-US" altLang="zh-CN" dirty="0"/>
              <a:t>of your code, give explanation for import functions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to handle multiple HTTP requests simultaneously?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to handle HTTP request of webpage?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to handle HTTP Range requests? 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120128" y="5498592"/>
            <a:ext cx="403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>
                <a:solidFill>
                  <a:schemeClr val="accent1"/>
                </a:solidFill>
              </a:rPr>
              <a:t>Please paste your test </a:t>
            </a:r>
            <a:r>
              <a:rPr lang="en-US" altLang="zh-CN" dirty="0" smtClean="0">
                <a:solidFill>
                  <a:schemeClr val="accent1"/>
                </a:solidFill>
              </a:rPr>
              <a:t> result </a:t>
            </a:r>
            <a:r>
              <a:rPr lang="en-US" altLang="zh-CN" dirty="0">
                <a:solidFill>
                  <a:schemeClr val="accent1"/>
                </a:solidFill>
              </a:rPr>
              <a:t>with </a:t>
            </a:r>
            <a:r>
              <a:rPr lang="en-US" altLang="zh-CN" dirty="0" smtClean="0">
                <a:solidFill>
                  <a:schemeClr val="accent1"/>
                </a:solidFill>
              </a:rPr>
              <a:t>curl in your report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6998208" y="5498592"/>
            <a:ext cx="121920" cy="5608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Handle request </a:t>
            </a:r>
            <a:r>
              <a:rPr lang="en-US" altLang="zh-CN" sz="3200" dirty="0"/>
              <a:t>of web page correctly (20%)</a:t>
            </a:r>
          </a:p>
          <a:p>
            <a:r>
              <a:rPr lang="en-US" altLang="zh-CN" sz="3200" dirty="0" smtClean="0"/>
              <a:t>Handle </a:t>
            </a:r>
            <a:r>
              <a:rPr lang="en-US" altLang="zh-CN" sz="3200" dirty="0"/>
              <a:t>multiple requests simultaneously (20%)</a:t>
            </a:r>
          </a:p>
          <a:p>
            <a:r>
              <a:rPr lang="en-US" altLang="zh-CN" sz="3200" dirty="0" smtClean="0"/>
              <a:t>Handle </a:t>
            </a:r>
            <a:r>
              <a:rPr lang="en-US" altLang="zh-CN" sz="3200" dirty="0"/>
              <a:t>request of </a:t>
            </a:r>
            <a:r>
              <a:rPr lang="en-US" altLang="zh-CN" sz="3200" dirty="0" smtClean="0"/>
              <a:t>Range appropriately </a:t>
            </a:r>
            <a:r>
              <a:rPr lang="en-US" altLang="zh-CN" sz="3200" dirty="0"/>
              <a:t>(30</a:t>
            </a:r>
            <a:r>
              <a:rPr lang="en-US" altLang="zh-CN" sz="3200" dirty="0" smtClean="0"/>
              <a:t>%)</a:t>
            </a:r>
          </a:p>
          <a:p>
            <a:pPr lvl="1"/>
            <a:r>
              <a:rPr lang="en-US" altLang="zh-CN" sz="2800" dirty="0" smtClean="0"/>
              <a:t>Support </a:t>
            </a:r>
            <a:r>
              <a:rPr lang="en-US" altLang="zh-CN" sz="2800" dirty="0"/>
              <a:t>of range (10</a:t>
            </a:r>
            <a:r>
              <a:rPr lang="en-US" altLang="zh-CN" sz="2800" dirty="0" smtClean="0"/>
              <a:t>%)</a:t>
            </a:r>
          </a:p>
          <a:p>
            <a:pPr lvl="1"/>
            <a:r>
              <a:rPr lang="en-US" altLang="zh-CN" sz="2800" dirty="0" smtClean="0"/>
              <a:t>Handle </a:t>
            </a:r>
            <a:r>
              <a:rPr lang="en-US" altLang="zh-CN" sz="2800" dirty="0"/>
              <a:t>valid range request (10</a:t>
            </a:r>
            <a:r>
              <a:rPr lang="en-US" altLang="zh-CN" sz="2800" dirty="0" smtClean="0"/>
              <a:t>%)</a:t>
            </a:r>
          </a:p>
          <a:p>
            <a:pPr lvl="1"/>
            <a:r>
              <a:rPr lang="en-US" altLang="zh-CN" sz="2800" dirty="0" smtClean="0"/>
              <a:t>Handle </a:t>
            </a:r>
            <a:r>
              <a:rPr lang="en-US" altLang="zh-CN" sz="2800" dirty="0"/>
              <a:t>invalid range request (10</a:t>
            </a:r>
            <a:r>
              <a:rPr lang="en-US" altLang="zh-CN" sz="2800" dirty="0" smtClean="0"/>
              <a:t>%)</a:t>
            </a:r>
          </a:p>
          <a:p>
            <a:r>
              <a:rPr lang="en-US" altLang="zh-CN" sz="3200" dirty="0" smtClean="0"/>
              <a:t>Project </a:t>
            </a:r>
            <a:r>
              <a:rPr lang="en-US" altLang="zh-CN" sz="3200" dirty="0"/>
              <a:t>report (30%)</a:t>
            </a:r>
          </a:p>
        </p:txBody>
      </p:sp>
    </p:spTree>
    <p:extLst>
      <p:ext uri="{BB962C8B-B14F-4D97-AF65-F5344CB8AC3E}">
        <p14:creationId xmlns:p14="http://schemas.microsoft.com/office/powerpoint/2010/main" val="26894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You may start with webserver example we have implemented in lab tutorial 3</a:t>
            </a:r>
            <a:endParaRPr lang="en-US" altLang="zh-CN" dirty="0"/>
          </a:p>
          <a:p>
            <a:r>
              <a:rPr lang="en-US" altLang="zh-CN" dirty="0" smtClean="0"/>
              <a:t>Some more functions need to implement:</a:t>
            </a:r>
          </a:p>
          <a:p>
            <a:pPr lvl="1"/>
            <a:r>
              <a:rPr lang="en-US" altLang="zh-CN" dirty="0" smtClean="0"/>
              <a:t>Parse HTTP Request</a:t>
            </a:r>
          </a:p>
          <a:p>
            <a:pPr lvl="1"/>
            <a:r>
              <a:rPr lang="en-US" altLang="zh-CN" dirty="0" smtClean="0"/>
              <a:t>Parse Range-related header</a:t>
            </a:r>
          </a:p>
          <a:p>
            <a:pPr lvl="1"/>
            <a:r>
              <a:rPr lang="en-US" altLang="zh-CN" dirty="0" smtClean="0"/>
              <a:t>Implement HTTP range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Note: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When you access the test.mp4, please use a relative path, i.e., ./test.mp4</a:t>
            </a:r>
          </a:p>
          <a:p>
            <a:pPr lvl="1"/>
            <a:r>
              <a:rPr lang="en-US" altLang="zh-CN" dirty="0" smtClean="0"/>
              <a:t>Do not package your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79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7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Quick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 1. Basic concepts and UDP socket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Lab 2. TCP socket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Lab 3. HTTP programming, multithreading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Lab 4. HTTP Range Request, programming project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8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76880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Web server attaches web content with HTTP response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Response</a:t>
            </a:r>
            <a:endParaRPr lang="zh-CN" altLang="en-US" dirty="0"/>
          </a:p>
        </p:txBody>
      </p:sp>
      <p:pic>
        <p:nvPicPr>
          <p:cNvPr id="1027" name="Picture 3" descr="https://www3.ntu.edu.sg/home/ehchua/programming/webprogramming/images/HTTP_ResponseMessage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21" y="2788023"/>
            <a:ext cx="9037732" cy="34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drawbacks…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if the content is a very large file, </a:t>
            </a:r>
            <a:r>
              <a:rPr lang="en-US" altLang="zh-CN" i="1" dirty="0" smtClean="0"/>
              <a:t>e.g.</a:t>
            </a:r>
            <a:r>
              <a:rPr lang="en-US" altLang="zh-CN" dirty="0" smtClean="0"/>
              <a:t>, a video</a:t>
            </a:r>
          </a:p>
          <a:p>
            <a:pPr lvl="1"/>
            <a:r>
              <a:rPr lang="en-US" altLang="zh-CN" dirty="0" smtClean="0"/>
              <a:t>Bandwidth issues</a:t>
            </a:r>
          </a:p>
          <a:p>
            <a:pPr lvl="1"/>
            <a:r>
              <a:rPr lang="en-US" altLang="zh-CN" dirty="0" smtClean="0"/>
              <a:t>Bad user experience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Solutions?</a:t>
            </a:r>
          </a:p>
          <a:p>
            <a:pPr lvl="1"/>
            <a:r>
              <a:rPr lang="en-US" altLang="zh-CN" dirty="0" smtClean="0"/>
              <a:t>HTTP Range Request</a:t>
            </a:r>
          </a:p>
          <a:p>
            <a:pPr lvl="1"/>
            <a:r>
              <a:rPr lang="en-US" altLang="zh-CN" dirty="0" smtClean="0"/>
              <a:t>HTTP progressive download</a:t>
            </a:r>
          </a:p>
          <a:p>
            <a:pPr lvl="1"/>
            <a:r>
              <a:rPr lang="en-US" altLang="zh-CN" dirty="0" smtClean="0"/>
              <a:t>Other Streaming protocols</a:t>
            </a:r>
          </a:p>
        </p:txBody>
      </p:sp>
    </p:spTree>
    <p:extLst>
      <p:ext uri="{BB962C8B-B14F-4D97-AF65-F5344CB8AC3E}">
        <p14:creationId xmlns:p14="http://schemas.microsoft.com/office/powerpoint/2010/main" val="8298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Range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141"/>
            <a:ext cx="10515600" cy="4688822"/>
          </a:xfrm>
        </p:spPr>
        <p:txBody>
          <a:bodyPr/>
          <a:lstStyle/>
          <a:p>
            <a:r>
              <a:rPr lang="en-US" altLang="zh-CN" dirty="0"/>
              <a:t>New in HTTP/1.1</a:t>
            </a:r>
          </a:p>
          <a:p>
            <a:r>
              <a:rPr lang="en-US" altLang="zh-CN" dirty="0" smtClean="0"/>
              <a:t>Only </a:t>
            </a:r>
            <a:r>
              <a:rPr lang="en-US" altLang="zh-CN" dirty="0"/>
              <a:t>a portion of </a:t>
            </a:r>
            <a:r>
              <a:rPr lang="en-US" altLang="zh-CN" dirty="0" smtClean="0"/>
              <a:t>web content is responded from </a:t>
            </a:r>
            <a:r>
              <a:rPr lang="en-US" altLang="zh-CN" dirty="0"/>
              <a:t>a server to a client. 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>
            <a:stCxn id="7" idx="2"/>
          </p:cNvCxnSpPr>
          <p:nvPr/>
        </p:nvCxnSpPr>
        <p:spPr>
          <a:xfrm>
            <a:off x="2967316" y="2848419"/>
            <a:ext cx="1" cy="4009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8" idx="2"/>
          </p:cNvCxnSpPr>
          <p:nvPr/>
        </p:nvCxnSpPr>
        <p:spPr>
          <a:xfrm flipH="1">
            <a:off x="7924801" y="2848419"/>
            <a:ext cx="8962" cy="4009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17156" y="2479087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40931" y="247908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967317" y="2949387"/>
            <a:ext cx="4957484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967316" y="3173505"/>
            <a:ext cx="4957486" cy="45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976279" y="3838265"/>
            <a:ext cx="4957484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967316" y="4212057"/>
            <a:ext cx="4957484" cy="56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967316" y="5747585"/>
            <a:ext cx="4957484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67316" y="6212017"/>
            <a:ext cx="4957486" cy="45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60464">
            <a:off x="4565406" y="281351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/test.mp4</a:t>
            </a:r>
            <a:endParaRPr lang="zh-CN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 rot="21300445">
            <a:off x="4235458" y="3203577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zh-CN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 rot="160464">
            <a:off x="4811810" y="3751651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/test.mp4</a:t>
            </a:r>
          </a:p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Range: bytes=0-100</a:t>
            </a:r>
            <a:endParaRPr lang="zh-CN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 rot="21300445">
            <a:off x="3609488" y="431664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206 Partial </a:t>
            </a:r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Content-Range: bytes 0-100/500</a:t>
            </a:r>
            <a:endParaRPr lang="zh-CN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57423" y="5052229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…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60464">
            <a:off x="4291544" y="5634946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/test.mp4</a:t>
            </a:r>
          </a:p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Range: bytes=400-600</a:t>
            </a:r>
            <a:endParaRPr lang="zh-CN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21300445">
            <a:off x="3377053" y="626395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416 Requested Range Not </a:t>
            </a:r>
            <a:r>
              <a:rPr lang="en-US" altLang="zh-CN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Satisfiable</a:t>
            </a:r>
            <a:endParaRPr lang="en-US" altLang="zh-CN" sz="12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Content-Range: bytes 0-499/500</a:t>
            </a:r>
            <a:endParaRPr lang="zh-CN" alt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Range Interaction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2" y="1446400"/>
            <a:ext cx="8577155" cy="478407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2895600" y="4966447"/>
            <a:ext cx="6275294" cy="5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70894" y="5337593"/>
            <a:ext cx="262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server support 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5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112"/>
            <a:ext cx="9171682" cy="435133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Range Interaction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8" idx="1"/>
          </p:cNvCxnSpPr>
          <p:nvPr/>
        </p:nvCxnSpPr>
        <p:spPr>
          <a:xfrm flipH="1" flipV="1">
            <a:off x="5387788" y="2008963"/>
            <a:ext cx="4025154" cy="504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412942" y="2328501"/>
            <a:ext cx="262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 0~1000 bytes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7" idx="1"/>
          </p:cNvCxnSpPr>
          <p:nvPr/>
        </p:nvCxnSpPr>
        <p:spPr>
          <a:xfrm flipH="1" flipV="1">
            <a:off x="1936376" y="4347882"/>
            <a:ext cx="7404849" cy="822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341225" y="4847195"/>
            <a:ext cx="262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Reply with first 1K bytes</a:t>
            </a:r>
          </a:p>
          <a:p>
            <a:r>
              <a:rPr lang="en-US" altLang="zh-CN" dirty="0" smtClean="0"/>
              <a:t>Available range: 23MB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2008093" y="2513167"/>
            <a:ext cx="7404849" cy="594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7" idx="1"/>
          </p:cNvCxnSpPr>
          <p:nvPr/>
        </p:nvCxnSpPr>
        <p:spPr>
          <a:xfrm flipH="1">
            <a:off x="3370729" y="5170361"/>
            <a:ext cx="5970496" cy="226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Useful tool: curl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curl is a client to get documents/files from or send documents to a server, using any of the supported protocols (HTTP, HTTPS, FTP, GOPHER, DICT, TELNET, LDAP or FILE).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Some examples</a:t>
            </a:r>
          </a:p>
          <a:p>
            <a:pPr marL="457200" lvl="1" indent="0">
              <a:buNone/>
            </a:pPr>
            <a:r>
              <a:rPr lang="en-US" altLang="zh-C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curl -v http://localhost:8090/</a:t>
            </a:r>
          </a:p>
          <a:p>
            <a:pPr marL="457200" lvl="1" indent="0">
              <a:buNone/>
            </a:pP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curl -v -r 0-1000 http://localhost:8090/test.mp4 -o </a:t>
            </a:r>
            <a:r>
              <a:rPr lang="pt-BR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part_1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i="1" dirty="0" smtClean="0"/>
              <a:t>More can be find in curl --help</a:t>
            </a:r>
            <a:endParaRPr lang="zh-CN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71718" y="4518213"/>
            <a:ext cx="352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Verbose, show all request and reply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9334" y="5263594"/>
            <a:ext cx="338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Range, only request a range of file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6547" y="3307509"/>
            <a:ext cx="145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url</a:t>
            </a:r>
            <a:r>
              <a:rPr lang="en-US" altLang="zh-CN" dirty="0" smtClean="0">
                <a:solidFill>
                  <a:schemeClr val="accent1"/>
                </a:solidFill>
              </a:rPr>
              <a:t> to get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8" name="曲线连接符 7"/>
          <p:cNvCxnSpPr>
            <a:stCxn id="4" idx="0"/>
          </p:cNvCxnSpPr>
          <p:nvPr/>
        </p:nvCxnSpPr>
        <p:spPr>
          <a:xfrm rot="5400000" flipH="1" flipV="1">
            <a:off x="1959190" y="4217739"/>
            <a:ext cx="176402" cy="424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5" idx="0"/>
          </p:cNvCxnSpPr>
          <p:nvPr/>
        </p:nvCxnSpPr>
        <p:spPr>
          <a:xfrm rot="16200000" flipV="1">
            <a:off x="3477194" y="3660798"/>
            <a:ext cx="987429" cy="2218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1"/>
          </p:cNvCxnSpPr>
          <p:nvPr/>
        </p:nvCxnSpPr>
        <p:spPr>
          <a:xfrm rot="10800000" flipV="1">
            <a:off x="5701555" y="3492175"/>
            <a:ext cx="1614993" cy="3985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HTTP range based on the webserver in tutorial 3</a:t>
            </a:r>
          </a:p>
          <a:p>
            <a:endParaRPr lang="en-US" altLang="zh-CN" dirty="0"/>
          </a:p>
          <a:p>
            <a:r>
              <a:rPr lang="en-US" altLang="zh-CN" dirty="0" smtClean="0"/>
              <a:t>More references </a:t>
            </a:r>
            <a:r>
              <a:rPr lang="en-US" altLang="zh-CN" dirty="0"/>
              <a:t>about HTTP range request: </a:t>
            </a:r>
          </a:p>
          <a:p>
            <a:pPr lvl="1"/>
            <a:r>
              <a:rPr lang="en-US" altLang="zh-CN" dirty="0">
                <a:hlinkClick r:id="rId2"/>
              </a:rPr>
              <a:t>http://www.cyberciti.biz/cloud-computing/http-status-code-206-commad-line-test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http://benramsey.com/blog/2008/05/206-partial-content-and-range-requests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647</Words>
  <Application>Microsoft Office PowerPoint</Application>
  <PresentationFormat>Custom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主题</vt:lpstr>
      <vt:lpstr>COMP 4621 Lab Tutorial #4</vt:lpstr>
      <vt:lpstr>Quick review</vt:lpstr>
      <vt:lpstr>HTTP Response</vt:lpstr>
      <vt:lpstr>Some drawbacks…</vt:lpstr>
      <vt:lpstr>HTTP Range</vt:lpstr>
      <vt:lpstr>HTTP Range Interaction</vt:lpstr>
      <vt:lpstr>HTTP Range Interaction</vt:lpstr>
      <vt:lpstr>A Useful tool: curl</vt:lpstr>
      <vt:lpstr>Practice</vt:lpstr>
      <vt:lpstr>Programming Project</vt:lpstr>
      <vt:lpstr>Programming Project </vt:lpstr>
      <vt:lpstr>Programming Project …</vt:lpstr>
      <vt:lpstr>Programming Project …</vt:lpstr>
      <vt:lpstr>Programming Project …</vt:lpstr>
      <vt:lpstr>Submission Requirement</vt:lpstr>
      <vt:lpstr>Marking scheme</vt:lpstr>
      <vt:lpstr>Implementation</vt:lpstr>
      <vt:lpstr>Q&amp;A</vt:lpstr>
    </vt:vector>
  </TitlesOfParts>
  <Company>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4621 Lab Tutorial #4</dc:title>
  <dc:creator>Jason</dc:creator>
  <cp:lastModifiedBy>ZHANG Qian</cp:lastModifiedBy>
  <cp:revision>72</cp:revision>
  <dcterms:created xsi:type="dcterms:W3CDTF">2015-04-10T08:36:51Z</dcterms:created>
  <dcterms:modified xsi:type="dcterms:W3CDTF">2015-04-14T17:20:20Z</dcterms:modified>
</cp:coreProperties>
</file>