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302" r:id="rId12"/>
    <p:sldId id="303" r:id="rId13"/>
    <p:sldId id="304" r:id="rId14"/>
    <p:sldId id="306" r:id="rId15"/>
    <p:sldId id="308" r:id="rId16"/>
    <p:sldId id="309" r:id="rId17"/>
    <p:sldId id="310" r:id="rId18"/>
    <p:sldId id="311" r:id="rId19"/>
    <p:sldId id="312" r:id="rId20"/>
    <p:sldId id="313" r:id="rId21"/>
    <p:sldId id="314" r:id="rId22"/>
    <p:sldId id="270" r:id="rId23"/>
    <p:sldId id="271" r:id="rId24"/>
    <p:sldId id="272" r:id="rId25"/>
    <p:sldId id="305" r:id="rId26"/>
    <p:sldId id="273" r:id="rId27"/>
    <p:sldId id="274" r:id="rId28"/>
    <p:sldId id="275" r:id="rId29"/>
    <p:sldId id="277" r:id="rId30"/>
    <p:sldId id="278" r:id="rId31"/>
    <p:sldId id="279" r:id="rId32"/>
    <p:sldId id="280" r:id="rId33"/>
    <p:sldId id="281" r:id="rId34"/>
    <p:sldId id="283" r:id="rId35"/>
    <p:sldId id="284" r:id="rId36"/>
    <p:sldId id="285" r:id="rId37"/>
    <p:sldId id="287" r:id="rId38"/>
    <p:sldId id="288" r:id="rId39"/>
    <p:sldId id="289" r:id="rId40"/>
    <p:sldId id="290" r:id="rId41"/>
    <p:sldId id="292" r:id="rId42"/>
    <p:sldId id="293" r:id="rId43"/>
    <p:sldId id="315" r:id="rId44"/>
    <p:sldId id="294" r:id="rId45"/>
    <p:sldId id="295" r:id="rId46"/>
    <p:sldId id="296" r:id="rId47"/>
    <p:sldId id="297" r:id="rId48"/>
    <p:sldId id="316" r:id="rId49"/>
    <p:sldId id="317" r:id="rId50"/>
    <p:sldId id="299" r:id="rId51"/>
    <p:sldId id="300" r:id="rId52"/>
    <p:sldId id="301" r:id="rId5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7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617024"/>
            <a:ext cx="9144000" cy="6147394"/>
          </a:xfrm>
          <a:prstGeom prst="rect">
            <a:avLst/>
          </a:prstGeom>
        </p:spPr>
      </p:pic>
      <p:sp>
        <p:nvSpPr>
          <p:cNvPr id="2" name="Holder 2"/>
          <p:cNvSpPr>
            <a:spLocks noGrp="1"/>
          </p:cNvSpPr>
          <p:nvPr>
            <p:ph type="ctrTitle"/>
          </p:nvPr>
        </p:nvSpPr>
        <p:spPr>
          <a:xfrm>
            <a:off x="80898" y="23876"/>
            <a:ext cx="8982202" cy="208279"/>
          </a:xfrm>
          <a:prstGeom prst="rect">
            <a:avLst/>
          </a:prstGeom>
        </p:spPr>
        <p:txBody>
          <a:bodyPr wrap="square" lIns="0" tIns="0" rIns="0" bIns="0">
            <a:spAutoFit/>
          </a:bodyPr>
          <a:lstStyle>
            <a:lvl1pPr>
              <a:defRPr sz="12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069084" y="461594"/>
            <a:ext cx="5005831" cy="69723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535940" y="1429257"/>
            <a:ext cx="8072119" cy="3079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www.lostechies.com/blogs/derickbailey/archive/2009/02/11/solid-development-principles-in-motivational-pictures.aspx" TargetMode="External"/><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www.albertelli.com/photoarchive/Random_2003/lawn_jenga0002.jpeg" TargetMode="External"/><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 Id="rId6" Type="http://schemas.openxmlformats.org/officeDocument/2006/relationships/hyperlink" Target="https://gist.github.com/2896236" TargetMode="External"/><Relationship Id="rId5" Type="http://schemas.openxmlformats.org/officeDocument/2006/relationships/image" Target="../media/image32.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hyperlink" Target="https://gist.github.com/2896236" TargetMode="External"/><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gist.github.com/2896064" TargetMode="External"/><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hyperlink" Target="https://gist.github.com/2896078"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hyperlink" Target="https://gist.github.com/2896112" TargetMode="External"/><Relationship Id="rId2" Type="http://schemas.openxmlformats.org/officeDocument/2006/relationships/image" Target="../media/image40.png"/><Relationship Id="rId1" Type="http://schemas.openxmlformats.org/officeDocument/2006/relationships/slideLayout" Target="../slideLayouts/slideLayout4.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3" Type="http://schemas.openxmlformats.org/officeDocument/2006/relationships/hyperlink" Target="http://blog.rwbenwick.com/wp-content/uploads/2009/12/Reason-For-Leaving-iStock_000008369823Medium.jpg" TargetMode="External"/><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hyperlink" Target="https://gist.github.com/2896112" TargetMode="External"/><Relationship Id="rId2"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41.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gist.github.com/2896132" TargetMode="External"/><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45.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8.png"/><Relationship Id="rId7" Type="http://schemas.openxmlformats.org/officeDocument/2006/relationships/image" Target="../media/image70.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9.png"/><Relationship Id="rId9" Type="http://schemas.openxmlformats.org/officeDocument/2006/relationships/hyperlink" Target="https://gist.github.com/2896132" TargetMode="External"/></Relationships>
</file>

<file path=ppt/slides/_rels/slide46.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3" Type="http://schemas.openxmlformats.org/officeDocument/2006/relationships/image" Target="../media/image72.png"/><Relationship Id="rId7" Type="http://schemas.openxmlformats.org/officeDocument/2006/relationships/image" Target="../media/image76.png"/><Relationship Id="rId12" Type="http://schemas.openxmlformats.org/officeDocument/2006/relationships/image" Target="../media/image81.png"/><Relationship Id="rId2" Type="http://schemas.openxmlformats.org/officeDocument/2006/relationships/image" Target="../media/image71.png"/><Relationship Id="rId16"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5" Type="http://schemas.openxmlformats.org/officeDocument/2006/relationships/image" Target="../media/image84.png"/><Relationship Id="rId10"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8.png"/><Relationship Id="rId14" Type="http://schemas.openxmlformats.org/officeDocument/2006/relationships/image" Target="../media/image83.png"/></Relationships>
</file>

<file path=ppt/slides/_rels/slide47.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3" Type="http://schemas.openxmlformats.org/officeDocument/2006/relationships/image" Target="../media/image87.png"/><Relationship Id="rId7" Type="http://schemas.openxmlformats.org/officeDocument/2006/relationships/image" Target="../media/image91.png"/><Relationship Id="rId12" Type="http://schemas.openxmlformats.org/officeDocument/2006/relationships/image" Target="../media/image96.png"/><Relationship Id="rId2"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image" Target="../media/image95.png"/><Relationship Id="rId5" Type="http://schemas.openxmlformats.org/officeDocument/2006/relationships/image" Target="../media/image89.png"/><Relationship Id="rId10" Type="http://schemas.openxmlformats.org/officeDocument/2006/relationships/image" Target="../media/image94.png"/><Relationship Id="rId4" Type="http://schemas.openxmlformats.org/officeDocument/2006/relationships/image" Target="../media/image88.png"/><Relationship Id="rId9" Type="http://schemas.openxmlformats.org/officeDocument/2006/relationships/image" Target="../media/image93.png"/></Relationships>
</file>

<file path=ppt/slides/_rels/slide4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 Id="rId5" Type="http://schemas.openxmlformats.org/officeDocument/2006/relationships/hyperlink" Target="http://www.albertelli.com/photoarchive/Random_2003/lawn_jenga0002.jpeg" TargetMode="Externa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hyperlink" Target="http://www.pluralsight-training.net/microsoft/Courses/TableOfContents?courseName=principles-oo-design" TargetMode="External"/><Relationship Id="rId2" Type="http://schemas.openxmlformats.org/officeDocument/2006/relationships/hyperlink" Target="http://lostechies.com/derickbailey/2009/02/11/solid-development-principles-in-motivational-pictures/" TargetMode="External"/><Relationship Id="rId1" Type="http://schemas.openxmlformats.org/officeDocument/2006/relationships/slideLayout" Target="../slideLayouts/slideLayout2.xml"/><Relationship Id="rId6" Type="http://schemas.openxmlformats.org/officeDocument/2006/relationships/hyperlink" Target="http://blog.gauffin.org/2012/05/solid-principles-with-real-world-examples/" TargetMode="External"/><Relationship Id="rId5" Type="http://schemas.openxmlformats.org/officeDocument/2006/relationships/hyperlink" Target="http://lostechies.com/wp-content/uploads/2011/03/pablos_solid_ebook.pdf" TargetMode="External"/><Relationship Id="rId4" Type="http://schemas.openxmlformats.org/officeDocument/2006/relationships/hyperlink" Target="http://butunclebob.com/ArticleS.UncleBob.PrinciplesOfOod"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101.jp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10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www.pharmatek.com/developers/developers.htm" TargetMode="External"/><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www.catosplace.net/blogs/personal/wp-content/uploads/2011/04/developers.jpg" TargetMode="External"/><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4.bp.blogspot.com/-wLWxI2BZTEo/TbP44yGHHXI/AAAAAAAACMA/ck1BVzrucHo/s1600/bg_doubt.jpg" TargetMode="External"/><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76924" y="3004426"/>
            <a:ext cx="5876622" cy="704683"/>
          </a:xfrm>
          <a:prstGeom prst="rect">
            <a:avLst/>
          </a:prstGeom>
        </p:spPr>
      </p:pic>
      <p:sp>
        <p:nvSpPr>
          <p:cNvPr id="3" name="object 3"/>
          <p:cNvSpPr txBox="1"/>
          <p:nvPr/>
        </p:nvSpPr>
        <p:spPr>
          <a:xfrm>
            <a:off x="1510664" y="2600071"/>
            <a:ext cx="6121400" cy="1245235"/>
          </a:xfrm>
          <a:prstGeom prst="rect">
            <a:avLst/>
          </a:prstGeom>
        </p:spPr>
        <p:txBody>
          <a:bodyPr vert="horz" wrap="square" lIns="0" tIns="13335" rIns="0" bIns="0" rtlCol="0">
            <a:spAutoFit/>
          </a:bodyPr>
          <a:lstStyle/>
          <a:p>
            <a:pPr marL="12700">
              <a:lnSpc>
                <a:spcPct val="100000"/>
              </a:lnSpc>
              <a:spcBef>
                <a:spcPts val="105"/>
              </a:spcBef>
            </a:pPr>
            <a:r>
              <a:rPr sz="8000" b="1" spc="-5" dirty="0">
                <a:latin typeface="Courier New"/>
                <a:cs typeface="Courier New"/>
              </a:rPr>
              <a:t>S.O.L.I.D.</a:t>
            </a:r>
            <a:endParaRPr sz="8000">
              <a:latin typeface="Courier New"/>
              <a:cs typeface="Courier New"/>
            </a:endParaRPr>
          </a:p>
        </p:txBody>
      </p:sp>
      <p:sp>
        <p:nvSpPr>
          <p:cNvPr id="4" name="object 4"/>
          <p:cNvSpPr txBox="1"/>
          <p:nvPr/>
        </p:nvSpPr>
        <p:spPr>
          <a:xfrm>
            <a:off x="2350389" y="4368546"/>
            <a:ext cx="4443095" cy="3308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Courier New"/>
                <a:cs typeface="Courier New"/>
              </a:rPr>
              <a:t>¿Cómo</a:t>
            </a:r>
            <a:r>
              <a:rPr sz="2000" spc="-30" dirty="0">
                <a:latin typeface="Courier New"/>
                <a:cs typeface="Courier New"/>
              </a:rPr>
              <a:t> </a:t>
            </a:r>
            <a:r>
              <a:rPr sz="2000" spc="-5" dirty="0">
                <a:latin typeface="Courier New"/>
                <a:cs typeface="Courier New"/>
              </a:rPr>
              <a:t>lo</a:t>
            </a:r>
            <a:r>
              <a:rPr sz="2000" spc="-15" dirty="0">
                <a:latin typeface="Courier New"/>
                <a:cs typeface="Courier New"/>
              </a:rPr>
              <a:t> </a:t>
            </a:r>
            <a:r>
              <a:rPr sz="2000" spc="-5" dirty="0">
                <a:latin typeface="Courier New"/>
                <a:cs typeface="Courier New"/>
              </a:rPr>
              <a:t>aplico</a:t>
            </a:r>
            <a:r>
              <a:rPr sz="2000" spc="-20" dirty="0">
                <a:latin typeface="Courier New"/>
                <a:cs typeface="Courier New"/>
              </a:rPr>
              <a:t> </a:t>
            </a:r>
            <a:r>
              <a:rPr sz="2000" spc="-5" dirty="0">
                <a:latin typeface="Courier New"/>
                <a:cs typeface="Courier New"/>
              </a:rPr>
              <a:t>en</a:t>
            </a:r>
            <a:r>
              <a:rPr sz="2000" spc="-15" dirty="0">
                <a:latin typeface="Courier New"/>
                <a:cs typeface="Courier New"/>
              </a:rPr>
              <a:t> </a:t>
            </a:r>
            <a:r>
              <a:rPr sz="2000" spc="-5" dirty="0">
                <a:latin typeface="Courier New"/>
                <a:cs typeface="Courier New"/>
              </a:rPr>
              <a:t>mi</a:t>
            </a:r>
            <a:r>
              <a:rPr sz="2000" spc="-20" dirty="0">
                <a:latin typeface="Courier New"/>
                <a:cs typeface="Courier New"/>
              </a:rPr>
              <a:t> </a:t>
            </a:r>
            <a:r>
              <a:rPr sz="2000" spc="-5" dirty="0">
                <a:latin typeface="Courier New"/>
                <a:cs typeface="Courier New"/>
              </a:rPr>
              <a:t>código?</a:t>
            </a:r>
            <a:endParaRPr sz="2000">
              <a:latin typeface="Courier New"/>
              <a:cs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63062" y="964082"/>
            <a:ext cx="2781719" cy="2369515"/>
          </a:xfrm>
          <a:prstGeom prst="rect">
            <a:avLst/>
          </a:prstGeom>
        </p:spPr>
      </p:pic>
      <p:pic>
        <p:nvPicPr>
          <p:cNvPr id="3" name="object 3"/>
          <p:cNvPicPr/>
          <p:nvPr/>
        </p:nvPicPr>
        <p:blipFill>
          <a:blip r:embed="rId3" cstate="print"/>
          <a:stretch>
            <a:fillRect/>
          </a:stretch>
        </p:blipFill>
        <p:spPr>
          <a:xfrm>
            <a:off x="1217218" y="1146936"/>
            <a:ext cx="2946400" cy="1778000"/>
          </a:xfrm>
          <a:prstGeom prst="rect">
            <a:avLst/>
          </a:prstGeom>
        </p:spPr>
      </p:pic>
      <p:pic>
        <p:nvPicPr>
          <p:cNvPr id="4" name="object 4"/>
          <p:cNvPicPr/>
          <p:nvPr/>
        </p:nvPicPr>
        <p:blipFill>
          <a:blip r:embed="rId4" cstate="print"/>
          <a:stretch>
            <a:fillRect/>
          </a:stretch>
        </p:blipFill>
        <p:spPr>
          <a:xfrm>
            <a:off x="639076" y="3090837"/>
            <a:ext cx="4406900" cy="2730500"/>
          </a:xfrm>
          <a:prstGeom prst="rect">
            <a:avLst/>
          </a:prstGeom>
        </p:spPr>
      </p:pic>
      <p:sp>
        <p:nvSpPr>
          <p:cNvPr id="5" name="object 5"/>
          <p:cNvSpPr txBox="1"/>
          <p:nvPr/>
        </p:nvSpPr>
        <p:spPr>
          <a:xfrm>
            <a:off x="6813931" y="5639206"/>
            <a:ext cx="1205865" cy="756920"/>
          </a:xfrm>
          <a:prstGeom prst="rect">
            <a:avLst/>
          </a:prstGeom>
        </p:spPr>
        <p:txBody>
          <a:bodyPr vert="horz" wrap="square" lIns="0" tIns="12700" rIns="0" bIns="0" rtlCol="0">
            <a:spAutoFit/>
          </a:bodyPr>
          <a:lstStyle/>
          <a:p>
            <a:pPr marL="12700">
              <a:lnSpc>
                <a:spcPct val="100000"/>
              </a:lnSpc>
              <a:spcBef>
                <a:spcPts val="100"/>
              </a:spcBef>
            </a:pPr>
            <a:r>
              <a:rPr sz="4800" b="1" spc="-80" dirty="0">
                <a:latin typeface="Calibri"/>
                <a:cs typeface="Calibri"/>
              </a:rPr>
              <a:t>E</a:t>
            </a:r>
            <a:r>
              <a:rPr sz="4800" b="1" spc="-60" dirty="0">
                <a:latin typeface="Calibri"/>
                <a:cs typeface="Calibri"/>
              </a:rPr>
              <a:t>t</a:t>
            </a:r>
            <a:r>
              <a:rPr sz="4800" b="1" spc="-5" dirty="0">
                <a:latin typeface="Calibri"/>
                <a:cs typeface="Calibri"/>
              </a:rPr>
              <a:t>c…</a:t>
            </a:r>
            <a:endParaRPr sz="4800">
              <a:latin typeface="Calibri"/>
              <a:cs typeface="Calibri"/>
            </a:endParaRPr>
          </a:p>
        </p:txBody>
      </p:sp>
      <p:pic>
        <p:nvPicPr>
          <p:cNvPr id="6" name="object 6"/>
          <p:cNvPicPr/>
          <p:nvPr/>
        </p:nvPicPr>
        <p:blipFill>
          <a:blip r:embed="rId5" cstate="print"/>
          <a:stretch>
            <a:fillRect/>
          </a:stretch>
        </p:blipFill>
        <p:spPr>
          <a:xfrm>
            <a:off x="5392763" y="3389083"/>
            <a:ext cx="2214827" cy="2416175"/>
          </a:xfrm>
          <a:prstGeom prst="rect">
            <a:avLst/>
          </a:prstGeom>
        </p:spPr>
      </p:pic>
      <p:sp>
        <p:nvSpPr>
          <p:cNvPr id="7" name="object 7"/>
          <p:cNvSpPr txBox="1"/>
          <p:nvPr/>
        </p:nvSpPr>
        <p:spPr>
          <a:xfrm>
            <a:off x="112877" y="40894"/>
            <a:ext cx="6696709" cy="756920"/>
          </a:xfrm>
          <a:prstGeom prst="rect">
            <a:avLst/>
          </a:prstGeom>
        </p:spPr>
        <p:txBody>
          <a:bodyPr vert="horz" wrap="square" lIns="0" tIns="12700" rIns="0" bIns="0" rtlCol="0">
            <a:spAutoFit/>
          </a:bodyPr>
          <a:lstStyle/>
          <a:p>
            <a:pPr marL="12700">
              <a:lnSpc>
                <a:spcPct val="100000"/>
              </a:lnSpc>
              <a:spcBef>
                <a:spcPts val="100"/>
              </a:spcBef>
            </a:pPr>
            <a:r>
              <a:rPr sz="4800" b="1" spc="-10" dirty="0">
                <a:latin typeface="Calibri"/>
                <a:cs typeface="Calibri"/>
              </a:rPr>
              <a:t>Aprendiendo</a:t>
            </a:r>
            <a:r>
              <a:rPr sz="4800" b="1" spc="-60" dirty="0">
                <a:latin typeface="Calibri"/>
                <a:cs typeface="Calibri"/>
              </a:rPr>
              <a:t> </a:t>
            </a:r>
            <a:r>
              <a:rPr sz="4800" b="1" dirty="0">
                <a:latin typeface="Calibri"/>
                <a:cs typeface="Calibri"/>
              </a:rPr>
              <a:t>un</a:t>
            </a:r>
            <a:r>
              <a:rPr sz="4800" b="1" spc="-20" dirty="0">
                <a:latin typeface="Calibri"/>
                <a:cs typeface="Calibri"/>
              </a:rPr>
              <a:t> </a:t>
            </a:r>
            <a:r>
              <a:rPr sz="4800" b="1" spc="-10" dirty="0">
                <a:latin typeface="Calibri"/>
                <a:cs typeface="Calibri"/>
              </a:rPr>
              <a:t>poco</a:t>
            </a:r>
            <a:r>
              <a:rPr sz="4800" b="1" spc="-20" dirty="0">
                <a:latin typeface="Calibri"/>
                <a:cs typeface="Calibri"/>
              </a:rPr>
              <a:t> </a:t>
            </a:r>
            <a:r>
              <a:rPr sz="4800" b="1" dirty="0">
                <a:latin typeface="Calibri"/>
                <a:cs typeface="Calibri"/>
              </a:rPr>
              <a:t>de…</a:t>
            </a:r>
            <a:endParaRPr sz="48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E164BA-09E8-A415-D0B9-87EC62DD39B6}"/>
              </a:ext>
            </a:extLst>
          </p:cNvPr>
          <p:cNvSpPr txBox="1"/>
          <p:nvPr/>
        </p:nvSpPr>
        <p:spPr>
          <a:xfrm>
            <a:off x="1371600" y="914400"/>
            <a:ext cx="2782621" cy="523220"/>
          </a:xfrm>
          <a:prstGeom prst="rect">
            <a:avLst/>
          </a:prstGeom>
          <a:noFill/>
        </p:spPr>
        <p:txBody>
          <a:bodyPr wrap="none" rtlCol="0">
            <a:spAutoFit/>
          </a:bodyPr>
          <a:lstStyle/>
          <a:p>
            <a:r>
              <a:rPr lang="es-MX" sz="2800" b="1" dirty="0">
                <a:solidFill>
                  <a:srgbClr val="FF0000"/>
                </a:solidFill>
              </a:rPr>
              <a:t>¿Qué buscamos ?</a:t>
            </a:r>
            <a:endParaRPr lang="en-US" sz="2800" b="1" dirty="0">
              <a:solidFill>
                <a:srgbClr val="FF0000"/>
              </a:solidFill>
            </a:endParaRPr>
          </a:p>
        </p:txBody>
      </p:sp>
      <p:pic>
        <p:nvPicPr>
          <p:cNvPr id="1026" name="Picture 2" descr="La Reutilización De Código descarga gratuita de png - La herencia de  JavaScript programación orientada a Objetos la programación de la  Computadora de la Clase - Objeto De Programación imagen png -">
            <a:extLst>
              <a:ext uri="{FF2B5EF4-FFF2-40B4-BE49-F238E27FC236}">
                <a16:creationId xmlns:a16="http://schemas.microsoft.com/office/drawing/2014/main" id="{7D071757-F3A1-5B88-72AD-8944A1D12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828800"/>
            <a:ext cx="6685714" cy="3124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B57EE29-C947-52A1-4318-2AD423AB732E}"/>
              </a:ext>
            </a:extLst>
          </p:cNvPr>
          <p:cNvSpPr txBox="1"/>
          <p:nvPr/>
        </p:nvSpPr>
        <p:spPr>
          <a:xfrm>
            <a:off x="1874196" y="5466546"/>
            <a:ext cx="6094361" cy="477054"/>
          </a:xfrm>
          <a:prstGeom prst="rect">
            <a:avLst/>
          </a:prstGeom>
          <a:noFill/>
        </p:spPr>
        <p:txBody>
          <a:bodyPr wrap="none" rtlCol="0">
            <a:spAutoFit/>
          </a:bodyPr>
          <a:lstStyle/>
          <a:p>
            <a:r>
              <a:rPr lang="es-MX" sz="2500" dirty="0">
                <a:solidFill>
                  <a:srgbClr val="FF0000"/>
                </a:solidFill>
              </a:rPr>
              <a:t>¿Por qué ? Lo único permanente es el cambio</a:t>
            </a:r>
            <a:endParaRPr lang="en-US" sz="2500" dirty="0">
              <a:solidFill>
                <a:srgbClr val="FF0000"/>
              </a:solidFill>
            </a:endParaRPr>
          </a:p>
        </p:txBody>
      </p:sp>
    </p:spTree>
    <p:extLst>
      <p:ext uri="{BB962C8B-B14F-4D97-AF65-F5344CB8AC3E}">
        <p14:creationId xmlns:p14="http://schemas.microsoft.com/office/powerpoint/2010/main" val="337403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0FC709-258F-A87B-3206-3CD422A816CF}"/>
              </a:ext>
            </a:extLst>
          </p:cNvPr>
          <p:cNvSpPr txBox="1"/>
          <p:nvPr/>
        </p:nvSpPr>
        <p:spPr>
          <a:xfrm>
            <a:off x="1207521" y="1066800"/>
            <a:ext cx="6728958" cy="584775"/>
          </a:xfrm>
          <a:prstGeom prst="rect">
            <a:avLst/>
          </a:prstGeom>
          <a:noFill/>
        </p:spPr>
        <p:txBody>
          <a:bodyPr wrap="none" rtlCol="0">
            <a:spAutoFit/>
          </a:bodyPr>
          <a:lstStyle/>
          <a:p>
            <a:r>
              <a:rPr lang="es-MX" sz="3200" dirty="0">
                <a:solidFill>
                  <a:srgbClr val="FF0000"/>
                </a:solidFill>
              </a:rPr>
              <a:t>¿Qué impide la reutilización de código?</a:t>
            </a:r>
            <a:endParaRPr lang="en-US" sz="3200" dirty="0">
              <a:solidFill>
                <a:srgbClr val="FF0000"/>
              </a:solidFill>
            </a:endParaRPr>
          </a:p>
        </p:txBody>
      </p:sp>
      <p:sp>
        <p:nvSpPr>
          <p:cNvPr id="3" name="TextBox 2">
            <a:extLst>
              <a:ext uri="{FF2B5EF4-FFF2-40B4-BE49-F238E27FC236}">
                <a16:creationId xmlns:a16="http://schemas.microsoft.com/office/drawing/2014/main" id="{A7FED23F-2089-8236-C16B-578D5E013056}"/>
              </a:ext>
            </a:extLst>
          </p:cNvPr>
          <p:cNvSpPr txBox="1"/>
          <p:nvPr/>
        </p:nvSpPr>
        <p:spPr>
          <a:xfrm>
            <a:off x="457200" y="2209800"/>
            <a:ext cx="7924799" cy="3970318"/>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dirty="0" err="1">
                <a:solidFill>
                  <a:srgbClr val="444444"/>
                </a:solidFill>
                <a:latin typeface="PTSans-Regular"/>
              </a:rPr>
              <a:t>Acoplamientos</a:t>
            </a:r>
            <a:r>
              <a:rPr lang="en-US" sz="1800" b="0" i="0" u="none" strike="noStrike" baseline="0" dirty="0">
                <a:solidFill>
                  <a:srgbClr val="444444"/>
                </a:solidFill>
                <a:latin typeface="PTSans-Regular"/>
              </a:rPr>
              <a:t> </a:t>
            </a:r>
            <a:r>
              <a:rPr lang="en-US" sz="1800" b="0" i="0" u="none" strike="noStrike" baseline="0" dirty="0" err="1">
                <a:solidFill>
                  <a:srgbClr val="444444"/>
                </a:solidFill>
                <a:latin typeface="PTSans-Regular"/>
              </a:rPr>
              <a:t>fuertes</a:t>
            </a:r>
            <a:r>
              <a:rPr lang="en-US" sz="1800" b="0" i="0" u="none" strike="noStrike" baseline="0" dirty="0">
                <a:solidFill>
                  <a:srgbClr val="444444"/>
                </a:solidFill>
                <a:latin typeface="PTSans-Regular"/>
              </a:rPr>
              <a:t> entre </a:t>
            </a:r>
            <a:r>
              <a:rPr lang="en-US" sz="1800" b="0" i="0" u="none" strike="noStrike" baseline="0" dirty="0" err="1">
                <a:solidFill>
                  <a:srgbClr val="444444"/>
                </a:solidFill>
                <a:latin typeface="PTSans-Regular"/>
              </a:rPr>
              <a:t>componentes</a:t>
            </a:r>
            <a:r>
              <a:rPr lang="en-US" sz="1800" b="0" i="0" u="none" strike="noStrike" baseline="0" dirty="0">
                <a:solidFill>
                  <a:srgbClr val="444444"/>
                </a:solidFill>
                <a:latin typeface="PTSans-Regular"/>
              </a:rPr>
              <a:t>, </a:t>
            </a:r>
          </a:p>
          <a:p>
            <a:pPr marL="285750" indent="-285750" algn="l">
              <a:buFont typeface="Arial" panose="020B0604020202020204" pitchFamily="34" charset="0"/>
              <a:buChar char="•"/>
            </a:pPr>
            <a:r>
              <a:rPr lang="en-US" dirty="0" err="1">
                <a:solidFill>
                  <a:srgbClr val="444444"/>
                </a:solidFill>
                <a:latin typeface="PTSans-Regular"/>
              </a:rPr>
              <a:t>D</a:t>
            </a:r>
            <a:r>
              <a:rPr lang="en-US" sz="1800" b="0" i="0" u="none" strike="noStrike" baseline="0" dirty="0" err="1">
                <a:solidFill>
                  <a:srgbClr val="444444"/>
                </a:solidFill>
                <a:latin typeface="PTSans-Regular"/>
              </a:rPr>
              <a:t>ependencias</a:t>
            </a:r>
            <a:r>
              <a:rPr lang="en-US" sz="1800" b="0" i="0" u="none" strike="noStrike" baseline="0" dirty="0">
                <a:solidFill>
                  <a:srgbClr val="444444"/>
                </a:solidFill>
                <a:latin typeface="PTSans-Regular"/>
              </a:rPr>
              <a:t> de clases concretas </a:t>
            </a:r>
            <a:r>
              <a:rPr lang="en-US" sz="1800" b="0" i="0" u="none" strike="noStrike" baseline="0" dirty="0" err="1">
                <a:solidFill>
                  <a:srgbClr val="444444"/>
                </a:solidFill>
                <a:latin typeface="PTSans-Regular"/>
              </a:rPr>
              <a:t>en</a:t>
            </a:r>
            <a:r>
              <a:rPr lang="en-US" sz="1800" b="0" i="0" u="none" strike="noStrike" baseline="0" dirty="0">
                <a:solidFill>
                  <a:srgbClr val="444444"/>
                </a:solidFill>
                <a:latin typeface="PTSans-Regular"/>
              </a:rPr>
              <a:t> </a:t>
            </a:r>
            <a:r>
              <a:rPr lang="en-US" sz="1800" b="0" i="0" u="none" strike="noStrike" baseline="0" dirty="0" err="1">
                <a:solidFill>
                  <a:srgbClr val="444444"/>
                </a:solidFill>
                <a:latin typeface="PTSans-Regular"/>
              </a:rPr>
              <a:t>lugar</a:t>
            </a:r>
            <a:r>
              <a:rPr lang="en-US" sz="1800" b="0" i="0" u="none" strike="noStrike" baseline="0" dirty="0">
                <a:solidFill>
                  <a:srgbClr val="444444"/>
                </a:solidFill>
                <a:latin typeface="PTSans-Regular"/>
              </a:rPr>
              <a:t> de </a:t>
            </a:r>
            <a:r>
              <a:rPr lang="es-MX" sz="1800" b="0" i="0" u="none" strike="noStrike" baseline="0" dirty="0">
                <a:solidFill>
                  <a:srgbClr val="444444"/>
                </a:solidFill>
                <a:latin typeface="PTSans-Regular"/>
              </a:rPr>
              <a:t>interfaces </a:t>
            </a:r>
          </a:p>
          <a:p>
            <a:pPr marL="285750" indent="-285750" algn="l">
              <a:buFont typeface="Arial" panose="020B0604020202020204" pitchFamily="34" charset="0"/>
              <a:buChar char="•"/>
            </a:pPr>
            <a:r>
              <a:rPr lang="es-MX" sz="1800" b="0" i="0" u="none" strike="noStrike" baseline="0" dirty="0">
                <a:solidFill>
                  <a:srgbClr val="444444"/>
                </a:solidFill>
                <a:latin typeface="PTSans-Regular"/>
              </a:rPr>
              <a:t>Operaciones incrustadas en el código.  	</a:t>
            </a:r>
          </a:p>
          <a:p>
            <a:pPr marL="285750" indent="-285750" algn="l">
              <a:buFont typeface="Arial" panose="020B0604020202020204" pitchFamily="34" charset="0"/>
              <a:buChar char="•"/>
            </a:pPr>
            <a:endParaRPr lang="es-MX" dirty="0">
              <a:solidFill>
                <a:srgbClr val="444444"/>
              </a:solidFill>
              <a:latin typeface="PTSans-Regular"/>
            </a:endParaRPr>
          </a:p>
          <a:p>
            <a:pPr algn="l"/>
            <a:r>
              <a:rPr lang="es-MX" sz="1800" b="0" i="0" u="none" strike="noStrike" baseline="0" dirty="0">
                <a:solidFill>
                  <a:srgbClr val="444444"/>
                </a:solidFill>
                <a:latin typeface="PTSans-Regular"/>
              </a:rPr>
              <a:t>Todo esto reduce la flexibilidad del código y hace que sea más difícil de</a:t>
            </a:r>
          </a:p>
          <a:p>
            <a:pPr algn="l"/>
            <a:r>
              <a:rPr lang="en-US" sz="1800" b="0" i="0" u="none" strike="noStrike" baseline="0" dirty="0" err="1">
                <a:solidFill>
                  <a:srgbClr val="444444"/>
                </a:solidFill>
                <a:latin typeface="PTSans-Regular"/>
              </a:rPr>
              <a:t>reutilizar</a:t>
            </a:r>
            <a:r>
              <a:rPr lang="en-US" sz="1800" b="0" i="0" u="none" strike="noStrike" baseline="0" dirty="0">
                <a:solidFill>
                  <a:srgbClr val="444444"/>
                </a:solidFill>
                <a:latin typeface="PTSans-Regular"/>
              </a:rPr>
              <a:t>.</a:t>
            </a:r>
          </a:p>
          <a:p>
            <a:pPr algn="l"/>
            <a:endParaRPr lang="en-US" dirty="0">
              <a:solidFill>
                <a:srgbClr val="444444"/>
              </a:solidFill>
              <a:latin typeface="PTSans-Regular"/>
            </a:endParaRPr>
          </a:p>
          <a:p>
            <a:pPr algn="l"/>
            <a:r>
              <a:rPr lang="es-MX" b="0" i="0" dirty="0">
                <a:solidFill>
                  <a:srgbClr val="202122"/>
                </a:solidFill>
                <a:effectLst/>
                <a:latin typeface="Arial" panose="020B0604020202020204" pitchFamily="34" charset="0"/>
              </a:rPr>
              <a:t>Un ejemplo simple de acoplamiento es cuando un componente accede directamente a un dato que pertenece a otro componente. En ese caso, el resultado del comportamiento del componente A dependerá del valor del componente B, por lo tanto, están acoplados.</a:t>
            </a:r>
            <a:endParaRPr lang="en-US" b="0" i="0" dirty="0">
              <a:solidFill>
                <a:srgbClr val="444444"/>
              </a:solidFill>
              <a:effectLst/>
              <a:latin typeface="PTSans-Regular"/>
            </a:endParaRPr>
          </a:p>
          <a:p>
            <a:pPr algn="l"/>
            <a:endParaRPr lang="en-US" sz="1800" b="0" i="0" u="none" strike="noStrike" baseline="0" dirty="0">
              <a:solidFill>
                <a:srgbClr val="444444"/>
              </a:solidFill>
              <a:latin typeface="PTSans-Regular"/>
            </a:endParaRPr>
          </a:p>
          <a:p>
            <a:r>
              <a:rPr lang="en-US" dirty="0">
                <a:solidFill>
                  <a:srgbClr val="444444"/>
                </a:solidFill>
                <a:latin typeface="PTSans-Regular"/>
              </a:rPr>
              <a:t>OTRO CONCEPTO ES EL DE </a:t>
            </a:r>
            <a:r>
              <a:rPr lang="es-AR" dirty="0">
                <a:solidFill>
                  <a:srgbClr val="FF0000"/>
                </a:solidFill>
              </a:rPr>
              <a:t>EXTENSIBILIDAD </a:t>
            </a:r>
          </a:p>
          <a:p>
            <a:pPr algn="l"/>
            <a:endParaRPr lang="en-US" dirty="0"/>
          </a:p>
        </p:txBody>
      </p:sp>
    </p:spTree>
    <p:extLst>
      <p:ext uri="{BB962C8B-B14F-4D97-AF65-F5344CB8AC3E}">
        <p14:creationId xmlns:p14="http://schemas.microsoft.com/office/powerpoint/2010/main" val="3132079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D21C-F7C8-55AD-7BF3-C04D463FAB0C}"/>
              </a:ext>
            </a:extLst>
          </p:cNvPr>
          <p:cNvSpPr txBox="1"/>
          <p:nvPr/>
        </p:nvSpPr>
        <p:spPr>
          <a:xfrm>
            <a:off x="533400" y="1447800"/>
            <a:ext cx="8043734" cy="3816429"/>
          </a:xfrm>
          <a:prstGeom prst="rect">
            <a:avLst/>
          </a:prstGeom>
          <a:noFill/>
        </p:spPr>
        <p:txBody>
          <a:bodyPr wrap="square" rtlCol="0">
            <a:spAutoFit/>
          </a:bodyPr>
          <a:lstStyle/>
          <a:p>
            <a:pPr algn="l"/>
            <a:r>
              <a:rPr lang="en-US" sz="4000" b="1" i="0" u="none" strike="noStrike" baseline="0" dirty="0" err="1">
                <a:solidFill>
                  <a:srgbClr val="444444"/>
                </a:solidFill>
                <a:latin typeface="+mj-lt"/>
              </a:rPr>
              <a:t>Encapsula</a:t>
            </a:r>
            <a:r>
              <a:rPr lang="en-US" sz="4000" b="1" i="0" u="none" strike="noStrike" baseline="0" dirty="0">
                <a:solidFill>
                  <a:srgbClr val="444444"/>
                </a:solidFill>
                <a:latin typeface="+mj-lt"/>
              </a:rPr>
              <a:t> lo que varia</a:t>
            </a:r>
          </a:p>
          <a:p>
            <a:pPr algn="l"/>
            <a:endParaRPr lang="en-US" sz="4000" b="1" i="0" u="none" strike="noStrike" baseline="0" dirty="0">
              <a:solidFill>
                <a:srgbClr val="444444"/>
              </a:solidFill>
              <a:latin typeface="+mj-lt"/>
            </a:endParaRPr>
          </a:p>
          <a:p>
            <a:pPr algn="l"/>
            <a:r>
              <a:rPr lang="es-MX" sz="1800" b="0" i="0" u="none" strike="noStrike" baseline="0" dirty="0">
                <a:solidFill>
                  <a:srgbClr val="FF0000"/>
                </a:solidFill>
                <a:latin typeface="PTSans-Regular"/>
              </a:rPr>
              <a:t>Identifica los aspectos de tu aplicación que varían y sepáralos</a:t>
            </a:r>
          </a:p>
          <a:p>
            <a:pPr algn="l"/>
            <a:r>
              <a:rPr lang="es-MX" sz="1800" b="0" i="0" u="none" strike="noStrike" baseline="0" dirty="0">
                <a:solidFill>
                  <a:srgbClr val="444444"/>
                </a:solidFill>
                <a:latin typeface="PTSans-Regular"/>
              </a:rPr>
              <a:t>de los que se mantienen inalterables.</a:t>
            </a:r>
          </a:p>
          <a:p>
            <a:pPr algn="l"/>
            <a:endParaRPr lang="es-MX" sz="1800" b="0" i="0" u="none" strike="noStrike" baseline="0" dirty="0">
              <a:solidFill>
                <a:srgbClr val="444444"/>
              </a:solidFill>
              <a:latin typeface="PTSans-Regular"/>
            </a:endParaRPr>
          </a:p>
          <a:p>
            <a:pPr algn="l"/>
            <a:r>
              <a:rPr lang="es-MX" sz="1800" b="0" i="0" u="none" strike="noStrike" baseline="0" dirty="0">
                <a:solidFill>
                  <a:srgbClr val="444444"/>
                </a:solidFill>
                <a:latin typeface="PTSans-Regular"/>
              </a:rPr>
              <a:t>El objetivo principal de este principio es minimizar el efecto </a:t>
            </a:r>
            <a:r>
              <a:rPr lang="en-US" sz="1800" b="0" i="0" u="none" strike="noStrike" baseline="0" dirty="0">
                <a:solidFill>
                  <a:srgbClr val="444444"/>
                </a:solidFill>
                <a:latin typeface="PTSans-Regular"/>
              </a:rPr>
              <a:t>provocado por los cambios.</a:t>
            </a:r>
          </a:p>
          <a:p>
            <a:pPr algn="l"/>
            <a:endParaRPr lang="en-US" sz="1800" b="0" i="0" u="none" strike="noStrike" baseline="0" dirty="0">
              <a:solidFill>
                <a:srgbClr val="444444"/>
              </a:solidFill>
              <a:latin typeface="PTSans-Regular"/>
            </a:endParaRPr>
          </a:p>
          <a:p>
            <a:pPr algn="l"/>
            <a:r>
              <a:rPr lang="es-MX" sz="1800" b="0" i="0" u="none" strike="noStrike" baseline="0" dirty="0">
                <a:solidFill>
                  <a:srgbClr val="444444"/>
                </a:solidFill>
                <a:latin typeface="PTSans-Regular"/>
              </a:rPr>
              <a:t>Del mismo modo, puedes aislar las partes del programa que varían, en módulos independientes, protegiendo el resto del </a:t>
            </a:r>
            <a:r>
              <a:rPr lang="pt-BR" sz="1800" b="0" i="0" u="none" strike="noStrike" baseline="0" dirty="0">
                <a:solidFill>
                  <a:srgbClr val="444444"/>
                </a:solidFill>
                <a:latin typeface="PTSans-Regular"/>
              </a:rPr>
              <a:t>código frente a efectos adversos</a:t>
            </a:r>
            <a:endParaRPr lang="en-US" dirty="0"/>
          </a:p>
        </p:txBody>
      </p:sp>
    </p:spTree>
    <p:extLst>
      <p:ext uri="{BB962C8B-B14F-4D97-AF65-F5344CB8AC3E}">
        <p14:creationId xmlns:p14="http://schemas.microsoft.com/office/powerpoint/2010/main" val="1249173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E4D374-600F-A389-EB23-18BD0CAC0805}"/>
              </a:ext>
            </a:extLst>
          </p:cNvPr>
          <p:cNvSpPr txBox="1"/>
          <p:nvPr/>
        </p:nvSpPr>
        <p:spPr>
          <a:xfrm>
            <a:off x="1143000" y="1600200"/>
            <a:ext cx="7391400" cy="1200329"/>
          </a:xfrm>
          <a:prstGeom prst="rect">
            <a:avLst/>
          </a:prstGeom>
          <a:noFill/>
        </p:spPr>
        <p:txBody>
          <a:bodyPr wrap="square" rtlCol="0">
            <a:spAutoFit/>
          </a:bodyPr>
          <a:lstStyle/>
          <a:p>
            <a:endParaRPr lang="es-AR" dirty="0">
              <a:solidFill>
                <a:srgbClr val="FF0000"/>
              </a:solidFill>
            </a:endParaRPr>
          </a:p>
          <a:p>
            <a:endParaRPr lang="es-AR" dirty="0">
              <a:solidFill>
                <a:srgbClr val="FF0000"/>
              </a:solidFill>
            </a:endParaRPr>
          </a:p>
          <a:p>
            <a:endParaRPr lang="es-AR" dirty="0">
              <a:solidFill>
                <a:srgbClr val="FF0000"/>
              </a:solidFill>
            </a:endParaRPr>
          </a:p>
          <a:p>
            <a:endParaRPr lang="en-US" dirty="0">
              <a:solidFill>
                <a:srgbClr val="FF0000"/>
              </a:solidFill>
            </a:endParaRPr>
          </a:p>
        </p:txBody>
      </p:sp>
      <p:sp>
        <p:nvSpPr>
          <p:cNvPr id="3" name="TextBox 2">
            <a:extLst>
              <a:ext uri="{FF2B5EF4-FFF2-40B4-BE49-F238E27FC236}">
                <a16:creationId xmlns:a16="http://schemas.microsoft.com/office/drawing/2014/main" id="{896DCE73-AC8E-54C3-6297-79258E4B0CAC}"/>
              </a:ext>
            </a:extLst>
          </p:cNvPr>
          <p:cNvSpPr txBox="1"/>
          <p:nvPr/>
        </p:nvSpPr>
        <p:spPr>
          <a:xfrm>
            <a:off x="381000" y="676870"/>
            <a:ext cx="3733800" cy="4247317"/>
          </a:xfrm>
          <a:prstGeom prst="rect">
            <a:avLst/>
          </a:prstGeom>
          <a:noFill/>
        </p:spPr>
        <p:txBody>
          <a:bodyPr wrap="square" rtlCol="0">
            <a:spAutoFit/>
          </a:bodyPr>
          <a:lstStyle/>
          <a:p>
            <a:r>
              <a:rPr lang="es-MX" sz="1800" b="1" i="0" u="none" strike="noStrike" baseline="0" dirty="0">
                <a:solidFill>
                  <a:srgbClr val="444444"/>
                </a:solidFill>
                <a:latin typeface=""/>
              </a:rPr>
              <a:t>Encapsulación a nivel del método</a:t>
            </a:r>
          </a:p>
          <a:p>
            <a:endParaRPr lang="es-MX" b="1" dirty="0">
              <a:solidFill>
                <a:srgbClr val="444444"/>
              </a:solidFill>
              <a:latin typeface=""/>
            </a:endParaRPr>
          </a:p>
          <a:p>
            <a:pPr algn="l"/>
            <a:r>
              <a:rPr lang="en-US" sz="1800" b="0" i="0" u="none" strike="noStrike" baseline="0" dirty="0">
                <a:solidFill>
                  <a:srgbClr val="000000"/>
                </a:solidFill>
                <a:latin typeface="Menlo-Regular"/>
              </a:rPr>
              <a:t>method </a:t>
            </a:r>
            <a:r>
              <a:rPr lang="en-US" sz="1800" b="0" i="0" u="none" strike="noStrike" baseline="0" dirty="0" err="1">
                <a:solidFill>
                  <a:srgbClr val="550000"/>
                </a:solidFill>
                <a:latin typeface="Menlo-Regular"/>
              </a:rPr>
              <a:t>getOrderTotal</a:t>
            </a:r>
            <a:r>
              <a:rPr lang="en-US" sz="1800" b="0" i="0" u="none" strike="noStrike" baseline="0" dirty="0">
                <a:solidFill>
                  <a:srgbClr val="9A9A78"/>
                </a:solidFill>
                <a:latin typeface="Menlo-Regular"/>
              </a:rPr>
              <a:t>(</a:t>
            </a:r>
            <a:r>
              <a:rPr lang="en-US" sz="1800" b="0" i="0" u="none" strike="noStrike" baseline="0" dirty="0">
                <a:solidFill>
                  <a:srgbClr val="444444"/>
                </a:solidFill>
                <a:latin typeface="Menlo-Regular"/>
              </a:rPr>
              <a:t>order</a:t>
            </a:r>
            <a:r>
              <a:rPr lang="en-US" sz="1800" b="0" i="0" u="none" strike="noStrike" baseline="0" dirty="0">
                <a:solidFill>
                  <a:srgbClr val="9A9A78"/>
                </a:solidFill>
                <a:latin typeface="Menlo-Regular"/>
              </a:rPr>
              <a:t>) </a:t>
            </a:r>
            <a:r>
              <a:rPr lang="en-US" sz="1800" b="0" i="0" u="none" strike="noStrike" baseline="0" dirty="0">
                <a:solidFill>
                  <a:srgbClr val="000000"/>
                </a:solidFill>
                <a:latin typeface="Menlo-Regular"/>
              </a:rPr>
              <a:t>is</a:t>
            </a:r>
          </a:p>
          <a:p>
            <a:pPr algn="l"/>
            <a:r>
              <a:rPr lang="en-US" sz="1800" b="0" i="0" u="none" strike="noStrike" baseline="0" dirty="0">
                <a:solidFill>
                  <a:srgbClr val="444444"/>
                </a:solidFill>
                <a:latin typeface="Menlo-Regular"/>
              </a:rPr>
              <a:t>total = </a:t>
            </a:r>
            <a:r>
              <a:rPr lang="en-US" sz="1800" b="0" i="0" u="none" strike="noStrike" baseline="0" dirty="0">
                <a:solidFill>
                  <a:srgbClr val="005CC6"/>
                </a:solidFill>
                <a:latin typeface="Menlo-Regular"/>
              </a:rPr>
              <a:t>0</a:t>
            </a:r>
          </a:p>
          <a:p>
            <a:pPr algn="l"/>
            <a:r>
              <a:rPr lang="en-US" sz="1800" b="0" i="0" u="none" strike="noStrike" baseline="0" dirty="0">
                <a:solidFill>
                  <a:srgbClr val="000000"/>
                </a:solidFill>
                <a:latin typeface="Menlo-Regular"/>
              </a:rPr>
              <a:t>foreach </a:t>
            </a:r>
            <a:r>
              <a:rPr lang="en-US" sz="1800" b="0" i="0" u="none" strike="noStrike" baseline="0" dirty="0">
                <a:solidFill>
                  <a:srgbClr val="444444"/>
                </a:solidFill>
                <a:latin typeface="Menlo-Regular"/>
              </a:rPr>
              <a:t>item in </a:t>
            </a:r>
            <a:r>
              <a:rPr lang="en-US" sz="1800" b="0" i="0" u="none" strike="noStrike" baseline="0" dirty="0" err="1">
                <a:solidFill>
                  <a:srgbClr val="444444"/>
                </a:solidFill>
                <a:latin typeface="Menlo-Regular"/>
              </a:rPr>
              <a:t>order.lineItems</a:t>
            </a:r>
            <a:endParaRPr lang="en-US" sz="1800" b="0" i="0" u="none" strike="noStrike" baseline="0" dirty="0">
              <a:solidFill>
                <a:srgbClr val="444444"/>
              </a:solidFill>
              <a:latin typeface="Menlo-Regular"/>
            </a:endParaRPr>
          </a:p>
          <a:p>
            <a:pPr algn="l"/>
            <a:r>
              <a:rPr lang="en-US" sz="1800" b="0" i="0" u="none" strike="noStrike" baseline="0" dirty="0">
                <a:solidFill>
                  <a:srgbClr val="444444"/>
                </a:solidFill>
                <a:latin typeface="Menlo-Regular"/>
              </a:rPr>
              <a:t>total += </a:t>
            </a:r>
            <a:r>
              <a:rPr lang="en-US" sz="1800" b="0" i="0" u="none" strike="noStrike" baseline="0" dirty="0" err="1">
                <a:solidFill>
                  <a:srgbClr val="444444"/>
                </a:solidFill>
                <a:latin typeface="Menlo-Regular"/>
              </a:rPr>
              <a:t>item.price</a:t>
            </a:r>
            <a:r>
              <a:rPr lang="en-US" sz="1800" b="0" i="0" u="none" strike="noStrike" baseline="0" dirty="0">
                <a:solidFill>
                  <a:srgbClr val="444444"/>
                </a:solidFill>
                <a:latin typeface="Menlo-Regular"/>
              </a:rPr>
              <a:t> * </a:t>
            </a:r>
            <a:r>
              <a:rPr lang="en-US" sz="1800" b="0" i="0" u="none" strike="noStrike" baseline="0" dirty="0" err="1">
                <a:solidFill>
                  <a:srgbClr val="444444"/>
                </a:solidFill>
                <a:latin typeface="Menlo-Regular"/>
              </a:rPr>
              <a:t>item.quantity</a:t>
            </a:r>
            <a:endParaRPr lang="en-US" sz="1800" b="0" i="0" u="none" strike="noStrike" baseline="0" dirty="0">
              <a:solidFill>
                <a:srgbClr val="444444"/>
              </a:solidFill>
              <a:latin typeface="Menlo-Regular"/>
            </a:endParaRPr>
          </a:p>
          <a:p>
            <a:pPr algn="l"/>
            <a:endParaRPr lang="en-US" sz="1800" b="0" i="0" u="none" strike="noStrike" baseline="0" dirty="0">
              <a:solidFill>
                <a:srgbClr val="9A9A9A"/>
              </a:solidFill>
              <a:latin typeface="Menlo-Regular"/>
            </a:endParaRPr>
          </a:p>
          <a:p>
            <a:pPr algn="l"/>
            <a:r>
              <a:rPr lang="en-US" sz="1800" b="0" i="0" u="none" strike="noStrike" baseline="0" dirty="0">
                <a:solidFill>
                  <a:srgbClr val="9A9A9A"/>
                </a:solidFill>
                <a:latin typeface="Menlo-Regular"/>
              </a:rPr>
              <a:t> </a:t>
            </a:r>
            <a:r>
              <a:rPr lang="en-US" sz="1800" b="0" i="0" u="none" strike="noStrike" baseline="0" dirty="0">
                <a:solidFill>
                  <a:srgbClr val="000000"/>
                </a:solidFill>
                <a:latin typeface="Menlo-Regular"/>
              </a:rPr>
              <a:t>if </a:t>
            </a:r>
            <a:r>
              <a:rPr lang="en-US" sz="1800" b="0" i="0" u="none" strike="noStrike" baseline="0" dirty="0">
                <a:solidFill>
                  <a:srgbClr val="9A9A78"/>
                </a:solidFill>
                <a:latin typeface="Menlo-Regular"/>
              </a:rPr>
              <a:t>(</a:t>
            </a:r>
            <a:r>
              <a:rPr lang="en-US" sz="1800" b="0" i="0" u="none" strike="noStrike" baseline="0" dirty="0" err="1">
                <a:solidFill>
                  <a:srgbClr val="444444"/>
                </a:solidFill>
                <a:latin typeface="Menlo-Regular"/>
              </a:rPr>
              <a:t>order.country</a:t>
            </a:r>
            <a:r>
              <a:rPr lang="en-US" sz="1800" b="0" i="0" u="none" strike="noStrike" baseline="0" dirty="0">
                <a:solidFill>
                  <a:srgbClr val="444444"/>
                </a:solidFill>
                <a:latin typeface="Menlo-Regular"/>
              </a:rPr>
              <a:t> == </a:t>
            </a:r>
            <a:r>
              <a:rPr lang="en-US" sz="1800" b="0" i="0" u="none" strike="noStrike" baseline="0" dirty="0">
                <a:solidFill>
                  <a:srgbClr val="DE1144"/>
                </a:solidFill>
                <a:latin typeface="Menlo-Regular"/>
              </a:rPr>
              <a:t>"US"</a:t>
            </a:r>
            <a:r>
              <a:rPr lang="en-US" sz="1800" b="0" i="0" u="none" strike="noStrike" baseline="0" dirty="0">
                <a:solidFill>
                  <a:srgbClr val="9A9A78"/>
                </a:solidFill>
                <a:latin typeface="Menlo-Regular"/>
              </a:rPr>
              <a:t>)</a:t>
            </a:r>
          </a:p>
          <a:p>
            <a:pPr algn="l"/>
            <a:r>
              <a:rPr lang="es-MX" sz="1800" b="0" i="0" u="none" strike="noStrike" baseline="0" dirty="0">
                <a:solidFill>
                  <a:srgbClr val="9A9A9A"/>
                </a:solidFill>
                <a:latin typeface="Menlo-Regular"/>
              </a:rPr>
              <a:t> </a:t>
            </a:r>
            <a:r>
              <a:rPr lang="es-MX" sz="1800" b="0" i="0" u="none" strike="noStrike" baseline="0" dirty="0">
                <a:solidFill>
                  <a:srgbClr val="444444"/>
                </a:solidFill>
                <a:latin typeface="Menlo-Regular"/>
              </a:rPr>
              <a:t>total += total * 0.17 </a:t>
            </a:r>
            <a:r>
              <a:rPr lang="es-MX" sz="1800" b="0" i="0" u="none" strike="noStrike" baseline="0" dirty="0">
                <a:solidFill>
                  <a:srgbClr val="009A00"/>
                </a:solidFill>
                <a:latin typeface="Menlo-Regular"/>
              </a:rPr>
              <a:t>// Impuesto sobre  la venta de EUA</a:t>
            </a:r>
          </a:p>
          <a:p>
            <a:pPr algn="l"/>
            <a:r>
              <a:rPr lang="en-US" sz="1800" b="0" i="0" u="none" strike="noStrike" baseline="0" dirty="0">
                <a:solidFill>
                  <a:srgbClr val="9A9A9A"/>
                </a:solidFill>
                <a:latin typeface="Menlo-Regular"/>
              </a:rPr>
              <a:t> </a:t>
            </a:r>
            <a:r>
              <a:rPr lang="en-US" sz="1800" b="0" i="0" u="none" strike="noStrike" baseline="0" dirty="0">
                <a:solidFill>
                  <a:srgbClr val="000000"/>
                </a:solidFill>
                <a:latin typeface="Menlo-Regular"/>
              </a:rPr>
              <a:t>else if </a:t>
            </a:r>
            <a:r>
              <a:rPr lang="en-US" sz="1800" b="0" i="0" u="none" strike="noStrike" baseline="0" dirty="0">
                <a:solidFill>
                  <a:srgbClr val="9A9A78"/>
                </a:solidFill>
                <a:latin typeface="Menlo-Regular"/>
              </a:rPr>
              <a:t>(</a:t>
            </a:r>
            <a:r>
              <a:rPr lang="en-US" sz="1800" b="0" i="0" u="none" strike="noStrike" baseline="0" dirty="0" err="1">
                <a:solidFill>
                  <a:srgbClr val="444444"/>
                </a:solidFill>
                <a:latin typeface="Menlo-Regular"/>
              </a:rPr>
              <a:t>order.country</a:t>
            </a:r>
            <a:r>
              <a:rPr lang="en-US" sz="1800" b="0" i="0" u="none" strike="noStrike" baseline="0" dirty="0">
                <a:solidFill>
                  <a:srgbClr val="444444"/>
                </a:solidFill>
                <a:latin typeface="Menlo-Regular"/>
              </a:rPr>
              <a:t> == </a:t>
            </a:r>
            <a:r>
              <a:rPr lang="en-US" sz="1800" b="0" i="0" u="none" strike="noStrike" baseline="0" dirty="0">
                <a:solidFill>
                  <a:srgbClr val="DE1144"/>
                </a:solidFill>
                <a:latin typeface="Menlo-Regular"/>
              </a:rPr>
              <a:t>"EU"</a:t>
            </a:r>
            <a:r>
              <a:rPr lang="en-US" sz="1800" b="0" i="0" u="none" strike="noStrike" baseline="0" dirty="0">
                <a:solidFill>
                  <a:srgbClr val="9A9A78"/>
                </a:solidFill>
                <a:latin typeface="Menlo-Regular"/>
              </a:rPr>
              <a:t>)</a:t>
            </a:r>
            <a:r>
              <a:rPr lang="en-US" sz="1800" b="0" i="0" u="none" strike="noStrike" baseline="0" dirty="0">
                <a:solidFill>
                  <a:srgbClr val="444444"/>
                </a:solidFill>
                <a:latin typeface="Menlo-Regular"/>
              </a:rPr>
              <a:t>:</a:t>
            </a:r>
          </a:p>
          <a:p>
            <a:pPr algn="l"/>
            <a:r>
              <a:rPr lang="es-MX" sz="1800" b="0" i="0" u="none" strike="noStrike" baseline="0" dirty="0">
                <a:solidFill>
                  <a:srgbClr val="9A9A9A"/>
                </a:solidFill>
                <a:latin typeface="Menlo-Regular"/>
              </a:rPr>
              <a:t> </a:t>
            </a:r>
            <a:r>
              <a:rPr lang="es-MX" sz="1800" b="0" i="0" u="none" strike="noStrike" baseline="0" dirty="0">
                <a:solidFill>
                  <a:srgbClr val="444444"/>
                </a:solidFill>
                <a:latin typeface="Menlo-Regular"/>
              </a:rPr>
              <a:t>total += total * 0.22 </a:t>
            </a:r>
            <a:r>
              <a:rPr lang="es-MX" sz="1800" b="0" i="0" u="none" strike="noStrike" baseline="0" dirty="0">
                <a:solidFill>
                  <a:srgbClr val="009A00"/>
                </a:solidFill>
                <a:latin typeface="Menlo-Regular"/>
              </a:rPr>
              <a:t>// IVA europeo</a:t>
            </a:r>
          </a:p>
          <a:p>
            <a:pPr algn="l"/>
            <a:endParaRPr lang="en-US" sz="1800" b="0" i="0" u="none" strike="noStrike" baseline="0" dirty="0">
              <a:solidFill>
                <a:srgbClr val="9A9A9A"/>
              </a:solidFill>
              <a:latin typeface="Menlo-Regular"/>
            </a:endParaRPr>
          </a:p>
          <a:p>
            <a:pPr algn="l"/>
            <a:r>
              <a:rPr lang="en-US" sz="1800" b="0" i="0" u="none" strike="noStrike" baseline="0" dirty="0">
                <a:solidFill>
                  <a:srgbClr val="9A9A9A"/>
                </a:solidFill>
                <a:latin typeface="Menlo-Regular"/>
              </a:rPr>
              <a:t> </a:t>
            </a:r>
            <a:r>
              <a:rPr lang="en-US" sz="1800" b="0" i="0" u="none" strike="noStrike" baseline="0" dirty="0">
                <a:solidFill>
                  <a:srgbClr val="000000"/>
                </a:solidFill>
                <a:latin typeface="Menlo-Regular"/>
              </a:rPr>
              <a:t>return </a:t>
            </a:r>
            <a:r>
              <a:rPr lang="en-US" sz="1800" b="0" i="0" u="none" strike="noStrike" baseline="0" dirty="0">
                <a:solidFill>
                  <a:srgbClr val="444444"/>
                </a:solidFill>
                <a:latin typeface="Menlo-Regular"/>
              </a:rPr>
              <a:t>total</a:t>
            </a:r>
            <a:endParaRPr lang="es-MX" b="1" dirty="0">
              <a:solidFill>
                <a:srgbClr val="444444"/>
              </a:solidFill>
              <a:latin typeface=""/>
            </a:endParaRPr>
          </a:p>
          <a:p>
            <a:endParaRPr lang="en-US" b="1" dirty="0"/>
          </a:p>
        </p:txBody>
      </p:sp>
      <p:sp>
        <p:nvSpPr>
          <p:cNvPr id="4" name="TextBox 3">
            <a:extLst>
              <a:ext uri="{FF2B5EF4-FFF2-40B4-BE49-F238E27FC236}">
                <a16:creationId xmlns:a16="http://schemas.microsoft.com/office/drawing/2014/main" id="{BF102E6D-CE04-6729-104A-999A9586B2C0}"/>
              </a:ext>
            </a:extLst>
          </p:cNvPr>
          <p:cNvSpPr txBox="1"/>
          <p:nvPr/>
        </p:nvSpPr>
        <p:spPr>
          <a:xfrm>
            <a:off x="4152900" y="1028343"/>
            <a:ext cx="4343400" cy="4801314"/>
          </a:xfrm>
          <a:prstGeom prst="rect">
            <a:avLst/>
          </a:prstGeom>
          <a:noFill/>
        </p:spPr>
        <p:txBody>
          <a:bodyPr wrap="square">
            <a:spAutoFit/>
          </a:bodyPr>
          <a:lstStyle/>
          <a:p>
            <a:pPr algn="l"/>
            <a:r>
              <a:rPr lang="en-US" sz="1800" b="0" i="0" u="none" strike="noStrike" baseline="0" dirty="0">
                <a:solidFill>
                  <a:srgbClr val="9A9A9A"/>
                </a:solidFill>
                <a:latin typeface="Menlo-Regular"/>
              </a:rPr>
              <a:t> </a:t>
            </a:r>
            <a:r>
              <a:rPr lang="en-US" sz="1800" b="0" i="0" u="none" strike="noStrike" baseline="0" dirty="0">
                <a:solidFill>
                  <a:srgbClr val="000000"/>
                </a:solidFill>
                <a:latin typeface="Menlo-Regular"/>
              </a:rPr>
              <a:t>method </a:t>
            </a:r>
            <a:r>
              <a:rPr lang="en-US" sz="1800" b="0" i="0" u="none" strike="noStrike" baseline="0" dirty="0" err="1">
                <a:solidFill>
                  <a:srgbClr val="550000"/>
                </a:solidFill>
                <a:latin typeface="Menlo-Regular"/>
              </a:rPr>
              <a:t>getOrderTotal</a:t>
            </a:r>
            <a:r>
              <a:rPr lang="en-US" sz="1800" b="0" i="0" u="none" strike="noStrike" baseline="0" dirty="0">
                <a:solidFill>
                  <a:srgbClr val="9A9A78"/>
                </a:solidFill>
                <a:latin typeface="Menlo-Regular"/>
              </a:rPr>
              <a:t>(</a:t>
            </a:r>
            <a:r>
              <a:rPr lang="en-US" sz="1800" b="0" i="0" u="none" strike="noStrike" baseline="0" dirty="0">
                <a:solidFill>
                  <a:srgbClr val="444444"/>
                </a:solidFill>
                <a:latin typeface="Menlo-Regular"/>
              </a:rPr>
              <a:t>order</a:t>
            </a:r>
            <a:r>
              <a:rPr lang="en-US" sz="1800" b="0" i="0" u="none" strike="noStrike" baseline="0" dirty="0">
                <a:solidFill>
                  <a:srgbClr val="9A9A78"/>
                </a:solidFill>
                <a:latin typeface="Menlo-Regular"/>
              </a:rPr>
              <a:t>) </a:t>
            </a:r>
            <a:r>
              <a:rPr lang="en-US" sz="1800" b="0" i="0" u="none" strike="noStrike" baseline="0" dirty="0">
                <a:solidFill>
                  <a:srgbClr val="000000"/>
                </a:solidFill>
                <a:latin typeface="Menlo-Regular"/>
              </a:rPr>
              <a:t>is</a:t>
            </a:r>
          </a:p>
          <a:p>
            <a:pPr algn="l"/>
            <a:r>
              <a:rPr lang="en-US" sz="1800" b="0" i="0" u="none" strike="noStrike" baseline="0" dirty="0">
                <a:solidFill>
                  <a:srgbClr val="444444"/>
                </a:solidFill>
                <a:latin typeface="Menlo-Regular"/>
              </a:rPr>
              <a:t>total = </a:t>
            </a:r>
            <a:r>
              <a:rPr lang="en-US" sz="1800" b="0" i="0" u="none" strike="noStrike" baseline="0" dirty="0">
                <a:solidFill>
                  <a:srgbClr val="005CC6"/>
                </a:solidFill>
                <a:latin typeface="Menlo-Regular"/>
              </a:rPr>
              <a:t>0</a:t>
            </a:r>
          </a:p>
          <a:p>
            <a:pPr algn="l"/>
            <a:r>
              <a:rPr lang="en-US" sz="1800" b="0" i="0" u="none" strike="noStrike" baseline="0" dirty="0">
                <a:solidFill>
                  <a:srgbClr val="000000"/>
                </a:solidFill>
                <a:latin typeface="Menlo-Regular"/>
              </a:rPr>
              <a:t>foreach </a:t>
            </a:r>
            <a:r>
              <a:rPr lang="en-US" sz="1800" b="0" i="0" u="none" strike="noStrike" baseline="0" dirty="0">
                <a:solidFill>
                  <a:srgbClr val="444444"/>
                </a:solidFill>
                <a:latin typeface="Menlo-Regular"/>
              </a:rPr>
              <a:t>item in </a:t>
            </a:r>
            <a:r>
              <a:rPr lang="en-US" sz="1800" b="0" i="0" u="none" strike="noStrike" baseline="0" dirty="0" err="1">
                <a:solidFill>
                  <a:srgbClr val="444444"/>
                </a:solidFill>
                <a:latin typeface="Menlo-Regular"/>
              </a:rPr>
              <a:t>order.lineItems</a:t>
            </a:r>
            <a:endParaRPr lang="en-US" sz="1800" b="0" i="0" u="none" strike="noStrike" baseline="0" dirty="0">
              <a:solidFill>
                <a:srgbClr val="444444"/>
              </a:solidFill>
              <a:latin typeface="Menlo-Regular"/>
            </a:endParaRPr>
          </a:p>
          <a:p>
            <a:pPr algn="l"/>
            <a:r>
              <a:rPr lang="en-US" sz="1800" b="0" i="0" u="none" strike="noStrike" baseline="0" dirty="0">
                <a:solidFill>
                  <a:srgbClr val="444444"/>
                </a:solidFill>
                <a:latin typeface="Menlo-Regular"/>
              </a:rPr>
              <a:t>total += </a:t>
            </a:r>
            <a:r>
              <a:rPr lang="en-US" sz="1800" b="0" i="0" u="none" strike="noStrike" baseline="0" dirty="0" err="1">
                <a:solidFill>
                  <a:srgbClr val="444444"/>
                </a:solidFill>
                <a:latin typeface="Menlo-Regular"/>
              </a:rPr>
              <a:t>item.price</a:t>
            </a:r>
            <a:r>
              <a:rPr lang="en-US" sz="1800" b="0" i="0" u="none" strike="noStrike" baseline="0" dirty="0">
                <a:solidFill>
                  <a:srgbClr val="444444"/>
                </a:solidFill>
                <a:latin typeface="Menlo-Regular"/>
              </a:rPr>
              <a:t> * </a:t>
            </a:r>
            <a:r>
              <a:rPr lang="en-US" sz="1800" b="0" i="0" u="none" strike="noStrike" baseline="0" dirty="0" err="1">
                <a:solidFill>
                  <a:srgbClr val="444444"/>
                </a:solidFill>
                <a:latin typeface="Menlo-Regular"/>
              </a:rPr>
              <a:t>item.quantity</a:t>
            </a:r>
            <a:endParaRPr lang="en-US" sz="1800" b="0" i="0" u="none" strike="noStrike" baseline="0" dirty="0">
              <a:solidFill>
                <a:srgbClr val="444444"/>
              </a:solidFill>
              <a:latin typeface="Menlo-Regular"/>
            </a:endParaRPr>
          </a:p>
          <a:p>
            <a:pPr algn="l"/>
            <a:endParaRPr lang="en-US" sz="1800" b="0" i="0" u="none" strike="noStrike" baseline="0" dirty="0">
              <a:solidFill>
                <a:srgbClr val="9A9A9A"/>
              </a:solidFill>
              <a:latin typeface="Menlo-Regular"/>
            </a:endParaRPr>
          </a:p>
          <a:p>
            <a:pPr algn="l"/>
            <a:r>
              <a:rPr lang="en-US" sz="1800" b="0" i="0" u="none" strike="noStrike" baseline="0" dirty="0">
                <a:solidFill>
                  <a:srgbClr val="9A9A9A"/>
                </a:solidFill>
                <a:latin typeface="Menlo-Regular"/>
              </a:rPr>
              <a:t> </a:t>
            </a:r>
            <a:r>
              <a:rPr lang="en-US" sz="1800" b="0" i="0" u="none" strike="noStrike" baseline="0" dirty="0">
                <a:solidFill>
                  <a:srgbClr val="444444"/>
                </a:solidFill>
                <a:latin typeface="Menlo-Regular"/>
              </a:rPr>
              <a:t>total += total * </a:t>
            </a:r>
            <a:r>
              <a:rPr lang="en-US" sz="1800" b="0" i="0" u="none" strike="noStrike" baseline="0" dirty="0" err="1">
                <a:solidFill>
                  <a:srgbClr val="444444"/>
                </a:solidFill>
                <a:latin typeface="Menlo-Regular"/>
              </a:rPr>
              <a:t>getTaxRate</a:t>
            </a:r>
            <a:r>
              <a:rPr lang="en-US" sz="1800" b="0" i="0" u="none" strike="noStrike" baseline="0" dirty="0">
                <a:solidFill>
                  <a:srgbClr val="9A9A78"/>
                </a:solidFill>
                <a:latin typeface="Menlo-Regular"/>
              </a:rPr>
              <a:t>(</a:t>
            </a:r>
            <a:r>
              <a:rPr lang="en-US" sz="1800" b="0" i="0" u="none" strike="noStrike" baseline="0" dirty="0" err="1">
                <a:solidFill>
                  <a:srgbClr val="444444"/>
                </a:solidFill>
                <a:latin typeface="Menlo-Regular"/>
              </a:rPr>
              <a:t>order.country</a:t>
            </a:r>
            <a:r>
              <a:rPr lang="en-US" sz="1800" b="0" i="0" u="none" strike="noStrike" baseline="0" dirty="0">
                <a:solidFill>
                  <a:srgbClr val="9A9A78"/>
                </a:solidFill>
                <a:latin typeface="Menlo-Regular"/>
              </a:rPr>
              <a:t>)</a:t>
            </a:r>
          </a:p>
          <a:p>
            <a:pPr algn="l"/>
            <a:endParaRPr lang="en-US" sz="1800" b="0" i="0" u="none" strike="noStrike" baseline="0" dirty="0">
              <a:solidFill>
                <a:srgbClr val="9A9A9A"/>
              </a:solidFill>
              <a:latin typeface="Menlo-Regular"/>
            </a:endParaRPr>
          </a:p>
          <a:p>
            <a:pPr algn="l"/>
            <a:r>
              <a:rPr lang="en-US" sz="1800" b="0" i="0" u="none" strike="noStrike" baseline="0" dirty="0">
                <a:solidFill>
                  <a:srgbClr val="9A9A9A"/>
                </a:solidFill>
                <a:latin typeface="Menlo-Regular"/>
              </a:rPr>
              <a:t> </a:t>
            </a:r>
            <a:r>
              <a:rPr lang="en-US" sz="1800" b="0" i="0" u="none" strike="noStrike" baseline="0" dirty="0">
                <a:solidFill>
                  <a:srgbClr val="000000"/>
                </a:solidFill>
                <a:latin typeface="Menlo-Regular"/>
              </a:rPr>
              <a:t>return </a:t>
            </a:r>
            <a:r>
              <a:rPr lang="en-US" sz="1800" b="0" i="0" u="none" strike="noStrike" baseline="0" dirty="0">
                <a:solidFill>
                  <a:srgbClr val="444444"/>
                </a:solidFill>
                <a:latin typeface="Menlo-Regular"/>
              </a:rPr>
              <a:t>total</a:t>
            </a:r>
          </a:p>
          <a:p>
            <a:pPr algn="l"/>
            <a:endParaRPr lang="en-US" sz="1800" b="0" i="0" u="none" strike="noStrike" baseline="0" dirty="0">
              <a:solidFill>
                <a:srgbClr val="9A9A9A"/>
              </a:solidFill>
              <a:latin typeface="Menlo-Regular"/>
            </a:endParaRPr>
          </a:p>
          <a:p>
            <a:pPr algn="l"/>
            <a:r>
              <a:rPr lang="en-US" sz="1800" b="0" i="0" u="none" strike="noStrike" baseline="0" dirty="0">
                <a:solidFill>
                  <a:srgbClr val="9A9A9A"/>
                </a:solidFill>
                <a:latin typeface="Menlo-Regular"/>
              </a:rPr>
              <a:t> </a:t>
            </a:r>
            <a:r>
              <a:rPr lang="en-US" sz="1800" b="0" i="0" u="none" strike="noStrike" baseline="0" dirty="0">
                <a:solidFill>
                  <a:srgbClr val="000000"/>
                </a:solidFill>
                <a:latin typeface="Menlo-Regular"/>
              </a:rPr>
              <a:t>method </a:t>
            </a:r>
            <a:r>
              <a:rPr lang="en-US" sz="1800" b="0" i="0" u="none" strike="noStrike" baseline="0" dirty="0" err="1">
                <a:solidFill>
                  <a:srgbClr val="550000"/>
                </a:solidFill>
                <a:latin typeface="Menlo-Regular"/>
              </a:rPr>
              <a:t>getTaxRate</a:t>
            </a:r>
            <a:r>
              <a:rPr lang="en-US" sz="1800" b="0" i="0" u="none" strike="noStrike" baseline="0" dirty="0">
                <a:solidFill>
                  <a:srgbClr val="9A9A78"/>
                </a:solidFill>
                <a:latin typeface="Menlo-Regular"/>
              </a:rPr>
              <a:t>(</a:t>
            </a:r>
            <a:r>
              <a:rPr lang="en-US" sz="1800" b="0" i="0" u="none" strike="noStrike" baseline="0" dirty="0">
                <a:solidFill>
                  <a:srgbClr val="444444"/>
                </a:solidFill>
                <a:latin typeface="Menlo-Regular"/>
              </a:rPr>
              <a:t>country</a:t>
            </a:r>
            <a:r>
              <a:rPr lang="en-US" sz="1800" b="0" i="0" u="none" strike="noStrike" baseline="0" dirty="0">
                <a:solidFill>
                  <a:srgbClr val="9A9A78"/>
                </a:solidFill>
                <a:latin typeface="Menlo-Regular"/>
              </a:rPr>
              <a:t>) </a:t>
            </a:r>
            <a:r>
              <a:rPr lang="en-US" sz="1800" b="0" i="0" u="none" strike="noStrike" baseline="0" dirty="0">
                <a:solidFill>
                  <a:srgbClr val="000000"/>
                </a:solidFill>
                <a:latin typeface="Menlo-Regular"/>
              </a:rPr>
              <a:t>is</a:t>
            </a:r>
          </a:p>
          <a:p>
            <a:pPr algn="l"/>
            <a:r>
              <a:rPr lang="en-US" sz="1800" b="0" i="0" u="none" strike="noStrike" baseline="0" dirty="0">
                <a:solidFill>
                  <a:srgbClr val="9A9A9A"/>
                </a:solidFill>
                <a:latin typeface="Menlo-Regular"/>
              </a:rPr>
              <a:t> </a:t>
            </a:r>
            <a:r>
              <a:rPr lang="en-US" sz="1800" b="0" i="0" u="none" strike="noStrike" baseline="0" dirty="0">
                <a:solidFill>
                  <a:srgbClr val="000000"/>
                </a:solidFill>
                <a:latin typeface="Menlo-Regular"/>
              </a:rPr>
              <a:t>if </a:t>
            </a:r>
            <a:r>
              <a:rPr lang="en-US" sz="1800" b="0" i="0" u="none" strike="noStrike" baseline="0" dirty="0">
                <a:solidFill>
                  <a:srgbClr val="9A9A78"/>
                </a:solidFill>
                <a:latin typeface="Menlo-Regular"/>
              </a:rPr>
              <a:t>(</a:t>
            </a:r>
            <a:r>
              <a:rPr lang="en-US" sz="1800" b="0" i="0" u="none" strike="noStrike" baseline="0" dirty="0">
                <a:solidFill>
                  <a:srgbClr val="444444"/>
                </a:solidFill>
                <a:latin typeface="Menlo-Regular"/>
              </a:rPr>
              <a:t>country == </a:t>
            </a:r>
            <a:r>
              <a:rPr lang="en-US" sz="1800" b="0" i="0" u="none" strike="noStrike" baseline="0" dirty="0">
                <a:solidFill>
                  <a:srgbClr val="DE1144"/>
                </a:solidFill>
                <a:latin typeface="Menlo-Regular"/>
              </a:rPr>
              <a:t>"US"</a:t>
            </a:r>
            <a:r>
              <a:rPr lang="en-US" sz="1800" b="0" i="0" u="none" strike="noStrike" baseline="0" dirty="0">
                <a:solidFill>
                  <a:srgbClr val="9A9A78"/>
                </a:solidFill>
                <a:latin typeface="Menlo-Regular"/>
              </a:rPr>
              <a:t>)</a:t>
            </a:r>
          </a:p>
          <a:p>
            <a:pPr algn="l"/>
            <a:r>
              <a:rPr lang="es-MX" sz="1800" b="0" i="0" u="none" strike="noStrike" baseline="0" dirty="0">
                <a:solidFill>
                  <a:srgbClr val="9A9A9A"/>
                </a:solidFill>
                <a:latin typeface="Menlo-Regular"/>
              </a:rPr>
              <a:t>   </a:t>
            </a:r>
            <a:r>
              <a:rPr lang="es-MX" sz="1800" b="0" i="0" u="none" strike="noStrike" baseline="0" dirty="0" err="1">
                <a:solidFill>
                  <a:srgbClr val="000000"/>
                </a:solidFill>
                <a:latin typeface="Menlo-Regular"/>
              </a:rPr>
              <a:t>return</a:t>
            </a:r>
            <a:r>
              <a:rPr lang="es-MX" sz="1800" b="0" i="0" u="none" strike="noStrike" baseline="0" dirty="0">
                <a:solidFill>
                  <a:srgbClr val="000000"/>
                </a:solidFill>
                <a:latin typeface="Menlo-Regular"/>
              </a:rPr>
              <a:t> </a:t>
            </a:r>
            <a:r>
              <a:rPr lang="es-MX" sz="1800" b="0" i="0" u="none" strike="noStrike" baseline="0" dirty="0">
                <a:solidFill>
                  <a:srgbClr val="444444"/>
                </a:solidFill>
                <a:latin typeface="Menlo-Regular"/>
              </a:rPr>
              <a:t>0.17 </a:t>
            </a:r>
            <a:r>
              <a:rPr lang="es-MX" sz="1800" b="0" i="0" u="none" strike="noStrike" baseline="0" dirty="0">
                <a:solidFill>
                  <a:srgbClr val="009A00"/>
                </a:solidFill>
                <a:latin typeface="Menlo-Regular"/>
              </a:rPr>
              <a:t>// Impuesto sobre la venta de         EUA</a:t>
            </a:r>
          </a:p>
          <a:p>
            <a:pPr algn="l"/>
            <a:r>
              <a:rPr lang="en-US" sz="1800" b="0" i="0" u="none" strike="noStrike" baseline="0" dirty="0">
                <a:solidFill>
                  <a:srgbClr val="000000"/>
                </a:solidFill>
                <a:latin typeface="Menlo-Regular"/>
              </a:rPr>
              <a:t>else if </a:t>
            </a:r>
            <a:r>
              <a:rPr lang="en-US" sz="1800" b="0" i="0" u="none" strike="noStrike" baseline="0" dirty="0">
                <a:solidFill>
                  <a:srgbClr val="9A9A78"/>
                </a:solidFill>
                <a:latin typeface="Menlo-Regular"/>
              </a:rPr>
              <a:t>(</a:t>
            </a:r>
            <a:r>
              <a:rPr lang="en-US" sz="1800" b="0" i="0" u="none" strike="noStrike" baseline="0" dirty="0">
                <a:solidFill>
                  <a:srgbClr val="444444"/>
                </a:solidFill>
                <a:latin typeface="Menlo-Regular"/>
              </a:rPr>
              <a:t>country == </a:t>
            </a:r>
            <a:r>
              <a:rPr lang="en-US" sz="1800" b="0" i="0" u="none" strike="noStrike" baseline="0" dirty="0">
                <a:solidFill>
                  <a:srgbClr val="DE1144"/>
                </a:solidFill>
                <a:latin typeface="Menlo-Regular"/>
              </a:rPr>
              <a:t>"EU"</a:t>
            </a:r>
            <a:r>
              <a:rPr lang="en-US" sz="1800" b="0" i="0" u="none" strike="noStrike" baseline="0" dirty="0">
                <a:solidFill>
                  <a:srgbClr val="9A9A78"/>
                </a:solidFill>
                <a:latin typeface="Menlo-Regular"/>
              </a:rPr>
              <a:t>)</a:t>
            </a:r>
          </a:p>
          <a:p>
            <a:pPr algn="l"/>
            <a:r>
              <a:rPr lang="it-IT" sz="1800" b="0" i="0" u="none" strike="noStrike" baseline="0" dirty="0">
                <a:solidFill>
                  <a:srgbClr val="9A9A9A"/>
                </a:solidFill>
                <a:latin typeface="Menlo-Regular"/>
              </a:rPr>
              <a:t>    </a:t>
            </a:r>
            <a:r>
              <a:rPr lang="it-IT" sz="1800" b="0" i="0" u="none" strike="noStrike" baseline="0" dirty="0">
                <a:solidFill>
                  <a:srgbClr val="000000"/>
                </a:solidFill>
                <a:latin typeface="Menlo-Regular"/>
              </a:rPr>
              <a:t>return </a:t>
            </a:r>
            <a:r>
              <a:rPr lang="it-IT" sz="1800" b="0" i="0" u="none" strike="noStrike" baseline="0" dirty="0">
                <a:solidFill>
                  <a:srgbClr val="444444"/>
                </a:solidFill>
                <a:latin typeface="Menlo-Regular"/>
              </a:rPr>
              <a:t>0.22 </a:t>
            </a:r>
            <a:r>
              <a:rPr lang="it-IT" sz="1800" b="0" i="0" u="none" strike="noStrike" baseline="0" dirty="0">
                <a:solidFill>
                  <a:srgbClr val="009A00"/>
                </a:solidFill>
                <a:latin typeface="Menlo-Regular"/>
              </a:rPr>
              <a:t>// IVA europeo</a:t>
            </a:r>
          </a:p>
          <a:p>
            <a:pPr algn="l"/>
            <a:r>
              <a:rPr lang="en-US" sz="1800" b="0" i="0" u="none" strike="noStrike" baseline="0" dirty="0">
                <a:solidFill>
                  <a:srgbClr val="9A9A9A"/>
                </a:solidFill>
                <a:latin typeface="Menlo-Regular"/>
              </a:rPr>
              <a:t> </a:t>
            </a:r>
            <a:r>
              <a:rPr lang="en-US" sz="1800" b="0" i="0" u="none" strike="noStrike" baseline="0" dirty="0">
                <a:solidFill>
                  <a:srgbClr val="000000"/>
                </a:solidFill>
                <a:latin typeface="Menlo-Regular"/>
              </a:rPr>
              <a:t>else</a:t>
            </a:r>
          </a:p>
          <a:p>
            <a:pPr algn="l"/>
            <a:r>
              <a:rPr lang="en-US" sz="1800" b="0" i="0" u="none" strike="noStrike" baseline="0" dirty="0">
                <a:solidFill>
                  <a:srgbClr val="9A9A9A"/>
                </a:solidFill>
                <a:latin typeface="Menlo-Regular"/>
              </a:rPr>
              <a:t> </a:t>
            </a:r>
            <a:r>
              <a:rPr lang="en-US" sz="1800" b="0" i="0" u="none" strike="noStrike" baseline="0" dirty="0">
                <a:solidFill>
                  <a:srgbClr val="000000"/>
                </a:solidFill>
                <a:latin typeface="Menlo-Regular"/>
              </a:rPr>
              <a:t>return </a:t>
            </a:r>
            <a:r>
              <a:rPr lang="en-US" sz="1800" b="0" i="0" u="none" strike="noStrike" baseline="0" dirty="0">
                <a:solidFill>
                  <a:srgbClr val="005CC6"/>
                </a:solidFill>
                <a:latin typeface="Menlo-Regular"/>
              </a:rPr>
              <a:t>0</a:t>
            </a:r>
            <a:endParaRPr lang="en-US" dirty="0"/>
          </a:p>
        </p:txBody>
      </p:sp>
    </p:spTree>
    <p:extLst>
      <p:ext uri="{BB962C8B-B14F-4D97-AF65-F5344CB8AC3E}">
        <p14:creationId xmlns:p14="http://schemas.microsoft.com/office/powerpoint/2010/main" val="1999220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932665-CDD7-B981-C2E9-01FBC04E06D3}"/>
              </a:ext>
            </a:extLst>
          </p:cNvPr>
          <p:cNvSpPr txBox="1"/>
          <p:nvPr/>
        </p:nvSpPr>
        <p:spPr>
          <a:xfrm>
            <a:off x="1143000" y="452735"/>
            <a:ext cx="5715000" cy="430887"/>
          </a:xfrm>
          <a:prstGeom prst="rect">
            <a:avLst/>
          </a:prstGeom>
          <a:noFill/>
        </p:spPr>
        <p:txBody>
          <a:bodyPr wrap="square" rtlCol="0">
            <a:spAutoFit/>
          </a:bodyPr>
          <a:lstStyle/>
          <a:p>
            <a:r>
              <a:rPr lang="es-MX" sz="2200" b="1" i="0" u="none" strike="noStrike" baseline="0" dirty="0">
                <a:solidFill>
                  <a:srgbClr val="444444"/>
                </a:solidFill>
              </a:rPr>
              <a:t>Encapsulación a nivel de la clase</a:t>
            </a:r>
            <a:endParaRPr lang="es-MX" b="1" dirty="0">
              <a:solidFill>
                <a:srgbClr val="444444"/>
              </a:solidFill>
              <a:latin typeface=""/>
            </a:endParaRPr>
          </a:p>
        </p:txBody>
      </p:sp>
      <p:pic>
        <p:nvPicPr>
          <p:cNvPr id="4" name="Picture 3">
            <a:extLst>
              <a:ext uri="{FF2B5EF4-FFF2-40B4-BE49-F238E27FC236}">
                <a16:creationId xmlns:a16="http://schemas.microsoft.com/office/drawing/2014/main" id="{0E58FB3F-4F75-3518-13CA-9C370D0C981B}"/>
              </a:ext>
            </a:extLst>
          </p:cNvPr>
          <p:cNvPicPr>
            <a:picLocks noChangeAspect="1"/>
          </p:cNvPicPr>
          <p:nvPr/>
        </p:nvPicPr>
        <p:blipFill>
          <a:blip r:embed="rId2"/>
          <a:stretch>
            <a:fillRect/>
          </a:stretch>
        </p:blipFill>
        <p:spPr>
          <a:xfrm>
            <a:off x="1437524" y="1219200"/>
            <a:ext cx="5409127" cy="4085617"/>
          </a:xfrm>
          <a:prstGeom prst="rect">
            <a:avLst/>
          </a:prstGeom>
        </p:spPr>
      </p:pic>
      <p:sp>
        <p:nvSpPr>
          <p:cNvPr id="5" name="TextBox 4">
            <a:extLst>
              <a:ext uri="{FF2B5EF4-FFF2-40B4-BE49-F238E27FC236}">
                <a16:creationId xmlns:a16="http://schemas.microsoft.com/office/drawing/2014/main" id="{97D809B8-112D-A816-847B-D5278AAB133C}"/>
              </a:ext>
            </a:extLst>
          </p:cNvPr>
          <p:cNvSpPr txBox="1"/>
          <p:nvPr/>
        </p:nvSpPr>
        <p:spPr>
          <a:xfrm>
            <a:off x="3505200" y="5562600"/>
            <a:ext cx="809196" cy="646331"/>
          </a:xfrm>
          <a:prstGeom prst="rect">
            <a:avLst/>
          </a:prstGeom>
          <a:noFill/>
        </p:spPr>
        <p:txBody>
          <a:bodyPr wrap="none" rtlCol="0">
            <a:spAutoFit/>
          </a:bodyPr>
          <a:lstStyle/>
          <a:p>
            <a:r>
              <a:rPr lang="es-MX" b="1" dirty="0">
                <a:solidFill>
                  <a:srgbClr val="444444"/>
                </a:solidFill>
                <a:latin typeface=""/>
              </a:rPr>
              <a:t>ANTES</a:t>
            </a:r>
            <a:endParaRPr lang="en-US" b="1" dirty="0"/>
          </a:p>
          <a:p>
            <a:endParaRPr lang="en-US" dirty="0"/>
          </a:p>
        </p:txBody>
      </p:sp>
    </p:spTree>
    <p:extLst>
      <p:ext uri="{BB962C8B-B14F-4D97-AF65-F5344CB8AC3E}">
        <p14:creationId xmlns:p14="http://schemas.microsoft.com/office/powerpoint/2010/main" val="3217861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FD7B9D-1325-9758-4B2A-6666034E2543}"/>
              </a:ext>
            </a:extLst>
          </p:cNvPr>
          <p:cNvPicPr>
            <a:picLocks noChangeAspect="1"/>
          </p:cNvPicPr>
          <p:nvPr/>
        </p:nvPicPr>
        <p:blipFill>
          <a:blip r:embed="rId2"/>
          <a:stretch>
            <a:fillRect/>
          </a:stretch>
        </p:blipFill>
        <p:spPr>
          <a:xfrm>
            <a:off x="21077" y="152400"/>
            <a:ext cx="8886423" cy="6809362"/>
          </a:xfrm>
          <a:prstGeom prst="rect">
            <a:avLst/>
          </a:prstGeom>
        </p:spPr>
      </p:pic>
      <p:sp>
        <p:nvSpPr>
          <p:cNvPr id="4" name="TextBox 3">
            <a:extLst>
              <a:ext uri="{FF2B5EF4-FFF2-40B4-BE49-F238E27FC236}">
                <a16:creationId xmlns:a16="http://schemas.microsoft.com/office/drawing/2014/main" id="{DDC333FD-504F-9232-A5C8-2800E8220603}"/>
              </a:ext>
            </a:extLst>
          </p:cNvPr>
          <p:cNvSpPr txBox="1"/>
          <p:nvPr/>
        </p:nvSpPr>
        <p:spPr>
          <a:xfrm>
            <a:off x="5638800" y="152400"/>
            <a:ext cx="1042593" cy="369332"/>
          </a:xfrm>
          <a:prstGeom prst="rect">
            <a:avLst/>
          </a:prstGeom>
          <a:noFill/>
        </p:spPr>
        <p:txBody>
          <a:bodyPr wrap="none" rtlCol="0">
            <a:spAutoFit/>
          </a:bodyPr>
          <a:lstStyle/>
          <a:p>
            <a:r>
              <a:rPr lang="es-AR" b="1" dirty="0">
                <a:solidFill>
                  <a:schemeClr val="bg1"/>
                </a:solidFill>
              </a:rPr>
              <a:t>DESPUES</a:t>
            </a:r>
            <a:endParaRPr lang="en-US" b="1" dirty="0">
              <a:solidFill>
                <a:schemeClr val="bg1"/>
              </a:solidFill>
            </a:endParaRPr>
          </a:p>
        </p:txBody>
      </p:sp>
    </p:spTree>
    <p:extLst>
      <p:ext uri="{BB962C8B-B14F-4D97-AF65-F5344CB8AC3E}">
        <p14:creationId xmlns:p14="http://schemas.microsoft.com/office/powerpoint/2010/main" val="621878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DB7559-63BD-613F-6381-5801DA246A04}"/>
              </a:ext>
            </a:extLst>
          </p:cNvPr>
          <p:cNvSpPr txBox="1"/>
          <p:nvPr/>
        </p:nvSpPr>
        <p:spPr>
          <a:xfrm>
            <a:off x="533400" y="609601"/>
            <a:ext cx="8382000" cy="2831544"/>
          </a:xfrm>
          <a:prstGeom prst="rect">
            <a:avLst/>
          </a:prstGeom>
          <a:noFill/>
        </p:spPr>
        <p:txBody>
          <a:bodyPr wrap="square">
            <a:spAutoFit/>
          </a:bodyPr>
          <a:lstStyle/>
          <a:p>
            <a:pPr algn="l"/>
            <a:r>
              <a:rPr lang="en-US" sz="4400" b="0" i="0" u="none" strike="noStrike" baseline="0" dirty="0">
                <a:solidFill>
                  <a:srgbClr val="444444"/>
                </a:solidFill>
                <a:latin typeface=""/>
              </a:rPr>
              <a:t>Programa a una interfaz, no a una implementación</a:t>
            </a:r>
          </a:p>
          <a:p>
            <a:pPr algn="l"/>
            <a:endParaRPr lang="es-MX" sz="1800" b="0" i="0" u="none" strike="noStrike" baseline="0" dirty="0">
              <a:solidFill>
                <a:srgbClr val="444444"/>
              </a:solidFill>
              <a:latin typeface="PTSans-Regular"/>
            </a:endParaRPr>
          </a:p>
          <a:p>
            <a:pPr algn="l"/>
            <a:endParaRPr lang="es-MX" dirty="0">
              <a:solidFill>
                <a:srgbClr val="444444"/>
              </a:solidFill>
              <a:latin typeface="PTSans-Regular"/>
            </a:endParaRPr>
          </a:p>
          <a:p>
            <a:pPr algn="l"/>
            <a:r>
              <a:rPr lang="es-MX" sz="1800" b="0" i="0" u="none" strike="noStrike" baseline="0" dirty="0">
                <a:solidFill>
                  <a:srgbClr val="444444"/>
                </a:solidFill>
                <a:latin typeface="PTSans-Regular"/>
              </a:rPr>
              <a:t>Programa a una interfaz, no a una implementación. </a:t>
            </a:r>
          </a:p>
          <a:p>
            <a:pPr algn="l"/>
            <a:endParaRPr lang="es-MX" dirty="0">
              <a:solidFill>
                <a:srgbClr val="444444"/>
              </a:solidFill>
              <a:latin typeface="PTSans-Regular"/>
            </a:endParaRPr>
          </a:p>
          <a:p>
            <a:pPr algn="l"/>
            <a:r>
              <a:rPr lang="es-MX" sz="1800" b="0" i="0" u="none" strike="noStrike" baseline="0" dirty="0">
                <a:solidFill>
                  <a:srgbClr val="444444"/>
                </a:solidFill>
                <a:latin typeface="PTSans-Regular"/>
              </a:rPr>
              <a:t>Depende </a:t>
            </a:r>
            <a:r>
              <a:rPr lang="en-US" sz="1800" b="0" i="0" u="none" strike="noStrike" baseline="0" dirty="0">
                <a:solidFill>
                  <a:srgbClr val="444444"/>
                </a:solidFill>
                <a:latin typeface="PTSans-Regular"/>
              </a:rPr>
              <a:t>de abstracciones, no de clases concretas.</a:t>
            </a:r>
            <a:endParaRPr lang="en-US" dirty="0"/>
          </a:p>
        </p:txBody>
      </p:sp>
    </p:spTree>
    <p:extLst>
      <p:ext uri="{BB962C8B-B14F-4D97-AF65-F5344CB8AC3E}">
        <p14:creationId xmlns:p14="http://schemas.microsoft.com/office/powerpoint/2010/main" val="2575225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308056-9CDB-E058-8807-4DA7A546AAAD}"/>
              </a:ext>
            </a:extLst>
          </p:cNvPr>
          <p:cNvPicPr>
            <a:picLocks noChangeAspect="1"/>
          </p:cNvPicPr>
          <p:nvPr/>
        </p:nvPicPr>
        <p:blipFill>
          <a:blip r:embed="rId2"/>
          <a:stretch>
            <a:fillRect/>
          </a:stretch>
        </p:blipFill>
        <p:spPr>
          <a:xfrm>
            <a:off x="304800" y="304800"/>
            <a:ext cx="8229600" cy="6400800"/>
          </a:xfrm>
          <a:prstGeom prst="rect">
            <a:avLst/>
          </a:prstGeom>
        </p:spPr>
      </p:pic>
      <p:sp>
        <p:nvSpPr>
          <p:cNvPr id="4" name="TextBox 3">
            <a:extLst>
              <a:ext uri="{FF2B5EF4-FFF2-40B4-BE49-F238E27FC236}">
                <a16:creationId xmlns:a16="http://schemas.microsoft.com/office/drawing/2014/main" id="{85B834D1-F1AE-9F2B-52C8-73D3DDFA73FE}"/>
              </a:ext>
            </a:extLst>
          </p:cNvPr>
          <p:cNvSpPr txBox="1"/>
          <p:nvPr/>
        </p:nvSpPr>
        <p:spPr>
          <a:xfrm>
            <a:off x="304800" y="-32266"/>
            <a:ext cx="7207219" cy="369332"/>
          </a:xfrm>
          <a:prstGeom prst="rect">
            <a:avLst/>
          </a:prstGeom>
          <a:noFill/>
        </p:spPr>
        <p:txBody>
          <a:bodyPr wrap="square" rtlCol="0">
            <a:spAutoFit/>
          </a:bodyPr>
          <a:lstStyle/>
          <a:p>
            <a:r>
              <a:rPr lang="es-MX" sz="1800" b="0" i="1" u="none" strike="noStrike" baseline="0" dirty="0">
                <a:solidFill>
                  <a:srgbClr val="444444"/>
                </a:solidFill>
                <a:latin typeface="PTSans-Italic"/>
              </a:rPr>
              <a:t>Todos las clases están fuertemente acopladas</a:t>
            </a:r>
            <a:endParaRPr lang="en-US" dirty="0"/>
          </a:p>
        </p:txBody>
      </p:sp>
    </p:spTree>
    <p:extLst>
      <p:ext uri="{BB962C8B-B14F-4D97-AF65-F5344CB8AC3E}">
        <p14:creationId xmlns:p14="http://schemas.microsoft.com/office/powerpoint/2010/main" val="662863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A530E1-ADFC-FF73-F87D-23B05BF6B0D0}"/>
              </a:ext>
            </a:extLst>
          </p:cNvPr>
          <p:cNvPicPr>
            <a:picLocks noChangeAspect="1"/>
          </p:cNvPicPr>
          <p:nvPr/>
        </p:nvPicPr>
        <p:blipFill>
          <a:blip r:embed="rId2"/>
          <a:stretch>
            <a:fillRect/>
          </a:stretch>
        </p:blipFill>
        <p:spPr>
          <a:xfrm>
            <a:off x="76200" y="304800"/>
            <a:ext cx="9144000" cy="5755532"/>
          </a:xfrm>
          <a:prstGeom prst="rect">
            <a:avLst/>
          </a:prstGeom>
        </p:spPr>
      </p:pic>
    </p:spTree>
    <p:extLst>
      <p:ext uri="{BB962C8B-B14F-4D97-AF65-F5344CB8AC3E}">
        <p14:creationId xmlns:p14="http://schemas.microsoft.com/office/powerpoint/2010/main" val="1919780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7996"/>
          </a:xfrm>
          <a:prstGeom prst="rect">
            <a:avLst/>
          </a:prstGeom>
        </p:spPr>
      </p:pic>
      <p:sp>
        <p:nvSpPr>
          <p:cNvPr id="3" name="object 3"/>
          <p:cNvSpPr txBox="1"/>
          <p:nvPr/>
        </p:nvSpPr>
        <p:spPr>
          <a:xfrm>
            <a:off x="106171" y="6550558"/>
            <a:ext cx="7912734"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Calibri"/>
                <a:cs typeface="Calibri"/>
                <a:hlinkClick r:id="rId3"/>
              </a:rPr>
              <a:t>http://www.lostechies.com/blogs/derickbailey/archive/2009/02/11/solid-development-principles-in-motivational-pictures.aspx</a:t>
            </a:r>
            <a:endParaRPr sz="12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4645C2-DB1C-E72C-DAAE-24E82C221B44}"/>
              </a:ext>
            </a:extLst>
          </p:cNvPr>
          <p:cNvPicPr>
            <a:picLocks noChangeAspect="1"/>
          </p:cNvPicPr>
          <p:nvPr/>
        </p:nvPicPr>
        <p:blipFill>
          <a:blip r:embed="rId2"/>
          <a:stretch>
            <a:fillRect/>
          </a:stretch>
        </p:blipFill>
        <p:spPr>
          <a:xfrm>
            <a:off x="0" y="923330"/>
            <a:ext cx="9144000" cy="5782270"/>
          </a:xfrm>
          <a:prstGeom prst="rect">
            <a:avLst/>
          </a:prstGeom>
        </p:spPr>
      </p:pic>
      <p:sp>
        <p:nvSpPr>
          <p:cNvPr id="4" name="TextBox 3">
            <a:extLst>
              <a:ext uri="{FF2B5EF4-FFF2-40B4-BE49-F238E27FC236}">
                <a16:creationId xmlns:a16="http://schemas.microsoft.com/office/drawing/2014/main" id="{0CE8D9D3-45CF-E466-AFC8-8AE158933547}"/>
              </a:ext>
            </a:extLst>
          </p:cNvPr>
          <p:cNvSpPr txBox="1"/>
          <p:nvPr/>
        </p:nvSpPr>
        <p:spPr>
          <a:xfrm>
            <a:off x="76200" y="0"/>
            <a:ext cx="8991600" cy="923330"/>
          </a:xfrm>
          <a:prstGeom prst="rect">
            <a:avLst/>
          </a:prstGeom>
          <a:noFill/>
        </p:spPr>
        <p:txBody>
          <a:bodyPr wrap="square" rtlCol="0">
            <a:spAutoFit/>
          </a:bodyPr>
          <a:lstStyle/>
          <a:p>
            <a:pPr algn="just"/>
            <a:r>
              <a:rPr lang="es-MX" sz="1800" b="0" i="0" u="none" strike="noStrike" baseline="0" dirty="0">
                <a:solidFill>
                  <a:srgbClr val="444444"/>
                </a:solidFill>
                <a:latin typeface="PTSans-Regular"/>
              </a:rPr>
              <a:t>Tras este cambio, la clase </a:t>
            </a:r>
            <a:r>
              <a:rPr lang="es-MX" sz="1800" b="0" i="0" u="none" strike="noStrike" baseline="0" dirty="0">
                <a:solidFill>
                  <a:srgbClr val="444444"/>
                </a:solidFill>
                <a:latin typeface="Menlo-Regular"/>
              </a:rPr>
              <a:t>Empresa </a:t>
            </a:r>
            <a:r>
              <a:rPr lang="es-MX" sz="1800" b="0" i="0" u="none" strike="noStrike" baseline="0" dirty="0">
                <a:solidFill>
                  <a:srgbClr val="444444"/>
                </a:solidFill>
                <a:latin typeface="PTSans-Regular"/>
              </a:rPr>
              <a:t>se vuelve independiente de varias clases de empleado. Ahora se puede extender esta clase e introducir nuevos tipos de empresas y empleados, a la vez que se reutiliza una parte de la clase base empresa</a:t>
            </a:r>
            <a:endParaRPr lang="en-US" dirty="0"/>
          </a:p>
        </p:txBody>
      </p:sp>
    </p:spTree>
    <p:extLst>
      <p:ext uri="{BB962C8B-B14F-4D97-AF65-F5344CB8AC3E}">
        <p14:creationId xmlns:p14="http://schemas.microsoft.com/office/powerpoint/2010/main" val="4126684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158E83-8046-4CAE-6A1C-A9F562A4E6EC}"/>
              </a:ext>
            </a:extLst>
          </p:cNvPr>
          <p:cNvSpPr txBox="1"/>
          <p:nvPr/>
        </p:nvSpPr>
        <p:spPr>
          <a:xfrm>
            <a:off x="381000" y="304800"/>
            <a:ext cx="8382000" cy="6278642"/>
          </a:xfrm>
          <a:prstGeom prst="rect">
            <a:avLst/>
          </a:prstGeom>
          <a:noFill/>
        </p:spPr>
        <p:txBody>
          <a:bodyPr wrap="square" rtlCol="0">
            <a:spAutoFit/>
          </a:bodyPr>
          <a:lstStyle/>
          <a:p>
            <a:pPr algn="l"/>
            <a:r>
              <a:rPr lang="es-MX" sz="2400" b="1" i="0" u="none" strike="noStrike" baseline="0" dirty="0">
                <a:solidFill>
                  <a:srgbClr val="444444"/>
                </a:solidFill>
                <a:latin typeface="+mj-lt"/>
              </a:rPr>
              <a:t>Favorece la composición sobre la </a:t>
            </a:r>
            <a:r>
              <a:rPr lang="en-US" sz="2400" b="1" i="0" u="none" strike="noStrike" baseline="0" dirty="0" err="1">
                <a:solidFill>
                  <a:srgbClr val="444444"/>
                </a:solidFill>
                <a:latin typeface="+mj-lt"/>
              </a:rPr>
              <a:t>herencia</a:t>
            </a:r>
            <a:endParaRPr lang="en-US" sz="2400" b="1" i="0" u="none" strike="noStrike" baseline="0" dirty="0">
              <a:solidFill>
                <a:srgbClr val="444444"/>
              </a:solidFill>
              <a:latin typeface="+mj-lt"/>
            </a:endParaRPr>
          </a:p>
          <a:p>
            <a:pPr algn="l"/>
            <a:endParaRPr lang="en-US" dirty="0">
              <a:solidFill>
                <a:srgbClr val="444444"/>
              </a:solidFill>
              <a:latin typeface=""/>
            </a:endParaRPr>
          </a:p>
          <a:p>
            <a:pPr algn="just"/>
            <a:r>
              <a:rPr lang="es-MX" sz="1800" b="1" i="0" u="none" strike="noStrike" baseline="0" dirty="0">
                <a:solidFill>
                  <a:srgbClr val="444444"/>
                </a:solidFill>
                <a:latin typeface="PTSans-Bold"/>
              </a:rPr>
              <a:t>Una subclase no puede reducir la interfaz de la superclase</a:t>
            </a:r>
            <a:r>
              <a:rPr lang="es-MX" sz="1800" b="0" i="0" u="none" strike="noStrike" baseline="0" dirty="0">
                <a:solidFill>
                  <a:srgbClr val="444444"/>
                </a:solidFill>
                <a:latin typeface="PTSans-Regular"/>
              </a:rPr>
              <a:t>. Tienes que implementar todos los métodos abstractos de la clase padre, incluso aunque no vayas a usarlos.</a:t>
            </a:r>
          </a:p>
          <a:p>
            <a:pPr algn="just"/>
            <a:r>
              <a:rPr lang="es-MX" sz="1800" b="1" i="0" u="none" strike="noStrike" baseline="0" dirty="0">
                <a:solidFill>
                  <a:srgbClr val="444444"/>
                </a:solidFill>
                <a:latin typeface="PTSans-Bold"/>
              </a:rPr>
              <a:t>Al sobrescribir métodos debes asegurarte de que el nuevo comportamiento sea compatible con el de base</a:t>
            </a:r>
            <a:r>
              <a:rPr lang="es-MX" sz="1800" b="0" i="0" u="none" strike="noStrike" baseline="0" dirty="0">
                <a:solidFill>
                  <a:srgbClr val="444444"/>
                </a:solidFill>
                <a:latin typeface="PTSans-Regular"/>
              </a:rPr>
              <a:t>. Es importante porque los objetos de la subclase pueden pasarse a cualquier código que espere objetos de la superclase y no quieres que </a:t>
            </a:r>
            <a:r>
              <a:rPr lang="en-US" sz="1800" b="0" i="0" u="none" strike="noStrike" baseline="0" dirty="0">
                <a:solidFill>
                  <a:srgbClr val="444444"/>
                </a:solidFill>
                <a:latin typeface="PTSans-Regular"/>
              </a:rPr>
              <a:t>ese </a:t>
            </a:r>
            <a:r>
              <a:rPr lang="en-US" sz="1800" b="0" i="0" u="none" strike="noStrike" baseline="0" dirty="0" err="1">
                <a:solidFill>
                  <a:srgbClr val="444444"/>
                </a:solidFill>
                <a:latin typeface="PTSans-Regular"/>
              </a:rPr>
              <a:t>código</a:t>
            </a:r>
            <a:r>
              <a:rPr lang="en-US" sz="1800" b="0" i="0" u="none" strike="noStrike" baseline="0" dirty="0">
                <a:solidFill>
                  <a:srgbClr val="444444"/>
                </a:solidFill>
                <a:latin typeface="PTSans-Regular"/>
              </a:rPr>
              <a:t> se </a:t>
            </a:r>
            <a:r>
              <a:rPr lang="en-US" sz="1800" b="0" i="0" u="none" strike="noStrike" baseline="0" dirty="0" err="1">
                <a:solidFill>
                  <a:srgbClr val="444444"/>
                </a:solidFill>
                <a:latin typeface="PTSans-Regular"/>
              </a:rPr>
              <a:t>rompa</a:t>
            </a:r>
            <a:r>
              <a:rPr lang="en-US" sz="1800" b="0" i="0" u="none" strike="noStrike" baseline="0" dirty="0">
                <a:solidFill>
                  <a:srgbClr val="444444"/>
                </a:solidFill>
                <a:latin typeface="PTSans-Regular"/>
              </a:rPr>
              <a:t>.</a:t>
            </a:r>
          </a:p>
          <a:p>
            <a:pPr algn="just"/>
            <a:endParaRPr lang="en-US" dirty="0">
              <a:solidFill>
                <a:srgbClr val="444444"/>
              </a:solidFill>
              <a:latin typeface="PTSans-Regular"/>
            </a:endParaRPr>
          </a:p>
          <a:p>
            <a:pPr algn="just"/>
            <a:r>
              <a:rPr lang="es-MX" sz="1800" b="1" i="0" u="none" strike="noStrike" baseline="0" dirty="0">
                <a:solidFill>
                  <a:srgbClr val="444444"/>
                </a:solidFill>
                <a:latin typeface="PTSans-Bold"/>
              </a:rPr>
              <a:t>La herencia rompe la encapsulación de la superclase </a:t>
            </a:r>
            <a:r>
              <a:rPr lang="es-MX" sz="1800" b="0" i="0" u="none" strike="noStrike" baseline="0" dirty="0">
                <a:solidFill>
                  <a:srgbClr val="444444"/>
                </a:solidFill>
                <a:latin typeface="PTSans-Regular"/>
              </a:rPr>
              <a:t>porque los detalles internos de la clase padre se hacen disponibles para la subclase. Puede darse una situación opuesta en la que un programador hace que una superclase conozca algunos detalles de las subclases, con el objetivo de que las siguientes</a:t>
            </a:r>
          </a:p>
          <a:p>
            <a:pPr algn="just"/>
            <a:r>
              <a:rPr lang="en-US" sz="1800" b="0" i="0" u="none" strike="noStrike" baseline="0" dirty="0" err="1">
                <a:solidFill>
                  <a:srgbClr val="444444"/>
                </a:solidFill>
                <a:latin typeface="PTSans-Regular"/>
              </a:rPr>
              <a:t>extensiones</a:t>
            </a:r>
            <a:r>
              <a:rPr lang="en-US" sz="1800" b="0" i="0" u="none" strike="noStrike" baseline="0" dirty="0">
                <a:solidFill>
                  <a:srgbClr val="444444"/>
                </a:solidFill>
                <a:latin typeface="PTSans-Regular"/>
              </a:rPr>
              <a:t> </a:t>
            </a:r>
            <a:r>
              <a:rPr lang="en-US" sz="1800" b="0" i="0" u="none" strike="noStrike" baseline="0" dirty="0" err="1">
                <a:solidFill>
                  <a:srgbClr val="444444"/>
                </a:solidFill>
                <a:latin typeface="PTSans-Regular"/>
              </a:rPr>
              <a:t>sean</a:t>
            </a:r>
            <a:r>
              <a:rPr lang="en-US" sz="1800" b="0" i="0" u="none" strike="noStrike" baseline="0" dirty="0">
                <a:solidFill>
                  <a:srgbClr val="444444"/>
                </a:solidFill>
                <a:latin typeface="PTSans-Regular"/>
              </a:rPr>
              <a:t> </a:t>
            </a:r>
            <a:r>
              <a:rPr lang="en-US" sz="1800" b="0" i="0" u="none" strike="noStrike" baseline="0" dirty="0" err="1">
                <a:solidFill>
                  <a:srgbClr val="444444"/>
                </a:solidFill>
                <a:latin typeface="PTSans-Regular"/>
              </a:rPr>
              <a:t>más</a:t>
            </a:r>
            <a:r>
              <a:rPr lang="en-US" sz="1800" b="0" i="0" u="none" strike="noStrike" baseline="0" dirty="0">
                <a:solidFill>
                  <a:srgbClr val="444444"/>
                </a:solidFill>
                <a:latin typeface="PTSans-Regular"/>
              </a:rPr>
              <a:t> </a:t>
            </a:r>
            <a:r>
              <a:rPr lang="en-US" sz="1800" b="0" i="0" u="none" strike="noStrike" baseline="0" dirty="0" err="1">
                <a:solidFill>
                  <a:srgbClr val="444444"/>
                </a:solidFill>
                <a:latin typeface="PTSans-Regular"/>
              </a:rPr>
              <a:t>sencillas</a:t>
            </a:r>
            <a:r>
              <a:rPr lang="en-US" sz="1800" b="0" i="0" u="none" strike="noStrike" baseline="0" dirty="0">
                <a:solidFill>
                  <a:srgbClr val="444444"/>
                </a:solidFill>
                <a:latin typeface="PTSans-Regular"/>
              </a:rPr>
              <a:t>.</a:t>
            </a:r>
          </a:p>
          <a:p>
            <a:pPr algn="just"/>
            <a:r>
              <a:rPr lang="es-MX" sz="1800" b="1" i="0" u="none" strike="noStrike" baseline="0" dirty="0">
                <a:solidFill>
                  <a:srgbClr val="444444"/>
                </a:solidFill>
                <a:latin typeface="PTSans-Bold"/>
              </a:rPr>
              <a:t>Las subclases están fuertemente acopladas a </a:t>
            </a:r>
            <a:r>
              <a:rPr lang="es-MX" sz="1800" b="1" i="0" u="none" strike="noStrike" baseline="0" dirty="0" err="1">
                <a:solidFill>
                  <a:srgbClr val="444444"/>
                </a:solidFill>
                <a:latin typeface="PTSans-Bold"/>
              </a:rPr>
              <a:t>superclases</a:t>
            </a:r>
            <a:r>
              <a:rPr lang="es-MX" sz="1800" b="0" i="0" u="none" strike="noStrike" baseline="0" dirty="0" err="1">
                <a:solidFill>
                  <a:srgbClr val="444444"/>
                </a:solidFill>
                <a:latin typeface="PTSans-Regular"/>
              </a:rPr>
              <a:t>.Cualquier</a:t>
            </a:r>
            <a:r>
              <a:rPr lang="es-MX" sz="1800" b="0" i="0" u="none" strike="noStrike" baseline="0" dirty="0">
                <a:solidFill>
                  <a:srgbClr val="444444"/>
                </a:solidFill>
                <a:latin typeface="PTSans-Regular"/>
              </a:rPr>
              <a:t> cambio en una superclase puede descomponer la funcionalidad </a:t>
            </a:r>
            <a:r>
              <a:rPr lang="en-US" sz="1800" b="0" i="0" u="none" strike="noStrike" baseline="0" dirty="0">
                <a:solidFill>
                  <a:srgbClr val="444444"/>
                </a:solidFill>
                <a:latin typeface="PTSans-Regular"/>
              </a:rPr>
              <a:t>de las </a:t>
            </a:r>
            <a:r>
              <a:rPr lang="en-US" sz="1800" b="0" i="0" u="none" strike="noStrike" baseline="0" dirty="0" err="1">
                <a:solidFill>
                  <a:srgbClr val="444444"/>
                </a:solidFill>
                <a:latin typeface="PTSans-Regular"/>
              </a:rPr>
              <a:t>subclases</a:t>
            </a:r>
            <a:r>
              <a:rPr lang="en-US" sz="1800" b="0" i="0" u="none" strike="noStrike" baseline="0" dirty="0">
                <a:solidFill>
                  <a:srgbClr val="444444"/>
                </a:solidFill>
                <a:latin typeface="PTSans-Regular"/>
              </a:rPr>
              <a:t>.</a:t>
            </a:r>
          </a:p>
          <a:p>
            <a:pPr algn="just"/>
            <a:r>
              <a:rPr lang="es-MX" sz="1800" b="1" i="0" u="none" strike="noStrike" baseline="0" dirty="0">
                <a:solidFill>
                  <a:srgbClr val="444444"/>
                </a:solidFill>
                <a:latin typeface="PTSans-Bold"/>
              </a:rPr>
              <a:t>Intentar reutilizar código mediante la herencia puede conducir a la creación de jerarquías de herencia paralelas</a:t>
            </a:r>
            <a:r>
              <a:rPr lang="es-MX" sz="1800" b="0" i="0" u="none" strike="noStrike" baseline="0" dirty="0">
                <a:solidFill>
                  <a:srgbClr val="444444"/>
                </a:solidFill>
                <a:latin typeface="PTSans-Regular"/>
              </a:rPr>
              <a:t>. Normalmente, la herencia sucede en una única dimensión. Pero cuando hay dos o más dimensiones, debes crear muchas combinaciones de clases, hinchando la jerarquía de clases hasta un tamaño </a:t>
            </a:r>
            <a:r>
              <a:rPr lang="en-US" sz="1800" b="0" i="0" u="none" strike="noStrike" baseline="0" dirty="0" err="1">
                <a:solidFill>
                  <a:srgbClr val="444444"/>
                </a:solidFill>
                <a:latin typeface="PTSans-Regular"/>
              </a:rPr>
              <a:t>ridículo</a:t>
            </a:r>
            <a:r>
              <a:rPr lang="en-US" sz="1800" b="0" i="0" u="none" strike="noStrike" baseline="0" dirty="0">
                <a:solidFill>
                  <a:srgbClr val="444444"/>
                </a:solidFill>
                <a:latin typeface="PTSans-Regular"/>
              </a:rPr>
              <a:t>.</a:t>
            </a:r>
            <a:endParaRPr lang="en-US" dirty="0"/>
          </a:p>
        </p:txBody>
      </p:sp>
    </p:spTree>
    <p:extLst>
      <p:ext uri="{BB962C8B-B14F-4D97-AF65-F5344CB8AC3E}">
        <p14:creationId xmlns:p14="http://schemas.microsoft.com/office/powerpoint/2010/main" val="1060036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39191"/>
            <a:ext cx="8034020" cy="6249670"/>
          </a:xfrm>
          <a:prstGeom prst="rect">
            <a:avLst/>
          </a:prstGeom>
        </p:spPr>
        <p:txBody>
          <a:bodyPr vert="horz" wrap="square" lIns="0" tIns="369570" rIns="0" bIns="0" rtlCol="0">
            <a:spAutoFit/>
          </a:bodyPr>
          <a:lstStyle/>
          <a:p>
            <a:pPr marL="52705">
              <a:lnSpc>
                <a:spcPct val="100000"/>
              </a:lnSpc>
              <a:spcBef>
                <a:spcPts val="2910"/>
              </a:spcBef>
            </a:pPr>
            <a:r>
              <a:rPr sz="4000" b="1" spc="-20" dirty="0">
                <a:latin typeface="Calibri"/>
                <a:cs typeface="Calibri"/>
              </a:rPr>
              <a:t>Mentira,</a:t>
            </a:r>
            <a:r>
              <a:rPr sz="4000" b="1" dirty="0">
                <a:latin typeface="Calibri"/>
                <a:cs typeface="Calibri"/>
              </a:rPr>
              <a:t> </a:t>
            </a:r>
            <a:r>
              <a:rPr sz="4000" b="1" spc="-25" dirty="0">
                <a:latin typeface="Calibri"/>
                <a:cs typeface="Calibri"/>
              </a:rPr>
              <a:t>S.O.L.I.D.</a:t>
            </a:r>
            <a:r>
              <a:rPr sz="4000" b="1" spc="-50" dirty="0">
                <a:latin typeface="Calibri"/>
                <a:cs typeface="Calibri"/>
              </a:rPr>
              <a:t> </a:t>
            </a:r>
            <a:r>
              <a:rPr sz="4000" b="1" spc="-5" dirty="0">
                <a:latin typeface="Calibri"/>
                <a:cs typeface="Calibri"/>
              </a:rPr>
              <a:t>es</a:t>
            </a:r>
            <a:r>
              <a:rPr sz="4000" b="1" spc="-10" dirty="0">
                <a:latin typeface="Calibri"/>
                <a:cs typeface="Calibri"/>
              </a:rPr>
              <a:t> </a:t>
            </a:r>
            <a:r>
              <a:rPr sz="4000" b="1" spc="-5" dirty="0">
                <a:latin typeface="Calibri"/>
                <a:cs typeface="Calibri"/>
              </a:rPr>
              <a:t>un</a:t>
            </a:r>
            <a:r>
              <a:rPr sz="4000" b="1" spc="5" dirty="0">
                <a:latin typeface="Calibri"/>
                <a:cs typeface="Calibri"/>
              </a:rPr>
              <a:t> </a:t>
            </a:r>
            <a:r>
              <a:rPr sz="4000" b="1" spc="-10" dirty="0">
                <a:latin typeface="Calibri"/>
                <a:cs typeface="Calibri"/>
              </a:rPr>
              <a:t>acrónimo</a:t>
            </a:r>
            <a:r>
              <a:rPr sz="4000" b="1" spc="20" dirty="0">
                <a:latin typeface="Calibri"/>
                <a:cs typeface="Calibri"/>
              </a:rPr>
              <a:t> </a:t>
            </a:r>
            <a:r>
              <a:rPr sz="4000" b="1" spc="-5" dirty="0">
                <a:latin typeface="Calibri"/>
                <a:cs typeface="Calibri"/>
              </a:rPr>
              <a:t>de:</a:t>
            </a:r>
            <a:endParaRPr sz="4000">
              <a:latin typeface="Calibri"/>
              <a:cs typeface="Calibri"/>
            </a:endParaRPr>
          </a:p>
          <a:p>
            <a:pPr>
              <a:lnSpc>
                <a:spcPct val="100000"/>
              </a:lnSpc>
              <a:spcBef>
                <a:spcPts val="20"/>
              </a:spcBef>
            </a:pPr>
            <a:endParaRPr sz="3100">
              <a:latin typeface="Calibri"/>
              <a:cs typeface="Calibri"/>
            </a:endParaRPr>
          </a:p>
          <a:p>
            <a:pPr marL="355600" indent="-342900">
              <a:lnSpc>
                <a:spcPct val="100000"/>
              </a:lnSpc>
              <a:buFont typeface="Arial MT"/>
              <a:buChar char="•"/>
              <a:tabLst>
                <a:tab pos="355600" algn="l"/>
              </a:tabLst>
            </a:pPr>
            <a:r>
              <a:rPr sz="5400" b="1" spc="-5" dirty="0">
                <a:solidFill>
                  <a:srgbClr val="244060"/>
                </a:solidFill>
                <a:latin typeface="Calibri"/>
                <a:cs typeface="Calibri"/>
              </a:rPr>
              <a:t>S</a:t>
            </a:r>
            <a:r>
              <a:rPr sz="5400" spc="-5" dirty="0">
                <a:solidFill>
                  <a:srgbClr val="244060"/>
                </a:solidFill>
                <a:latin typeface="Calibri"/>
                <a:cs typeface="Calibri"/>
              </a:rPr>
              <a:t>ingle</a:t>
            </a:r>
            <a:r>
              <a:rPr sz="5400" spc="-35" dirty="0">
                <a:solidFill>
                  <a:srgbClr val="244060"/>
                </a:solidFill>
                <a:latin typeface="Calibri"/>
                <a:cs typeface="Calibri"/>
              </a:rPr>
              <a:t> </a:t>
            </a:r>
            <a:r>
              <a:rPr sz="5400" spc="-10" dirty="0">
                <a:solidFill>
                  <a:srgbClr val="244060"/>
                </a:solidFill>
                <a:latin typeface="Calibri"/>
                <a:cs typeface="Calibri"/>
              </a:rPr>
              <a:t>Responsibility</a:t>
            </a:r>
            <a:endParaRPr sz="5400">
              <a:latin typeface="Calibri"/>
              <a:cs typeface="Calibri"/>
            </a:endParaRPr>
          </a:p>
          <a:p>
            <a:pPr marL="355600" indent="-342900">
              <a:lnSpc>
                <a:spcPct val="100000"/>
              </a:lnSpc>
              <a:spcBef>
                <a:spcPts val="1300"/>
              </a:spcBef>
              <a:buFont typeface="Arial MT"/>
              <a:buChar char="•"/>
              <a:tabLst>
                <a:tab pos="355600" algn="l"/>
              </a:tabLst>
            </a:pPr>
            <a:r>
              <a:rPr sz="5400" b="1" spc="-5" dirty="0">
                <a:solidFill>
                  <a:srgbClr val="244060"/>
                </a:solidFill>
                <a:latin typeface="Calibri"/>
                <a:cs typeface="Calibri"/>
              </a:rPr>
              <a:t>O</a:t>
            </a:r>
            <a:r>
              <a:rPr sz="5400" spc="-5" dirty="0">
                <a:solidFill>
                  <a:srgbClr val="244060"/>
                </a:solidFill>
                <a:latin typeface="Calibri"/>
                <a:cs typeface="Calibri"/>
              </a:rPr>
              <a:t>pen</a:t>
            </a:r>
            <a:r>
              <a:rPr sz="5400" spc="-45" dirty="0">
                <a:solidFill>
                  <a:srgbClr val="244060"/>
                </a:solidFill>
                <a:latin typeface="Calibri"/>
                <a:cs typeface="Calibri"/>
              </a:rPr>
              <a:t> </a:t>
            </a:r>
            <a:r>
              <a:rPr sz="5400" spc="-5" dirty="0">
                <a:solidFill>
                  <a:srgbClr val="244060"/>
                </a:solidFill>
                <a:latin typeface="Calibri"/>
                <a:cs typeface="Calibri"/>
              </a:rPr>
              <a:t>Closed</a:t>
            </a:r>
            <a:endParaRPr sz="5400">
              <a:latin typeface="Calibri"/>
              <a:cs typeface="Calibri"/>
            </a:endParaRPr>
          </a:p>
          <a:p>
            <a:pPr marL="355600" indent="-342900">
              <a:lnSpc>
                <a:spcPct val="100000"/>
              </a:lnSpc>
              <a:spcBef>
                <a:spcPts val="1300"/>
              </a:spcBef>
              <a:buFont typeface="Arial MT"/>
              <a:buChar char="•"/>
              <a:tabLst>
                <a:tab pos="355600" algn="l"/>
              </a:tabLst>
            </a:pPr>
            <a:r>
              <a:rPr sz="5400" b="1" spc="-40" dirty="0">
                <a:solidFill>
                  <a:srgbClr val="244060"/>
                </a:solidFill>
                <a:latin typeface="Calibri"/>
                <a:cs typeface="Calibri"/>
              </a:rPr>
              <a:t>L</a:t>
            </a:r>
            <a:r>
              <a:rPr sz="5400" spc="-40" dirty="0">
                <a:solidFill>
                  <a:srgbClr val="244060"/>
                </a:solidFill>
                <a:latin typeface="Calibri"/>
                <a:cs typeface="Calibri"/>
              </a:rPr>
              <a:t>iskov</a:t>
            </a:r>
            <a:r>
              <a:rPr sz="5400" spc="-30" dirty="0">
                <a:solidFill>
                  <a:srgbClr val="244060"/>
                </a:solidFill>
                <a:latin typeface="Calibri"/>
                <a:cs typeface="Calibri"/>
              </a:rPr>
              <a:t> </a:t>
            </a:r>
            <a:r>
              <a:rPr sz="5400" spc="-10" dirty="0">
                <a:solidFill>
                  <a:srgbClr val="244060"/>
                </a:solidFill>
                <a:latin typeface="Calibri"/>
                <a:cs typeface="Calibri"/>
              </a:rPr>
              <a:t>Substitution</a:t>
            </a:r>
            <a:endParaRPr sz="5400">
              <a:latin typeface="Calibri"/>
              <a:cs typeface="Calibri"/>
            </a:endParaRPr>
          </a:p>
          <a:p>
            <a:pPr marL="355600" indent="-342900">
              <a:lnSpc>
                <a:spcPct val="100000"/>
              </a:lnSpc>
              <a:spcBef>
                <a:spcPts val="1295"/>
              </a:spcBef>
              <a:buFont typeface="Arial MT"/>
              <a:buChar char="•"/>
              <a:tabLst>
                <a:tab pos="355600" algn="l"/>
              </a:tabLst>
            </a:pPr>
            <a:r>
              <a:rPr sz="5400" b="1" spc="-30" dirty="0">
                <a:solidFill>
                  <a:srgbClr val="244060"/>
                </a:solidFill>
                <a:latin typeface="Calibri"/>
                <a:cs typeface="Calibri"/>
              </a:rPr>
              <a:t>I</a:t>
            </a:r>
            <a:r>
              <a:rPr sz="5400" spc="-30" dirty="0">
                <a:solidFill>
                  <a:srgbClr val="244060"/>
                </a:solidFill>
                <a:latin typeface="Calibri"/>
                <a:cs typeface="Calibri"/>
              </a:rPr>
              <a:t>nterface</a:t>
            </a:r>
            <a:r>
              <a:rPr sz="5400" spc="-25" dirty="0">
                <a:solidFill>
                  <a:srgbClr val="244060"/>
                </a:solidFill>
                <a:latin typeface="Calibri"/>
                <a:cs typeface="Calibri"/>
              </a:rPr>
              <a:t> </a:t>
            </a:r>
            <a:r>
              <a:rPr sz="5400" spc="-20" dirty="0">
                <a:solidFill>
                  <a:srgbClr val="244060"/>
                </a:solidFill>
                <a:latin typeface="Calibri"/>
                <a:cs typeface="Calibri"/>
              </a:rPr>
              <a:t>Segregation</a:t>
            </a:r>
            <a:endParaRPr sz="5400">
              <a:latin typeface="Calibri"/>
              <a:cs typeface="Calibri"/>
            </a:endParaRPr>
          </a:p>
          <a:p>
            <a:pPr marL="355600" indent="-342900">
              <a:lnSpc>
                <a:spcPct val="100000"/>
              </a:lnSpc>
              <a:spcBef>
                <a:spcPts val="1300"/>
              </a:spcBef>
              <a:buFont typeface="Arial MT"/>
              <a:buChar char="•"/>
              <a:tabLst>
                <a:tab pos="355600" algn="l"/>
              </a:tabLst>
            </a:pPr>
            <a:r>
              <a:rPr sz="5400" b="1" spc="-5" dirty="0">
                <a:solidFill>
                  <a:srgbClr val="244060"/>
                </a:solidFill>
                <a:latin typeface="Calibri"/>
                <a:cs typeface="Calibri"/>
              </a:rPr>
              <a:t>D</a:t>
            </a:r>
            <a:r>
              <a:rPr sz="5400" spc="-5" dirty="0">
                <a:solidFill>
                  <a:srgbClr val="244060"/>
                </a:solidFill>
                <a:latin typeface="Calibri"/>
                <a:cs typeface="Calibri"/>
              </a:rPr>
              <a:t>ependency</a:t>
            </a:r>
            <a:r>
              <a:rPr sz="5400" spc="-15" dirty="0">
                <a:solidFill>
                  <a:srgbClr val="244060"/>
                </a:solidFill>
                <a:latin typeface="Calibri"/>
                <a:cs typeface="Calibri"/>
              </a:rPr>
              <a:t> </a:t>
            </a:r>
            <a:r>
              <a:rPr sz="5400" spc="-30" dirty="0">
                <a:solidFill>
                  <a:srgbClr val="244060"/>
                </a:solidFill>
                <a:latin typeface="Calibri"/>
                <a:cs typeface="Calibri"/>
              </a:rPr>
              <a:t>Inversion</a:t>
            </a:r>
            <a:endParaRPr sz="54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799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2842" y="461594"/>
            <a:ext cx="6741795" cy="697230"/>
          </a:xfrm>
          <a:prstGeom prst="rect">
            <a:avLst/>
          </a:prstGeom>
        </p:spPr>
        <p:txBody>
          <a:bodyPr vert="horz" wrap="square" lIns="0" tIns="13335" rIns="0" bIns="0" rtlCol="0">
            <a:spAutoFit/>
          </a:bodyPr>
          <a:lstStyle/>
          <a:p>
            <a:pPr marL="12700">
              <a:lnSpc>
                <a:spcPct val="100000"/>
              </a:lnSpc>
              <a:spcBef>
                <a:spcPts val="105"/>
              </a:spcBef>
            </a:pPr>
            <a:r>
              <a:rPr spc="-5" dirty="0"/>
              <a:t>Single</a:t>
            </a:r>
            <a:r>
              <a:rPr spc="-15" dirty="0"/>
              <a:t> </a:t>
            </a:r>
            <a:r>
              <a:rPr spc="-5" dirty="0"/>
              <a:t>Responsibility</a:t>
            </a:r>
            <a:r>
              <a:rPr spc="-60" dirty="0"/>
              <a:t> </a:t>
            </a:r>
            <a:r>
              <a:rPr dirty="0"/>
              <a:t>Principle</a:t>
            </a:r>
          </a:p>
        </p:txBody>
      </p:sp>
      <p:sp>
        <p:nvSpPr>
          <p:cNvPr id="3" name="object 3"/>
          <p:cNvSpPr txBox="1"/>
          <p:nvPr/>
        </p:nvSpPr>
        <p:spPr>
          <a:xfrm>
            <a:off x="535940" y="1510635"/>
            <a:ext cx="7856220" cy="4293870"/>
          </a:xfrm>
          <a:prstGeom prst="rect">
            <a:avLst/>
          </a:prstGeom>
        </p:spPr>
        <p:txBody>
          <a:bodyPr vert="horz" wrap="square" lIns="0" tIns="12065" rIns="0" bIns="0" rtlCol="0">
            <a:spAutoFit/>
          </a:bodyPr>
          <a:lstStyle/>
          <a:p>
            <a:pPr marL="1338580" marR="930910" indent="-187960">
              <a:lnSpc>
                <a:spcPct val="120100"/>
              </a:lnSpc>
              <a:spcBef>
                <a:spcPts val="95"/>
              </a:spcBef>
            </a:pPr>
            <a:r>
              <a:rPr sz="3200" i="1" dirty="0">
                <a:latin typeface="Calibri"/>
                <a:cs typeface="Calibri"/>
              </a:rPr>
              <a:t>Una </a:t>
            </a:r>
            <a:r>
              <a:rPr sz="3200" i="1" spc="-5" dirty="0">
                <a:latin typeface="Calibri"/>
                <a:cs typeface="Calibri"/>
              </a:rPr>
              <a:t>clase jamás debería </a:t>
            </a:r>
            <a:r>
              <a:rPr sz="3200" i="1" spc="-10" dirty="0">
                <a:latin typeface="Calibri"/>
                <a:cs typeface="Calibri"/>
              </a:rPr>
              <a:t>tener </a:t>
            </a:r>
            <a:r>
              <a:rPr sz="3200" i="1" spc="-5" dirty="0">
                <a:latin typeface="Calibri"/>
                <a:cs typeface="Calibri"/>
              </a:rPr>
              <a:t>más </a:t>
            </a:r>
            <a:r>
              <a:rPr sz="3200" i="1" spc="-710" dirty="0">
                <a:latin typeface="Calibri"/>
                <a:cs typeface="Calibri"/>
              </a:rPr>
              <a:t> </a:t>
            </a:r>
            <a:r>
              <a:rPr sz="3200" i="1" dirty="0">
                <a:latin typeface="Calibri"/>
                <a:cs typeface="Calibri"/>
              </a:rPr>
              <a:t>de</a:t>
            </a:r>
            <a:r>
              <a:rPr sz="3200" i="1" spc="-30" dirty="0">
                <a:latin typeface="Calibri"/>
                <a:cs typeface="Calibri"/>
              </a:rPr>
              <a:t> </a:t>
            </a:r>
            <a:r>
              <a:rPr sz="3200" i="1" dirty="0">
                <a:latin typeface="Calibri"/>
                <a:cs typeface="Calibri"/>
              </a:rPr>
              <a:t>una</a:t>
            </a:r>
            <a:r>
              <a:rPr sz="3200" i="1" spc="-5" dirty="0">
                <a:latin typeface="Calibri"/>
                <a:cs typeface="Calibri"/>
              </a:rPr>
              <a:t> </a:t>
            </a:r>
            <a:r>
              <a:rPr sz="3200" i="1" spc="-10" dirty="0">
                <a:latin typeface="Calibri"/>
                <a:cs typeface="Calibri"/>
              </a:rPr>
              <a:t>razón </a:t>
            </a:r>
            <a:r>
              <a:rPr sz="3200" i="1" spc="-5" dirty="0">
                <a:latin typeface="Calibri"/>
                <a:cs typeface="Calibri"/>
              </a:rPr>
              <a:t>por </a:t>
            </a:r>
            <a:r>
              <a:rPr sz="3200" i="1" dirty="0">
                <a:latin typeface="Calibri"/>
                <a:cs typeface="Calibri"/>
              </a:rPr>
              <a:t>la</a:t>
            </a:r>
            <a:r>
              <a:rPr sz="3200" i="1" spc="-20" dirty="0">
                <a:latin typeface="Calibri"/>
                <a:cs typeface="Calibri"/>
              </a:rPr>
              <a:t> </a:t>
            </a:r>
            <a:r>
              <a:rPr sz="3200" i="1" spc="-5" dirty="0">
                <a:latin typeface="Calibri"/>
                <a:cs typeface="Calibri"/>
              </a:rPr>
              <a:t>cual</a:t>
            </a:r>
            <a:r>
              <a:rPr sz="3200" i="1" dirty="0">
                <a:latin typeface="Calibri"/>
                <a:cs typeface="Calibri"/>
              </a:rPr>
              <a:t> </a:t>
            </a:r>
            <a:r>
              <a:rPr sz="3200" i="1" spc="-5" dirty="0">
                <a:latin typeface="Calibri"/>
                <a:cs typeface="Calibri"/>
              </a:rPr>
              <a:t>cambiar</a:t>
            </a:r>
            <a:endParaRPr sz="3200" dirty="0">
              <a:latin typeface="Calibri"/>
              <a:cs typeface="Calibri"/>
            </a:endParaRPr>
          </a:p>
          <a:p>
            <a:pPr>
              <a:lnSpc>
                <a:spcPct val="100000"/>
              </a:lnSpc>
              <a:spcBef>
                <a:spcPts val="45"/>
              </a:spcBef>
            </a:pPr>
            <a:endParaRPr sz="2950" dirty="0">
              <a:latin typeface="Calibri"/>
              <a:cs typeface="Calibri"/>
            </a:endParaRPr>
          </a:p>
          <a:p>
            <a:pPr marL="355600" indent="-342900">
              <a:lnSpc>
                <a:spcPct val="100000"/>
              </a:lnSpc>
              <a:buFont typeface="Arial MT"/>
              <a:buChar char="•"/>
              <a:tabLst>
                <a:tab pos="354965" algn="l"/>
                <a:tab pos="355600" algn="l"/>
              </a:tabLst>
            </a:pPr>
            <a:r>
              <a:rPr sz="3200" spc="-5" dirty="0">
                <a:latin typeface="Calibri"/>
                <a:cs typeface="Calibri"/>
              </a:rPr>
              <a:t>Responsabilidad</a:t>
            </a:r>
            <a:r>
              <a:rPr sz="3200" spc="25" dirty="0">
                <a:latin typeface="Calibri"/>
                <a:cs typeface="Calibri"/>
              </a:rPr>
              <a:t> </a:t>
            </a:r>
            <a:r>
              <a:rPr sz="3200" spc="-5" dirty="0">
                <a:latin typeface="Calibri"/>
                <a:cs typeface="Calibri"/>
              </a:rPr>
              <a:t>==</a:t>
            </a:r>
            <a:r>
              <a:rPr sz="3200" spc="-10" dirty="0">
                <a:latin typeface="Calibri"/>
                <a:cs typeface="Calibri"/>
              </a:rPr>
              <a:t> </a:t>
            </a:r>
            <a:r>
              <a:rPr sz="3200" spc="-15" dirty="0">
                <a:latin typeface="Calibri"/>
                <a:cs typeface="Calibri"/>
              </a:rPr>
              <a:t>Razón</a:t>
            </a:r>
            <a:r>
              <a:rPr sz="3200" spc="-10" dirty="0">
                <a:latin typeface="Calibri"/>
                <a:cs typeface="Calibri"/>
              </a:rPr>
              <a:t> </a:t>
            </a:r>
            <a:r>
              <a:rPr sz="3200" spc="-20" dirty="0">
                <a:latin typeface="Calibri"/>
                <a:cs typeface="Calibri"/>
              </a:rPr>
              <a:t>para</a:t>
            </a:r>
            <a:r>
              <a:rPr sz="3200" spc="-10" dirty="0">
                <a:latin typeface="Calibri"/>
                <a:cs typeface="Calibri"/>
              </a:rPr>
              <a:t> </a:t>
            </a:r>
            <a:r>
              <a:rPr sz="3200" spc="-5" dirty="0">
                <a:latin typeface="Calibri"/>
                <a:cs typeface="Calibri"/>
              </a:rPr>
              <a:t>cambiar</a:t>
            </a:r>
            <a:endParaRPr sz="3200" dirty="0">
              <a:latin typeface="Calibri"/>
              <a:cs typeface="Calibri"/>
            </a:endParaRPr>
          </a:p>
          <a:p>
            <a:pPr marL="355600" marR="5080" indent="-342900">
              <a:lnSpc>
                <a:spcPct val="100000"/>
              </a:lnSpc>
              <a:spcBef>
                <a:spcPts val="770"/>
              </a:spcBef>
              <a:buFont typeface="Arial MT"/>
              <a:buChar char="•"/>
              <a:tabLst>
                <a:tab pos="354965" algn="l"/>
                <a:tab pos="355600" algn="l"/>
              </a:tabLst>
            </a:pPr>
            <a:r>
              <a:rPr sz="3200" spc="-5" dirty="0">
                <a:latin typeface="Calibri"/>
                <a:cs typeface="Calibri"/>
              </a:rPr>
              <a:t>Si</a:t>
            </a:r>
            <a:r>
              <a:rPr sz="3200" spc="-10" dirty="0">
                <a:latin typeface="Calibri"/>
                <a:cs typeface="Calibri"/>
              </a:rPr>
              <a:t> </a:t>
            </a:r>
            <a:r>
              <a:rPr sz="3200" spc="-5" dirty="0">
                <a:latin typeface="Calibri"/>
                <a:cs typeface="Calibri"/>
              </a:rPr>
              <a:t>una</a:t>
            </a:r>
            <a:r>
              <a:rPr sz="3200" spc="15" dirty="0">
                <a:latin typeface="Calibri"/>
                <a:cs typeface="Calibri"/>
              </a:rPr>
              <a:t> </a:t>
            </a:r>
            <a:r>
              <a:rPr sz="3200" spc="-5" dirty="0">
                <a:latin typeface="Calibri"/>
                <a:cs typeface="Calibri"/>
              </a:rPr>
              <a:t>clase</a:t>
            </a:r>
            <a:r>
              <a:rPr sz="3200" dirty="0">
                <a:latin typeface="Calibri"/>
                <a:cs typeface="Calibri"/>
              </a:rPr>
              <a:t> </a:t>
            </a:r>
            <a:r>
              <a:rPr sz="3200" spc="-5" dirty="0">
                <a:latin typeface="Calibri"/>
                <a:cs typeface="Calibri"/>
              </a:rPr>
              <a:t>asume</a:t>
            </a:r>
            <a:r>
              <a:rPr sz="3200" spc="-10" dirty="0">
                <a:latin typeface="Calibri"/>
                <a:cs typeface="Calibri"/>
              </a:rPr>
              <a:t> </a:t>
            </a:r>
            <a:r>
              <a:rPr sz="3200" dirty="0">
                <a:latin typeface="Calibri"/>
                <a:cs typeface="Calibri"/>
              </a:rPr>
              <a:t>más de</a:t>
            </a:r>
            <a:r>
              <a:rPr sz="3200" spc="-5" dirty="0">
                <a:latin typeface="Calibri"/>
                <a:cs typeface="Calibri"/>
              </a:rPr>
              <a:t> una </a:t>
            </a:r>
            <a:r>
              <a:rPr sz="3200" dirty="0">
                <a:latin typeface="Calibri"/>
                <a:cs typeface="Calibri"/>
              </a:rPr>
              <a:t> </a:t>
            </a:r>
            <a:r>
              <a:rPr sz="3200" spc="-5" dirty="0">
                <a:latin typeface="Calibri"/>
                <a:cs typeface="Calibri"/>
              </a:rPr>
              <a:t>responsabilidad,</a:t>
            </a:r>
            <a:r>
              <a:rPr sz="3200" spc="10" dirty="0">
                <a:latin typeface="Calibri"/>
                <a:cs typeface="Calibri"/>
              </a:rPr>
              <a:t> </a:t>
            </a:r>
            <a:r>
              <a:rPr sz="3200" spc="-10" dirty="0">
                <a:latin typeface="Calibri"/>
                <a:cs typeface="Calibri"/>
              </a:rPr>
              <a:t>entonces </a:t>
            </a:r>
            <a:r>
              <a:rPr sz="3200" spc="-20" dirty="0">
                <a:latin typeface="Calibri"/>
                <a:cs typeface="Calibri"/>
              </a:rPr>
              <a:t>tendrá</a:t>
            </a:r>
            <a:r>
              <a:rPr sz="3200" spc="-5" dirty="0">
                <a:latin typeface="Calibri"/>
                <a:cs typeface="Calibri"/>
              </a:rPr>
              <a:t> </a:t>
            </a:r>
            <a:r>
              <a:rPr sz="3200" dirty="0">
                <a:latin typeface="Calibri"/>
                <a:cs typeface="Calibri"/>
              </a:rPr>
              <a:t>más</a:t>
            </a:r>
            <a:r>
              <a:rPr sz="3200" spc="15" dirty="0">
                <a:latin typeface="Calibri"/>
                <a:cs typeface="Calibri"/>
              </a:rPr>
              <a:t> </a:t>
            </a:r>
            <a:r>
              <a:rPr sz="3200" spc="-5" dirty="0">
                <a:latin typeface="Calibri"/>
                <a:cs typeface="Calibri"/>
              </a:rPr>
              <a:t>de</a:t>
            </a:r>
            <a:r>
              <a:rPr sz="3200" spc="-10" dirty="0">
                <a:latin typeface="Calibri"/>
                <a:cs typeface="Calibri"/>
              </a:rPr>
              <a:t> </a:t>
            </a:r>
            <a:r>
              <a:rPr sz="3200" spc="-5" dirty="0">
                <a:latin typeface="Calibri"/>
                <a:cs typeface="Calibri"/>
              </a:rPr>
              <a:t>una </a:t>
            </a:r>
            <a:r>
              <a:rPr sz="3200" spc="-705" dirty="0">
                <a:latin typeface="Calibri"/>
                <a:cs typeface="Calibri"/>
              </a:rPr>
              <a:t> </a:t>
            </a:r>
            <a:r>
              <a:rPr sz="3200" spc="-30" dirty="0">
                <a:latin typeface="Calibri"/>
                <a:cs typeface="Calibri"/>
              </a:rPr>
              <a:t>razón</a:t>
            </a:r>
            <a:r>
              <a:rPr sz="3200" spc="-25" dirty="0">
                <a:latin typeface="Calibri"/>
                <a:cs typeface="Calibri"/>
              </a:rPr>
              <a:t> </a:t>
            </a:r>
            <a:r>
              <a:rPr sz="3200" spc="-20" dirty="0">
                <a:latin typeface="Calibri"/>
                <a:cs typeface="Calibri"/>
              </a:rPr>
              <a:t>para</a:t>
            </a:r>
            <a:r>
              <a:rPr sz="3200" dirty="0">
                <a:latin typeface="Calibri"/>
                <a:cs typeface="Calibri"/>
              </a:rPr>
              <a:t> </a:t>
            </a:r>
            <a:r>
              <a:rPr sz="3200" spc="-45" dirty="0">
                <a:latin typeface="Calibri"/>
                <a:cs typeface="Calibri"/>
              </a:rPr>
              <a:t>cambiar.</a:t>
            </a:r>
            <a:endParaRPr sz="3200" dirty="0">
              <a:latin typeface="Calibri"/>
              <a:cs typeface="Calibri"/>
            </a:endParaRPr>
          </a:p>
          <a:p>
            <a:pPr marL="355600" indent="-342900">
              <a:lnSpc>
                <a:spcPct val="100000"/>
              </a:lnSpc>
              <a:spcBef>
                <a:spcPts val="770"/>
              </a:spcBef>
              <a:buFont typeface="Arial MT"/>
              <a:buChar char="•"/>
              <a:tabLst>
                <a:tab pos="354965" algn="l"/>
                <a:tab pos="355600" algn="l"/>
              </a:tabLst>
            </a:pPr>
            <a:r>
              <a:rPr sz="3200" spc="-10" dirty="0">
                <a:latin typeface="Calibri"/>
                <a:cs typeface="Calibri"/>
              </a:rPr>
              <a:t>Acoplamiento</a:t>
            </a:r>
            <a:r>
              <a:rPr sz="3200" spc="-25" dirty="0">
                <a:latin typeface="Calibri"/>
                <a:cs typeface="Calibri"/>
              </a:rPr>
              <a:t> </a:t>
            </a:r>
            <a:r>
              <a:rPr sz="3200" dirty="0">
                <a:latin typeface="Calibri"/>
                <a:cs typeface="Calibri"/>
              </a:rPr>
              <a:t>de</a:t>
            </a:r>
            <a:r>
              <a:rPr sz="3200" spc="-25" dirty="0">
                <a:latin typeface="Calibri"/>
                <a:cs typeface="Calibri"/>
              </a:rPr>
              <a:t> </a:t>
            </a:r>
            <a:r>
              <a:rPr sz="3200" spc="-5" dirty="0">
                <a:latin typeface="Calibri"/>
                <a:cs typeface="Calibri"/>
              </a:rPr>
              <a:t>responsabilidades.</a:t>
            </a:r>
            <a:endParaRPr sz="3200" dirty="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B3C937-C61E-19BB-5863-45C21130462E}"/>
              </a:ext>
            </a:extLst>
          </p:cNvPr>
          <p:cNvSpPr>
            <a:spLocks noGrp="1"/>
          </p:cNvSpPr>
          <p:nvPr>
            <p:ph type="body" idx="1"/>
          </p:nvPr>
        </p:nvSpPr>
        <p:spPr>
          <a:xfrm>
            <a:off x="535940" y="685800"/>
            <a:ext cx="8072119" cy="553998"/>
          </a:xfrm>
        </p:spPr>
        <p:txBody>
          <a:bodyPr/>
          <a:lstStyle/>
          <a:p>
            <a:endParaRPr lang="es-AR" dirty="0"/>
          </a:p>
          <a:p>
            <a:endParaRPr lang="en-US" dirty="0"/>
          </a:p>
        </p:txBody>
      </p:sp>
      <p:pic>
        <p:nvPicPr>
          <p:cNvPr id="7" name="Picture 6">
            <a:extLst>
              <a:ext uri="{FF2B5EF4-FFF2-40B4-BE49-F238E27FC236}">
                <a16:creationId xmlns:a16="http://schemas.microsoft.com/office/drawing/2014/main" id="{85C42067-A07C-19FC-6AF5-9337FC8D401E}"/>
              </a:ext>
            </a:extLst>
          </p:cNvPr>
          <p:cNvPicPr>
            <a:picLocks noChangeAspect="1"/>
          </p:cNvPicPr>
          <p:nvPr/>
        </p:nvPicPr>
        <p:blipFill>
          <a:blip r:embed="rId2"/>
          <a:stretch>
            <a:fillRect/>
          </a:stretch>
        </p:blipFill>
        <p:spPr>
          <a:xfrm>
            <a:off x="762000" y="1066801"/>
            <a:ext cx="3124200" cy="2209800"/>
          </a:xfrm>
          <a:prstGeom prst="rect">
            <a:avLst/>
          </a:prstGeom>
        </p:spPr>
      </p:pic>
      <p:pic>
        <p:nvPicPr>
          <p:cNvPr id="9" name="Picture 8">
            <a:extLst>
              <a:ext uri="{FF2B5EF4-FFF2-40B4-BE49-F238E27FC236}">
                <a16:creationId xmlns:a16="http://schemas.microsoft.com/office/drawing/2014/main" id="{9C20A702-4B7A-6F49-477A-30D442FC4F3C}"/>
              </a:ext>
            </a:extLst>
          </p:cNvPr>
          <p:cNvPicPr>
            <a:picLocks noChangeAspect="1"/>
          </p:cNvPicPr>
          <p:nvPr/>
        </p:nvPicPr>
        <p:blipFill>
          <a:blip r:embed="rId3"/>
          <a:stretch>
            <a:fillRect/>
          </a:stretch>
        </p:blipFill>
        <p:spPr>
          <a:xfrm>
            <a:off x="914400" y="4038600"/>
            <a:ext cx="6027313" cy="2295728"/>
          </a:xfrm>
          <a:prstGeom prst="rect">
            <a:avLst/>
          </a:prstGeom>
        </p:spPr>
      </p:pic>
      <p:sp>
        <p:nvSpPr>
          <p:cNvPr id="10" name="TextBox 9">
            <a:extLst>
              <a:ext uri="{FF2B5EF4-FFF2-40B4-BE49-F238E27FC236}">
                <a16:creationId xmlns:a16="http://schemas.microsoft.com/office/drawing/2014/main" id="{4BB0BF51-0A9F-E956-DE97-D7CE481E38B4}"/>
              </a:ext>
            </a:extLst>
          </p:cNvPr>
          <p:cNvSpPr txBox="1"/>
          <p:nvPr/>
        </p:nvSpPr>
        <p:spPr>
          <a:xfrm>
            <a:off x="4953000" y="2171701"/>
            <a:ext cx="1108060" cy="477054"/>
          </a:xfrm>
          <a:prstGeom prst="rect">
            <a:avLst/>
          </a:prstGeom>
          <a:noFill/>
        </p:spPr>
        <p:txBody>
          <a:bodyPr wrap="none" rtlCol="0">
            <a:spAutoFit/>
          </a:bodyPr>
          <a:lstStyle/>
          <a:p>
            <a:r>
              <a:rPr lang="es-AR" sz="2500" b="1" dirty="0">
                <a:solidFill>
                  <a:srgbClr val="FF0000"/>
                </a:solidFill>
                <a:highlight>
                  <a:srgbClr val="C0C0C0"/>
                </a:highlight>
              </a:rPr>
              <a:t>ANTES</a:t>
            </a:r>
            <a:r>
              <a:rPr lang="es-AR" dirty="0">
                <a:solidFill>
                  <a:srgbClr val="FF0000"/>
                </a:solidFill>
                <a:highlight>
                  <a:srgbClr val="C0C0C0"/>
                </a:highlight>
              </a:rPr>
              <a:t> </a:t>
            </a:r>
            <a:endParaRPr lang="en-US" dirty="0">
              <a:solidFill>
                <a:srgbClr val="FF0000"/>
              </a:solidFill>
              <a:highlight>
                <a:srgbClr val="C0C0C0"/>
              </a:highlight>
            </a:endParaRPr>
          </a:p>
        </p:txBody>
      </p:sp>
      <p:sp>
        <p:nvSpPr>
          <p:cNvPr id="13" name="TextBox 12">
            <a:extLst>
              <a:ext uri="{FF2B5EF4-FFF2-40B4-BE49-F238E27FC236}">
                <a16:creationId xmlns:a16="http://schemas.microsoft.com/office/drawing/2014/main" id="{8C0D259F-12B0-1B67-047D-597371A5E6B7}"/>
              </a:ext>
            </a:extLst>
          </p:cNvPr>
          <p:cNvSpPr txBox="1"/>
          <p:nvPr/>
        </p:nvSpPr>
        <p:spPr>
          <a:xfrm>
            <a:off x="7124783" y="4267200"/>
            <a:ext cx="1431930" cy="477054"/>
          </a:xfrm>
          <a:prstGeom prst="rect">
            <a:avLst/>
          </a:prstGeom>
          <a:noFill/>
        </p:spPr>
        <p:txBody>
          <a:bodyPr wrap="none" rtlCol="0">
            <a:spAutoFit/>
          </a:bodyPr>
          <a:lstStyle/>
          <a:p>
            <a:r>
              <a:rPr lang="es-AR" sz="2500" b="1" dirty="0">
                <a:solidFill>
                  <a:srgbClr val="FF0000"/>
                </a:solidFill>
                <a:highlight>
                  <a:srgbClr val="C0C0C0"/>
                </a:highlight>
              </a:rPr>
              <a:t>DESPUES</a:t>
            </a:r>
            <a:r>
              <a:rPr lang="es-AR" dirty="0">
                <a:solidFill>
                  <a:srgbClr val="FF0000"/>
                </a:solidFill>
                <a:highlight>
                  <a:srgbClr val="C0C0C0"/>
                </a:highlight>
              </a:rPr>
              <a:t> </a:t>
            </a:r>
            <a:endParaRPr lang="en-US" dirty="0">
              <a:solidFill>
                <a:srgbClr val="FF0000"/>
              </a:solidFill>
              <a:highlight>
                <a:srgbClr val="C0C0C0"/>
              </a:highlight>
            </a:endParaRPr>
          </a:p>
        </p:txBody>
      </p:sp>
    </p:spTree>
    <p:extLst>
      <p:ext uri="{BB962C8B-B14F-4D97-AF65-F5344CB8AC3E}">
        <p14:creationId xmlns:p14="http://schemas.microsoft.com/office/powerpoint/2010/main" val="374320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2842" y="461594"/>
            <a:ext cx="6741795" cy="697230"/>
          </a:xfrm>
          <a:prstGeom prst="rect">
            <a:avLst/>
          </a:prstGeom>
        </p:spPr>
        <p:txBody>
          <a:bodyPr vert="horz" wrap="square" lIns="0" tIns="13335" rIns="0" bIns="0" rtlCol="0">
            <a:spAutoFit/>
          </a:bodyPr>
          <a:lstStyle/>
          <a:p>
            <a:pPr marL="12700">
              <a:lnSpc>
                <a:spcPct val="100000"/>
              </a:lnSpc>
              <a:spcBef>
                <a:spcPts val="105"/>
              </a:spcBef>
            </a:pPr>
            <a:r>
              <a:rPr spc="-5" dirty="0"/>
              <a:t>Single</a:t>
            </a:r>
            <a:r>
              <a:rPr spc="-15" dirty="0"/>
              <a:t> </a:t>
            </a:r>
            <a:r>
              <a:rPr spc="-5" dirty="0"/>
              <a:t>Responsibility</a:t>
            </a:r>
            <a:r>
              <a:rPr spc="-60" dirty="0"/>
              <a:t> </a:t>
            </a:r>
            <a:r>
              <a:rPr dirty="0"/>
              <a:t>Principle</a:t>
            </a:r>
          </a:p>
        </p:txBody>
      </p:sp>
      <p:sp>
        <p:nvSpPr>
          <p:cNvPr id="3" name="object 3"/>
          <p:cNvSpPr txBox="1"/>
          <p:nvPr/>
        </p:nvSpPr>
        <p:spPr>
          <a:xfrm>
            <a:off x="535940" y="1731390"/>
            <a:ext cx="3870325" cy="3490699"/>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Calibri"/>
                <a:cs typeface="Calibri"/>
              </a:rPr>
              <a:t>Cohesión:</a:t>
            </a:r>
            <a:endParaRPr sz="2400" dirty="0">
              <a:latin typeface="Calibri"/>
              <a:cs typeface="Calibri"/>
            </a:endParaRPr>
          </a:p>
          <a:p>
            <a:pPr>
              <a:lnSpc>
                <a:spcPct val="100000"/>
              </a:lnSpc>
              <a:spcBef>
                <a:spcPts val="25"/>
              </a:spcBef>
            </a:pPr>
            <a:endParaRPr sz="3400" dirty="0">
              <a:latin typeface="Calibri"/>
              <a:cs typeface="Calibri"/>
            </a:endParaRPr>
          </a:p>
          <a:p>
            <a:pPr marL="22860" marR="5080" indent="-1270">
              <a:lnSpc>
                <a:spcPct val="100000"/>
              </a:lnSpc>
            </a:pPr>
            <a:r>
              <a:rPr sz="2400" dirty="0">
                <a:latin typeface="Calibri"/>
                <a:cs typeface="Calibri"/>
              </a:rPr>
              <a:t>Qué </a:t>
            </a:r>
            <a:r>
              <a:rPr sz="2400" spc="-10" dirty="0">
                <a:latin typeface="Calibri"/>
                <a:cs typeface="Calibri"/>
              </a:rPr>
              <a:t>tan fuertemente </a:t>
            </a:r>
            <a:r>
              <a:rPr sz="2400" spc="-5" dirty="0">
                <a:latin typeface="Calibri"/>
                <a:cs typeface="Calibri"/>
              </a:rPr>
              <a:t> relacionadas</a:t>
            </a:r>
            <a:r>
              <a:rPr sz="2400" spc="-50" dirty="0">
                <a:latin typeface="Calibri"/>
                <a:cs typeface="Calibri"/>
              </a:rPr>
              <a:t> </a:t>
            </a:r>
            <a:r>
              <a:rPr sz="2400" dirty="0">
                <a:latin typeface="Calibri"/>
                <a:cs typeface="Calibri"/>
              </a:rPr>
              <a:t>y</a:t>
            </a:r>
            <a:r>
              <a:rPr sz="2400" spc="-20" dirty="0">
                <a:latin typeface="Calibri"/>
                <a:cs typeface="Calibri"/>
              </a:rPr>
              <a:t> </a:t>
            </a:r>
            <a:r>
              <a:rPr sz="2400" spc="-10" dirty="0">
                <a:latin typeface="Calibri"/>
                <a:cs typeface="Calibri"/>
              </a:rPr>
              <a:t>enfocadas</a:t>
            </a:r>
            <a:r>
              <a:rPr sz="2400" spc="-20" dirty="0">
                <a:latin typeface="Calibri"/>
                <a:cs typeface="Calibri"/>
              </a:rPr>
              <a:t> </a:t>
            </a:r>
            <a:r>
              <a:rPr sz="2400" spc="-10" dirty="0">
                <a:latin typeface="Calibri"/>
                <a:cs typeface="Calibri"/>
              </a:rPr>
              <a:t>están </a:t>
            </a:r>
            <a:r>
              <a:rPr sz="2400" spc="-530" dirty="0">
                <a:latin typeface="Calibri"/>
                <a:cs typeface="Calibri"/>
              </a:rPr>
              <a:t> </a:t>
            </a:r>
            <a:r>
              <a:rPr sz="2400" dirty="0">
                <a:latin typeface="Calibri"/>
                <a:cs typeface="Calibri"/>
              </a:rPr>
              <a:t>las </a:t>
            </a:r>
            <a:r>
              <a:rPr sz="2400" spc="-10" dirty="0">
                <a:latin typeface="Calibri"/>
                <a:cs typeface="Calibri"/>
              </a:rPr>
              <a:t>distintas </a:t>
            </a:r>
            <a:r>
              <a:rPr sz="2400" spc="-5" dirty="0">
                <a:latin typeface="Calibri"/>
                <a:cs typeface="Calibri"/>
              </a:rPr>
              <a:t>responsabilidades </a:t>
            </a:r>
            <a:r>
              <a:rPr sz="2400" dirty="0">
                <a:latin typeface="Calibri"/>
                <a:cs typeface="Calibri"/>
              </a:rPr>
              <a:t> </a:t>
            </a:r>
            <a:r>
              <a:rPr sz="2400" spc="-5" dirty="0">
                <a:latin typeface="Calibri"/>
                <a:cs typeface="Calibri"/>
              </a:rPr>
              <a:t>de</a:t>
            </a:r>
            <a:r>
              <a:rPr sz="2400" spc="-20" dirty="0">
                <a:latin typeface="Calibri"/>
                <a:cs typeface="Calibri"/>
              </a:rPr>
              <a:t> </a:t>
            </a:r>
            <a:r>
              <a:rPr sz="2400" spc="-5" dirty="0">
                <a:latin typeface="Calibri"/>
                <a:cs typeface="Calibri"/>
              </a:rPr>
              <a:t>un modulo.</a:t>
            </a:r>
            <a:r>
              <a:rPr lang="es-AR" sz="2400" spc="-5" dirty="0">
                <a:latin typeface="Calibri"/>
                <a:cs typeface="Calibri"/>
              </a:rPr>
              <a:t> Reducir tareas produce mayor enfoque. Utiliza menos módulos externos.</a:t>
            </a:r>
            <a:endParaRPr sz="2400" dirty="0">
              <a:latin typeface="Calibri"/>
              <a:cs typeface="Calibri"/>
            </a:endParaRPr>
          </a:p>
        </p:txBody>
      </p:sp>
      <p:sp>
        <p:nvSpPr>
          <p:cNvPr id="4" name="object 4"/>
          <p:cNvSpPr txBox="1"/>
          <p:nvPr/>
        </p:nvSpPr>
        <p:spPr>
          <a:xfrm>
            <a:off x="4724527" y="1731390"/>
            <a:ext cx="3687445" cy="23850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Calibri"/>
                <a:cs typeface="Calibri"/>
              </a:rPr>
              <a:t>Acoplamiento:</a:t>
            </a:r>
            <a:endParaRPr sz="2400" dirty="0">
              <a:latin typeface="Calibri"/>
              <a:cs typeface="Calibri"/>
            </a:endParaRPr>
          </a:p>
          <a:p>
            <a:pPr>
              <a:lnSpc>
                <a:spcPct val="100000"/>
              </a:lnSpc>
              <a:spcBef>
                <a:spcPts val="25"/>
              </a:spcBef>
            </a:pPr>
            <a:endParaRPr sz="3400" dirty="0">
              <a:latin typeface="Calibri"/>
              <a:cs typeface="Calibri"/>
            </a:endParaRPr>
          </a:p>
          <a:p>
            <a:pPr marL="204470" marR="5080" indent="3175" algn="ctr">
              <a:lnSpc>
                <a:spcPct val="100000"/>
              </a:lnSpc>
            </a:pPr>
            <a:r>
              <a:rPr sz="2400" spc="-5" dirty="0">
                <a:latin typeface="Calibri"/>
                <a:cs typeface="Calibri"/>
              </a:rPr>
              <a:t>El </a:t>
            </a:r>
            <a:r>
              <a:rPr sz="2400" spc="-10" dirty="0">
                <a:latin typeface="Calibri"/>
                <a:cs typeface="Calibri"/>
              </a:rPr>
              <a:t>grado </a:t>
            </a:r>
            <a:r>
              <a:rPr sz="2400" dirty="0">
                <a:latin typeface="Calibri"/>
                <a:cs typeface="Calibri"/>
              </a:rPr>
              <a:t>en el cual </a:t>
            </a:r>
            <a:r>
              <a:rPr sz="2400" spc="-5" dirty="0">
                <a:latin typeface="Calibri"/>
                <a:cs typeface="Calibri"/>
              </a:rPr>
              <a:t>cada </a:t>
            </a:r>
            <a:r>
              <a:rPr sz="2400" dirty="0">
                <a:latin typeface="Calibri"/>
                <a:cs typeface="Calibri"/>
              </a:rPr>
              <a:t> </a:t>
            </a:r>
            <a:r>
              <a:rPr sz="2400" spc="-5" dirty="0">
                <a:latin typeface="Calibri"/>
                <a:cs typeface="Calibri"/>
              </a:rPr>
              <a:t>módulo de un </a:t>
            </a:r>
            <a:r>
              <a:rPr sz="2400" spc="-15" dirty="0" err="1">
                <a:latin typeface="Calibri"/>
                <a:cs typeface="Calibri"/>
              </a:rPr>
              <a:t>programa</a:t>
            </a:r>
            <a:r>
              <a:rPr sz="2400" spc="-15" dirty="0">
                <a:latin typeface="Calibri"/>
                <a:cs typeface="Calibri"/>
              </a:rPr>
              <a:t> </a:t>
            </a:r>
            <a:r>
              <a:rPr sz="2400" spc="-10" dirty="0">
                <a:latin typeface="Calibri"/>
                <a:cs typeface="Calibri"/>
              </a:rPr>
              <a:t> </a:t>
            </a:r>
            <a:r>
              <a:rPr sz="2400" spc="-5" dirty="0">
                <a:latin typeface="Calibri"/>
                <a:cs typeface="Calibri"/>
              </a:rPr>
              <a:t>depende de </a:t>
            </a:r>
            <a:r>
              <a:rPr sz="2400" spc="-10" dirty="0">
                <a:latin typeface="Calibri"/>
                <a:cs typeface="Calibri"/>
              </a:rPr>
              <a:t>cada </a:t>
            </a:r>
            <a:r>
              <a:rPr sz="2400" spc="-5" dirty="0">
                <a:latin typeface="Calibri"/>
                <a:cs typeface="Calibri"/>
              </a:rPr>
              <a:t>uno de los </a:t>
            </a:r>
            <a:r>
              <a:rPr sz="2400" spc="-530" dirty="0">
                <a:latin typeface="Calibri"/>
                <a:cs typeface="Calibri"/>
              </a:rPr>
              <a:t> </a:t>
            </a:r>
            <a:r>
              <a:rPr sz="2400" spc="-15" dirty="0">
                <a:latin typeface="Calibri"/>
                <a:cs typeface="Calibri"/>
              </a:rPr>
              <a:t>otros</a:t>
            </a:r>
            <a:r>
              <a:rPr sz="2400" spc="-30" dirty="0">
                <a:latin typeface="Calibri"/>
                <a:cs typeface="Calibri"/>
              </a:rPr>
              <a:t> </a:t>
            </a:r>
            <a:r>
              <a:rPr sz="2400" dirty="0">
                <a:latin typeface="Calibri"/>
                <a:cs typeface="Calibri"/>
              </a:rPr>
              <a:t>módulos</a:t>
            </a:r>
          </a:p>
        </p:txBody>
      </p:sp>
      <p:grpSp>
        <p:nvGrpSpPr>
          <p:cNvPr id="5" name="object 5"/>
          <p:cNvGrpSpPr/>
          <p:nvPr/>
        </p:nvGrpSpPr>
        <p:grpSpPr>
          <a:xfrm>
            <a:off x="1587638" y="5148786"/>
            <a:ext cx="1791970" cy="1511300"/>
            <a:chOff x="1587638" y="5148786"/>
            <a:chExt cx="1791970" cy="1511300"/>
          </a:xfrm>
        </p:grpSpPr>
        <p:pic>
          <p:nvPicPr>
            <p:cNvPr id="6" name="object 6"/>
            <p:cNvPicPr/>
            <p:nvPr/>
          </p:nvPicPr>
          <p:blipFill>
            <a:blip r:embed="rId2" cstate="print"/>
            <a:stretch>
              <a:fillRect/>
            </a:stretch>
          </p:blipFill>
          <p:spPr>
            <a:xfrm>
              <a:off x="1587638" y="5148786"/>
              <a:ext cx="1791438" cy="1510735"/>
            </a:xfrm>
            <a:prstGeom prst="rect">
              <a:avLst/>
            </a:prstGeom>
          </p:spPr>
        </p:pic>
        <p:pic>
          <p:nvPicPr>
            <p:cNvPr id="7" name="object 7"/>
            <p:cNvPicPr/>
            <p:nvPr/>
          </p:nvPicPr>
          <p:blipFill>
            <a:blip r:embed="rId3" cstate="print"/>
            <a:stretch>
              <a:fillRect/>
            </a:stretch>
          </p:blipFill>
          <p:spPr>
            <a:xfrm>
              <a:off x="1619630" y="5157215"/>
              <a:ext cx="1728216" cy="1440141"/>
            </a:xfrm>
            <a:prstGeom prst="rect">
              <a:avLst/>
            </a:prstGeom>
          </p:spPr>
        </p:pic>
        <p:sp>
          <p:nvSpPr>
            <p:cNvPr id="8" name="object 8"/>
            <p:cNvSpPr/>
            <p:nvPr/>
          </p:nvSpPr>
          <p:spPr>
            <a:xfrm>
              <a:off x="1619630" y="5157215"/>
              <a:ext cx="1728470" cy="1440180"/>
            </a:xfrm>
            <a:custGeom>
              <a:avLst/>
              <a:gdLst/>
              <a:ahLst/>
              <a:cxnLst/>
              <a:rect l="l" t="t" r="r" b="b"/>
              <a:pathLst>
                <a:path w="1728470" h="1440179">
                  <a:moveTo>
                    <a:pt x="0" y="720051"/>
                  </a:moveTo>
                  <a:lnTo>
                    <a:pt x="864107" y="0"/>
                  </a:lnTo>
                  <a:lnTo>
                    <a:pt x="1728216" y="720051"/>
                  </a:lnTo>
                  <a:lnTo>
                    <a:pt x="1296162" y="720051"/>
                  </a:lnTo>
                  <a:lnTo>
                    <a:pt x="1296162" y="1440141"/>
                  </a:lnTo>
                  <a:lnTo>
                    <a:pt x="432054" y="1440141"/>
                  </a:lnTo>
                  <a:lnTo>
                    <a:pt x="432054" y="720051"/>
                  </a:lnTo>
                  <a:lnTo>
                    <a:pt x="0" y="720051"/>
                  </a:lnTo>
                  <a:close/>
                </a:path>
              </a:pathLst>
            </a:custGeom>
            <a:ln w="12699">
              <a:solidFill>
                <a:srgbClr val="97B853"/>
              </a:solidFill>
            </a:ln>
          </p:spPr>
          <p:txBody>
            <a:bodyPr wrap="square" lIns="0" tIns="0" rIns="0" bIns="0" rtlCol="0"/>
            <a:lstStyle/>
            <a:p>
              <a:endParaRPr/>
            </a:p>
          </p:txBody>
        </p:sp>
      </p:grpSp>
      <p:grpSp>
        <p:nvGrpSpPr>
          <p:cNvPr id="9" name="object 9"/>
          <p:cNvGrpSpPr/>
          <p:nvPr/>
        </p:nvGrpSpPr>
        <p:grpSpPr>
          <a:xfrm>
            <a:off x="5836550" y="5140809"/>
            <a:ext cx="1791970" cy="1511300"/>
            <a:chOff x="5836550" y="5140809"/>
            <a:chExt cx="1791970" cy="1511300"/>
          </a:xfrm>
        </p:grpSpPr>
        <p:pic>
          <p:nvPicPr>
            <p:cNvPr id="10" name="object 10"/>
            <p:cNvPicPr/>
            <p:nvPr/>
          </p:nvPicPr>
          <p:blipFill>
            <a:blip r:embed="rId4" cstate="print"/>
            <a:stretch>
              <a:fillRect/>
            </a:stretch>
          </p:blipFill>
          <p:spPr>
            <a:xfrm>
              <a:off x="5836550" y="5140809"/>
              <a:ext cx="1791438" cy="1510735"/>
            </a:xfrm>
            <a:prstGeom prst="rect">
              <a:avLst/>
            </a:prstGeom>
          </p:spPr>
        </p:pic>
        <p:pic>
          <p:nvPicPr>
            <p:cNvPr id="11" name="object 11"/>
            <p:cNvPicPr/>
            <p:nvPr/>
          </p:nvPicPr>
          <p:blipFill>
            <a:blip r:embed="rId5" cstate="print"/>
            <a:stretch>
              <a:fillRect/>
            </a:stretch>
          </p:blipFill>
          <p:spPr>
            <a:xfrm>
              <a:off x="5868161" y="5157215"/>
              <a:ext cx="1728215" cy="1440141"/>
            </a:xfrm>
            <a:prstGeom prst="rect">
              <a:avLst/>
            </a:prstGeom>
          </p:spPr>
        </p:pic>
        <p:sp>
          <p:nvSpPr>
            <p:cNvPr id="12" name="object 12"/>
            <p:cNvSpPr/>
            <p:nvPr/>
          </p:nvSpPr>
          <p:spPr>
            <a:xfrm>
              <a:off x="5868161" y="5157215"/>
              <a:ext cx="1728470" cy="1440180"/>
            </a:xfrm>
            <a:custGeom>
              <a:avLst/>
              <a:gdLst/>
              <a:ahLst/>
              <a:cxnLst/>
              <a:rect l="l" t="t" r="r" b="b"/>
              <a:pathLst>
                <a:path w="1728470" h="1440179">
                  <a:moveTo>
                    <a:pt x="1728215" y="720051"/>
                  </a:moveTo>
                  <a:lnTo>
                    <a:pt x="864108" y="1440141"/>
                  </a:lnTo>
                  <a:lnTo>
                    <a:pt x="0" y="720051"/>
                  </a:lnTo>
                  <a:lnTo>
                    <a:pt x="432053" y="720051"/>
                  </a:lnTo>
                  <a:lnTo>
                    <a:pt x="432053" y="0"/>
                  </a:lnTo>
                  <a:lnTo>
                    <a:pt x="1296162" y="0"/>
                  </a:lnTo>
                  <a:lnTo>
                    <a:pt x="1296162" y="720051"/>
                  </a:lnTo>
                  <a:lnTo>
                    <a:pt x="1728215" y="720051"/>
                  </a:lnTo>
                  <a:close/>
                </a:path>
              </a:pathLst>
            </a:custGeom>
            <a:ln w="12699">
              <a:solidFill>
                <a:srgbClr val="BD4A47"/>
              </a:solidFill>
            </a:ln>
          </p:spPr>
          <p:txBody>
            <a:bodyPr wrap="square" lIns="0" tIns="0" rIns="0" bIns="0" rtlCol="0"/>
            <a:lstStyle/>
            <a:p>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2842" y="461594"/>
            <a:ext cx="6741795" cy="697230"/>
          </a:xfrm>
          <a:prstGeom prst="rect">
            <a:avLst/>
          </a:prstGeom>
        </p:spPr>
        <p:txBody>
          <a:bodyPr vert="horz" wrap="square" lIns="0" tIns="13335" rIns="0" bIns="0" rtlCol="0">
            <a:spAutoFit/>
          </a:bodyPr>
          <a:lstStyle/>
          <a:p>
            <a:pPr marL="12700">
              <a:lnSpc>
                <a:spcPct val="100000"/>
              </a:lnSpc>
              <a:spcBef>
                <a:spcPts val="105"/>
              </a:spcBef>
            </a:pPr>
            <a:r>
              <a:rPr spc="-5" dirty="0"/>
              <a:t>Single</a:t>
            </a:r>
            <a:r>
              <a:rPr spc="-15" dirty="0"/>
              <a:t> </a:t>
            </a:r>
            <a:r>
              <a:rPr spc="-5" dirty="0"/>
              <a:t>Responsibility</a:t>
            </a:r>
            <a:r>
              <a:rPr spc="-60" dirty="0"/>
              <a:t> </a:t>
            </a:r>
            <a:r>
              <a:rPr dirty="0"/>
              <a:t>Principle</a:t>
            </a:r>
          </a:p>
        </p:txBody>
      </p:sp>
      <p:grpSp>
        <p:nvGrpSpPr>
          <p:cNvPr id="3" name="object 3"/>
          <p:cNvGrpSpPr/>
          <p:nvPr/>
        </p:nvGrpSpPr>
        <p:grpSpPr>
          <a:xfrm>
            <a:off x="111252" y="2624171"/>
            <a:ext cx="8750300" cy="4208145"/>
            <a:chOff x="111252" y="2624171"/>
            <a:chExt cx="8750300" cy="4208145"/>
          </a:xfrm>
        </p:grpSpPr>
        <p:pic>
          <p:nvPicPr>
            <p:cNvPr id="4" name="object 4"/>
            <p:cNvPicPr/>
            <p:nvPr/>
          </p:nvPicPr>
          <p:blipFill>
            <a:blip r:embed="rId2" cstate="print"/>
            <a:stretch>
              <a:fillRect/>
            </a:stretch>
          </p:blipFill>
          <p:spPr>
            <a:xfrm>
              <a:off x="209683" y="2624171"/>
              <a:ext cx="8651424" cy="3028535"/>
            </a:xfrm>
            <a:prstGeom prst="rect">
              <a:avLst/>
            </a:prstGeom>
          </p:spPr>
        </p:pic>
        <p:pic>
          <p:nvPicPr>
            <p:cNvPr id="5" name="object 5"/>
            <p:cNvPicPr/>
            <p:nvPr/>
          </p:nvPicPr>
          <p:blipFill>
            <a:blip r:embed="rId3" cstate="print"/>
            <a:stretch>
              <a:fillRect/>
            </a:stretch>
          </p:blipFill>
          <p:spPr>
            <a:xfrm>
              <a:off x="111252" y="5544310"/>
              <a:ext cx="1289304" cy="1287780"/>
            </a:xfrm>
            <a:prstGeom prst="rect">
              <a:avLst/>
            </a:prstGeom>
          </p:spPr>
        </p:pic>
        <p:pic>
          <p:nvPicPr>
            <p:cNvPr id="6" name="object 6"/>
            <p:cNvPicPr/>
            <p:nvPr/>
          </p:nvPicPr>
          <p:blipFill>
            <a:blip r:embed="rId4" cstate="print"/>
            <a:stretch>
              <a:fillRect/>
            </a:stretch>
          </p:blipFill>
          <p:spPr>
            <a:xfrm>
              <a:off x="162839" y="5572505"/>
              <a:ext cx="1185519" cy="1185534"/>
            </a:xfrm>
            <a:prstGeom prst="rect">
              <a:avLst/>
            </a:prstGeom>
          </p:spPr>
        </p:pic>
        <p:sp>
          <p:nvSpPr>
            <p:cNvPr id="7" name="object 7"/>
            <p:cNvSpPr/>
            <p:nvPr/>
          </p:nvSpPr>
          <p:spPr>
            <a:xfrm>
              <a:off x="162839" y="5572505"/>
              <a:ext cx="1185545" cy="1185545"/>
            </a:xfrm>
            <a:custGeom>
              <a:avLst/>
              <a:gdLst/>
              <a:ahLst/>
              <a:cxnLst/>
              <a:rect l="l" t="t" r="r" b="b"/>
              <a:pathLst>
                <a:path w="1185545" h="1185545">
                  <a:moveTo>
                    <a:pt x="0" y="287477"/>
                  </a:moveTo>
                  <a:lnTo>
                    <a:pt x="287413" y="0"/>
                  </a:lnTo>
                  <a:lnTo>
                    <a:pt x="592734" y="305384"/>
                  </a:lnTo>
                  <a:lnTo>
                    <a:pt x="898055" y="0"/>
                  </a:lnTo>
                  <a:lnTo>
                    <a:pt x="1185519" y="287477"/>
                  </a:lnTo>
                  <a:lnTo>
                    <a:pt x="880160" y="592797"/>
                  </a:lnTo>
                  <a:lnTo>
                    <a:pt x="1185519" y="898118"/>
                  </a:lnTo>
                  <a:lnTo>
                    <a:pt x="898055" y="1185534"/>
                  </a:lnTo>
                  <a:lnTo>
                    <a:pt x="592734" y="880211"/>
                  </a:lnTo>
                  <a:lnTo>
                    <a:pt x="287413" y="1185534"/>
                  </a:lnTo>
                  <a:lnTo>
                    <a:pt x="0" y="898118"/>
                  </a:lnTo>
                  <a:lnTo>
                    <a:pt x="305320" y="592797"/>
                  </a:lnTo>
                  <a:lnTo>
                    <a:pt x="0" y="287477"/>
                  </a:lnTo>
                  <a:close/>
                </a:path>
              </a:pathLst>
            </a:custGeom>
            <a:ln w="12700">
              <a:solidFill>
                <a:srgbClr val="BD4A47"/>
              </a:solidFill>
            </a:ln>
          </p:spPr>
          <p:txBody>
            <a:bodyPr wrap="square" lIns="0" tIns="0" rIns="0" bIns="0" rtlCol="0"/>
            <a:lstStyle/>
            <a:p>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2842" y="461594"/>
            <a:ext cx="6741795" cy="697230"/>
          </a:xfrm>
          <a:prstGeom prst="rect">
            <a:avLst/>
          </a:prstGeom>
        </p:spPr>
        <p:txBody>
          <a:bodyPr vert="horz" wrap="square" lIns="0" tIns="13335" rIns="0" bIns="0" rtlCol="0">
            <a:spAutoFit/>
          </a:bodyPr>
          <a:lstStyle/>
          <a:p>
            <a:pPr marL="12700">
              <a:lnSpc>
                <a:spcPct val="100000"/>
              </a:lnSpc>
              <a:spcBef>
                <a:spcPts val="105"/>
              </a:spcBef>
            </a:pPr>
            <a:r>
              <a:rPr spc="-5" dirty="0"/>
              <a:t>Single</a:t>
            </a:r>
            <a:r>
              <a:rPr spc="-15" dirty="0"/>
              <a:t> </a:t>
            </a:r>
            <a:r>
              <a:rPr spc="-5" dirty="0"/>
              <a:t>Responsibility</a:t>
            </a:r>
            <a:r>
              <a:rPr spc="-60" dirty="0"/>
              <a:t> </a:t>
            </a:r>
            <a:r>
              <a:rPr dirty="0"/>
              <a:t>Principle</a:t>
            </a:r>
          </a:p>
        </p:txBody>
      </p:sp>
      <p:pic>
        <p:nvPicPr>
          <p:cNvPr id="3" name="object 3"/>
          <p:cNvPicPr/>
          <p:nvPr/>
        </p:nvPicPr>
        <p:blipFill>
          <a:blip r:embed="rId2" cstate="print"/>
          <a:stretch>
            <a:fillRect/>
          </a:stretch>
        </p:blipFill>
        <p:spPr>
          <a:xfrm>
            <a:off x="2021953" y="1599105"/>
            <a:ext cx="5222897" cy="4548531"/>
          </a:xfrm>
          <a:prstGeom prst="rect">
            <a:avLst/>
          </a:prstGeom>
        </p:spPr>
      </p:pic>
      <p:grpSp>
        <p:nvGrpSpPr>
          <p:cNvPr id="4" name="object 4"/>
          <p:cNvGrpSpPr/>
          <p:nvPr/>
        </p:nvGrpSpPr>
        <p:grpSpPr>
          <a:xfrm>
            <a:off x="145520" y="5438394"/>
            <a:ext cx="1684655" cy="1371600"/>
            <a:chOff x="145520" y="5438394"/>
            <a:chExt cx="1684655" cy="1371600"/>
          </a:xfrm>
        </p:grpSpPr>
        <p:pic>
          <p:nvPicPr>
            <p:cNvPr id="5" name="object 5"/>
            <p:cNvPicPr/>
            <p:nvPr/>
          </p:nvPicPr>
          <p:blipFill>
            <a:blip r:embed="rId3" cstate="print"/>
            <a:stretch>
              <a:fillRect/>
            </a:stretch>
          </p:blipFill>
          <p:spPr>
            <a:xfrm>
              <a:off x="145520" y="5438394"/>
              <a:ext cx="1684062" cy="1371600"/>
            </a:xfrm>
            <a:prstGeom prst="rect">
              <a:avLst/>
            </a:prstGeom>
          </p:spPr>
        </p:pic>
        <p:pic>
          <p:nvPicPr>
            <p:cNvPr id="6" name="object 6"/>
            <p:cNvPicPr/>
            <p:nvPr/>
          </p:nvPicPr>
          <p:blipFill>
            <a:blip r:embed="rId4" cstate="print"/>
            <a:stretch>
              <a:fillRect/>
            </a:stretch>
          </p:blipFill>
          <p:spPr>
            <a:xfrm>
              <a:off x="175793" y="5445252"/>
              <a:ext cx="1623669" cy="1311926"/>
            </a:xfrm>
            <a:prstGeom prst="rect">
              <a:avLst/>
            </a:prstGeom>
          </p:spPr>
        </p:pic>
        <p:sp>
          <p:nvSpPr>
            <p:cNvPr id="7" name="object 7"/>
            <p:cNvSpPr/>
            <p:nvPr/>
          </p:nvSpPr>
          <p:spPr>
            <a:xfrm>
              <a:off x="175793" y="5445252"/>
              <a:ext cx="1623695" cy="1312545"/>
            </a:xfrm>
            <a:custGeom>
              <a:avLst/>
              <a:gdLst/>
              <a:ahLst/>
              <a:cxnLst/>
              <a:rect l="l" t="t" r="r" b="b"/>
              <a:pathLst>
                <a:path w="1623695" h="1312545">
                  <a:moveTo>
                    <a:pt x="0" y="719188"/>
                  </a:moveTo>
                  <a:lnTo>
                    <a:pt x="287426" y="431774"/>
                  </a:lnTo>
                  <a:lnTo>
                    <a:pt x="592734" y="737095"/>
                  </a:lnTo>
                  <a:lnTo>
                    <a:pt x="1329918" y="0"/>
                  </a:lnTo>
                  <a:lnTo>
                    <a:pt x="1623669" y="306438"/>
                  </a:lnTo>
                  <a:lnTo>
                    <a:pt x="880160" y="1024509"/>
                  </a:lnTo>
                  <a:lnTo>
                    <a:pt x="592734" y="1311926"/>
                  </a:lnTo>
                  <a:lnTo>
                    <a:pt x="305320" y="1024509"/>
                  </a:lnTo>
                  <a:lnTo>
                    <a:pt x="0" y="719188"/>
                  </a:lnTo>
                  <a:close/>
                </a:path>
              </a:pathLst>
            </a:custGeom>
            <a:ln w="12699">
              <a:solidFill>
                <a:srgbClr val="97B853"/>
              </a:solidFill>
            </a:ln>
          </p:spPr>
          <p:txBody>
            <a:bodyPr wrap="square" lIns="0" tIns="0" rIns="0" bIns="0" rtlCol="0"/>
            <a:lstStyle/>
            <a:p>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545"/>
            <a:ext cx="9144000" cy="68534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7998"/>
          </a:xfrm>
          <a:prstGeom prst="rect">
            <a:avLst/>
          </a:prstGeom>
        </p:spPr>
      </p:pic>
      <p:sp>
        <p:nvSpPr>
          <p:cNvPr id="3" name="object 3"/>
          <p:cNvSpPr txBox="1"/>
          <p:nvPr/>
        </p:nvSpPr>
        <p:spPr>
          <a:xfrm>
            <a:off x="106171" y="6550558"/>
            <a:ext cx="486854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Calibri"/>
                <a:cs typeface="Calibri"/>
                <a:hlinkClick r:id="rId3"/>
              </a:rPr>
              <a:t>http://www.albertelli.com/photoarchive/Random_2003/lawn_jenga0002.jpeg</a:t>
            </a:r>
            <a:endParaRPr sz="1200">
              <a:latin typeface="Calibri"/>
              <a:cs typeface="Calibri"/>
            </a:endParaRPr>
          </a:p>
        </p:txBody>
      </p:sp>
      <p:sp>
        <p:nvSpPr>
          <p:cNvPr id="4" name="object 4"/>
          <p:cNvSpPr txBox="1"/>
          <p:nvPr/>
        </p:nvSpPr>
        <p:spPr>
          <a:xfrm>
            <a:off x="258267" y="3580891"/>
            <a:ext cx="2449830" cy="1977389"/>
          </a:xfrm>
          <a:prstGeom prst="rect">
            <a:avLst/>
          </a:prstGeom>
        </p:spPr>
        <p:txBody>
          <a:bodyPr vert="horz" wrap="square" lIns="0" tIns="13335" rIns="0" bIns="0" rtlCol="0">
            <a:spAutoFit/>
          </a:bodyPr>
          <a:lstStyle/>
          <a:p>
            <a:pPr marL="12700" marR="5080">
              <a:lnSpc>
                <a:spcPct val="100000"/>
              </a:lnSpc>
              <a:spcBef>
                <a:spcPts val="105"/>
              </a:spcBef>
            </a:pPr>
            <a:r>
              <a:rPr sz="3200" b="1" spc="-5" dirty="0">
                <a:solidFill>
                  <a:srgbClr val="FFFFFF"/>
                </a:solidFill>
                <a:latin typeface="Calibri"/>
                <a:cs typeface="Calibri"/>
              </a:rPr>
              <a:t>Que </a:t>
            </a:r>
            <a:r>
              <a:rPr sz="3200" b="1" dirty="0">
                <a:solidFill>
                  <a:srgbClr val="FFFFFF"/>
                </a:solidFill>
                <a:latin typeface="Calibri"/>
                <a:cs typeface="Calibri"/>
              </a:rPr>
              <a:t>pasa </a:t>
            </a:r>
            <a:r>
              <a:rPr sz="3200" b="1" spc="5" dirty="0">
                <a:solidFill>
                  <a:srgbClr val="FFFFFF"/>
                </a:solidFill>
                <a:latin typeface="Calibri"/>
                <a:cs typeface="Calibri"/>
              </a:rPr>
              <a:t> </a:t>
            </a:r>
            <a:r>
              <a:rPr sz="3200" b="1" spc="-5" dirty="0">
                <a:solidFill>
                  <a:srgbClr val="FFFFFF"/>
                </a:solidFill>
                <a:latin typeface="Calibri"/>
                <a:cs typeface="Calibri"/>
              </a:rPr>
              <a:t>cuando </a:t>
            </a:r>
            <a:r>
              <a:rPr sz="3200" b="1" dirty="0">
                <a:solidFill>
                  <a:srgbClr val="FFFFFF"/>
                </a:solidFill>
                <a:latin typeface="Calibri"/>
                <a:cs typeface="Calibri"/>
              </a:rPr>
              <a:t>nos </a:t>
            </a:r>
            <a:r>
              <a:rPr sz="3200" b="1" spc="5" dirty="0">
                <a:solidFill>
                  <a:srgbClr val="FFFFFF"/>
                </a:solidFill>
                <a:latin typeface="Calibri"/>
                <a:cs typeface="Calibri"/>
              </a:rPr>
              <a:t> </a:t>
            </a:r>
            <a:r>
              <a:rPr sz="3200" b="1" spc="-10" dirty="0">
                <a:solidFill>
                  <a:srgbClr val="FFFFFF"/>
                </a:solidFill>
                <a:latin typeface="Calibri"/>
                <a:cs typeface="Calibri"/>
              </a:rPr>
              <a:t>toca</a:t>
            </a:r>
            <a:r>
              <a:rPr sz="3200" b="1" spc="-114" dirty="0">
                <a:solidFill>
                  <a:srgbClr val="FFFFFF"/>
                </a:solidFill>
                <a:latin typeface="Calibri"/>
                <a:cs typeface="Calibri"/>
              </a:rPr>
              <a:t> </a:t>
            </a:r>
            <a:r>
              <a:rPr sz="3200" b="1" spc="-5" dirty="0">
                <a:solidFill>
                  <a:srgbClr val="FFFFFF"/>
                </a:solidFill>
                <a:latin typeface="Calibri"/>
                <a:cs typeface="Calibri"/>
              </a:rPr>
              <a:t>modificar </a:t>
            </a:r>
            <a:r>
              <a:rPr sz="3200" b="1" spc="-710" dirty="0">
                <a:solidFill>
                  <a:srgbClr val="FFFFFF"/>
                </a:solidFill>
                <a:latin typeface="Calibri"/>
                <a:cs typeface="Calibri"/>
              </a:rPr>
              <a:t> </a:t>
            </a:r>
            <a:r>
              <a:rPr sz="3200" b="1" spc="-10" dirty="0">
                <a:solidFill>
                  <a:srgbClr val="FFFFFF"/>
                </a:solidFill>
                <a:latin typeface="Calibri"/>
                <a:cs typeface="Calibri"/>
              </a:rPr>
              <a:t>código?</a:t>
            </a:r>
            <a:endParaRPr sz="32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6510">
              <a:lnSpc>
                <a:spcPct val="100000"/>
              </a:lnSpc>
              <a:spcBef>
                <a:spcPts val="105"/>
              </a:spcBef>
            </a:pPr>
            <a:r>
              <a:rPr spc="-5" dirty="0"/>
              <a:t>Open</a:t>
            </a:r>
            <a:r>
              <a:rPr spc="-40" dirty="0"/>
              <a:t> </a:t>
            </a:r>
            <a:r>
              <a:rPr dirty="0"/>
              <a:t>Closed</a:t>
            </a:r>
            <a:r>
              <a:rPr spc="-30" dirty="0"/>
              <a:t> </a:t>
            </a:r>
            <a:r>
              <a:rPr dirty="0"/>
              <a:t>Principle</a:t>
            </a:r>
          </a:p>
        </p:txBody>
      </p:sp>
      <p:sp>
        <p:nvSpPr>
          <p:cNvPr id="3" name="object 3"/>
          <p:cNvSpPr txBox="1"/>
          <p:nvPr/>
        </p:nvSpPr>
        <p:spPr>
          <a:xfrm>
            <a:off x="535940" y="1607565"/>
            <a:ext cx="7786370" cy="4001770"/>
          </a:xfrm>
          <a:prstGeom prst="rect">
            <a:avLst/>
          </a:prstGeom>
        </p:spPr>
        <p:txBody>
          <a:bodyPr vert="horz" wrap="square" lIns="0" tIns="13335" rIns="0" bIns="0" rtlCol="0">
            <a:spAutoFit/>
          </a:bodyPr>
          <a:lstStyle/>
          <a:p>
            <a:pPr marL="407034" marR="118110" indent="-3175" algn="ctr">
              <a:lnSpc>
                <a:spcPct val="100000"/>
              </a:lnSpc>
              <a:spcBef>
                <a:spcPts val="105"/>
              </a:spcBef>
            </a:pPr>
            <a:r>
              <a:rPr sz="3200" i="1" spc="-10" dirty="0">
                <a:latin typeface="Calibri"/>
                <a:cs typeface="Calibri"/>
              </a:rPr>
              <a:t>Entidades</a:t>
            </a:r>
            <a:r>
              <a:rPr sz="3200" i="1" spc="5" dirty="0">
                <a:latin typeface="Calibri"/>
                <a:cs typeface="Calibri"/>
              </a:rPr>
              <a:t> </a:t>
            </a:r>
            <a:r>
              <a:rPr sz="3200" i="1" spc="-5" dirty="0">
                <a:latin typeface="Calibri"/>
                <a:cs typeface="Calibri"/>
              </a:rPr>
              <a:t>de</a:t>
            </a:r>
            <a:r>
              <a:rPr sz="3200" i="1" spc="-10" dirty="0">
                <a:latin typeface="Calibri"/>
                <a:cs typeface="Calibri"/>
              </a:rPr>
              <a:t> </a:t>
            </a:r>
            <a:r>
              <a:rPr sz="3200" i="1" spc="-5" dirty="0">
                <a:latin typeface="Calibri"/>
                <a:cs typeface="Calibri"/>
              </a:rPr>
              <a:t>software</a:t>
            </a:r>
            <a:r>
              <a:rPr sz="3200" i="1" dirty="0">
                <a:latin typeface="Calibri"/>
                <a:cs typeface="Calibri"/>
              </a:rPr>
              <a:t> </a:t>
            </a:r>
            <a:r>
              <a:rPr sz="3200" i="1" spc="-5" dirty="0">
                <a:latin typeface="Calibri"/>
                <a:cs typeface="Calibri"/>
              </a:rPr>
              <a:t>(clases,</a:t>
            </a:r>
            <a:r>
              <a:rPr sz="3200" i="1" spc="5" dirty="0">
                <a:latin typeface="Calibri"/>
                <a:cs typeface="Calibri"/>
              </a:rPr>
              <a:t> </a:t>
            </a:r>
            <a:r>
              <a:rPr sz="3200" i="1" spc="-5" dirty="0">
                <a:latin typeface="Calibri"/>
                <a:cs typeface="Calibri"/>
              </a:rPr>
              <a:t>módulos, </a:t>
            </a:r>
            <a:r>
              <a:rPr sz="3200" i="1" dirty="0">
                <a:latin typeface="Calibri"/>
                <a:cs typeface="Calibri"/>
              </a:rPr>
              <a:t> </a:t>
            </a:r>
            <a:r>
              <a:rPr sz="3200" i="1" spc="-5" dirty="0">
                <a:latin typeface="Calibri"/>
                <a:cs typeface="Calibri"/>
              </a:rPr>
              <a:t>funciones,</a:t>
            </a:r>
            <a:r>
              <a:rPr sz="3200" i="1" dirty="0">
                <a:latin typeface="Calibri"/>
                <a:cs typeface="Calibri"/>
              </a:rPr>
              <a:t> </a:t>
            </a:r>
            <a:r>
              <a:rPr sz="3200" i="1" spc="-15" dirty="0">
                <a:latin typeface="Calibri"/>
                <a:cs typeface="Calibri"/>
              </a:rPr>
              <a:t>etc.)</a:t>
            </a:r>
            <a:r>
              <a:rPr sz="3200" i="1" spc="10" dirty="0">
                <a:latin typeface="Calibri"/>
                <a:cs typeface="Calibri"/>
              </a:rPr>
              <a:t> </a:t>
            </a:r>
            <a:r>
              <a:rPr sz="3200" i="1" spc="-5" dirty="0">
                <a:latin typeface="Calibri"/>
                <a:cs typeface="Calibri"/>
              </a:rPr>
              <a:t>deberían</a:t>
            </a:r>
            <a:r>
              <a:rPr sz="3200" i="1" spc="-10" dirty="0">
                <a:latin typeface="Calibri"/>
                <a:cs typeface="Calibri"/>
              </a:rPr>
              <a:t> </a:t>
            </a:r>
            <a:r>
              <a:rPr sz="3200" i="1" spc="-20" dirty="0">
                <a:latin typeface="Calibri"/>
                <a:cs typeface="Calibri"/>
              </a:rPr>
              <a:t>estar</a:t>
            </a:r>
            <a:r>
              <a:rPr sz="3200" i="1" dirty="0">
                <a:latin typeface="Calibri"/>
                <a:cs typeface="Calibri"/>
              </a:rPr>
              <a:t> </a:t>
            </a:r>
            <a:r>
              <a:rPr sz="3200" i="1" spc="-10" dirty="0">
                <a:latin typeface="Calibri"/>
                <a:cs typeface="Calibri"/>
              </a:rPr>
              <a:t>abiertas</a:t>
            </a:r>
            <a:r>
              <a:rPr sz="3200" i="1" spc="10" dirty="0">
                <a:latin typeface="Calibri"/>
                <a:cs typeface="Calibri"/>
              </a:rPr>
              <a:t> </a:t>
            </a:r>
            <a:r>
              <a:rPr sz="3200" i="1" spc="-5" dirty="0">
                <a:latin typeface="Calibri"/>
                <a:cs typeface="Calibri"/>
              </a:rPr>
              <a:t>para </a:t>
            </a:r>
            <a:r>
              <a:rPr sz="3200" i="1" spc="-710" dirty="0">
                <a:latin typeface="Calibri"/>
                <a:cs typeface="Calibri"/>
              </a:rPr>
              <a:t> </a:t>
            </a:r>
            <a:r>
              <a:rPr sz="3200" i="1" spc="-10" dirty="0">
                <a:latin typeface="Calibri"/>
                <a:cs typeface="Calibri"/>
              </a:rPr>
              <a:t>extensión</a:t>
            </a:r>
            <a:r>
              <a:rPr sz="3200" i="1" spc="-30" dirty="0">
                <a:latin typeface="Calibri"/>
                <a:cs typeface="Calibri"/>
              </a:rPr>
              <a:t> </a:t>
            </a:r>
            <a:r>
              <a:rPr sz="3200" i="1" spc="-5" dirty="0">
                <a:latin typeface="Calibri"/>
                <a:cs typeface="Calibri"/>
              </a:rPr>
              <a:t>pero cerradas</a:t>
            </a:r>
            <a:r>
              <a:rPr sz="3200" i="1" spc="10" dirty="0">
                <a:latin typeface="Calibri"/>
                <a:cs typeface="Calibri"/>
              </a:rPr>
              <a:t> </a:t>
            </a:r>
            <a:r>
              <a:rPr sz="3200" i="1" spc="-5" dirty="0">
                <a:latin typeface="Calibri"/>
                <a:cs typeface="Calibri"/>
              </a:rPr>
              <a:t>para </a:t>
            </a:r>
            <a:r>
              <a:rPr sz="3200" i="1" spc="-10" dirty="0">
                <a:latin typeface="Calibri"/>
                <a:cs typeface="Calibri"/>
              </a:rPr>
              <a:t>modificación.</a:t>
            </a:r>
            <a:endParaRPr sz="3200" dirty="0">
              <a:latin typeface="Calibri"/>
              <a:cs typeface="Calibri"/>
            </a:endParaRPr>
          </a:p>
          <a:p>
            <a:pPr>
              <a:lnSpc>
                <a:spcPct val="100000"/>
              </a:lnSpc>
              <a:spcBef>
                <a:spcPts val="50"/>
              </a:spcBef>
            </a:pPr>
            <a:endParaRPr sz="2950" dirty="0">
              <a:latin typeface="Calibri"/>
              <a:cs typeface="Calibri"/>
            </a:endParaRPr>
          </a:p>
          <a:p>
            <a:pPr marL="355600" marR="5080" indent="-342900">
              <a:lnSpc>
                <a:spcPct val="100000"/>
              </a:lnSpc>
              <a:buFont typeface="Arial MT"/>
              <a:buChar char="•"/>
              <a:tabLst>
                <a:tab pos="354965" algn="l"/>
                <a:tab pos="355600" algn="l"/>
                <a:tab pos="818515" algn="l"/>
                <a:tab pos="1209040" algn="l"/>
              </a:tabLst>
            </a:pPr>
            <a:r>
              <a:rPr sz="3200" spc="-5" dirty="0">
                <a:latin typeface="Calibri"/>
                <a:cs typeface="Calibri"/>
              </a:rPr>
              <a:t>Si	</a:t>
            </a:r>
            <a:r>
              <a:rPr sz="3200" b="1" dirty="0">
                <a:latin typeface="Calibri"/>
                <a:cs typeface="Calibri"/>
              </a:rPr>
              <a:t>1	</a:t>
            </a:r>
            <a:r>
              <a:rPr sz="3200" spc="-10" dirty="0">
                <a:latin typeface="Calibri"/>
                <a:cs typeface="Calibri"/>
              </a:rPr>
              <a:t>cambio</a:t>
            </a:r>
            <a:r>
              <a:rPr sz="3200" spc="10" dirty="0">
                <a:latin typeface="Calibri"/>
                <a:cs typeface="Calibri"/>
              </a:rPr>
              <a:t> </a:t>
            </a:r>
            <a:r>
              <a:rPr sz="3200" spc="-10" dirty="0">
                <a:latin typeface="Calibri"/>
                <a:cs typeface="Calibri"/>
              </a:rPr>
              <a:t>impacta</a:t>
            </a:r>
            <a:r>
              <a:rPr sz="3200" spc="15" dirty="0">
                <a:latin typeface="Calibri"/>
                <a:cs typeface="Calibri"/>
              </a:rPr>
              <a:t> </a:t>
            </a:r>
            <a:r>
              <a:rPr sz="3200" dirty="0">
                <a:latin typeface="Calibri"/>
                <a:cs typeface="Calibri"/>
              </a:rPr>
              <a:t>a</a:t>
            </a:r>
            <a:r>
              <a:rPr sz="3200" spc="-5" dirty="0">
                <a:latin typeface="Calibri"/>
                <a:cs typeface="Calibri"/>
              </a:rPr>
              <a:t> </a:t>
            </a:r>
            <a:r>
              <a:rPr sz="3200" spc="-10" dirty="0">
                <a:latin typeface="Calibri"/>
                <a:cs typeface="Calibri"/>
              </a:rPr>
              <a:t>varios</a:t>
            </a:r>
            <a:r>
              <a:rPr sz="3200" spc="-15" dirty="0">
                <a:latin typeface="Calibri"/>
                <a:cs typeface="Calibri"/>
              </a:rPr>
              <a:t> </a:t>
            </a:r>
            <a:r>
              <a:rPr sz="3200" dirty="0">
                <a:latin typeface="Calibri"/>
                <a:cs typeface="Calibri"/>
              </a:rPr>
              <a:t>módulos, </a:t>
            </a:r>
            <a:r>
              <a:rPr sz="3200" spc="5" dirty="0">
                <a:latin typeface="Calibri"/>
                <a:cs typeface="Calibri"/>
              </a:rPr>
              <a:t> </a:t>
            </a:r>
            <a:r>
              <a:rPr sz="3200" spc="-10" dirty="0">
                <a:latin typeface="Calibri"/>
                <a:cs typeface="Calibri"/>
              </a:rPr>
              <a:t>entonces</a:t>
            </a:r>
            <a:r>
              <a:rPr sz="3200" spc="-30" dirty="0">
                <a:latin typeface="Calibri"/>
                <a:cs typeface="Calibri"/>
              </a:rPr>
              <a:t> </a:t>
            </a:r>
            <a:r>
              <a:rPr sz="3200" dirty="0">
                <a:latin typeface="Calibri"/>
                <a:cs typeface="Calibri"/>
              </a:rPr>
              <a:t>la </a:t>
            </a:r>
            <a:r>
              <a:rPr sz="3200" spc="-5" dirty="0">
                <a:latin typeface="Calibri"/>
                <a:cs typeface="Calibri"/>
              </a:rPr>
              <a:t>aplicación</a:t>
            </a:r>
            <a:r>
              <a:rPr sz="3200" spc="15" dirty="0">
                <a:latin typeface="Calibri"/>
                <a:cs typeface="Calibri"/>
              </a:rPr>
              <a:t> </a:t>
            </a:r>
            <a:r>
              <a:rPr sz="3200" spc="-5" dirty="0">
                <a:latin typeface="Calibri"/>
                <a:cs typeface="Calibri"/>
              </a:rPr>
              <a:t>no </a:t>
            </a:r>
            <a:r>
              <a:rPr sz="3200" spc="-25" dirty="0">
                <a:latin typeface="Calibri"/>
                <a:cs typeface="Calibri"/>
              </a:rPr>
              <a:t>está</a:t>
            </a:r>
            <a:r>
              <a:rPr sz="3200" dirty="0">
                <a:latin typeface="Calibri"/>
                <a:cs typeface="Calibri"/>
              </a:rPr>
              <a:t> </a:t>
            </a:r>
            <a:r>
              <a:rPr sz="3200" spc="-5" dirty="0">
                <a:latin typeface="Calibri"/>
                <a:cs typeface="Calibri"/>
              </a:rPr>
              <a:t>bien diseñada.</a:t>
            </a:r>
            <a:endParaRPr sz="3200" dirty="0">
              <a:latin typeface="Calibri"/>
              <a:cs typeface="Calibri"/>
            </a:endParaRPr>
          </a:p>
          <a:p>
            <a:pPr marL="355600" marR="1201420" indent="-342900">
              <a:lnSpc>
                <a:spcPct val="100000"/>
              </a:lnSpc>
              <a:spcBef>
                <a:spcPts val="765"/>
              </a:spcBef>
              <a:buFont typeface="Arial MT"/>
              <a:buChar char="•"/>
              <a:tabLst>
                <a:tab pos="354965" algn="l"/>
                <a:tab pos="355600" algn="l"/>
              </a:tabLst>
            </a:pPr>
            <a:r>
              <a:rPr sz="3200" spc="-5" dirty="0">
                <a:latin typeface="Calibri"/>
                <a:cs typeface="Calibri"/>
              </a:rPr>
              <a:t>Debemos diseñar </a:t>
            </a:r>
            <a:r>
              <a:rPr sz="3200" dirty="0">
                <a:latin typeface="Calibri"/>
                <a:cs typeface="Calibri"/>
              </a:rPr>
              <a:t>módulos </a:t>
            </a:r>
            <a:r>
              <a:rPr sz="3200" spc="-5" dirty="0">
                <a:latin typeface="Calibri"/>
                <a:cs typeface="Calibri"/>
              </a:rPr>
              <a:t>que </a:t>
            </a:r>
            <a:r>
              <a:rPr sz="3200" spc="-10" dirty="0">
                <a:latin typeface="Calibri"/>
                <a:cs typeface="Calibri"/>
              </a:rPr>
              <a:t>nunca </a:t>
            </a:r>
            <a:r>
              <a:rPr sz="3200" spc="-710" dirty="0">
                <a:latin typeface="Calibri"/>
                <a:cs typeface="Calibri"/>
              </a:rPr>
              <a:t> </a:t>
            </a:r>
            <a:r>
              <a:rPr sz="3200" spc="-5" dirty="0">
                <a:latin typeface="Calibri"/>
                <a:cs typeface="Calibri"/>
              </a:rPr>
              <a:t>cambien</a:t>
            </a:r>
            <a:endParaRPr sz="3200" dirty="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6510">
              <a:lnSpc>
                <a:spcPct val="100000"/>
              </a:lnSpc>
              <a:spcBef>
                <a:spcPts val="105"/>
              </a:spcBef>
            </a:pPr>
            <a:r>
              <a:rPr spc="-5" dirty="0"/>
              <a:t>Open</a:t>
            </a:r>
            <a:r>
              <a:rPr spc="-40" dirty="0"/>
              <a:t> </a:t>
            </a:r>
            <a:r>
              <a:rPr dirty="0"/>
              <a:t>Closed</a:t>
            </a:r>
            <a:r>
              <a:rPr spc="-30" dirty="0"/>
              <a:t> </a:t>
            </a:r>
            <a:r>
              <a:rPr dirty="0"/>
              <a:t>Principle</a:t>
            </a:r>
          </a:p>
        </p:txBody>
      </p:sp>
      <p:sp>
        <p:nvSpPr>
          <p:cNvPr id="3" name="object 3"/>
          <p:cNvSpPr txBox="1"/>
          <p:nvPr/>
        </p:nvSpPr>
        <p:spPr>
          <a:xfrm>
            <a:off x="535940" y="1731390"/>
            <a:ext cx="302006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Calibri"/>
                <a:cs typeface="Calibri"/>
              </a:rPr>
              <a:t>Abiertas</a:t>
            </a:r>
            <a:r>
              <a:rPr sz="2400" b="1" spc="-25" dirty="0">
                <a:latin typeface="Calibri"/>
                <a:cs typeface="Calibri"/>
              </a:rPr>
              <a:t> </a:t>
            </a:r>
            <a:r>
              <a:rPr sz="2400" b="1" spc="-15" dirty="0">
                <a:latin typeface="Calibri"/>
                <a:cs typeface="Calibri"/>
              </a:rPr>
              <a:t>para</a:t>
            </a:r>
            <a:r>
              <a:rPr sz="2400" b="1" spc="-40" dirty="0">
                <a:latin typeface="Calibri"/>
                <a:cs typeface="Calibri"/>
              </a:rPr>
              <a:t> </a:t>
            </a:r>
            <a:r>
              <a:rPr sz="2400" b="1" spc="-15" dirty="0">
                <a:latin typeface="Calibri"/>
                <a:cs typeface="Calibri"/>
              </a:rPr>
              <a:t>extensión</a:t>
            </a:r>
            <a:endParaRPr sz="2400">
              <a:latin typeface="Calibri"/>
              <a:cs typeface="Calibri"/>
            </a:endParaRPr>
          </a:p>
        </p:txBody>
      </p:sp>
      <p:sp>
        <p:nvSpPr>
          <p:cNvPr id="4" name="object 4"/>
          <p:cNvSpPr txBox="1"/>
          <p:nvPr/>
        </p:nvSpPr>
        <p:spPr>
          <a:xfrm>
            <a:off x="848969" y="2627503"/>
            <a:ext cx="3255010" cy="1123315"/>
          </a:xfrm>
          <a:prstGeom prst="rect">
            <a:avLst/>
          </a:prstGeom>
        </p:spPr>
        <p:txBody>
          <a:bodyPr vert="horz" wrap="square" lIns="0" tIns="12700" rIns="0" bIns="0" rtlCol="0">
            <a:spAutoFit/>
          </a:bodyPr>
          <a:lstStyle/>
          <a:p>
            <a:pPr marL="12700" marR="5080" indent="-2540" algn="ctr">
              <a:lnSpc>
                <a:spcPct val="100000"/>
              </a:lnSpc>
              <a:spcBef>
                <a:spcPts val="100"/>
              </a:spcBef>
            </a:pPr>
            <a:r>
              <a:rPr sz="2400" spc="-15" dirty="0">
                <a:latin typeface="Calibri"/>
                <a:cs typeface="Calibri"/>
              </a:rPr>
              <a:t>Podemos </a:t>
            </a:r>
            <a:r>
              <a:rPr sz="2400" spc="-5" dirty="0">
                <a:latin typeface="Calibri"/>
                <a:cs typeface="Calibri"/>
              </a:rPr>
              <a:t>hacer que </a:t>
            </a:r>
            <a:r>
              <a:rPr sz="2400" dirty="0">
                <a:latin typeface="Calibri"/>
                <a:cs typeface="Calibri"/>
              </a:rPr>
              <a:t>la </a:t>
            </a:r>
            <a:r>
              <a:rPr sz="2400" spc="5" dirty="0">
                <a:latin typeface="Calibri"/>
                <a:cs typeface="Calibri"/>
              </a:rPr>
              <a:t> </a:t>
            </a:r>
            <a:r>
              <a:rPr sz="2400" spc="-5" dirty="0">
                <a:latin typeface="Calibri"/>
                <a:cs typeface="Calibri"/>
              </a:rPr>
              <a:t>aplicación</a:t>
            </a:r>
            <a:r>
              <a:rPr sz="2400" spc="-45" dirty="0">
                <a:latin typeface="Calibri"/>
                <a:cs typeface="Calibri"/>
              </a:rPr>
              <a:t> </a:t>
            </a:r>
            <a:r>
              <a:rPr sz="2400" spc="-5" dirty="0">
                <a:latin typeface="Calibri"/>
                <a:cs typeface="Calibri"/>
              </a:rPr>
              <a:t>se</a:t>
            </a:r>
            <a:r>
              <a:rPr sz="2400" spc="-20" dirty="0">
                <a:latin typeface="Calibri"/>
                <a:cs typeface="Calibri"/>
              </a:rPr>
              <a:t> </a:t>
            </a:r>
            <a:r>
              <a:rPr sz="2400" spc="-10" dirty="0">
                <a:latin typeface="Calibri"/>
                <a:cs typeface="Calibri"/>
              </a:rPr>
              <a:t>comporte</a:t>
            </a:r>
            <a:r>
              <a:rPr sz="2400" spc="-40" dirty="0">
                <a:latin typeface="Calibri"/>
                <a:cs typeface="Calibri"/>
              </a:rPr>
              <a:t> </a:t>
            </a:r>
            <a:r>
              <a:rPr sz="2400" spc="-5" dirty="0">
                <a:latin typeface="Calibri"/>
                <a:cs typeface="Calibri"/>
              </a:rPr>
              <a:t>de </a:t>
            </a:r>
            <a:r>
              <a:rPr sz="2400" spc="-530" dirty="0">
                <a:latin typeface="Calibri"/>
                <a:cs typeface="Calibri"/>
              </a:rPr>
              <a:t> </a:t>
            </a:r>
            <a:r>
              <a:rPr sz="2400" spc="-10" dirty="0">
                <a:latin typeface="Calibri"/>
                <a:cs typeface="Calibri"/>
              </a:rPr>
              <a:t>distintas</a:t>
            </a:r>
            <a:r>
              <a:rPr sz="2400" spc="-35" dirty="0">
                <a:latin typeface="Calibri"/>
                <a:cs typeface="Calibri"/>
              </a:rPr>
              <a:t> </a:t>
            </a:r>
            <a:r>
              <a:rPr sz="2400" spc="-15" dirty="0">
                <a:latin typeface="Calibri"/>
                <a:cs typeface="Calibri"/>
              </a:rPr>
              <a:t>formas.</a:t>
            </a:r>
            <a:endParaRPr sz="2400">
              <a:latin typeface="Calibri"/>
              <a:cs typeface="Calibri"/>
            </a:endParaRPr>
          </a:p>
        </p:txBody>
      </p:sp>
      <p:sp>
        <p:nvSpPr>
          <p:cNvPr id="5" name="object 5"/>
          <p:cNvSpPr txBox="1"/>
          <p:nvPr/>
        </p:nvSpPr>
        <p:spPr>
          <a:xfrm>
            <a:off x="649325" y="4237101"/>
            <a:ext cx="3655695" cy="757555"/>
          </a:xfrm>
          <a:prstGeom prst="rect">
            <a:avLst/>
          </a:prstGeom>
        </p:spPr>
        <p:txBody>
          <a:bodyPr vert="horz" wrap="square" lIns="0" tIns="12700" rIns="0" bIns="0" rtlCol="0">
            <a:spAutoFit/>
          </a:bodyPr>
          <a:lstStyle/>
          <a:p>
            <a:pPr marL="12700" marR="5080" indent="891540">
              <a:lnSpc>
                <a:spcPct val="100000"/>
              </a:lnSpc>
              <a:spcBef>
                <a:spcPts val="100"/>
              </a:spcBef>
            </a:pPr>
            <a:r>
              <a:rPr sz="2400" spc="-5" dirty="0">
                <a:latin typeface="Calibri"/>
                <a:cs typeface="Calibri"/>
              </a:rPr>
              <a:t>Extendiendo </a:t>
            </a:r>
            <a:r>
              <a:rPr sz="2400" dirty="0">
                <a:latin typeface="Calibri"/>
                <a:cs typeface="Calibri"/>
              </a:rPr>
              <a:t>el </a:t>
            </a:r>
            <a:r>
              <a:rPr sz="2400" spc="5" dirty="0">
                <a:latin typeface="Calibri"/>
                <a:cs typeface="Calibri"/>
              </a:rPr>
              <a:t> </a:t>
            </a:r>
            <a:r>
              <a:rPr sz="2400" spc="-10" dirty="0">
                <a:latin typeface="Calibri"/>
                <a:cs typeface="Calibri"/>
              </a:rPr>
              <a:t>comportamiento</a:t>
            </a:r>
            <a:r>
              <a:rPr sz="2400" spc="-75" dirty="0">
                <a:latin typeface="Calibri"/>
                <a:cs typeface="Calibri"/>
              </a:rPr>
              <a:t> </a:t>
            </a:r>
            <a:r>
              <a:rPr sz="2400" spc="-5" dirty="0">
                <a:latin typeface="Calibri"/>
                <a:cs typeface="Calibri"/>
              </a:rPr>
              <a:t>del</a:t>
            </a:r>
            <a:r>
              <a:rPr sz="2400" spc="-25" dirty="0">
                <a:latin typeface="Calibri"/>
                <a:cs typeface="Calibri"/>
              </a:rPr>
              <a:t> </a:t>
            </a:r>
            <a:r>
              <a:rPr sz="2400" spc="-5" dirty="0">
                <a:latin typeface="Calibri"/>
                <a:cs typeface="Calibri"/>
              </a:rPr>
              <a:t>módulo.</a:t>
            </a:r>
            <a:endParaRPr sz="2400">
              <a:latin typeface="Calibri"/>
              <a:cs typeface="Calibri"/>
            </a:endParaRPr>
          </a:p>
        </p:txBody>
      </p:sp>
      <p:sp>
        <p:nvSpPr>
          <p:cNvPr id="6" name="object 6"/>
          <p:cNvSpPr txBox="1"/>
          <p:nvPr/>
        </p:nvSpPr>
        <p:spPr>
          <a:xfrm>
            <a:off x="4724527" y="1731390"/>
            <a:ext cx="3469004"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Calibri"/>
                <a:cs typeface="Calibri"/>
              </a:rPr>
              <a:t>Cerradas</a:t>
            </a:r>
            <a:r>
              <a:rPr sz="2400" b="1" spc="-30" dirty="0">
                <a:latin typeface="Calibri"/>
                <a:cs typeface="Calibri"/>
              </a:rPr>
              <a:t> </a:t>
            </a:r>
            <a:r>
              <a:rPr sz="2400" b="1" spc="-15" dirty="0">
                <a:latin typeface="Calibri"/>
                <a:cs typeface="Calibri"/>
              </a:rPr>
              <a:t>para</a:t>
            </a:r>
            <a:r>
              <a:rPr sz="2400" b="1" spc="-25" dirty="0">
                <a:latin typeface="Calibri"/>
                <a:cs typeface="Calibri"/>
              </a:rPr>
              <a:t> </a:t>
            </a:r>
            <a:r>
              <a:rPr sz="2400" b="1" spc="-5" dirty="0">
                <a:latin typeface="Calibri"/>
                <a:cs typeface="Calibri"/>
              </a:rPr>
              <a:t>modificación</a:t>
            </a:r>
            <a:endParaRPr sz="2400">
              <a:latin typeface="Calibri"/>
              <a:cs typeface="Calibri"/>
            </a:endParaRPr>
          </a:p>
        </p:txBody>
      </p:sp>
      <p:sp>
        <p:nvSpPr>
          <p:cNvPr id="7" name="object 7"/>
          <p:cNvSpPr txBox="1"/>
          <p:nvPr/>
        </p:nvSpPr>
        <p:spPr>
          <a:xfrm>
            <a:off x="4830317" y="2627503"/>
            <a:ext cx="3670935" cy="1123315"/>
          </a:xfrm>
          <a:prstGeom prst="rect">
            <a:avLst/>
          </a:prstGeom>
        </p:spPr>
        <p:txBody>
          <a:bodyPr vert="horz" wrap="square" lIns="0" tIns="12700" rIns="0" bIns="0" rtlCol="0">
            <a:spAutoFit/>
          </a:bodyPr>
          <a:lstStyle/>
          <a:p>
            <a:pPr marL="12065" marR="5080" algn="ctr">
              <a:lnSpc>
                <a:spcPct val="100000"/>
              </a:lnSpc>
              <a:spcBef>
                <a:spcPts val="100"/>
              </a:spcBef>
            </a:pPr>
            <a:r>
              <a:rPr sz="2400" dirty="0">
                <a:latin typeface="Calibri"/>
                <a:cs typeface="Calibri"/>
              </a:rPr>
              <a:t>No</a:t>
            </a:r>
            <a:r>
              <a:rPr sz="2400" spc="-40" dirty="0">
                <a:latin typeface="Calibri"/>
                <a:cs typeface="Calibri"/>
              </a:rPr>
              <a:t> </a:t>
            </a:r>
            <a:r>
              <a:rPr sz="2400" spc="-5" dirty="0">
                <a:latin typeface="Calibri"/>
                <a:cs typeface="Calibri"/>
              </a:rPr>
              <a:t>se</a:t>
            </a:r>
            <a:r>
              <a:rPr sz="2400" spc="-20" dirty="0">
                <a:latin typeface="Calibri"/>
                <a:cs typeface="Calibri"/>
              </a:rPr>
              <a:t> </a:t>
            </a:r>
            <a:r>
              <a:rPr sz="2400" spc="-5" dirty="0">
                <a:latin typeface="Calibri"/>
                <a:cs typeface="Calibri"/>
              </a:rPr>
              <a:t>necesita</a:t>
            </a:r>
            <a:r>
              <a:rPr sz="2400" spc="-35" dirty="0">
                <a:latin typeface="Calibri"/>
                <a:cs typeface="Calibri"/>
              </a:rPr>
              <a:t> </a:t>
            </a:r>
            <a:r>
              <a:rPr sz="2400" spc="-5" dirty="0">
                <a:latin typeface="Calibri"/>
                <a:cs typeface="Calibri"/>
              </a:rPr>
              <a:t>hacer</a:t>
            </a:r>
            <a:r>
              <a:rPr sz="2400" spc="-25" dirty="0">
                <a:latin typeface="Calibri"/>
                <a:cs typeface="Calibri"/>
              </a:rPr>
              <a:t> </a:t>
            </a:r>
            <a:r>
              <a:rPr sz="2400" spc="-5" dirty="0">
                <a:latin typeface="Calibri"/>
                <a:cs typeface="Calibri"/>
              </a:rPr>
              <a:t>cambios </a:t>
            </a:r>
            <a:r>
              <a:rPr sz="2400" spc="-530" dirty="0">
                <a:latin typeface="Calibri"/>
                <a:cs typeface="Calibri"/>
              </a:rPr>
              <a:t> </a:t>
            </a:r>
            <a:r>
              <a:rPr sz="2400" spc="-5" dirty="0">
                <a:latin typeface="Calibri"/>
                <a:cs typeface="Calibri"/>
              </a:rPr>
              <a:t>del </a:t>
            </a:r>
            <a:r>
              <a:rPr sz="2400" spc="-10" dirty="0">
                <a:latin typeface="Calibri"/>
                <a:cs typeface="Calibri"/>
              </a:rPr>
              <a:t>código fuente </a:t>
            </a:r>
            <a:r>
              <a:rPr sz="2400" spc="-5" dirty="0">
                <a:latin typeface="Calibri"/>
                <a:cs typeface="Calibri"/>
              </a:rPr>
              <a:t>de dicho </a:t>
            </a:r>
            <a:r>
              <a:rPr sz="2400" dirty="0">
                <a:latin typeface="Calibri"/>
                <a:cs typeface="Calibri"/>
              </a:rPr>
              <a:t> módulo.</a:t>
            </a:r>
          </a:p>
        </p:txBody>
      </p:sp>
      <p:pic>
        <p:nvPicPr>
          <p:cNvPr id="8" name="object 8"/>
          <p:cNvPicPr/>
          <p:nvPr/>
        </p:nvPicPr>
        <p:blipFill>
          <a:blip r:embed="rId2" cstate="print"/>
          <a:stretch>
            <a:fillRect/>
          </a:stretch>
        </p:blipFill>
        <p:spPr>
          <a:xfrm>
            <a:off x="2584316" y="5933828"/>
            <a:ext cx="4435640" cy="695509"/>
          </a:xfrm>
          <a:prstGeom prst="rect">
            <a:avLst/>
          </a:prstGeom>
        </p:spPr>
      </p:pic>
      <p:sp>
        <p:nvSpPr>
          <p:cNvPr id="9" name="object 9"/>
          <p:cNvSpPr txBox="1"/>
          <p:nvPr/>
        </p:nvSpPr>
        <p:spPr>
          <a:xfrm>
            <a:off x="2562860" y="5365191"/>
            <a:ext cx="4469130" cy="1395730"/>
          </a:xfrm>
          <a:prstGeom prst="rect">
            <a:avLst/>
          </a:prstGeom>
        </p:spPr>
        <p:txBody>
          <a:bodyPr vert="horz" wrap="square" lIns="0" tIns="12065" rIns="0" bIns="0" rtlCol="0">
            <a:spAutoFit/>
          </a:bodyPr>
          <a:lstStyle/>
          <a:p>
            <a:pPr marL="2680335">
              <a:lnSpc>
                <a:spcPts val="2755"/>
              </a:lnSpc>
              <a:spcBef>
                <a:spcPts val="95"/>
              </a:spcBef>
            </a:pPr>
            <a:r>
              <a:rPr sz="2800" b="1" spc="-30" dirty="0">
                <a:latin typeface="Calibri"/>
                <a:cs typeface="Calibri"/>
              </a:rPr>
              <a:t>Pero</a:t>
            </a:r>
            <a:r>
              <a:rPr sz="2800" b="1" spc="-35" dirty="0">
                <a:latin typeface="Calibri"/>
                <a:cs typeface="Calibri"/>
              </a:rPr>
              <a:t> </a:t>
            </a:r>
            <a:r>
              <a:rPr sz="2800" b="1" spc="-10" dirty="0">
                <a:latin typeface="Calibri"/>
                <a:cs typeface="Calibri"/>
              </a:rPr>
              <a:t>cómo?</a:t>
            </a:r>
            <a:endParaRPr sz="2800">
              <a:latin typeface="Calibri"/>
              <a:cs typeface="Calibri"/>
            </a:endParaRPr>
          </a:p>
          <a:p>
            <a:pPr marL="12700">
              <a:lnSpc>
                <a:spcPts val="8034"/>
              </a:lnSpc>
            </a:pPr>
            <a:r>
              <a:rPr sz="7200" b="1" spc="-30" dirty="0">
                <a:latin typeface="Calibri"/>
                <a:cs typeface="Calibri"/>
              </a:rPr>
              <a:t>Abstracción</a:t>
            </a:r>
            <a:endParaRPr sz="72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6510">
              <a:lnSpc>
                <a:spcPct val="100000"/>
              </a:lnSpc>
              <a:spcBef>
                <a:spcPts val="105"/>
              </a:spcBef>
            </a:pPr>
            <a:r>
              <a:rPr spc="-5" dirty="0"/>
              <a:t>Open</a:t>
            </a:r>
            <a:r>
              <a:rPr spc="-40" dirty="0"/>
              <a:t> </a:t>
            </a:r>
            <a:r>
              <a:rPr dirty="0"/>
              <a:t>Closed</a:t>
            </a:r>
            <a:r>
              <a:rPr spc="-30" dirty="0"/>
              <a:t> </a:t>
            </a:r>
            <a:r>
              <a:rPr dirty="0"/>
              <a:t>Principle</a:t>
            </a:r>
          </a:p>
        </p:txBody>
      </p:sp>
      <p:pic>
        <p:nvPicPr>
          <p:cNvPr id="3" name="object 3"/>
          <p:cNvPicPr/>
          <p:nvPr/>
        </p:nvPicPr>
        <p:blipFill>
          <a:blip r:embed="rId2" cstate="print"/>
          <a:stretch>
            <a:fillRect/>
          </a:stretch>
        </p:blipFill>
        <p:spPr>
          <a:xfrm>
            <a:off x="4393115" y="1305885"/>
            <a:ext cx="4246699" cy="5100967"/>
          </a:xfrm>
          <a:prstGeom prst="rect">
            <a:avLst/>
          </a:prstGeom>
        </p:spPr>
      </p:pic>
      <p:pic>
        <p:nvPicPr>
          <p:cNvPr id="4" name="object 4"/>
          <p:cNvPicPr/>
          <p:nvPr/>
        </p:nvPicPr>
        <p:blipFill>
          <a:blip r:embed="rId3" cstate="print"/>
          <a:stretch>
            <a:fillRect/>
          </a:stretch>
        </p:blipFill>
        <p:spPr>
          <a:xfrm>
            <a:off x="504680" y="1593909"/>
            <a:ext cx="3640014" cy="2525723"/>
          </a:xfrm>
          <a:prstGeom prst="rect">
            <a:avLst/>
          </a:prstGeom>
        </p:spPr>
      </p:pic>
      <p:grpSp>
        <p:nvGrpSpPr>
          <p:cNvPr id="5" name="object 5"/>
          <p:cNvGrpSpPr/>
          <p:nvPr/>
        </p:nvGrpSpPr>
        <p:grpSpPr>
          <a:xfrm>
            <a:off x="130352" y="5563389"/>
            <a:ext cx="1251585" cy="1249680"/>
            <a:chOff x="130352" y="5563389"/>
            <a:chExt cx="1251585" cy="1249680"/>
          </a:xfrm>
        </p:grpSpPr>
        <p:pic>
          <p:nvPicPr>
            <p:cNvPr id="6" name="object 6"/>
            <p:cNvPicPr/>
            <p:nvPr/>
          </p:nvPicPr>
          <p:blipFill>
            <a:blip r:embed="rId4" cstate="print"/>
            <a:stretch>
              <a:fillRect/>
            </a:stretch>
          </p:blipFill>
          <p:spPr>
            <a:xfrm>
              <a:off x="130352" y="5563389"/>
              <a:ext cx="1251102" cy="1249623"/>
            </a:xfrm>
            <a:prstGeom prst="rect">
              <a:avLst/>
            </a:prstGeom>
          </p:spPr>
        </p:pic>
        <p:pic>
          <p:nvPicPr>
            <p:cNvPr id="7" name="object 7"/>
            <p:cNvPicPr/>
            <p:nvPr/>
          </p:nvPicPr>
          <p:blipFill>
            <a:blip r:embed="rId5" cstate="print"/>
            <a:stretch>
              <a:fillRect/>
            </a:stretch>
          </p:blipFill>
          <p:spPr>
            <a:xfrm>
              <a:off x="162839" y="5572506"/>
              <a:ext cx="1185519" cy="1185534"/>
            </a:xfrm>
            <a:prstGeom prst="rect">
              <a:avLst/>
            </a:prstGeom>
          </p:spPr>
        </p:pic>
        <p:sp>
          <p:nvSpPr>
            <p:cNvPr id="8" name="object 8"/>
            <p:cNvSpPr/>
            <p:nvPr/>
          </p:nvSpPr>
          <p:spPr>
            <a:xfrm>
              <a:off x="162839" y="5572506"/>
              <a:ext cx="1185545" cy="1185545"/>
            </a:xfrm>
            <a:custGeom>
              <a:avLst/>
              <a:gdLst/>
              <a:ahLst/>
              <a:cxnLst/>
              <a:rect l="l" t="t" r="r" b="b"/>
              <a:pathLst>
                <a:path w="1185545" h="1185545">
                  <a:moveTo>
                    <a:pt x="0" y="287477"/>
                  </a:moveTo>
                  <a:lnTo>
                    <a:pt x="287413" y="0"/>
                  </a:lnTo>
                  <a:lnTo>
                    <a:pt x="592734" y="305384"/>
                  </a:lnTo>
                  <a:lnTo>
                    <a:pt x="898055" y="0"/>
                  </a:lnTo>
                  <a:lnTo>
                    <a:pt x="1185519" y="287477"/>
                  </a:lnTo>
                  <a:lnTo>
                    <a:pt x="880160" y="592797"/>
                  </a:lnTo>
                  <a:lnTo>
                    <a:pt x="1185519" y="898118"/>
                  </a:lnTo>
                  <a:lnTo>
                    <a:pt x="898055" y="1185534"/>
                  </a:lnTo>
                  <a:lnTo>
                    <a:pt x="592734" y="880211"/>
                  </a:lnTo>
                  <a:lnTo>
                    <a:pt x="287413" y="1185534"/>
                  </a:lnTo>
                  <a:lnTo>
                    <a:pt x="0" y="898118"/>
                  </a:lnTo>
                  <a:lnTo>
                    <a:pt x="305320" y="592797"/>
                  </a:lnTo>
                  <a:lnTo>
                    <a:pt x="0" y="287477"/>
                  </a:lnTo>
                  <a:close/>
                </a:path>
              </a:pathLst>
            </a:custGeom>
            <a:ln w="12700">
              <a:solidFill>
                <a:srgbClr val="BD4A47"/>
              </a:solidFill>
            </a:ln>
          </p:spPr>
          <p:txBody>
            <a:bodyPr wrap="square" lIns="0" tIns="0" rIns="0" bIns="0" rtlCol="0"/>
            <a:lstStyle/>
            <a:p>
              <a:endParaRPr/>
            </a:p>
          </p:txBody>
        </p:sp>
      </p:grpSp>
      <p:sp>
        <p:nvSpPr>
          <p:cNvPr id="9" name="object 9"/>
          <p:cNvSpPr txBox="1"/>
          <p:nvPr/>
        </p:nvSpPr>
        <p:spPr>
          <a:xfrm>
            <a:off x="4531867" y="6607556"/>
            <a:ext cx="4530725"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Calibri"/>
                <a:cs typeface="Calibri"/>
                <a:hlinkClick r:id="rId6"/>
              </a:rPr>
              <a:t>https://gist.github.com/2896236#file_ocp_empleados.sin_refactorizar.cs</a:t>
            </a:r>
            <a:endParaRPr sz="12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6510">
              <a:lnSpc>
                <a:spcPct val="100000"/>
              </a:lnSpc>
              <a:spcBef>
                <a:spcPts val="105"/>
              </a:spcBef>
            </a:pPr>
            <a:r>
              <a:rPr spc="-5" dirty="0"/>
              <a:t>Open</a:t>
            </a:r>
            <a:r>
              <a:rPr spc="-40" dirty="0"/>
              <a:t> </a:t>
            </a:r>
            <a:r>
              <a:rPr dirty="0"/>
              <a:t>Closed</a:t>
            </a:r>
            <a:r>
              <a:rPr spc="-30" dirty="0"/>
              <a:t> </a:t>
            </a:r>
            <a:r>
              <a:rPr dirty="0"/>
              <a:t>Principle</a:t>
            </a:r>
          </a:p>
        </p:txBody>
      </p:sp>
      <p:grpSp>
        <p:nvGrpSpPr>
          <p:cNvPr id="3" name="object 3"/>
          <p:cNvGrpSpPr/>
          <p:nvPr/>
        </p:nvGrpSpPr>
        <p:grpSpPr>
          <a:xfrm>
            <a:off x="7350976" y="5293634"/>
            <a:ext cx="1682750" cy="1373505"/>
            <a:chOff x="7350976" y="5293634"/>
            <a:chExt cx="1682750" cy="1373505"/>
          </a:xfrm>
        </p:grpSpPr>
        <p:pic>
          <p:nvPicPr>
            <p:cNvPr id="4" name="object 4"/>
            <p:cNvPicPr/>
            <p:nvPr/>
          </p:nvPicPr>
          <p:blipFill>
            <a:blip r:embed="rId2" cstate="print"/>
            <a:stretch>
              <a:fillRect/>
            </a:stretch>
          </p:blipFill>
          <p:spPr>
            <a:xfrm>
              <a:off x="7350976" y="5293634"/>
              <a:ext cx="1682571" cy="1373082"/>
            </a:xfrm>
            <a:prstGeom prst="rect">
              <a:avLst/>
            </a:prstGeom>
          </p:spPr>
        </p:pic>
        <p:pic>
          <p:nvPicPr>
            <p:cNvPr id="5" name="object 5"/>
            <p:cNvPicPr/>
            <p:nvPr/>
          </p:nvPicPr>
          <p:blipFill>
            <a:blip r:embed="rId3" cstate="print"/>
            <a:stretch>
              <a:fillRect/>
            </a:stretch>
          </p:blipFill>
          <p:spPr>
            <a:xfrm>
              <a:off x="7380351" y="5301234"/>
              <a:ext cx="1623568" cy="1311922"/>
            </a:xfrm>
            <a:prstGeom prst="rect">
              <a:avLst/>
            </a:prstGeom>
          </p:spPr>
        </p:pic>
        <p:sp>
          <p:nvSpPr>
            <p:cNvPr id="6" name="object 6"/>
            <p:cNvSpPr/>
            <p:nvPr/>
          </p:nvSpPr>
          <p:spPr>
            <a:xfrm>
              <a:off x="7380351" y="5301234"/>
              <a:ext cx="1623695" cy="1312545"/>
            </a:xfrm>
            <a:custGeom>
              <a:avLst/>
              <a:gdLst/>
              <a:ahLst/>
              <a:cxnLst/>
              <a:rect l="l" t="t" r="r" b="b"/>
              <a:pathLst>
                <a:path w="1623695" h="1312545">
                  <a:moveTo>
                    <a:pt x="0" y="719188"/>
                  </a:moveTo>
                  <a:lnTo>
                    <a:pt x="287400" y="431774"/>
                  </a:lnTo>
                  <a:lnTo>
                    <a:pt x="592708" y="737095"/>
                  </a:lnTo>
                  <a:lnTo>
                    <a:pt x="1329817" y="0"/>
                  </a:lnTo>
                  <a:lnTo>
                    <a:pt x="1623568" y="306438"/>
                  </a:lnTo>
                  <a:lnTo>
                    <a:pt x="880109" y="1024508"/>
                  </a:lnTo>
                  <a:lnTo>
                    <a:pt x="592708" y="1311922"/>
                  </a:lnTo>
                  <a:lnTo>
                    <a:pt x="305307" y="1024508"/>
                  </a:lnTo>
                  <a:lnTo>
                    <a:pt x="0" y="719188"/>
                  </a:lnTo>
                  <a:close/>
                </a:path>
              </a:pathLst>
            </a:custGeom>
            <a:ln w="12700">
              <a:solidFill>
                <a:srgbClr val="97B853"/>
              </a:solidFill>
            </a:ln>
          </p:spPr>
          <p:txBody>
            <a:bodyPr wrap="square" lIns="0" tIns="0" rIns="0" bIns="0" rtlCol="0"/>
            <a:lstStyle/>
            <a:p>
              <a:endParaRPr/>
            </a:p>
          </p:txBody>
        </p:sp>
      </p:grpSp>
      <p:pic>
        <p:nvPicPr>
          <p:cNvPr id="7" name="object 7"/>
          <p:cNvPicPr/>
          <p:nvPr/>
        </p:nvPicPr>
        <p:blipFill>
          <a:blip r:embed="rId4" cstate="print"/>
          <a:stretch>
            <a:fillRect/>
          </a:stretch>
        </p:blipFill>
        <p:spPr>
          <a:xfrm>
            <a:off x="512565" y="1425255"/>
            <a:ext cx="3441901" cy="1535187"/>
          </a:xfrm>
          <a:prstGeom prst="rect">
            <a:avLst/>
          </a:prstGeom>
        </p:spPr>
      </p:pic>
      <p:pic>
        <p:nvPicPr>
          <p:cNvPr id="8" name="object 8"/>
          <p:cNvPicPr/>
          <p:nvPr/>
        </p:nvPicPr>
        <p:blipFill>
          <a:blip r:embed="rId5" cstate="print"/>
          <a:stretch>
            <a:fillRect/>
          </a:stretch>
        </p:blipFill>
        <p:spPr>
          <a:xfrm>
            <a:off x="500185" y="3465015"/>
            <a:ext cx="3367664" cy="2921895"/>
          </a:xfrm>
          <a:prstGeom prst="rect">
            <a:avLst/>
          </a:prstGeom>
        </p:spPr>
      </p:pic>
      <p:pic>
        <p:nvPicPr>
          <p:cNvPr id="9" name="object 9"/>
          <p:cNvPicPr/>
          <p:nvPr/>
        </p:nvPicPr>
        <p:blipFill>
          <a:blip r:embed="rId6" cstate="print"/>
          <a:stretch>
            <a:fillRect/>
          </a:stretch>
        </p:blipFill>
        <p:spPr>
          <a:xfrm>
            <a:off x="4596761" y="1437510"/>
            <a:ext cx="4246632" cy="2327663"/>
          </a:xfrm>
          <a:prstGeom prst="rect">
            <a:avLst/>
          </a:prstGeom>
        </p:spPr>
      </p:pic>
      <p:sp>
        <p:nvSpPr>
          <p:cNvPr id="10" name="object 10"/>
          <p:cNvSpPr txBox="1"/>
          <p:nvPr/>
        </p:nvSpPr>
        <p:spPr>
          <a:xfrm>
            <a:off x="78739" y="6607556"/>
            <a:ext cx="44030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hlinkClick r:id="rId7"/>
              </a:rPr>
              <a:t>https://gist.github.com/2896236#file_ocp_empleados.refactorizado.cs</a:t>
            </a:r>
            <a:endParaRPr sz="120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
            <a:ext cx="9143965" cy="685797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7221" y="461594"/>
            <a:ext cx="6373495" cy="697230"/>
          </a:xfrm>
          <a:prstGeom prst="rect">
            <a:avLst/>
          </a:prstGeom>
        </p:spPr>
        <p:txBody>
          <a:bodyPr vert="horz" wrap="square" lIns="0" tIns="13335" rIns="0" bIns="0" rtlCol="0">
            <a:spAutoFit/>
          </a:bodyPr>
          <a:lstStyle/>
          <a:p>
            <a:pPr marL="12700">
              <a:lnSpc>
                <a:spcPct val="100000"/>
              </a:lnSpc>
              <a:spcBef>
                <a:spcPts val="105"/>
              </a:spcBef>
            </a:pPr>
            <a:r>
              <a:rPr spc="-30" dirty="0"/>
              <a:t>Liskov</a:t>
            </a:r>
            <a:r>
              <a:rPr spc="-25" dirty="0"/>
              <a:t> </a:t>
            </a:r>
            <a:r>
              <a:rPr spc="-5" dirty="0"/>
              <a:t>Substitution</a:t>
            </a:r>
            <a:r>
              <a:rPr spc="-40" dirty="0"/>
              <a:t> </a:t>
            </a:r>
            <a:r>
              <a:rPr dirty="0"/>
              <a:t>Principle</a:t>
            </a:r>
          </a:p>
        </p:txBody>
      </p:sp>
      <p:sp>
        <p:nvSpPr>
          <p:cNvPr id="3" name="object 3"/>
          <p:cNvSpPr txBox="1"/>
          <p:nvPr/>
        </p:nvSpPr>
        <p:spPr>
          <a:xfrm>
            <a:off x="535940" y="1607565"/>
            <a:ext cx="7884795" cy="5074920"/>
          </a:xfrm>
          <a:prstGeom prst="rect">
            <a:avLst/>
          </a:prstGeom>
        </p:spPr>
        <p:txBody>
          <a:bodyPr vert="horz" wrap="square" lIns="0" tIns="13335" rIns="0" bIns="0" rtlCol="0">
            <a:spAutoFit/>
          </a:bodyPr>
          <a:lstStyle/>
          <a:p>
            <a:pPr marL="193675" marR="5080" indent="635" algn="ctr">
              <a:lnSpc>
                <a:spcPct val="100000"/>
              </a:lnSpc>
              <a:spcBef>
                <a:spcPts val="105"/>
              </a:spcBef>
            </a:pPr>
            <a:r>
              <a:rPr sz="3200" i="1" spc="-10" dirty="0">
                <a:latin typeface="Calibri"/>
                <a:cs typeface="Calibri"/>
              </a:rPr>
              <a:t>Funciones</a:t>
            </a:r>
            <a:r>
              <a:rPr sz="3200" i="1" spc="-5" dirty="0">
                <a:latin typeface="Calibri"/>
                <a:cs typeface="Calibri"/>
              </a:rPr>
              <a:t> que usen </a:t>
            </a:r>
            <a:r>
              <a:rPr sz="3200" i="1" spc="-15" dirty="0">
                <a:latin typeface="Calibri"/>
                <a:cs typeface="Calibri"/>
              </a:rPr>
              <a:t>punteros</a:t>
            </a:r>
            <a:r>
              <a:rPr sz="3200" i="1" spc="15" dirty="0">
                <a:latin typeface="Calibri"/>
                <a:cs typeface="Calibri"/>
              </a:rPr>
              <a:t> </a:t>
            </a:r>
            <a:r>
              <a:rPr sz="3200" i="1" dirty="0">
                <a:latin typeface="Calibri"/>
                <a:cs typeface="Calibri"/>
              </a:rPr>
              <a:t>o</a:t>
            </a:r>
            <a:r>
              <a:rPr sz="3200" i="1" spc="-20" dirty="0">
                <a:latin typeface="Calibri"/>
                <a:cs typeface="Calibri"/>
              </a:rPr>
              <a:t> </a:t>
            </a:r>
            <a:r>
              <a:rPr sz="3200" i="1" spc="-5" dirty="0">
                <a:latin typeface="Calibri"/>
                <a:cs typeface="Calibri"/>
              </a:rPr>
              <a:t>referencias</a:t>
            </a:r>
            <a:r>
              <a:rPr sz="3200" i="1" spc="-20" dirty="0">
                <a:latin typeface="Calibri"/>
                <a:cs typeface="Calibri"/>
              </a:rPr>
              <a:t> </a:t>
            </a:r>
            <a:r>
              <a:rPr sz="3200" i="1" dirty="0">
                <a:latin typeface="Calibri"/>
                <a:cs typeface="Calibri"/>
              </a:rPr>
              <a:t>a </a:t>
            </a:r>
            <a:r>
              <a:rPr sz="3200" i="1" spc="5" dirty="0">
                <a:latin typeface="Calibri"/>
                <a:cs typeface="Calibri"/>
              </a:rPr>
              <a:t> </a:t>
            </a:r>
            <a:r>
              <a:rPr sz="3200" i="1" spc="-5" dirty="0">
                <a:latin typeface="Calibri"/>
                <a:cs typeface="Calibri"/>
              </a:rPr>
              <a:t>clases base deben poder usar </a:t>
            </a:r>
            <a:r>
              <a:rPr sz="3200" i="1" spc="-10" dirty="0">
                <a:latin typeface="Calibri"/>
                <a:cs typeface="Calibri"/>
              </a:rPr>
              <a:t>objetos </a:t>
            </a:r>
            <a:r>
              <a:rPr sz="3200" i="1" dirty="0">
                <a:latin typeface="Calibri"/>
                <a:cs typeface="Calibri"/>
              </a:rPr>
              <a:t>de </a:t>
            </a:r>
            <a:r>
              <a:rPr sz="3200" i="1" spc="-5" dirty="0">
                <a:latin typeface="Calibri"/>
                <a:cs typeface="Calibri"/>
              </a:rPr>
              <a:t>clases </a:t>
            </a:r>
            <a:r>
              <a:rPr sz="3200" i="1" spc="-710" dirty="0">
                <a:latin typeface="Calibri"/>
                <a:cs typeface="Calibri"/>
              </a:rPr>
              <a:t> </a:t>
            </a:r>
            <a:r>
              <a:rPr sz="3200" i="1" spc="-5" dirty="0">
                <a:latin typeface="Calibri"/>
                <a:cs typeface="Calibri"/>
              </a:rPr>
              <a:t>derivadas</a:t>
            </a:r>
            <a:r>
              <a:rPr sz="3200" i="1" spc="-10" dirty="0">
                <a:latin typeface="Calibri"/>
                <a:cs typeface="Calibri"/>
              </a:rPr>
              <a:t> </a:t>
            </a:r>
            <a:r>
              <a:rPr sz="3200" i="1" spc="-5" dirty="0">
                <a:latin typeface="Calibri"/>
                <a:cs typeface="Calibri"/>
              </a:rPr>
              <a:t>sin saberlo.</a:t>
            </a:r>
            <a:endParaRPr sz="3200" dirty="0">
              <a:latin typeface="Calibri"/>
              <a:cs typeface="Calibri"/>
            </a:endParaRPr>
          </a:p>
          <a:p>
            <a:pPr>
              <a:lnSpc>
                <a:spcPct val="100000"/>
              </a:lnSpc>
              <a:spcBef>
                <a:spcPts val="50"/>
              </a:spcBef>
            </a:pPr>
            <a:endParaRPr sz="2950" dirty="0">
              <a:latin typeface="Calibri"/>
              <a:cs typeface="Calibri"/>
            </a:endParaRPr>
          </a:p>
          <a:p>
            <a:pPr marL="355600" marR="151765" indent="-342900">
              <a:lnSpc>
                <a:spcPct val="100000"/>
              </a:lnSpc>
              <a:buFont typeface="Arial MT"/>
              <a:buChar char="•"/>
              <a:tabLst>
                <a:tab pos="354965" algn="l"/>
                <a:tab pos="355600" algn="l"/>
              </a:tabLst>
            </a:pPr>
            <a:r>
              <a:rPr sz="3200" spc="-5" dirty="0">
                <a:latin typeface="Calibri"/>
                <a:cs typeface="Calibri"/>
              </a:rPr>
              <a:t>Si </a:t>
            </a:r>
            <a:r>
              <a:rPr sz="3200" spc="-10" dirty="0">
                <a:latin typeface="Calibri"/>
                <a:cs typeface="Calibri"/>
              </a:rPr>
              <a:t>tenemos</a:t>
            </a:r>
            <a:r>
              <a:rPr sz="3200" dirty="0">
                <a:latin typeface="Calibri"/>
                <a:cs typeface="Calibri"/>
              </a:rPr>
              <a:t> </a:t>
            </a:r>
            <a:r>
              <a:rPr sz="3200" spc="-5" dirty="0">
                <a:latin typeface="Calibri"/>
                <a:cs typeface="Calibri"/>
              </a:rPr>
              <a:t>una</a:t>
            </a:r>
            <a:r>
              <a:rPr sz="3200" spc="15" dirty="0">
                <a:latin typeface="Calibri"/>
                <a:cs typeface="Calibri"/>
              </a:rPr>
              <a:t> </a:t>
            </a:r>
            <a:r>
              <a:rPr sz="3200" spc="-5" dirty="0">
                <a:latin typeface="Calibri"/>
                <a:cs typeface="Calibri"/>
              </a:rPr>
              <a:t>clase</a:t>
            </a:r>
            <a:r>
              <a:rPr sz="3200" spc="15" dirty="0">
                <a:latin typeface="Calibri"/>
                <a:cs typeface="Calibri"/>
              </a:rPr>
              <a:t> </a:t>
            </a:r>
            <a:r>
              <a:rPr sz="3200" b="1" spc="-10" dirty="0">
                <a:latin typeface="Calibri"/>
                <a:cs typeface="Calibri"/>
              </a:rPr>
              <a:t>BASE</a:t>
            </a:r>
            <a:r>
              <a:rPr sz="3200" b="1" spc="5" dirty="0">
                <a:latin typeface="Calibri"/>
                <a:cs typeface="Calibri"/>
              </a:rPr>
              <a:t> </a:t>
            </a:r>
            <a:r>
              <a:rPr sz="3200" dirty="0">
                <a:latin typeface="Calibri"/>
                <a:cs typeface="Calibri"/>
              </a:rPr>
              <a:t>y</a:t>
            </a:r>
            <a:r>
              <a:rPr sz="3200" spc="5" dirty="0">
                <a:latin typeface="Calibri"/>
                <a:cs typeface="Calibri"/>
              </a:rPr>
              <a:t> </a:t>
            </a:r>
            <a:r>
              <a:rPr sz="3200" spc="-5" dirty="0">
                <a:latin typeface="Calibri"/>
                <a:cs typeface="Calibri"/>
              </a:rPr>
              <a:t>dos</a:t>
            </a:r>
            <a:r>
              <a:rPr sz="3200" spc="-10" dirty="0">
                <a:latin typeface="Calibri"/>
                <a:cs typeface="Calibri"/>
              </a:rPr>
              <a:t> </a:t>
            </a:r>
            <a:r>
              <a:rPr sz="3200" spc="-5" dirty="0">
                <a:latin typeface="Calibri"/>
                <a:cs typeface="Calibri"/>
              </a:rPr>
              <a:t>subclases </a:t>
            </a:r>
            <a:r>
              <a:rPr sz="3200" dirty="0">
                <a:latin typeface="Calibri"/>
                <a:cs typeface="Calibri"/>
              </a:rPr>
              <a:t> </a:t>
            </a:r>
            <a:r>
              <a:rPr sz="3200" b="1" dirty="0">
                <a:latin typeface="Calibri"/>
                <a:cs typeface="Calibri"/>
              </a:rPr>
              <a:t>SUB1 </a:t>
            </a:r>
            <a:r>
              <a:rPr sz="3200" dirty="0">
                <a:latin typeface="Calibri"/>
                <a:cs typeface="Calibri"/>
              </a:rPr>
              <a:t>y </a:t>
            </a:r>
            <a:r>
              <a:rPr sz="3200" b="1" dirty="0">
                <a:latin typeface="Calibri"/>
                <a:cs typeface="Calibri"/>
              </a:rPr>
              <a:t>SUB2</a:t>
            </a:r>
            <a:r>
              <a:rPr sz="3200" dirty="0">
                <a:latin typeface="Calibri"/>
                <a:cs typeface="Calibri"/>
              </a:rPr>
              <a:t>, el </a:t>
            </a:r>
            <a:r>
              <a:rPr sz="3200" spc="-15" dirty="0">
                <a:latin typeface="Calibri"/>
                <a:cs typeface="Calibri"/>
              </a:rPr>
              <a:t>código </a:t>
            </a:r>
            <a:r>
              <a:rPr sz="3200" spc="-10" dirty="0">
                <a:latin typeface="Calibri"/>
                <a:cs typeface="Calibri"/>
              </a:rPr>
              <a:t>cliente siempre </a:t>
            </a:r>
            <a:r>
              <a:rPr sz="3200" spc="-5" dirty="0">
                <a:latin typeface="Calibri"/>
                <a:cs typeface="Calibri"/>
              </a:rPr>
              <a:t>debe </a:t>
            </a:r>
            <a:r>
              <a:rPr sz="3200" spc="-710" dirty="0">
                <a:latin typeface="Calibri"/>
                <a:cs typeface="Calibri"/>
              </a:rPr>
              <a:t> </a:t>
            </a:r>
            <a:r>
              <a:rPr sz="3200" spc="-25" dirty="0">
                <a:latin typeface="Calibri"/>
                <a:cs typeface="Calibri"/>
              </a:rPr>
              <a:t>referirse</a:t>
            </a:r>
            <a:r>
              <a:rPr sz="3200" spc="-50" dirty="0">
                <a:latin typeface="Calibri"/>
                <a:cs typeface="Calibri"/>
              </a:rPr>
              <a:t> </a:t>
            </a:r>
            <a:r>
              <a:rPr sz="3200" dirty="0">
                <a:latin typeface="Calibri"/>
                <a:cs typeface="Calibri"/>
              </a:rPr>
              <a:t>a</a:t>
            </a:r>
            <a:r>
              <a:rPr sz="3200" spc="15" dirty="0">
                <a:latin typeface="Calibri"/>
                <a:cs typeface="Calibri"/>
              </a:rPr>
              <a:t> </a:t>
            </a:r>
            <a:r>
              <a:rPr sz="3200" b="1" spc="-10" dirty="0">
                <a:latin typeface="Calibri"/>
                <a:cs typeface="Calibri"/>
              </a:rPr>
              <a:t>BASE</a:t>
            </a:r>
            <a:r>
              <a:rPr sz="3200" spc="-10" dirty="0">
                <a:latin typeface="Calibri"/>
                <a:cs typeface="Calibri"/>
              </a:rPr>
              <a:t>.</a:t>
            </a:r>
            <a:endParaRPr sz="3200" dirty="0">
              <a:latin typeface="Calibri"/>
              <a:cs typeface="Calibri"/>
            </a:endParaRPr>
          </a:p>
          <a:p>
            <a:pPr marL="355600" indent="-342900">
              <a:lnSpc>
                <a:spcPct val="100000"/>
              </a:lnSpc>
              <a:spcBef>
                <a:spcPts val="770"/>
              </a:spcBef>
              <a:buFont typeface="Arial MT"/>
              <a:buChar char="•"/>
              <a:tabLst>
                <a:tab pos="354965" algn="l"/>
                <a:tab pos="355600" algn="l"/>
              </a:tabLst>
            </a:pPr>
            <a:r>
              <a:rPr sz="3200" dirty="0">
                <a:latin typeface="Calibri"/>
                <a:cs typeface="Calibri"/>
              </a:rPr>
              <a:t>No</a:t>
            </a:r>
            <a:r>
              <a:rPr sz="3200" spc="-35" dirty="0">
                <a:latin typeface="Calibri"/>
                <a:cs typeface="Calibri"/>
              </a:rPr>
              <a:t> </a:t>
            </a:r>
            <a:r>
              <a:rPr sz="3200" spc="-5" dirty="0">
                <a:latin typeface="Calibri"/>
                <a:cs typeface="Calibri"/>
              </a:rPr>
              <a:t>decir:</a:t>
            </a:r>
            <a:r>
              <a:rPr sz="3200" spc="-10" dirty="0">
                <a:latin typeface="Calibri"/>
                <a:cs typeface="Calibri"/>
              </a:rPr>
              <a:t> </a:t>
            </a:r>
            <a:r>
              <a:rPr sz="3200" b="1" dirty="0">
                <a:latin typeface="Calibri"/>
                <a:cs typeface="Calibri"/>
              </a:rPr>
              <a:t>SUB1</a:t>
            </a:r>
            <a:r>
              <a:rPr sz="3200" b="1" spc="-10" dirty="0">
                <a:latin typeface="Calibri"/>
                <a:cs typeface="Calibri"/>
              </a:rPr>
              <a:t> </a:t>
            </a:r>
            <a:r>
              <a:rPr sz="3200" i="1" dirty="0">
                <a:latin typeface="Calibri"/>
                <a:cs typeface="Calibri"/>
              </a:rPr>
              <a:t>es</a:t>
            </a:r>
            <a:r>
              <a:rPr sz="3200" i="1" spc="-20" dirty="0">
                <a:latin typeface="Calibri"/>
                <a:cs typeface="Calibri"/>
              </a:rPr>
              <a:t> </a:t>
            </a:r>
            <a:r>
              <a:rPr sz="3200" i="1" dirty="0">
                <a:latin typeface="Calibri"/>
                <a:cs typeface="Calibri"/>
              </a:rPr>
              <a:t>una</a:t>
            </a:r>
            <a:r>
              <a:rPr sz="3200" i="1" spc="-10" dirty="0">
                <a:latin typeface="Calibri"/>
                <a:cs typeface="Calibri"/>
              </a:rPr>
              <a:t> </a:t>
            </a:r>
            <a:r>
              <a:rPr sz="3200" b="1" spc="-5" dirty="0">
                <a:latin typeface="Calibri"/>
                <a:cs typeface="Calibri"/>
              </a:rPr>
              <a:t>BASE</a:t>
            </a:r>
            <a:r>
              <a:rPr sz="3200" spc="-5" dirty="0">
                <a:latin typeface="Calibri"/>
                <a:cs typeface="Calibri"/>
              </a:rPr>
              <a:t>.</a:t>
            </a:r>
            <a:endParaRPr sz="3200" dirty="0">
              <a:latin typeface="Calibri"/>
              <a:cs typeface="Calibri"/>
            </a:endParaRPr>
          </a:p>
          <a:p>
            <a:pPr marL="355600" marR="389255" indent="-342900">
              <a:lnSpc>
                <a:spcPct val="100000"/>
              </a:lnSpc>
              <a:spcBef>
                <a:spcPts val="770"/>
              </a:spcBef>
              <a:buFont typeface="Arial MT"/>
              <a:buChar char="•"/>
              <a:tabLst>
                <a:tab pos="354965" algn="l"/>
                <a:tab pos="355600" algn="l"/>
              </a:tabLst>
            </a:pPr>
            <a:r>
              <a:rPr sz="3200" spc="-5" dirty="0">
                <a:latin typeface="Calibri"/>
                <a:cs typeface="Calibri"/>
              </a:rPr>
              <a:t>En</a:t>
            </a:r>
            <a:r>
              <a:rPr sz="3200" spc="-15" dirty="0">
                <a:latin typeface="Calibri"/>
                <a:cs typeface="Calibri"/>
              </a:rPr>
              <a:t> </a:t>
            </a:r>
            <a:r>
              <a:rPr sz="3200" spc="-5" dirty="0">
                <a:latin typeface="Calibri"/>
                <a:cs typeface="Calibri"/>
              </a:rPr>
              <a:t>cambio</a:t>
            </a:r>
            <a:r>
              <a:rPr sz="3200" dirty="0">
                <a:latin typeface="Calibri"/>
                <a:cs typeface="Calibri"/>
              </a:rPr>
              <a:t> </a:t>
            </a:r>
            <a:r>
              <a:rPr sz="3200" spc="-5" dirty="0">
                <a:latin typeface="Calibri"/>
                <a:cs typeface="Calibri"/>
              </a:rPr>
              <a:t>decir:</a:t>
            </a:r>
            <a:r>
              <a:rPr sz="3200" spc="10" dirty="0">
                <a:latin typeface="Calibri"/>
                <a:cs typeface="Calibri"/>
              </a:rPr>
              <a:t> </a:t>
            </a:r>
            <a:r>
              <a:rPr sz="3200" b="1" dirty="0">
                <a:latin typeface="Calibri"/>
                <a:cs typeface="Calibri"/>
              </a:rPr>
              <a:t>SUB1</a:t>
            </a:r>
            <a:r>
              <a:rPr sz="3200" b="1" spc="-5" dirty="0">
                <a:latin typeface="Calibri"/>
                <a:cs typeface="Calibri"/>
              </a:rPr>
              <a:t> </a:t>
            </a:r>
            <a:r>
              <a:rPr sz="3200" i="1" dirty="0">
                <a:latin typeface="Calibri"/>
                <a:cs typeface="Calibri"/>
              </a:rPr>
              <a:t>es </a:t>
            </a:r>
            <a:r>
              <a:rPr sz="3200" i="1" spc="-10" dirty="0">
                <a:latin typeface="Calibri"/>
                <a:cs typeface="Calibri"/>
              </a:rPr>
              <a:t>reemplazable</a:t>
            </a:r>
            <a:r>
              <a:rPr sz="3200" i="1" spc="10" dirty="0">
                <a:latin typeface="Calibri"/>
                <a:cs typeface="Calibri"/>
              </a:rPr>
              <a:t> </a:t>
            </a:r>
            <a:r>
              <a:rPr sz="3200" i="1" spc="-5" dirty="0">
                <a:latin typeface="Calibri"/>
                <a:cs typeface="Calibri"/>
              </a:rPr>
              <a:t>por </a:t>
            </a:r>
            <a:r>
              <a:rPr sz="3200" i="1" spc="-705" dirty="0">
                <a:latin typeface="Calibri"/>
                <a:cs typeface="Calibri"/>
              </a:rPr>
              <a:t> </a:t>
            </a:r>
            <a:r>
              <a:rPr sz="3200" i="1" spc="-5" dirty="0">
                <a:latin typeface="Calibri"/>
                <a:cs typeface="Calibri"/>
              </a:rPr>
              <a:t>una</a:t>
            </a:r>
            <a:r>
              <a:rPr sz="3200" i="1" dirty="0">
                <a:latin typeface="Calibri"/>
                <a:cs typeface="Calibri"/>
              </a:rPr>
              <a:t> </a:t>
            </a:r>
            <a:r>
              <a:rPr sz="3200" b="1" spc="-10" dirty="0">
                <a:latin typeface="Calibri"/>
                <a:cs typeface="Calibri"/>
              </a:rPr>
              <a:t>BASE</a:t>
            </a:r>
            <a:r>
              <a:rPr sz="3200" i="1" spc="-10" dirty="0">
                <a:latin typeface="Calibri"/>
                <a:cs typeface="Calibri"/>
              </a:rPr>
              <a:t>.</a:t>
            </a:r>
            <a:endParaRPr sz="3200" dirty="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7221" y="461594"/>
            <a:ext cx="6373495" cy="697230"/>
          </a:xfrm>
          <a:prstGeom prst="rect">
            <a:avLst/>
          </a:prstGeom>
        </p:spPr>
        <p:txBody>
          <a:bodyPr vert="horz" wrap="square" lIns="0" tIns="13335" rIns="0" bIns="0" rtlCol="0">
            <a:spAutoFit/>
          </a:bodyPr>
          <a:lstStyle/>
          <a:p>
            <a:pPr marL="12700">
              <a:lnSpc>
                <a:spcPct val="100000"/>
              </a:lnSpc>
              <a:spcBef>
                <a:spcPts val="105"/>
              </a:spcBef>
            </a:pPr>
            <a:r>
              <a:rPr spc="-30" dirty="0"/>
              <a:t>Liskov</a:t>
            </a:r>
            <a:r>
              <a:rPr spc="-25" dirty="0"/>
              <a:t> </a:t>
            </a:r>
            <a:r>
              <a:rPr spc="-5" dirty="0"/>
              <a:t>Substitution</a:t>
            </a:r>
            <a:r>
              <a:rPr spc="-40" dirty="0"/>
              <a:t> </a:t>
            </a:r>
            <a:r>
              <a:rPr dirty="0"/>
              <a:t>Principle</a:t>
            </a:r>
          </a:p>
        </p:txBody>
      </p:sp>
      <p:grpSp>
        <p:nvGrpSpPr>
          <p:cNvPr id="3" name="object 3"/>
          <p:cNvGrpSpPr/>
          <p:nvPr/>
        </p:nvGrpSpPr>
        <p:grpSpPr>
          <a:xfrm>
            <a:off x="1678736" y="4914188"/>
            <a:ext cx="1251585" cy="1251585"/>
            <a:chOff x="1678736" y="4914188"/>
            <a:chExt cx="1251585" cy="1251585"/>
          </a:xfrm>
        </p:grpSpPr>
        <p:pic>
          <p:nvPicPr>
            <p:cNvPr id="4" name="object 4"/>
            <p:cNvPicPr/>
            <p:nvPr/>
          </p:nvPicPr>
          <p:blipFill>
            <a:blip r:embed="rId2" cstate="print"/>
            <a:stretch>
              <a:fillRect/>
            </a:stretch>
          </p:blipFill>
          <p:spPr>
            <a:xfrm>
              <a:off x="1678736" y="4914188"/>
              <a:ext cx="1251102" cy="1251102"/>
            </a:xfrm>
            <a:prstGeom prst="rect">
              <a:avLst/>
            </a:prstGeom>
          </p:spPr>
        </p:pic>
        <p:pic>
          <p:nvPicPr>
            <p:cNvPr id="5" name="object 5"/>
            <p:cNvPicPr/>
            <p:nvPr/>
          </p:nvPicPr>
          <p:blipFill>
            <a:blip r:embed="rId3" cstate="print"/>
            <a:stretch>
              <a:fillRect/>
            </a:stretch>
          </p:blipFill>
          <p:spPr>
            <a:xfrm>
              <a:off x="1711706" y="4924552"/>
              <a:ext cx="1185545" cy="1185418"/>
            </a:xfrm>
            <a:prstGeom prst="rect">
              <a:avLst/>
            </a:prstGeom>
          </p:spPr>
        </p:pic>
        <p:sp>
          <p:nvSpPr>
            <p:cNvPr id="6" name="object 6"/>
            <p:cNvSpPr/>
            <p:nvPr/>
          </p:nvSpPr>
          <p:spPr>
            <a:xfrm>
              <a:off x="1711706" y="4924552"/>
              <a:ext cx="1185545" cy="1185545"/>
            </a:xfrm>
            <a:custGeom>
              <a:avLst/>
              <a:gdLst/>
              <a:ahLst/>
              <a:cxnLst/>
              <a:rect l="l" t="t" r="r" b="b"/>
              <a:pathLst>
                <a:path w="1185545" h="1185545">
                  <a:moveTo>
                    <a:pt x="0" y="287400"/>
                  </a:moveTo>
                  <a:lnTo>
                    <a:pt x="287400" y="0"/>
                  </a:lnTo>
                  <a:lnTo>
                    <a:pt x="592708" y="305308"/>
                  </a:lnTo>
                  <a:lnTo>
                    <a:pt x="898017" y="0"/>
                  </a:lnTo>
                  <a:lnTo>
                    <a:pt x="1185545" y="287400"/>
                  </a:lnTo>
                  <a:lnTo>
                    <a:pt x="880110" y="592709"/>
                  </a:lnTo>
                  <a:lnTo>
                    <a:pt x="1185545" y="897991"/>
                  </a:lnTo>
                  <a:lnTo>
                    <a:pt x="898017" y="1185418"/>
                  </a:lnTo>
                  <a:lnTo>
                    <a:pt x="592708" y="880097"/>
                  </a:lnTo>
                  <a:lnTo>
                    <a:pt x="287400" y="1185418"/>
                  </a:lnTo>
                  <a:lnTo>
                    <a:pt x="0" y="897991"/>
                  </a:lnTo>
                  <a:lnTo>
                    <a:pt x="305307" y="592709"/>
                  </a:lnTo>
                  <a:lnTo>
                    <a:pt x="0" y="287400"/>
                  </a:lnTo>
                  <a:close/>
                </a:path>
              </a:pathLst>
            </a:custGeom>
            <a:ln w="12700">
              <a:solidFill>
                <a:srgbClr val="BD4A47"/>
              </a:solidFill>
            </a:ln>
          </p:spPr>
          <p:txBody>
            <a:bodyPr wrap="square" lIns="0" tIns="0" rIns="0" bIns="0" rtlCol="0"/>
            <a:lstStyle/>
            <a:p>
              <a:endParaRPr/>
            </a:p>
          </p:txBody>
        </p:sp>
      </p:grpSp>
      <p:pic>
        <p:nvPicPr>
          <p:cNvPr id="7" name="object 7"/>
          <p:cNvPicPr/>
          <p:nvPr/>
        </p:nvPicPr>
        <p:blipFill>
          <a:blip r:embed="rId4" cstate="print"/>
          <a:stretch>
            <a:fillRect/>
          </a:stretch>
        </p:blipFill>
        <p:spPr>
          <a:xfrm>
            <a:off x="5133358" y="2312644"/>
            <a:ext cx="3896087" cy="1325537"/>
          </a:xfrm>
          <a:prstGeom prst="rect">
            <a:avLst/>
          </a:prstGeom>
        </p:spPr>
      </p:pic>
      <p:grpSp>
        <p:nvGrpSpPr>
          <p:cNvPr id="8" name="object 8"/>
          <p:cNvGrpSpPr/>
          <p:nvPr/>
        </p:nvGrpSpPr>
        <p:grpSpPr>
          <a:xfrm>
            <a:off x="5924512" y="4854702"/>
            <a:ext cx="1682750" cy="1371600"/>
            <a:chOff x="5924512" y="4854702"/>
            <a:chExt cx="1682750" cy="1371600"/>
          </a:xfrm>
        </p:grpSpPr>
        <p:pic>
          <p:nvPicPr>
            <p:cNvPr id="9" name="object 9"/>
            <p:cNvPicPr/>
            <p:nvPr/>
          </p:nvPicPr>
          <p:blipFill>
            <a:blip r:embed="rId5" cstate="print"/>
            <a:stretch>
              <a:fillRect/>
            </a:stretch>
          </p:blipFill>
          <p:spPr>
            <a:xfrm>
              <a:off x="5924512" y="4854702"/>
              <a:ext cx="1682571" cy="1371600"/>
            </a:xfrm>
            <a:prstGeom prst="rect">
              <a:avLst/>
            </a:prstGeom>
          </p:spPr>
        </p:pic>
        <p:pic>
          <p:nvPicPr>
            <p:cNvPr id="10" name="object 10"/>
            <p:cNvPicPr/>
            <p:nvPr/>
          </p:nvPicPr>
          <p:blipFill>
            <a:blip r:embed="rId6" cstate="print"/>
            <a:stretch>
              <a:fillRect/>
            </a:stretch>
          </p:blipFill>
          <p:spPr>
            <a:xfrm>
              <a:off x="5953759" y="4861306"/>
              <a:ext cx="1623694" cy="1311897"/>
            </a:xfrm>
            <a:prstGeom prst="rect">
              <a:avLst/>
            </a:prstGeom>
          </p:spPr>
        </p:pic>
        <p:sp>
          <p:nvSpPr>
            <p:cNvPr id="11" name="object 11"/>
            <p:cNvSpPr/>
            <p:nvPr/>
          </p:nvSpPr>
          <p:spPr>
            <a:xfrm>
              <a:off x="5953759" y="4861306"/>
              <a:ext cx="1623695" cy="1311910"/>
            </a:xfrm>
            <a:custGeom>
              <a:avLst/>
              <a:gdLst/>
              <a:ahLst/>
              <a:cxnLst/>
              <a:rect l="l" t="t" r="r" b="b"/>
              <a:pathLst>
                <a:path w="1623695" h="1311910">
                  <a:moveTo>
                    <a:pt x="0" y="719201"/>
                  </a:moveTo>
                  <a:lnTo>
                    <a:pt x="287400" y="431800"/>
                  </a:lnTo>
                  <a:lnTo>
                    <a:pt x="592836" y="737069"/>
                  </a:lnTo>
                  <a:lnTo>
                    <a:pt x="1329943" y="0"/>
                  </a:lnTo>
                  <a:lnTo>
                    <a:pt x="1623694" y="306451"/>
                  </a:lnTo>
                  <a:lnTo>
                    <a:pt x="880237" y="1024483"/>
                  </a:lnTo>
                  <a:lnTo>
                    <a:pt x="592836" y="1311897"/>
                  </a:lnTo>
                  <a:lnTo>
                    <a:pt x="305307" y="1024483"/>
                  </a:lnTo>
                  <a:lnTo>
                    <a:pt x="0" y="719201"/>
                  </a:lnTo>
                  <a:close/>
                </a:path>
              </a:pathLst>
            </a:custGeom>
            <a:ln w="12700">
              <a:solidFill>
                <a:srgbClr val="97B853"/>
              </a:solidFill>
            </a:ln>
          </p:spPr>
          <p:txBody>
            <a:bodyPr wrap="square" lIns="0" tIns="0" rIns="0" bIns="0" rtlCol="0"/>
            <a:lstStyle/>
            <a:p>
              <a:endParaRPr/>
            </a:p>
          </p:txBody>
        </p:sp>
      </p:grpSp>
      <p:pic>
        <p:nvPicPr>
          <p:cNvPr id="12" name="object 12"/>
          <p:cNvPicPr/>
          <p:nvPr/>
        </p:nvPicPr>
        <p:blipFill>
          <a:blip r:embed="rId7" cstate="print"/>
          <a:stretch>
            <a:fillRect/>
          </a:stretch>
        </p:blipFill>
        <p:spPr>
          <a:xfrm>
            <a:off x="150360" y="1988364"/>
            <a:ext cx="4471366" cy="2457085"/>
          </a:xfrm>
          <a:prstGeom prst="rect">
            <a:avLst/>
          </a:prstGeom>
        </p:spPr>
      </p:pic>
      <p:sp>
        <p:nvSpPr>
          <p:cNvPr id="13" name="object 13"/>
          <p:cNvSpPr txBox="1"/>
          <p:nvPr/>
        </p:nvSpPr>
        <p:spPr>
          <a:xfrm>
            <a:off x="78739" y="6607556"/>
            <a:ext cx="205803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hlinkClick r:id="rId8"/>
              </a:rPr>
              <a:t>https://gist.github.com/2896064</a:t>
            </a:r>
            <a:endParaRPr sz="1200" dirty="0">
              <a:latin typeface="Calibri"/>
              <a:cs typeface="Calibri"/>
            </a:endParaRPr>
          </a:p>
        </p:txBody>
      </p:sp>
      <p:sp>
        <p:nvSpPr>
          <p:cNvPr id="14" name="object 14"/>
          <p:cNvSpPr txBox="1"/>
          <p:nvPr/>
        </p:nvSpPr>
        <p:spPr>
          <a:xfrm>
            <a:off x="7004684" y="6607861"/>
            <a:ext cx="205803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hlinkClick r:id="rId9"/>
              </a:rPr>
              <a:t>https://gist.github.com/2896078</a:t>
            </a:r>
            <a:endParaRPr sz="120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799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1590" y="461594"/>
            <a:ext cx="6964680" cy="697230"/>
          </a:xfrm>
          <a:prstGeom prst="rect">
            <a:avLst/>
          </a:prstGeom>
        </p:spPr>
        <p:txBody>
          <a:bodyPr vert="horz" wrap="square" lIns="0" tIns="13335" rIns="0" bIns="0" rtlCol="0">
            <a:spAutoFit/>
          </a:bodyPr>
          <a:lstStyle/>
          <a:p>
            <a:pPr marL="12700">
              <a:lnSpc>
                <a:spcPct val="100000"/>
              </a:lnSpc>
              <a:spcBef>
                <a:spcPts val="105"/>
              </a:spcBef>
            </a:pPr>
            <a:r>
              <a:rPr spc="-20" dirty="0"/>
              <a:t>Interface</a:t>
            </a:r>
            <a:r>
              <a:rPr spc="-50" dirty="0"/>
              <a:t> </a:t>
            </a:r>
            <a:r>
              <a:rPr spc="-15" dirty="0"/>
              <a:t>Segregation</a:t>
            </a:r>
            <a:r>
              <a:rPr spc="-35" dirty="0"/>
              <a:t> </a:t>
            </a:r>
            <a:r>
              <a:rPr dirty="0"/>
              <a:t>Principle</a:t>
            </a:r>
          </a:p>
        </p:txBody>
      </p:sp>
      <p:sp>
        <p:nvSpPr>
          <p:cNvPr id="3" name="object 3"/>
          <p:cNvSpPr txBox="1"/>
          <p:nvPr/>
        </p:nvSpPr>
        <p:spPr>
          <a:xfrm>
            <a:off x="535940" y="1607565"/>
            <a:ext cx="8008620" cy="3514090"/>
          </a:xfrm>
          <a:prstGeom prst="rect">
            <a:avLst/>
          </a:prstGeom>
        </p:spPr>
        <p:txBody>
          <a:bodyPr vert="horz" wrap="square" lIns="0" tIns="13335" rIns="0" bIns="0" rtlCol="0">
            <a:spAutoFit/>
          </a:bodyPr>
          <a:lstStyle/>
          <a:p>
            <a:pPr marL="855344" marR="643255" indent="-144780">
              <a:lnSpc>
                <a:spcPct val="100000"/>
              </a:lnSpc>
              <a:spcBef>
                <a:spcPts val="105"/>
              </a:spcBef>
            </a:pPr>
            <a:r>
              <a:rPr sz="3200" i="1" spc="-5" dirty="0">
                <a:latin typeface="Calibri"/>
                <a:cs typeface="Calibri"/>
              </a:rPr>
              <a:t>Los</a:t>
            </a:r>
            <a:r>
              <a:rPr sz="3200" i="1" dirty="0">
                <a:latin typeface="Calibri"/>
                <a:cs typeface="Calibri"/>
              </a:rPr>
              <a:t> </a:t>
            </a:r>
            <a:r>
              <a:rPr sz="3200" i="1" spc="-15" dirty="0">
                <a:latin typeface="Calibri"/>
                <a:cs typeface="Calibri"/>
              </a:rPr>
              <a:t>clientes</a:t>
            </a:r>
            <a:r>
              <a:rPr sz="3200" i="1" spc="15" dirty="0">
                <a:latin typeface="Calibri"/>
                <a:cs typeface="Calibri"/>
              </a:rPr>
              <a:t> </a:t>
            </a:r>
            <a:r>
              <a:rPr sz="3200" i="1" spc="-5" dirty="0">
                <a:latin typeface="Calibri"/>
                <a:cs typeface="Calibri"/>
              </a:rPr>
              <a:t>no</a:t>
            </a:r>
            <a:r>
              <a:rPr sz="3200" i="1" dirty="0">
                <a:latin typeface="Calibri"/>
                <a:cs typeface="Calibri"/>
              </a:rPr>
              <a:t> </a:t>
            </a:r>
            <a:r>
              <a:rPr sz="3200" i="1" spc="-5" dirty="0">
                <a:latin typeface="Calibri"/>
                <a:cs typeface="Calibri"/>
              </a:rPr>
              <a:t>deberían </a:t>
            </a:r>
            <a:r>
              <a:rPr sz="3200" i="1" spc="-20" dirty="0">
                <a:latin typeface="Calibri"/>
                <a:cs typeface="Calibri"/>
              </a:rPr>
              <a:t>estar</a:t>
            </a:r>
            <a:r>
              <a:rPr sz="3200" i="1" spc="10" dirty="0">
                <a:latin typeface="Calibri"/>
                <a:cs typeface="Calibri"/>
              </a:rPr>
              <a:t> </a:t>
            </a:r>
            <a:r>
              <a:rPr sz="3200" i="1" spc="-20" dirty="0">
                <a:latin typeface="Calibri"/>
                <a:cs typeface="Calibri"/>
              </a:rPr>
              <a:t>forzados</a:t>
            </a:r>
            <a:r>
              <a:rPr sz="3200" i="1" dirty="0">
                <a:latin typeface="Calibri"/>
                <a:cs typeface="Calibri"/>
              </a:rPr>
              <a:t> a </a:t>
            </a:r>
            <a:r>
              <a:rPr sz="3200" i="1" spc="-705" dirty="0">
                <a:latin typeface="Calibri"/>
                <a:cs typeface="Calibri"/>
              </a:rPr>
              <a:t> </a:t>
            </a:r>
            <a:r>
              <a:rPr sz="3200" i="1" spc="-5" dirty="0">
                <a:latin typeface="Calibri"/>
                <a:cs typeface="Calibri"/>
              </a:rPr>
              <a:t>depender</a:t>
            </a:r>
            <a:r>
              <a:rPr sz="3200" i="1" spc="-25" dirty="0">
                <a:latin typeface="Calibri"/>
                <a:cs typeface="Calibri"/>
              </a:rPr>
              <a:t> </a:t>
            </a:r>
            <a:r>
              <a:rPr sz="3200" i="1" dirty="0">
                <a:latin typeface="Calibri"/>
                <a:cs typeface="Calibri"/>
              </a:rPr>
              <a:t>de</a:t>
            </a:r>
            <a:r>
              <a:rPr sz="3200" i="1" spc="-5" dirty="0">
                <a:latin typeface="Calibri"/>
                <a:cs typeface="Calibri"/>
              </a:rPr>
              <a:t> </a:t>
            </a:r>
            <a:r>
              <a:rPr sz="3200" i="1" spc="-15" dirty="0">
                <a:latin typeface="Calibri"/>
                <a:cs typeface="Calibri"/>
              </a:rPr>
              <a:t>interfaces</a:t>
            </a:r>
            <a:r>
              <a:rPr sz="3200" i="1" spc="20" dirty="0">
                <a:latin typeface="Calibri"/>
                <a:cs typeface="Calibri"/>
              </a:rPr>
              <a:t> </a:t>
            </a:r>
            <a:r>
              <a:rPr sz="3200" i="1" spc="-5" dirty="0">
                <a:latin typeface="Calibri"/>
                <a:cs typeface="Calibri"/>
              </a:rPr>
              <a:t>que </a:t>
            </a:r>
            <a:r>
              <a:rPr sz="3200" i="1" dirty="0">
                <a:latin typeface="Calibri"/>
                <a:cs typeface="Calibri"/>
              </a:rPr>
              <a:t>no</a:t>
            </a:r>
            <a:r>
              <a:rPr sz="3200" i="1" spc="-5" dirty="0">
                <a:latin typeface="Calibri"/>
                <a:cs typeface="Calibri"/>
              </a:rPr>
              <a:t> </a:t>
            </a:r>
            <a:r>
              <a:rPr sz="3200" i="1" spc="-15" dirty="0">
                <a:latin typeface="Calibri"/>
                <a:cs typeface="Calibri"/>
              </a:rPr>
              <a:t>utilizan.</a:t>
            </a:r>
            <a:endParaRPr sz="3200" dirty="0">
              <a:latin typeface="Calibri"/>
              <a:cs typeface="Calibri"/>
            </a:endParaRPr>
          </a:p>
          <a:p>
            <a:pPr>
              <a:lnSpc>
                <a:spcPct val="100000"/>
              </a:lnSpc>
              <a:spcBef>
                <a:spcPts val="45"/>
              </a:spcBef>
            </a:pPr>
            <a:endParaRPr sz="2950" dirty="0">
              <a:latin typeface="Calibri"/>
              <a:cs typeface="Calibri"/>
            </a:endParaRPr>
          </a:p>
          <a:p>
            <a:pPr marL="355600" marR="5080" indent="-342900">
              <a:lnSpc>
                <a:spcPct val="100000"/>
              </a:lnSpc>
              <a:buFont typeface="Arial MT"/>
              <a:buChar char="•"/>
              <a:tabLst>
                <a:tab pos="354965" algn="l"/>
                <a:tab pos="355600" algn="l"/>
              </a:tabLst>
            </a:pPr>
            <a:r>
              <a:rPr sz="3200" spc="-5" dirty="0">
                <a:latin typeface="Calibri"/>
                <a:cs typeface="Calibri"/>
              </a:rPr>
              <a:t>Las</a:t>
            </a:r>
            <a:r>
              <a:rPr sz="3200" spc="-10" dirty="0">
                <a:latin typeface="Calibri"/>
                <a:cs typeface="Calibri"/>
              </a:rPr>
              <a:t> </a:t>
            </a:r>
            <a:r>
              <a:rPr sz="3200" spc="-15" dirty="0">
                <a:latin typeface="Calibri"/>
                <a:cs typeface="Calibri"/>
              </a:rPr>
              <a:t>interfaces</a:t>
            </a:r>
            <a:r>
              <a:rPr sz="3200" dirty="0">
                <a:latin typeface="Calibri"/>
                <a:cs typeface="Calibri"/>
              </a:rPr>
              <a:t> </a:t>
            </a:r>
            <a:r>
              <a:rPr sz="3200" spc="-30" dirty="0">
                <a:latin typeface="Calibri"/>
                <a:cs typeface="Calibri"/>
              </a:rPr>
              <a:t>“gordas”</a:t>
            </a:r>
            <a:r>
              <a:rPr sz="3200" spc="-5" dirty="0">
                <a:latin typeface="Calibri"/>
                <a:cs typeface="Calibri"/>
              </a:rPr>
              <a:t> </a:t>
            </a:r>
            <a:r>
              <a:rPr sz="3200" dirty="0">
                <a:latin typeface="Calibri"/>
                <a:cs typeface="Calibri"/>
              </a:rPr>
              <a:t>o</a:t>
            </a:r>
            <a:r>
              <a:rPr sz="3200" spc="5" dirty="0">
                <a:latin typeface="Calibri"/>
                <a:cs typeface="Calibri"/>
              </a:rPr>
              <a:t> </a:t>
            </a:r>
            <a:r>
              <a:rPr sz="3200" spc="-20" dirty="0">
                <a:latin typeface="Calibri"/>
                <a:cs typeface="Calibri"/>
              </a:rPr>
              <a:t>“contaminadas” </a:t>
            </a:r>
            <a:r>
              <a:rPr sz="3200" spc="-15" dirty="0">
                <a:latin typeface="Calibri"/>
                <a:cs typeface="Calibri"/>
              </a:rPr>
              <a:t> </a:t>
            </a:r>
            <a:r>
              <a:rPr sz="3200" spc="-5" dirty="0">
                <a:latin typeface="Calibri"/>
                <a:cs typeface="Calibri"/>
              </a:rPr>
              <a:t>deben</a:t>
            </a:r>
            <a:r>
              <a:rPr sz="3200" spc="-20" dirty="0">
                <a:latin typeface="Calibri"/>
                <a:cs typeface="Calibri"/>
              </a:rPr>
              <a:t> </a:t>
            </a:r>
            <a:r>
              <a:rPr sz="3200" spc="-10" dirty="0">
                <a:latin typeface="Calibri"/>
                <a:cs typeface="Calibri"/>
              </a:rPr>
              <a:t>dividirse</a:t>
            </a:r>
            <a:r>
              <a:rPr sz="3200" spc="5" dirty="0">
                <a:latin typeface="Calibri"/>
                <a:cs typeface="Calibri"/>
              </a:rPr>
              <a:t> </a:t>
            </a:r>
            <a:r>
              <a:rPr sz="3200" dirty="0">
                <a:latin typeface="Calibri"/>
                <a:cs typeface="Calibri"/>
              </a:rPr>
              <a:t>en </a:t>
            </a:r>
            <a:r>
              <a:rPr sz="3200" spc="-5" dirty="0">
                <a:latin typeface="Calibri"/>
                <a:cs typeface="Calibri"/>
              </a:rPr>
              <a:t>varios</a:t>
            </a:r>
            <a:r>
              <a:rPr sz="3200" spc="-20" dirty="0">
                <a:latin typeface="Calibri"/>
                <a:cs typeface="Calibri"/>
              </a:rPr>
              <a:t> </a:t>
            </a:r>
            <a:r>
              <a:rPr sz="3200" spc="-5" dirty="0">
                <a:latin typeface="Calibri"/>
                <a:cs typeface="Calibri"/>
              </a:rPr>
              <a:t>grupos </a:t>
            </a:r>
            <a:r>
              <a:rPr sz="3200" dirty="0">
                <a:latin typeface="Calibri"/>
                <a:cs typeface="Calibri"/>
              </a:rPr>
              <a:t>de</a:t>
            </a:r>
            <a:r>
              <a:rPr sz="3200" spc="-10" dirty="0">
                <a:latin typeface="Calibri"/>
                <a:cs typeface="Calibri"/>
              </a:rPr>
              <a:t> </a:t>
            </a:r>
            <a:r>
              <a:rPr sz="3200" spc="-5" dirty="0">
                <a:latin typeface="Calibri"/>
                <a:cs typeface="Calibri"/>
              </a:rPr>
              <a:t>funciones.</a:t>
            </a:r>
            <a:endParaRPr sz="3200" dirty="0">
              <a:latin typeface="Calibri"/>
              <a:cs typeface="Calibri"/>
            </a:endParaRPr>
          </a:p>
          <a:p>
            <a:pPr marL="355600" marR="304165" indent="-342900">
              <a:lnSpc>
                <a:spcPct val="100000"/>
              </a:lnSpc>
              <a:spcBef>
                <a:spcPts val="770"/>
              </a:spcBef>
              <a:buFont typeface="Arial MT"/>
              <a:buChar char="•"/>
              <a:tabLst>
                <a:tab pos="354965" algn="l"/>
                <a:tab pos="355600" algn="l"/>
              </a:tabLst>
            </a:pPr>
            <a:r>
              <a:rPr sz="3200" spc="-5" dirty="0">
                <a:latin typeface="Calibri"/>
                <a:cs typeface="Calibri"/>
              </a:rPr>
              <a:t>Cada</a:t>
            </a:r>
            <a:r>
              <a:rPr sz="3200" dirty="0">
                <a:latin typeface="Calibri"/>
                <a:cs typeface="Calibri"/>
              </a:rPr>
              <a:t> grupo</a:t>
            </a:r>
            <a:r>
              <a:rPr sz="3200" spc="15" dirty="0">
                <a:latin typeface="Calibri"/>
                <a:cs typeface="Calibri"/>
              </a:rPr>
              <a:t> </a:t>
            </a:r>
            <a:r>
              <a:rPr sz="3200" spc="-20" dirty="0">
                <a:latin typeface="Calibri"/>
                <a:cs typeface="Calibri"/>
              </a:rPr>
              <a:t>será</a:t>
            </a:r>
            <a:r>
              <a:rPr sz="3200" spc="-15" dirty="0">
                <a:latin typeface="Calibri"/>
                <a:cs typeface="Calibri"/>
              </a:rPr>
              <a:t> </a:t>
            </a:r>
            <a:r>
              <a:rPr sz="3200" spc="-10" dirty="0">
                <a:latin typeface="Calibri"/>
                <a:cs typeface="Calibri"/>
              </a:rPr>
              <a:t>implementado</a:t>
            </a:r>
            <a:r>
              <a:rPr sz="3200" spc="35" dirty="0">
                <a:latin typeface="Calibri"/>
                <a:cs typeface="Calibri"/>
              </a:rPr>
              <a:t> </a:t>
            </a:r>
            <a:r>
              <a:rPr sz="3200" spc="-5" dirty="0">
                <a:latin typeface="Calibri"/>
                <a:cs typeface="Calibri"/>
              </a:rPr>
              <a:t>por</a:t>
            </a:r>
            <a:r>
              <a:rPr sz="3200" dirty="0">
                <a:latin typeface="Calibri"/>
                <a:cs typeface="Calibri"/>
              </a:rPr>
              <a:t> </a:t>
            </a:r>
            <a:r>
              <a:rPr sz="3200" spc="-20" dirty="0">
                <a:latin typeface="Calibri"/>
                <a:cs typeface="Calibri"/>
              </a:rPr>
              <a:t>distintos </a:t>
            </a:r>
            <a:r>
              <a:rPr sz="3200" spc="-710" dirty="0">
                <a:latin typeface="Calibri"/>
                <a:cs typeface="Calibri"/>
              </a:rPr>
              <a:t> </a:t>
            </a:r>
            <a:r>
              <a:rPr sz="3200" spc="-5" dirty="0">
                <a:latin typeface="Calibri"/>
                <a:cs typeface="Calibri"/>
              </a:rPr>
              <a:t>tipos</a:t>
            </a:r>
            <a:r>
              <a:rPr sz="3200" spc="-10" dirty="0">
                <a:latin typeface="Calibri"/>
                <a:cs typeface="Calibri"/>
              </a:rPr>
              <a:t> </a:t>
            </a:r>
            <a:r>
              <a:rPr sz="3200" spc="-5" dirty="0">
                <a:latin typeface="Calibri"/>
                <a:cs typeface="Calibri"/>
              </a:rPr>
              <a:t>de </a:t>
            </a:r>
            <a:r>
              <a:rPr sz="3200" spc="-10" dirty="0">
                <a:latin typeface="Calibri"/>
                <a:cs typeface="Calibri"/>
              </a:rPr>
              <a:t>clientes.</a:t>
            </a:r>
            <a:endParaRPr sz="3200" dirty="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1590" y="461594"/>
            <a:ext cx="6964680" cy="697230"/>
          </a:xfrm>
          <a:prstGeom prst="rect">
            <a:avLst/>
          </a:prstGeom>
        </p:spPr>
        <p:txBody>
          <a:bodyPr vert="horz" wrap="square" lIns="0" tIns="13335" rIns="0" bIns="0" rtlCol="0">
            <a:spAutoFit/>
          </a:bodyPr>
          <a:lstStyle/>
          <a:p>
            <a:pPr marL="12700">
              <a:lnSpc>
                <a:spcPct val="100000"/>
              </a:lnSpc>
              <a:spcBef>
                <a:spcPts val="105"/>
              </a:spcBef>
            </a:pPr>
            <a:r>
              <a:rPr spc="-20" dirty="0"/>
              <a:t>Interface</a:t>
            </a:r>
            <a:r>
              <a:rPr spc="-50" dirty="0"/>
              <a:t> </a:t>
            </a:r>
            <a:r>
              <a:rPr spc="-15" dirty="0"/>
              <a:t>Segregation</a:t>
            </a:r>
            <a:r>
              <a:rPr spc="-35" dirty="0"/>
              <a:t> </a:t>
            </a:r>
            <a:r>
              <a:rPr dirty="0"/>
              <a:t>Principle</a:t>
            </a:r>
          </a:p>
        </p:txBody>
      </p:sp>
      <p:grpSp>
        <p:nvGrpSpPr>
          <p:cNvPr id="3" name="object 3"/>
          <p:cNvGrpSpPr/>
          <p:nvPr/>
        </p:nvGrpSpPr>
        <p:grpSpPr>
          <a:xfrm>
            <a:off x="130352" y="5563389"/>
            <a:ext cx="1251585" cy="1249680"/>
            <a:chOff x="130352" y="5563389"/>
            <a:chExt cx="1251585" cy="1249680"/>
          </a:xfrm>
        </p:grpSpPr>
        <p:pic>
          <p:nvPicPr>
            <p:cNvPr id="4" name="object 4"/>
            <p:cNvPicPr/>
            <p:nvPr/>
          </p:nvPicPr>
          <p:blipFill>
            <a:blip r:embed="rId2" cstate="print"/>
            <a:stretch>
              <a:fillRect/>
            </a:stretch>
          </p:blipFill>
          <p:spPr>
            <a:xfrm>
              <a:off x="130352" y="5563389"/>
              <a:ext cx="1251102" cy="1249623"/>
            </a:xfrm>
            <a:prstGeom prst="rect">
              <a:avLst/>
            </a:prstGeom>
          </p:spPr>
        </p:pic>
        <p:pic>
          <p:nvPicPr>
            <p:cNvPr id="5" name="object 5"/>
            <p:cNvPicPr/>
            <p:nvPr/>
          </p:nvPicPr>
          <p:blipFill>
            <a:blip r:embed="rId3" cstate="print"/>
            <a:stretch>
              <a:fillRect/>
            </a:stretch>
          </p:blipFill>
          <p:spPr>
            <a:xfrm>
              <a:off x="162839" y="5572506"/>
              <a:ext cx="1185519" cy="1185534"/>
            </a:xfrm>
            <a:prstGeom prst="rect">
              <a:avLst/>
            </a:prstGeom>
          </p:spPr>
        </p:pic>
        <p:sp>
          <p:nvSpPr>
            <p:cNvPr id="6" name="object 6"/>
            <p:cNvSpPr/>
            <p:nvPr/>
          </p:nvSpPr>
          <p:spPr>
            <a:xfrm>
              <a:off x="162839" y="5572506"/>
              <a:ext cx="1185545" cy="1185545"/>
            </a:xfrm>
            <a:custGeom>
              <a:avLst/>
              <a:gdLst/>
              <a:ahLst/>
              <a:cxnLst/>
              <a:rect l="l" t="t" r="r" b="b"/>
              <a:pathLst>
                <a:path w="1185545" h="1185545">
                  <a:moveTo>
                    <a:pt x="0" y="287477"/>
                  </a:moveTo>
                  <a:lnTo>
                    <a:pt x="287413" y="0"/>
                  </a:lnTo>
                  <a:lnTo>
                    <a:pt x="592734" y="305384"/>
                  </a:lnTo>
                  <a:lnTo>
                    <a:pt x="898055" y="0"/>
                  </a:lnTo>
                  <a:lnTo>
                    <a:pt x="1185519" y="287477"/>
                  </a:lnTo>
                  <a:lnTo>
                    <a:pt x="880160" y="592797"/>
                  </a:lnTo>
                  <a:lnTo>
                    <a:pt x="1185519" y="898118"/>
                  </a:lnTo>
                  <a:lnTo>
                    <a:pt x="898055" y="1185534"/>
                  </a:lnTo>
                  <a:lnTo>
                    <a:pt x="592734" y="880211"/>
                  </a:lnTo>
                  <a:lnTo>
                    <a:pt x="287413" y="1185534"/>
                  </a:lnTo>
                  <a:lnTo>
                    <a:pt x="0" y="898118"/>
                  </a:lnTo>
                  <a:lnTo>
                    <a:pt x="305320" y="592797"/>
                  </a:lnTo>
                  <a:lnTo>
                    <a:pt x="0" y="287477"/>
                  </a:lnTo>
                  <a:close/>
                </a:path>
              </a:pathLst>
            </a:custGeom>
            <a:ln w="12700">
              <a:solidFill>
                <a:srgbClr val="BD4A47"/>
              </a:solidFill>
            </a:ln>
          </p:spPr>
          <p:txBody>
            <a:bodyPr wrap="square" lIns="0" tIns="0" rIns="0" bIns="0" rtlCol="0"/>
            <a:lstStyle/>
            <a:p>
              <a:endParaRPr/>
            </a:p>
          </p:txBody>
        </p:sp>
      </p:grpSp>
      <p:pic>
        <p:nvPicPr>
          <p:cNvPr id="7" name="object 7"/>
          <p:cNvPicPr/>
          <p:nvPr/>
        </p:nvPicPr>
        <p:blipFill>
          <a:blip r:embed="rId4" cstate="print"/>
          <a:stretch>
            <a:fillRect/>
          </a:stretch>
        </p:blipFill>
        <p:spPr>
          <a:xfrm>
            <a:off x="4355392" y="1508905"/>
            <a:ext cx="3671411" cy="1085718"/>
          </a:xfrm>
          <a:prstGeom prst="rect">
            <a:avLst/>
          </a:prstGeom>
        </p:spPr>
      </p:pic>
      <p:pic>
        <p:nvPicPr>
          <p:cNvPr id="8" name="object 8"/>
          <p:cNvPicPr/>
          <p:nvPr/>
        </p:nvPicPr>
        <p:blipFill>
          <a:blip r:embed="rId5" cstate="print"/>
          <a:stretch>
            <a:fillRect/>
          </a:stretch>
        </p:blipFill>
        <p:spPr>
          <a:xfrm>
            <a:off x="4369679" y="3393898"/>
            <a:ext cx="3585744" cy="2685691"/>
          </a:xfrm>
          <a:prstGeom prst="rect">
            <a:avLst/>
          </a:prstGeom>
        </p:spPr>
      </p:pic>
      <p:pic>
        <p:nvPicPr>
          <p:cNvPr id="9" name="object 9"/>
          <p:cNvPicPr/>
          <p:nvPr/>
        </p:nvPicPr>
        <p:blipFill>
          <a:blip r:embed="rId6" cstate="print"/>
          <a:stretch>
            <a:fillRect/>
          </a:stretch>
        </p:blipFill>
        <p:spPr>
          <a:xfrm>
            <a:off x="308665" y="2163564"/>
            <a:ext cx="3585675" cy="2685688"/>
          </a:xfrm>
          <a:prstGeom prst="rect">
            <a:avLst/>
          </a:prstGeom>
        </p:spPr>
      </p:pic>
      <p:sp>
        <p:nvSpPr>
          <p:cNvPr id="10" name="object 10"/>
          <p:cNvSpPr txBox="1"/>
          <p:nvPr/>
        </p:nvSpPr>
        <p:spPr>
          <a:xfrm>
            <a:off x="4847971" y="6606337"/>
            <a:ext cx="4215130"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Calibri"/>
                <a:cs typeface="Calibri"/>
                <a:hlinkClick r:id="rId7"/>
              </a:rPr>
              <a:t>https://gist.github.com/2896112#file_lsp_animal.sin_refactorizar.cs</a:t>
            </a:r>
            <a:endParaRPr sz="12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36000" y="0"/>
            <a:ext cx="7416000" cy="6857999"/>
          </a:xfrm>
          <a:prstGeom prst="rect">
            <a:avLst/>
          </a:prstGeom>
        </p:spPr>
      </p:pic>
      <p:sp>
        <p:nvSpPr>
          <p:cNvPr id="3" name="object 3"/>
          <p:cNvSpPr txBox="1"/>
          <p:nvPr/>
        </p:nvSpPr>
        <p:spPr>
          <a:xfrm>
            <a:off x="114401" y="6562140"/>
            <a:ext cx="7073900" cy="208915"/>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hlinkClick r:id="rId3"/>
              </a:rPr>
              <a:t>http://blog.rwbenwick.com/</a:t>
            </a:r>
            <a:r>
              <a:rPr sz="1200" spc="-5" dirty="0">
                <a:solidFill>
                  <a:srgbClr val="FFFFFF"/>
                </a:solidFill>
                <a:latin typeface="Calibri"/>
                <a:cs typeface="Calibri"/>
                <a:hlinkClick r:id="rId3"/>
              </a:rPr>
              <a:t>wp-content/uploads</a:t>
            </a:r>
            <a:r>
              <a:rPr sz="1200" spc="-5" dirty="0">
                <a:latin typeface="Calibri"/>
                <a:cs typeface="Calibri"/>
                <a:hlinkClick r:id="rId3"/>
              </a:rPr>
              <a:t>/2009/12/Rea</a:t>
            </a:r>
            <a:r>
              <a:rPr sz="1200" spc="-5" dirty="0">
                <a:solidFill>
                  <a:srgbClr val="FFFFFF"/>
                </a:solidFill>
                <a:latin typeface="Calibri"/>
                <a:cs typeface="Calibri"/>
                <a:hlinkClick r:id="rId3"/>
              </a:rPr>
              <a:t>son-For-Leaving-iStock</a:t>
            </a:r>
            <a:r>
              <a:rPr sz="1200" spc="-5" dirty="0">
                <a:latin typeface="Calibri"/>
                <a:cs typeface="Calibri"/>
                <a:hlinkClick r:id="rId3"/>
              </a:rPr>
              <a:t>_000</a:t>
            </a:r>
            <a:r>
              <a:rPr sz="1200" spc="-5" dirty="0">
                <a:solidFill>
                  <a:srgbClr val="FFFFFF"/>
                </a:solidFill>
                <a:latin typeface="Calibri"/>
                <a:cs typeface="Calibri"/>
                <a:hlinkClick r:id="rId3"/>
              </a:rPr>
              <a:t>008369823Medium.jp</a:t>
            </a:r>
            <a:r>
              <a:rPr sz="1200" spc="-5" dirty="0">
                <a:latin typeface="Calibri"/>
                <a:cs typeface="Calibri"/>
                <a:hlinkClick r:id="rId3"/>
              </a:rPr>
              <a:t>g</a:t>
            </a:r>
            <a:endParaRPr sz="1200">
              <a:latin typeface="Calibri"/>
              <a:cs typeface="Calibri"/>
            </a:endParaRPr>
          </a:p>
        </p:txBody>
      </p:sp>
      <p:sp>
        <p:nvSpPr>
          <p:cNvPr id="4" name="object 4"/>
          <p:cNvSpPr txBox="1">
            <a:spLocks noGrp="1"/>
          </p:cNvSpPr>
          <p:nvPr>
            <p:ph type="title"/>
          </p:nvPr>
        </p:nvSpPr>
        <p:spPr>
          <a:xfrm>
            <a:off x="226872" y="195833"/>
            <a:ext cx="1932305" cy="513715"/>
          </a:xfrm>
          <a:prstGeom prst="rect">
            <a:avLst/>
          </a:prstGeom>
        </p:spPr>
        <p:txBody>
          <a:bodyPr vert="horz" wrap="square" lIns="0" tIns="12700" rIns="0" bIns="0" rtlCol="0">
            <a:spAutoFit/>
          </a:bodyPr>
          <a:lstStyle/>
          <a:p>
            <a:pPr marL="12700">
              <a:lnSpc>
                <a:spcPct val="100000"/>
              </a:lnSpc>
              <a:spcBef>
                <a:spcPts val="100"/>
              </a:spcBef>
            </a:pPr>
            <a:r>
              <a:rPr sz="3200" b="1" spc="-5" dirty="0">
                <a:latin typeface="Calibri"/>
                <a:cs typeface="Calibri"/>
              </a:rPr>
              <a:t>Da</a:t>
            </a:r>
            <a:r>
              <a:rPr sz="3200" b="1" spc="-100" dirty="0">
                <a:latin typeface="Calibri"/>
                <a:cs typeface="Calibri"/>
              </a:rPr>
              <a:t> </a:t>
            </a:r>
            <a:r>
              <a:rPr sz="3200" b="1" spc="-5" dirty="0">
                <a:latin typeface="Calibri"/>
                <a:cs typeface="Calibri"/>
              </a:rPr>
              <a:t>miedo…</a:t>
            </a:r>
            <a:endParaRPr sz="320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1590" y="461594"/>
            <a:ext cx="6964680" cy="697230"/>
          </a:xfrm>
          <a:prstGeom prst="rect">
            <a:avLst/>
          </a:prstGeom>
        </p:spPr>
        <p:txBody>
          <a:bodyPr vert="horz" wrap="square" lIns="0" tIns="13335" rIns="0" bIns="0" rtlCol="0">
            <a:spAutoFit/>
          </a:bodyPr>
          <a:lstStyle/>
          <a:p>
            <a:pPr marL="12700">
              <a:lnSpc>
                <a:spcPct val="100000"/>
              </a:lnSpc>
              <a:spcBef>
                <a:spcPts val="105"/>
              </a:spcBef>
            </a:pPr>
            <a:r>
              <a:rPr spc="-20" dirty="0"/>
              <a:t>Interface</a:t>
            </a:r>
            <a:r>
              <a:rPr spc="-50" dirty="0"/>
              <a:t> </a:t>
            </a:r>
            <a:r>
              <a:rPr spc="-15" dirty="0"/>
              <a:t>Segregation</a:t>
            </a:r>
            <a:r>
              <a:rPr spc="-35" dirty="0"/>
              <a:t> </a:t>
            </a:r>
            <a:r>
              <a:rPr dirty="0"/>
              <a:t>Principle</a:t>
            </a:r>
          </a:p>
        </p:txBody>
      </p:sp>
      <p:grpSp>
        <p:nvGrpSpPr>
          <p:cNvPr id="3" name="object 3"/>
          <p:cNvGrpSpPr/>
          <p:nvPr/>
        </p:nvGrpSpPr>
        <p:grpSpPr>
          <a:xfrm>
            <a:off x="145520" y="5438394"/>
            <a:ext cx="1684655" cy="1371600"/>
            <a:chOff x="145520" y="5438394"/>
            <a:chExt cx="1684655" cy="1371600"/>
          </a:xfrm>
        </p:grpSpPr>
        <p:pic>
          <p:nvPicPr>
            <p:cNvPr id="4" name="object 4"/>
            <p:cNvPicPr/>
            <p:nvPr/>
          </p:nvPicPr>
          <p:blipFill>
            <a:blip r:embed="rId2" cstate="print"/>
            <a:stretch>
              <a:fillRect/>
            </a:stretch>
          </p:blipFill>
          <p:spPr>
            <a:xfrm>
              <a:off x="145520" y="5438394"/>
              <a:ext cx="1684062" cy="1371600"/>
            </a:xfrm>
            <a:prstGeom prst="rect">
              <a:avLst/>
            </a:prstGeom>
          </p:spPr>
        </p:pic>
        <p:pic>
          <p:nvPicPr>
            <p:cNvPr id="5" name="object 5"/>
            <p:cNvPicPr/>
            <p:nvPr/>
          </p:nvPicPr>
          <p:blipFill>
            <a:blip r:embed="rId3" cstate="print"/>
            <a:stretch>
              <a:fillRect/>
            </a:stretch>
          </p:blipFill>
          <p:spPr>
            <a:xfrm>
              <a:off x="175793" y="5445252"/>
              <a:ext cx="1623669" cy="1311926"/>
            </a:xfrm>
            <a:prstGeom prst="rect">
              <a:avLst/>
            </a:prstGeom>
          </p:spPr>
        </p:pic>
        <p:sp>
          <p:nvSpPr>
            <p:cNvPr id="6" name="object 6"/>
            <p:cNvSpPr/>
            <p:nvPr/>
          </p:nvSpPr>
          <p:spPr>
            <a:xfrm>
              <a:off x="175793" y="5445252"/>
              <a:ext cx="1623695" cy="1312545"/>
            </a:xfrm>
            <a:custGeom>
              <a:avLst/>
              <a:gdLst/>
              <a:ahLst/>
              <a:cxnLst/>
              <a:rect l="l" t="t" r="r" b="b"/>
              <a:pathLst>
                <a:path w="1623695" h="1312545">
                  <a:moveTo>
                    <a:pt x="0" y="719188"/>
                  </a:moveTo>
                  <a:lnTo>
                    <a:pt x="287426" y="431774"/>
                  </a:lnTo>
                  <a:lnTo>
                    <a:pt x="592734" y="737095"/>
                  </a:lnTo>
                  <a:lnTo>
                    <a:pt x="1329918" y="0"/>
                  </a:lnTo>
                  <a:lnTo>
                    <a:pt x="1623669" y="306438"/>
                  </a:lnTo>
                  <a:lnTo>
                    <a:pt x="880160" y="1024509"/>
                  </a:lnTo>
                  <a:lnTo>
                    <a:pt x="592734" y="1311926"/>
                  </a:lnTo>
                  <a:lnTo>
                    <a:pt x="305320" y="1024509"/>
                  </a:lnTo>
                  <a:lnTo>
                    <a:pt x="0" y="719188"/>
                  </a:lnTo>
                  <a:close/>
                </a:path>
              </a:pathLst>
            </a:custGeom>
            <a:ln w="12699">
              <a:solidFill>
                <a:srgbClr val="97B853"/>
              </a:solidFill>
            </a:ln>
          </p:spPr>
          <p:txBody>
            <a:bodyPr wrap="square" lIns="0" tIns="0" rIns="0" bIns="0" rtlCol="0"/>
            <a:lstStyle/>
            <a:p>
              <a:endParaRPr/>
            </a:p>
          </p:txBody>
        </p:sp>
      </p:grpSp>
      <p:pic>
        <p:nvPicPr>
          <p:cNvPr id="7" name="object 7"/>
          <p:cNvPicPr/>
          <p:nvPr/>
        </p:nvPicPr>
        <p:blipFill>
          <a:blip r:embed="rId4" cstate="print"/>
          <a:stretch>
            <a:fillRect/>
          </a:stretch>
        </p:blipFill>
        <p:spPr>
          <a:xfrm>
            <a:off x="466970" y="1853618"/>
            <a:ext cx="3671465" cy="1999955"/>
          </a:xfrm>
          <a:prstGeom prst="rect">
            <a:avLst/>
          </a:prstGeom>
        </p:spPr>
      </p:pic>
      <p:pic>
        <p:nvPicPr>
          <p:cNvPr id="8" name="object 8"/>
          <p:cNvPicPr/>
          <p:nvPr/>
        </p:nvPicPr>
        <p:blipFill>
          <a:blip r:embed="rId5" cstate="print"/>
          <a:stretch>
            <a:fillRect/>
          </a:stretch>
        </p:blipFill>
        <p:spPr>
          <a:xfrm>
            <a:off x="4889493" y="1503545"/>
            <a:ext cx="3700034" cy="2685688"/>
          </a:xfrm>
          <a:prstGeom prst="rect">
            <a:avLst/>
          </a:prstGeom>
        </p:spPr>
      </p:pic>
      <p:pic>
        <p:nvPicPr>
          <p:cNvPr id="9" name="object 9"/>
          <p:cNvPicPr/>
          <p:nvPr/>
        </p:nvPicPr>
        <p:blipFill>
          <a:blip r:embed="rId6" cstate="print"/>
          <a:stretch>
            <a:fillRect/>
          </a:stretch>
        </p:blipFill>
        <p:spPr>
          <a:xfrm>
            <a:off x="4089139" y="4853684"/>
            <a:ext cx="3585735" cy="1542882"/>
          </a:xfrm>
          <a:prstGeom prst="rect">
            <a:avLst/>
          </a:prstGeom>
        </p:spPr>
      </p:pic>
      <p:sp>
        <p:nvSpPr>
          <p:cNvPr id="10" name="object 10"/>
          <p:cNvSpPr txBox="1"/>
          <p:nvPr/>
        </p:nvSpPr>
        <p:spPr>
          <a:xfrm>
            <a:off x="4975986" y="6606337"/>
            <a:ext cx="408686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hlinkClick r:id="rId7"/>
              </a:rPr>
              <a:t>https://gist.github.com/2896112#file_lsp_animal.refactorizado.cs</a:t>
            </a:r>
            <a:endParaRPr sz="120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7997"/>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9482" y="461594"/>
            <a:ext cx="7167245" cy="697230"/>
          </a:xfrm>
          <a:prstGeom prst="rect">
            <a:avLst/>
          </a:prstGeom>
        </p:spPr>
        <p:txBody>
          <a:bodyPr vert="horz" wrap="square" lIns="0" tIns="13335" rIns="0" bIns="0" rtlCol="0">
            <a:spAutoFit/>
          </a:bodyPr>
          <a:lstStyle/>
          <a:p>
            <a:pPr marL="12700">
              <a:lnSpc>
                <a:spcPct val="100000"/>
              </a:lnSpc>
              <a:spcBef>
                <a:spcPts val="105"/>
              </a:spcBef>
            </a:pPr>
            <a:r>
              <a:rPr dirty="0"/>
              <a:t>Dependency</a:t>
            </a:r>
            <a:r>
              <a:rPr spc="-90" dirty="0"/>
              <a:t> </a:t>
            </a:r>
            <a:r>
              <a:rPr spc="-20" dirty="0"/>
              <a:t>Inversion</a:t>
            </a:r>
            <a:r>
              <a:rPr spc="-40" dirty="0"/>
              <a:t> </a:t>
            </a:r>
            <a:r>
              <a:rPr dirty="0"/>
              <a:t>Principle</a:t>
            </a:r>
          </a:p>
        </p:txBody>
      </p:sp>
      <p:sp>
        <p:nvSpPr>
          <p:cNvPr id="3" name="object 3"/>
          <p:cNvSpPr txBox="1"/>
          <p:nvPr/>
        </p:nvSpPr>
        <p:spPr>
          <a:xfrm>
            <a:off x="535940" y="1558797"/>
            <a:ext cx="7997825" cy="4522470"/>
          </a:xfrm>
          <a:prstGeom prst="rect">
            <a:avLst/>
          </a:prstGeom>
        </p:spPr>
        <p:txBody>
          <a:bodyPr vert="horz" wrap="square" lIns="0" tIns="61594" rIns="0" bIns="0" rtlCol="0">
            <a:spAutoFit/>
          </a:bodyPr>
          <a:lstStyle/>
          <a:p>
            <a:pPr marL="355600" marR="210820" indent="-342900">
              <a:lnSpc>
                <a:spcPct val="90000"/>
              </a:lnSpc>
              <a:spcBef>
                <a:spcPts val="484"/>
              </a:spcBef>
              <a:buFont typeface="Arial MT"/>
              <a:buChar char="•"/>
              <a:tabLst>
                <a:tab pos="354965" algn="l"/>
                <a:tab pos="355600" algn="l"/>
              </a:tabLst>
            </a:pPr>
            <a:r>
              <a:rPr sz="3200" dirty="0">
                <a:latin typeface="Calibri"/>
                <a:cs typeface="Calibri"/>
              </a:rPr>
              <a:t>Módulos</a:t>
            </a:r>
            <a:r>
              <a:rPr sz="3200" spc="-15" dirty="0">
                <a:latin typeface="Calibri"/>
                <a:cs typeface="Calibri"/>
              </a:rPr>
              <a:t> </a:t>
            </a:r>
            <a:r>
              <a:rPr sz="3200" spc="-5" dirty="0">
                <a:latin typeface="Calibri"/>
                <a:cs typeface="Calibri"/>
              </a:rPr>
              <a:t>de</a:t>
            </a:r>
            <a:r>
              <a:rPr sz="3200" spc="-10" dirty="0">
                <a:latin typeface="Calibri"/>
                <a:cs typeface="Calibri"/>
              </a:rPr>
              <a:t> alto</a:t>
            </a:r>
            <a:r>
              <a:rPr sz="3200" spc="15" dirty="0">
                <a:latin typeface="Calibri"/>
                <a:cs typeface="Calibri"/>
              </a:rPr>
              <a:t> </a:t>
            </a:r>
            <a:r>
              <a:rPr sz="3200" spc="-10" dirty="0">
                <a:latin typeface="Calibri"/>
                <a:cs typeface="Calibri"/>
              </a:rPr>
              <a:t>nivel</a:t>
            </a:r>
            <a:r>
              <a:rPr sz="3200" spc="-5" dirty="0">
                <a:latin typeface="Calibri"/>
                <a:cs typeface="Calibri"/>
              </a:rPr>
              <a:t> no</a:t>
            </a:r>
            <a:r>
              <a:rPr sz="3200" spc="5" dirty="0">
                <a:latin typeface="Calibri"/>
                <a:cs typeface="Calibri"/>
              </a:rPr>
              <a:t> </a:t>
            </a:r>
            <a:r>
              <a:rPr sz="3200" spc="-5" dirty="0">
                <a:latin typeface="Calibri"/>
                <a:cs typeface="Calibri"/>
              </a:rPr>
              <a:t>deben</a:t>
            </a:r>
            <a:r>
              <a:rPr sz="3200" spc="-10" dirty="0">
                <a:latin typeface="Calibri"/>
                <a:cs typeface="Calibri"/>
              </a:rPr>
              <a:t> </a:t>
            </a:r>
            <a:r>
              <a:rPr sz="3200" spc="-5" dirty="0">
                <a:latin typeface="Calibri"/>
                <a:cs typeface="Calibri"/>
              </a:rPr>
              <a:t>depender</a:t>
            </a:r>
            <a:r>
              <a:rPr sz="3200" spc="-15" dirty="0">
                <a:latin typeface="Calibri"/>
                <a:cs typeface="Calibri"/>
              </a:rPr>
              <a:t> </a:t>
            </a:r>
            <a:r>
              <a:rPr sz="3200" spc="-5" dirty="0">
                <a:latin typeface="Calibri"/>
                <a:cs typeface="Calibri"/>
              </a:rPr>
              <a:t>de </a:t>
            </a:r>
            <a:r>
              <a:rPr sz="3200" spc="-710" dirty="0">
                <a:latin typeface="Calibri"/>
                <a:cs typeface="Calibri"/>
              </a:rPr>
              <a:t> </a:t>
            </a:r>
            <a:r>
              <a:rPr sz="3200" dirty="0">
                <a:latin typeface="Calibri"/>
                <a:cs typeface="Calibri"/>
              </a:rPr>
              <a:t>módulos de </a:t>
            </a:r>
            <a:r>
              <a:rPr sz="3200" spc="-5" dirty="0">
                <a:latin typeface="Calibri"/>
                <a:cs typeface="Calibri"/>
              </a:rPr>
              <a:t>bajo </a:t>
            </a:r>
            <a:r>
              <a:rPr sz="3200" spc="-10" dirty="0">
                <a:latin typeface="Calibri"/>
                <a:cs typeface="Calibri"/>
              </a:rPr>
              <a:t>nivel. </a:t>
            </a:r>
            <a:r>
              <a:rPr sz="3200" spc="-5" dirty="0">
                <a:latin typeface="Calibri"/>
                <a:cs typeface="Calibri"/>
              </a:rPr>
              <a:t>Ambos deben </a:t>
            </a:r>
            <a:r>
              <a:rPr sz="3200" dirty="0">
                <a:latin typeface="Calibri"/>
                <a:cs typeface="Calibri"/>
              </a:rPr>
              <a:t> </a:t>
            </a:r>
            <a:r>
              <a:rPr sz="3200" spc="-5" dirty="0">
                <a:latin typeface="Calibri"/>
                <a:cs typeface="Calibri"/>
              </a:rPr>
              <a:t>depender</a:t>
            </a:r>
            <a:r>
              <a:rPr sz="3200" spc="-20" dirty="0">
                <a:latin typeface="Calibri"/>
                <a:cs typeface="Calibri"/>
              </a:rPr>
              <a:t> </a:t>
            </a:r>
            <a:r>
              <a:rPr sz="3200" spc="-5" dirty="0">
                <a:latin typeface="Calibri"/>
                <a:cs typeface="Calibri"/>
              </a:rPr>
              <a:t>de </a:t>
            </a:r>
            <a:r>
              <a:rPr sz="3200" spc="-10" dirty="0">
                <a:latin typeface="Calibri"/>
                <a:cs typeface="Calibri"/>
              </a:rPr>
              <a:t>abstracciones.</a:t>
            </a:r>
            <a:endParaRPr sz="3200" dirty="0">
              <a:latin typeface="Calibri"/>
              <a:cs typeface="Calibri"/>
            </a:endParaRPr>
          </a:p>
          <a:p>
            <a:pPr marL="355600" marR="5080" indent="-342900">
              <a:lnSpc>
                <a:spcPct val="90000"/>
              </a:lnSpc>
              <a:spcBef>
                <a:spcPts val="770"/>
              </a:spcBef>
              <a:buFont typeface="Arial MT"/>
              <a:buChar char="•"/>
              <a:tabLst>
                <a:tab pos="354965" algn="l"/>
                <a:tab pos="355600" algn="l"/>
              </a:tabLst>
            </a:pPr>
            <a:r>
              <a:rPr sz="3200" spc="-10" dirty="0">
                <a:latin typeface="Calibri"/>
                <a:cs typeface="Calibri"/>
              </a:rPr>
              <a:t>Abstracciones </a:t>
            </a:r>
            <a:r>
              <a:rPr sz="3200" spc="-5" dirty="0">
                <a:latin typeface="Calibri"/>
                <a:cs typeface="Calibri"/>
              </a:rPr>
              <a:t>no deben depender de </a:t>
            </a:r>
            <a:r>
              <a:rPr sz="3200" spc="-10" dirty="0">
                <a:latin typeface="Calibri"/>
                <a:cs typeface="Calibri"/>
              </a:rPr>
              <a:t>detalles. </a:t>
            </a:r>
            <a:r>
              <a:rPr sz="3200" spc="-710" dirty="0">
                <a:latin typeface="Calibri"/>
                <a:cs typeface="Calibri"/>
              </a:rPr>
              <a:t> </a:t>
            </a:r>
            <a:r>
              <a:rPr sz="3200" spc="-5" dirty="0">
                <a:latin typeface="Calibri"/>
                <a:cs typeface="Calibri"/>
              </a:rPr>
              <a:t>Los</a:t>
            </a:r>
            <a:r>
              <a:rPr sz="3200" spc="55" dirty="0">
                <a:latin typeface="Calibri"/>
                <a:cs typeface="Calibri"/>
              </a:rPr>
              <a:t> </a:t>
            </a:r>
            <a:r>
              <a:rPr sz="3200" spc="-10" dirty="0">
                <a:latin typeface="Calibri"/>
                <a:cs typeface="Calibri"/>
              </a:rPr>
              <a:t>detalles</a:t>
            </a:r>
            <a:r>
              <a:rPr sz="3200" spc="65" dirty="0">
                <a:latin typeface="Calibri"/>
                <a:cs typeface="Calibri"/>
              </a:rPr>
              <a:t> </a:t>
            </a:r>
            <a:r>
              <a:rPr sz="3200" spc="-5" dirty="0">
                <a:latin typeface="Calibri"/>
                <a:cs typeface="Calibri"/>
              </a:rPr>
              <a:t>deben</a:t>
            </a:r>
            <a:r>
              <a:rPr sz="3200" spc="55" dirty="0">
                <a:latin typeface="Calibri"/>
                <a:cs typeface="Calibri"/>
              </a:rPr>
              <a:t> </a:t>
            </a:r>
            <a:r>
              <a:rPr sz="3200" spc="-5" dirty="0">
                <a:latin typeface="Calibri"/>
                <a:cs typeface="Calibri"/>
              </a:rPr>
              <a:t>depender</a:t>
            </a:r>
            <a:r>
              <a:rPr sz="3200" spc="60" dirty="0">
                <a:latin typeface="Calibri"/>
                <a:cs typeface="Calibri"/>
              </a:rPr>
              <a:t> </a:t>
            </a:r>
            <a:r>
              <a:rPr sz="3200" spc="-5" dirty="0">
                <a:latin typeface="Calibri"/>
                <a:cs typeface="Calibri"/>
              </a:rPr>
              <a:t>de </a:t>
            </a:r>
            <a:r>
              <a:rPr sz="3200" dirty="0">
                <a:latin typeface="Calibri"/>
                <a:cs typeface="Calibri"/>
              </a:rPr>
              <a:t> </a:t>
            </a:r>
            <a:r>
              <a:rPr sz="3200" spc="-10" dirty="0">
                <a:latin typeface="Calibri"/>
                <a:cs typeface="Calibri"/>
              </a:rPr>
              <a:t>abstracciones.</a:t>
            </a:r>
            <a:endParaRPr sz="3200" dirty="0">
              <a:latin typeface="Calibri"/>
              <a:cs typeface="Calibri"/>
            </a:endParaRPr>
          </a:p>
          <a:p>
            <a:pPr>
              <a:lnSpc>
                <a:spcPct val="100000"/>
              </a:lnSpc>
              <a:spcBef>
                <a:spcPts val="50"/>
              </a:spcBef>
              <a:buFont typeface="Arial MT"/>
              <a:buChar char="•"/>
            </a:pPr>
            <a:endParaRPr sz="2650" dirty="0">
              <a:latin typeface="Calibri"/>
              <a:cs typeface="Calibri"/>
            </a:endParaRPr>
          </a:p>
          <a:p>
            <a:pPr marL="355600" indent="-342900">
              <a:lnSpc>
                <a:spcPct val="100000"/>
              </a:lnSpc>
              <a:spcBef>
                <a:spcPts val="5"/>
              </a:spcBef>
              <a:buFont typeface="Arial MT"/>
              <a:buChar char="•"/>
              <a:tabLst>
                <a:tab pos="354965" algn="l"/>
                <a:tab pos="355600" algn="l"/>
              </a:tabLst>
            </a:pPr>
            <a:r>
              <a:rPr sz="3200" dirty="0">
                <a:latin typeface="Calibri"/>
                <a:cs typeface="Calibri"/>
              </a:rPr>
              <a:t>Puede</a:t>
            </a:r>
            <a:r>
              <a:rPr sz="3200" spc="-30" dirty="0">
                <a:latin typeface="Calibri"/>
                <a:cs typeface="Calibri"/>
              </a:rPr>
              <a:t> </a:t>
            </a:r>
            <a:r>
              <a:rPr sz="3200" spc="-15" dirty="0">
                <a:latin typeface="Calibri"/>
                <a:cs typeface="Calibri"/>
              </a:rPr>
              <a:t>implementarse</a:t>
            </a:r>
            <a:r>
              <a:rPr sz="3200" spc="5" dirty="0">
                <a:latin typeface="Calibri"/>
                <a:cs typeface="Calibri"/>
              </a:rPr>
              <a:t> </a:t>
            </a:r>
            <a:r>
              <a:rPr sz="3200" spc="-10" dirty="0">
                <a:latin typeface="Calibri"/>
                <a:cs typeface="Calibri"/>
              </a:rPr>
              <a:t>con:</a:t>
            </a:r>
            <a:endParaRPr sz="3200" dirty="0">
              <a:latin typeface="Calibri"/>
              <a:cs typeface="Calibri"/>
            </a:endParaRPr>
          </a:p>
          <a:p>
            <a:pPr marL="756285" lvl="1" indent="-287020">
              <a:lnSpc>
                <a:spcPct val="100000"/>
              </a:lnSpc>
              <a:spcBef>
                <a:spcPts val="330"/>
              </a:spcBef>
              <a:buFont typeface="Arial MT"/>
              <a:buChar char="–"/>
              <a:tabLst>
                <a:tab pos="756920" algn="l"/>
              </a:tabLst>
            </a:pPr>
            <a:r>
              <a:rPr sz="2400" spc="-10" dirty="0">
                <a:latin typeface="Calibri"/>
                <a:cs typeface="Calibri"/>
              </a:rPr>
              <a:t>Inyección</a:t>
            </a:r>
            <a:r>
              <a:rPr sz="2400" spc="-55" dirty="0">
                <a:latin typeface="Calibri"/>
                <a:cs typeface="Calibri"/>
              </a:rPr>
              <a:t> </a:t>
            </a:r>
            <a:r>
              <a:rPr sz="2400" spc="-5" dirty="0">
                <a:latin typeface="Calibri"/>
                <a:cs typeface="Calibri"/>
              </a:rPr>
              <a:t>de</a:t>
            </a:r>
            <a:r>
              <a:rPr sz="2400" spc="-15" dirty="0">
                <a:latin typeface="Calibri"/>
                <a:cs typeface="Calibri"/>
              </a:rPr>
              <a:t> </a:t>
            </a:r>
            <a:r>
              <a:rPr sz="2400" spc="-5" dirty="0">
                <a:latin typeface="Calibri"/>
                <a:cs typeface="Calibri"/>
              </a:rPr>
              <a:t>dependencias</a:t>
            </a:r>
            <a:endParaRPr sz="2400" dirty="0">
              <a:latin typeface="Calibri"/>
              <a:cs typeface="Calibri"/>
            </a:endParaRPr>
          </a:p>
          <a:p>
            <a:pPr marL="756285" lvl="1" indent="-287020">
              <a:lnSpc>
                <a:spcPct val="100000"/>
              </a:lnSpc>
              <a:spcBef>
                <a:spcPts val="290"/>
              </a:spcBef>
              <a:buFont typeface="Arial MT"/>
              <a:buChar char="–"/>
              <a:tabLst>
                <a:tab pos="756920" algn="l"/>
              </a:tabLst>
            </a:pPr>
            <a:r>
              <a:rPr sz="2400" spc="-5" dirty="0">
                <a:latin typeface="Calibri"/>
                <a:cs typeface="Calibri"/>
              </a:rPr>
              <a:t>IoC</a:t>
            </a:r>
            <a:r>
              <a:rPr sz="2400" spc="-40" dirty="0">
                <a:latin typeface="Calibri"/>
                <a:cs typeface="Calibri"/>
              </a:rPr>
              <a:t> </a:t>
            </a:r>
            <a:r>
              <a:rPr sz="2400" spc="-15" dirty="0">
                <a:latin typeface="Calibri"/>
                <a:cs typeface="Calibri"/>
              </a:rPr>
              <a:t>(Inversión </a:t>
            </a:r>
            <a:r>
              <a:rPr sz="2400" spc="-5" dirty="0">
                <a:latin typeface="Calibri"/>
                <a:cs typeface="Calibri"/>
              </a:rPr>
              <a:t>del</a:t>
            </a:r>
            <a:r>
              <a:rPr sz="2400" spc="-20" dirty="0">
                <a:latin typeface="Calibri"/>
                <a:cs typeface="Calibri"/>
              </a:rPr>
              <a:t> </a:t>
            </a:r>
            <a:r>
              <a:rPr sz="2400" spc="-15" dirty="0">
                <a:latin typeface="Calibri"/>
                <a:cs typeface="Calibri"/>
              </a:rPr>
              <a:t>control)</a:t>
            </a:r>
            <a:endParaRPr sz="2400" dirty="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B353-A995-6494-FDDD-C444DD7A7F4B}"/>
              </a:ext>
            </a:extLst>
          </p:cNvPr>
          <p:cNvSpPr>
            <a:spLocks noGrp="1"/>
          </p:cNvSpPr>
          <p:nvPr>
            <p:ph type="title"/>
          </p:nvPr>
        </p:nvSpPr>
        <p:spPr>
          <a:xfrm>
            <a:off x="535940" y="461595"/>
            <a:ext cx="6538975" cy="1354217"/>
          </a:xfrm>
        </p:spPr>
        <p:txBody>
          <a:bodyPr/>
          <a:lstStyle/>
          <a:p>
            <a:r>
              <a:rPr lang="es-AR" dirty="0"/>
              <a:t>Inyección de dependencias</a:t>
            </a:r>
            <a:br>
              <a:rPr lang="es-AR" dirty="0"/>
            </a:br>
            <a:endParaRPr lang="en-US" dirty="0"/>
          </a:p>
        </p:txBody>
      </p:sp>
      <p:sp>
        <p:nvSpPr>
          <p:cNvPr id="3" name="Text Placeholder 2">
            <a:extLst>
              <a:ext uri="{FF2B5EF4-FFF2-40B4-BE49-F238E27FC236}">
                <a16:creationId xmlns:a16="http://schemas.microsoft.com/office/drawing/2014/main" id="{B587DDD8-BC08-CCB3-A29C-12E3B2C72BF3}"/>
              </a:ext>
            </a:extLst>
          </p:cNvPr>
          <p:cNvSpPr>
            <a:spLocks noGrp="1"/>
          </p:cNvSpPr>
          <p:nvPr>
            <p:ph type="body" idx="1"/>
          </p:nvPr>
        </p:nvSpPr>
        <p:spPr>
          <a:xfrm>
            <a:off x="381000" y="1138703"/>
            <a:ext cx="8072119" cy="932943"/>
          </a:xfrm>
        </p:spPr>
        <p:txBody>
          <a:bodyPr/>
          <a:lstStyle/>
          <a:p>
            <a:r>
              <a:rPr lang="es-MX" b="0" i="0" dirty="0">
                <a:solidFill>
                  <a:srgbClr val="333333"/>
                </a:solidFill>
                <a:effectLst/>
                <a:latin typeface="Lucida Grande"/>
              </a:rPr>
              <a:t>Este concepto se basa en hacer que una clase A </a:t>
            </a:r>
            <a:r>
              <a:rPr lang="es-MX" b="0" i="1" dirty="0">
                <a:solidFill>
                  <a:srgbClr val="333333"/>
                </a:solidFill>
                <a:effectLst/>
                <a:latin typeface="Lucida Grande"/>
              </a:rPr>
              <a:t>inyecte</a:t>
            </a:r>
            <a:r>
              <a:rPr lang="es-MX" b="0" i="0" dirty="0">
                <a:solidFill>
                  <a:srgbClr val="333333"/>
                </a:solidFill>
                <a:effectLst/>
                <a:latin typeface="Lucida Grande"/>
              </a:rPr>
              <a:t> objetos en una clase B en lugar de dejar que sea la propia clase B la que se encargue de crear el objeto (éste último caso se suele realizar mediante un simple </a:t>
            </a:r>
            <a:r>
              <a:rPr lang="es-MX" b="0" i="1" dirty="0">
                <a:solidFill>
                  <a:srgbClr val="333333"/>
                </a:solidFill>
                <a:effectLst/>
                <a:latin typeface="Lucida Grande"/>
              </a:rPr>
              <a:t>new()</a:t>
            </a:r>
            <a:r>
              <a:rPr lang="es-MX" b="0" i="0" dirty="0">
                <a:solidFill>
                  <a:srgbClr val="333333"/>
                </a:solidFill>
                <a:effectLst/>
                <a:latin typeface="Lucida Grande"/>
              </a:rPr>
              <a:t>).</a:t>
            </a:r>
          </a:p>
          <a:p>
            <a:endParaRPr lang="en-US" dirty="0"/>
          </a:p>
        </p:txBody>
      </p:sp>
      <p:sp>
        <p:nvSpPr>
          <p:cNvPr id="5" name="Rectangle 3">
            <a:extLst>
              <a:ext uri="{FF2B5EF4-FFF2-40B4-BE49-F238E27FC236}">
                <a16:creationId xmlns:a16="http://schemas.microsoft.com/office/drawing/2014/main" id="{87D4F7CC-5910-0818-0C72-CFDE301DCCA2}"/>
              </a:ext>
            </a:extLst>
          </p:cNvPr>
          <p:cNvSpPr>
            <a:spLocks noChangeArrowheads="1"/>
          </p:cNvSpPr>
          <p:nvPr/>
        </p:nvSpPr>
        <p:spPr bwMode="auto">
          <a:xfrm>
            <a:off x="525584" y="2554667"/>
            <a:ext cx="32766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mn-lt"/>
              </a:rPr>
              <a:t>public</a:t>
            </a:r>
            <a:r>
              <a:rPr kumimoji="0" lang="en-US" altLang="en-US" sz="1200" b="0" i="0" u="none" strike="noStrike" cap="none" normalizeH="0" baseline="0" dirty="0">
                <a:ln>
                  <a:noFill/>
                </a:ln>
                <a:solidFill>
                  <a:srgbClr val="333333"/>
                </a:solidFill>
                <a:effectLst/>
                <a:latin typeface="+mn-lt"/>
              </a:rPr>
              <a:t> </a:t>
            </a:r>
            <a:r>
              <a:rPr kumimoji="0" lang="en-US" altLang="en-US" b="1" i="0" u="none" strike="noStrike" cap="none" normalizeH="0" baseline="0" dirty="0">
                <a:ln>
                  <a:noFill/>
                </a:ln>
                <a:solidFill>
                  <a:srgbClr val="006699"/>
                </a:solidFill>
                <a:effectLst/>
                <a:latin typeface="+mn-lt"/>
              </a:rPr>
              <a:t>class</a:t>
            </a:r>
            <a:r>
              <a:rPr kumimoji="0" lang="en-US" altLang="en-US" b="0" i="0" u="none" strike="noStrike" cap="none" normalizeH="0" baseline="0" dirty="0">
                <a:ln>
                  <a:noFill/>
                </a:ln>
                <a:solidFill>
                  <a:srgbClr val="333333"/>
                </a:solidFill>
                <a:effectLst/>
                <a:latin typeface="+mn-lt"/>
              </a:rPr>
              <a:t> </a:t>
            </a:r>
            <a:r>
              <a:rPr kumimoji="0" lang="en-US" altLang="en-US" b="0" i="0" u="none" strike="noStrike" cap="none" normalizeH="0" baseline="0" dirty="0">
                <a:ln>
                  <a:noFill/>
                </a:ln>
                <a:solidFill>
                  <a:srgbClr val="000000"/>
                </a:solidFill>
                <a:effectLst/>
                <a:latin typeface="+mn-lt"/>
              </a:rPr>
              <a:t>Motor</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n-lt"/>
              </a:rPr>
              <a:t>    </a:t>
            </a:r>
            <a:r>
              <a:rPr kumimoji="0" lang="en-US" altLang="en-US" b="1" i="0" u="none" strike="noStrike" cap="none" normalizeH="0" baseline="0" dirty="0">
                <a:ln>
                  <a:noFill/>
                </a:ln>
                <a:solidFill>
                  <a:srgbClr val="006699"/>
                </a:solidFill>
                <a:effectLst/>
                <a:latin typeface="+mn-lt"/>
              </a:rPr>
              <a:t>public</a:t>
            </a:r>
            <a:r>
              <a:rPr kumimoji="0" lang="en-US" altLang="en-US" b="0" i="0" u="none" strike="noStrike" cap="none" normalizeH="0" baseline="0" dirty="0">
                <a:ln>
                  <a:noFill/>
                </a:ln>
                <a:solidFill>
                  <a:srgbClr val="333333"/>
                </a:solidFill>
                <a:effectLst/>
                <a:latin typeface="+mn-lt"/>
              </a:rPr>
              <a:t> </a:t>
            </a:r>
            <a:r>
              <a:rPr kumimoji="0" lang="en-US" altLang="en-US" b="1" i="0" u="none" strike="noStrike" cap="none" normalizeH="0" baseline="0" dirty="0">
                <a:ln>
                  <a:noFill/>
                </a:ln>
                <a:solidFill>
                  <a:srgbClr val="006699"/>
                </a:solidFill>
                <a:effectLst/>
                <a:latin typeface="+mn-lt"/>
              </a:rPr>
              <a:t>void</a:t>
            </a:r>
            <a:r>
              <a:rPr kumimoji="0" lang="en-US" altLang="en-US" b="0" i="0" u="none" strike="noStrike" cap="none" normalizeH="0" baseline="0" dirty="0">
                <a:ln>
                  <a:noFill/>
                </a:ln>
                <a:solidFill>
                  <a:srgbClr val="333333"/>
                </a:solidFill>
                <a:effectLst/>
                <a:latin typeface="+mn-lt"/>
              </a:rPr>
              <a:t> </a:t>
            </a:r>
            <a:r>
              <a:rPr kumimoji="0" lang="en-US" altLang="en-US" b="0" i="0" u="none" strike="noStrike" cap="none" normalizeH="0" baseline="0" dirty="0" err="1">
                <a:ln>
                  <a:noFill/>
                </a:ln>
                <a:solidFill>
                  <a:srgbClr val="000000"/>
                </a:solidFill>
                <a:effectLst/>
                <a:latin typeface="+mn-lt"/>
              </a:rPr>
              <a:t>Acelerar</a:t>
            </a: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n-lt"/>
              </a:rPr>
              <a:t>    </a:t>
            </a: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n-lt"/>
              </a:rPr>
              <a:t>        </a:t>
            </a:r>
            <a:r>
              <a:rPr kumimoji="0" lang="en-US" altLang="en-US" b="0" i="0" u="none" strike="noStrike" cap="none" normalizeH="0" baseline="0" dirty="0">
                <a:ln>
                  <a:noFill/>
                </a:ln>
                <a:solidFill>
                  <a:srgbClr val="008200"/>
                </a:solidFill>
                <a:effectLst/>
                <a:latin typeface="+mn-lt"/>
              </a:rPr>
              <a: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n-lt"/>
              </a:rPr>
              <a:t>    </a:t>
            </a: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n-lt"/>
              </a:rPr>
              <a:t> </a:t>
            </a:r>
            <a:r>
              <a:rPr kumimoji="0" lang="en-US" altLang="en-US" b="1" i="0" u="none" strike="noStrike" cap="none" normalizeH="0" baseline="0" dirty="0">
                <a:ln>
                  <a:noFill/>
                </a:ln>
                <a:solidFill>
                  <a:srgbClr val="006699"/>
                </a:solidFill>
                <a:effectLst/>
                <a:latin typeface="+mn-lt"/>
              </a:rPr>
              <a:t>public</a:t>
            </a:r>
            <a:r>
              <a:rPr kumimoji="0" lang="en-US" altLang="en-US" b="0" i="0" u="none" strike="noStrike" cap="none" normalizeH="0" baseline="0" dirty="0">
                <a:ln>
                  <a:noFill/>
                </a:ln>
                <a:solidFill>
                  <a:srgbClr val="333333"/>
                </a:solidFill>
                <a:effectLst/>
                <a:latin typeface="+mn-lt"/>
              </a:rPr>
              <a:t> </a:t>
            </a:r>
            <a:r>
              <a:rPr kumimoji="0" lang="en-US" altLang="en-US" b="1" i="0" u="none" strike="noStrike" cap="none" normalizeH="0" baseline="0" dirty="0">
                <a:ln>
                  <a:noFill/>
                </a:ln>
                <a:solidFill>
                  <a:srgbClr val="006699"/>
                </a:solidFill>
                <a:effectLst/>
                <a:latin typeface="+mn-lt"/>
              </a:rPr>
              <a:t>int</a:t>
            </a:r>
            <a:r>
              <a:rPr kumimoji="0" lang="en-US" altLang="en-US" b="0" i="0" u="none" strike="noStrike" cap="none" normalizeH="0" baseline="0" dirty="0">
                <a:ln>
                  <a:noFill/>
                </a:ln>
                <a:solidFill>
                  <a:srgbClr val="333333"/>
                </a:solidFill>
                <a:effectLst/>
                <a:latin typeface="+mn-lt"/>
              </a:rPr>
              <a:t> </a:t>
            </a:r>
            <a:r>
              <a:rPr kumimoji="0" lang="en-US" altLang="en-US" b="0" i="0" u="none" strike="noStrike" cap="none" normalizeH="0" baseline="0" dirty="0" err="1">
                <a:ln>
                  <a:noFill/>
                </a:ln>
                <a:solidFill>
                  <a:srgbClr val="000000"/>
                </a:solidFill>
                <a:effectLst/>
                <a:latin typeface="+mn-lt"/>
              </a:rPr>
              <a:t>GetRevoluciones</a:t>
            </a: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n-lt"/>
              </a:rPr>
              <a:t>    </a:t>
            </a: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n-lt"/>
              </a:rPr>
              <a:t>        </a:t>
            </a:r>
            <a:r>
              <a:rPr kumimoji="0" lang="en-US" altLang="en-US" b="1" i="0" u="none" strike="noStrike" cap="none" normalizeH="0" baseline="0" dirty="0">
                <a:ln>
                  <a:noFill/>
                </a:ln>
                <a:solidFill>
                  <a:srgbClr val="006699"/>
                </a:solidFill>
                <a:effectLst/>
                <a:latin typeface="+mn-lt"/>
              </a:rPr>
              <a:t>int</a:t>
            </a:r>
            <a:r>
              <a:rPr kumimoji="0" lang="en-US" altLang="en-US" b="0" i="0" u="none" strike="noStrike" cap="none" normalizeH="0" baseline="0" dirty="0">
                <a:ln>
                  <a:noFill/>
                </a:ln>
                <a:solidFill>
                  <a:srgbClr val="333333"/>
                </a:solidFill>
                <a:effectLst/>
                <a:latin typeface="+mn-lt"/>
              </a:rPr>
              <a:t> </a:t>
            </a:r>
            <a:r>
              <a:rPr kumimoji="0" lang="en-US" altLang="en-US" b="0" i="0" u="none" strike="noStrike" cap="none" normalizeH="0" baseline="0" dirty="0" err="1">
                <a:ln>
                  <a:noFill/>
                </a:ln>
                <a:solidFill>
                  <a:srgbClr val="000000"/>
                </a:solidFill>
                <a:effectLst/>
                <a:latin typeface="+mn-lt"/>
              </a:rPr>
              <a:t>currentRPM</a:t>
            </a:r>
            <a:r>
              <a:rPr kumimoji="0" lang="en-US" altLang="en-US" b="0" i="0" u="none" strike="noStrike" cap="none" normalizeH="0" baseline="0" dirty="0">
                <a:ln>
                  <a:noFill/>
                </a:ln>
                <a:solidFill>
                  <a:srgbClr val="000000"/>
                </a:solidFill>
                <a:effectLst/>
                <a:latin typeface="+mn-lt"/>
              </a:rPr>
              <a:t> = 0;</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n-lt"/>
              </a:rPr>
              <a: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n-lt"/>
              </a:rPr>
              <a:t>        </a:t>
            </a:r>
            <a:r>
              <a:rPr kumimoji="0" lang="en-US" altLang="en-US" b="0" i="0" u="none" strike="noStrike" cap="none" normalizeH="0" baseline="0" dirty="0">
                <a:ln>
                  <a:noFill/>
                </a:ln>
                <a:solidFill>
                  <a:srgbClr val="008200"/>
                </a:solidFill>
                <a:effectLst/>
                <a:latin typeface="+mn-lt"/>
              </a:rPr>
              <a: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n-lt"/>
              </a:rPr>
              <a: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n-lt"/>
              </a:rPr>
              <a:t>        </a:t>
            </a:r>
            <a:r>
              <a:rPr kumimoji="0" lang="en-US" altLang="en-US" b="1" i="0" u="none" strike="noStrike" cap="none" normalizeH="0" baseline="0" dirty="0">
                <a:ln>
                  <a:noFill/>
                </a:ln>
                <a:solidFill>
                  <a:srgbClr val="006699"/>
                </a:solidFill>
                <a:effectLst/>
                <a:latin typeface="+mn-lt"/>
              </a:rPr>
              <a:t>return</a:t>
            </a:r>
            <a:r>
              <a:rPr kumimoji="0" lang="en-US" altLang="en-US" b="0" i="0" u="none" strike="noStrike" cap="none" normalizeH="0" baseline="0" dirty="0">
                <a:ln>
                  <a:noFill/>
                </a:ln>
                <a:solidFill>
                  <a:srgbClr val="333333"/>
                </a:solidFill>
                <a:effectLst/>
                <a:latin typeface="+mn-lt"/>
              </a:rPr>
              <a:t> </a:t>
            </a:r>
            <a:r>
              <a:rPr kumimoji="0" lang="en-US" altLang="en-US" b="0" i="0" u="none" strike="noStrike" cap="none" normalizeH="0" baseline="0" dirty="0" err="1">
                <a:ln>
                  <a:noFill/>
                </a:ln>
                <a:solidFill>
                  <a:srgbClr val="000000"/>
                </a:solidFill>
                <a:effectLst/>
                <a:latin typeface="+mn-lt"/>
              </a:rPr>
              <a:t>currentRPM</a:t>
            </a: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n-lt"/>
              </a:rPr>
              <a:t>    </a:t>
            </a:r>
            <a:r>
              <a:rPr kumimoji="0" lang="en-US" altLang="en-US" b="0" i="0" u="none" strike="noStrike" cap="none" normalizeH="0" baseline="0" dirty="0">
                <a:ln>
                  <a:noFill/>
                </a:ln>
                <a:solidFill>
                  <a:srgbClr val="000000"/>
                </a:solidFill>
                <a:effectLst/>
                <a:latin typeface="+mn-lt"/>
              </a:rPr>
              <a: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onaco"/>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2DE0F2A9-7A04-7728-A642-C1658C67C43E}"/>
              </a:ext>
            </a:extLst>
          </p:cNvPr>
          <p:cNvSpPr>
            <a:spLocks noChangeArrowheads="1"/>
          </p:cNvSpPr>
          <p:nvPr/>
        </p:nvSpPr>
        <p:spPr bwMode="auto">
          <a:xfrm>
            <a:off x="4468531" y="2616221"/>
            <a:ext cx="41910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Monaco"/>
              </a:rPr>
              <a:t>public</a:t>
            </a:r>
            <a:r>
              <a:rPr kumimoji="0" lang="en-US" altLang="en-US" b="0" i="0" u="none" strike="noStrike" cap="none" normalizeH="0" baseline="0" dirty="0">
                <a:ln>
                  <a:noFill/>
                </a:ln>
                <a:solidFill>
                  <a:srgbClr val="333333"/>
                </a:solidFill>
                <a:effectLst/>
                <a:latin typeface="Monaco"/>
              </a:rPr>
              <a:t> </a:t>
            </a:r>
            <a:r>
              <a:rPr kumimoji="0" lang="en-US" altLang="en-US" b="1" i="0" u="none" strike="noStrike" cap="none" normalizeH="0" baseline="0" dirty="0">
                <a:ln>
                  <a:noFill/>
                </a:ln>
                <a:solidFill>
                  <a:srgbClr val="006699"/>
                </a:solidFill>
                <a:effectLst/>
                <a:latin typeface="Monaco"/>
              </a:rPr>
              <a:t>class</a:t>
            </a:r>
            <a:r>
              <a:rPr kumimoji="0" lang="en-US" altLang="en-US" b="0" i="0" u="none" strike="noStrike" cap="none" normalizeH="0" baseline="0" dirty="0">
                <a:ln>
                  <a:noFill/>
                </a:ln>
                <a:solidFill>
                  <a:srgbClr val="333333"/>
                </a:solidFill>
                <a:effectLst/>
                <a:latin typeface="Monaco"/>
              </a:rPr>
              <a:t> </a:t>
            </a:r>
            <a:r>
              <a:rPr kumimoji="0" lang="en-US" altLang="en-US" b="0" i="0" u="none" strike="noStrike" cap="none" normalizeH="0" baseline="0" dirty="0" err="1">
                <a:ln>
                  <a:noFill/>
                </a:ln>
                <a:solidFill>
                  <a:srgbClr val="000000"/>
                </a:solidFill>
                <a:effectLst/>
                <a:latin typeface="Monaco"/>
              </a:rPr>
              <a:t>Vehiculo</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onac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onaco"/>
              </a:rPr>
              <a:t>    </a:t>
            </a:r>
            <a:r>
              <a:rPr kumimoji="0" lang="en-US" altLang="en-US" b="1" i="0" u="none" strike="noStrike" cap="none" normalizeH="0" baseline="0" dirty="0">
                <a:ln>
                  <a:noFill/>
                </a:ln>
                <a:solidFill>
                  <a:srgbClr val="006699"/>
                </a:solidFill>
                <a:effectLst/>
                <a:latin typeface="Monaco"/>
              </a:rPr>
              <a:t>private</a:t>
            </a:r>
            <a:r>
              <a:rPr kumimoji="0" lang="en-US" altLang="en-US" b="0" i="0" u="none" strike="noStrike" cap="none" normalizeH="0" baseline="0" dirty="0">
                <a:ln>
                  <a:noFill/>
                </a:ln>
                <a:solidFill>
                  <a:srgbClr val="333333"/>
                </a:solidFill>
                <a:effectLst/>
                <a:latin typeface="Monaco"/>
              </a:rPr>
              <a:t> </a:t>
            </a:r>
            <a:r>
              <a:rPr kumimoji="0" lang="en-US" altLang="en-US" b="0" i="0" u="none" strike="noStrike" cap="none" normalizeH="0" baseline="0" dirty="0">
                <a:ln>
                  <a:noFill/>
                </a:ln>
                <a:solidFill>
                  <a:srgbClr val="000000"/>
                </a:solidFill>
                <a:effectLst/>
                <a:latin typeface="Monaco"/>
              </a:rPr>
              <a:t>Motor m;</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onaco"/>
              </a:rPr>
              <a:t>     </a:t>
            </a:r>
            <a:r>
              <a:rPr kumimoji="0" lang="en-US" altLang="en-US" b="1" i="0" u="none" strike="noStrike" cap="none" normalizeH="0" baseline="0" dirty="0">
                <a:ln>
                  <a:noFill/>
                </a:ln>
                <a:solidFill>
                  <a:srgbClr val="006699"/>
                </a:solidFill>
                <a:effectLst/>
                <a:latin typeface="Monaco"/>
              </a:rPr>
              <a:t>public</a:t>
            </a:r>
            <a:r>
              <a:rPr kumimoji="0" lang="en-US" altLang="en-US" b="0" i="0" u="none" strike="noStrike" cap="none" normalizeH="0" baseline="0" dirty="0">
                <a:ln>
                  <a:noFill/>
                </a:ln>
                <a:solidFill>
                  <a:srgbClr val="333333"/>
                </a:solidFill>
                <a:effectLst/>
                <a:latin typeface="Monaco"/>
              </a:rPr>
              <a:t> </a:t>
            </a:r>
            <a:r>
              <a:rPr kumimoji="0" lang="en-US" altLang="en-US" b="0" i="0" u="none" strike="noStrike" cap="none" normalizeH="0" baseline="0" dirty="0" err="1">
                <a:ln>
                  <a:noFill/>
                </a:ln>
                <a:solidFill>
                  <a:srgbClr val="000000"/>
                </a:solidFill>
                <a:effectLst/>
                <a:latin typeface="Monaco"/>
              </a:rPr>
              <a:t>Vehiculo</a:t>
            </a:r>
            <a:r>
              <a:rPr kumimoji="0" lang="en-US" altLang="en-US" b="0" i="0" u="none" strike="noStrike" cap="none" normalizeH="0" baseline="0" dirty="0">
                <a:ln>
                  <a:noFill/>
                </a:ln>
                <a:solidFill>
                  <a:srgbClr val="000000"/>
                </a:solidFill>
                <a:effectLst/>
                <a:latin typeface="Monaco"/>
              </a:rPr>
              <a:t>(Motor </a:t>
            </a:r>
            <a:r>
              <a:rPr kumimoji="0" lang="en-US" altLang="en-US" b="0" i="0" u="none" strike="noStrike" cap="none" normalizeH="0" baseline="0" dirty="0" err="1">
                <a:ln>
                  <a:noFill/>
                </a:ln>
                <a:solidFill>
                  <a:srgbClr val="000000"/>
                </a:solidFill>
                <a:effectLst/>
                <a:latin typeface="Monaco"/>
              </a:rPr>
              <a:t>motorVehiculo</a:t>
            </a:r>
            <a:r>
              <a:rPr kumimoji="0" lang="en-US" altLang="en-US" b="0" i="0" u="none" strike="noStrike" cap="none" normalizeH="0" baseline="0" dirty="0">
                <a:ln>
                  <a:noFill/>
                </a:ln>
                <a:solidFill>
                  <a:srgbClr val="000000"/>
                </a:solidFill>
                <a:effectLst/>
                <a:latin typeface="Monac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onaco"/>
              </a:rPr>
              <a:t>    </a:t>
            </a:r>
            <a:r>
              <a:rPr kumimoji="0" lang="en-US" altLang="en-US" b="0" i="0" u="none" strike="noStrike" cap="none" normalizeH="0" baseline="0" dirty="0">
                <a:ln>
                  <a:noFill/>
                </a:ln>
                <a:solidFill>
                  <a:srgbClr val="000000"/>
                </a:solidFill>
                <a:effectLst/>
                <a:latin typeface="Monac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onaco"/>
              </a:rPr>
              <a:t>        </a:t>
            </a:r>
            <a:r>
              <a:rPr kumimoji="0" lang="en-US" altLang="en-US" b="0" i="0" u="none" strike="noStrike" cap="none" normalizeH="0" baseline="0" dirty="0">
                <a:ln>
                  <a:noFill/>
                </a:ln>
                <a:solidFill>
                  <a:srgbClr val="008200"/>
                </a:solidFill>
                <a:effectLst/>
                <a:latin typeface="Monaco"/>
              </a:rPr>
              <a:t>//El </a:t>
            </a:r>
            <a:r>
              <a:rPr kumimoji="0" lang="en-US" altLang="en-US" b="0" i="0" u="none" strike="noStrike" cap="none" normalizeH="0" baseline="0" dirty="0" err="1">
                <a:ln>
                  <a:noFill/>
                </a:ln>
                <a:solidFill>
                  <a:srgbClr val="008200"/>
                </a:solidFill>
                <a:effectLst/>
                <a:latin typeface="Monaco"/>
              </a:rPr>
              <a:t>objeto</a:t>
            </a:r>
            <a:r>
              <a:rPr kumimoji="0" lang="en-US" altLang="en-US" b="0" i="0" u="none" strike="noStrike" cap="none" normalizeH="0" baseline="0" dirty="0">
                <a:ln>
                  <a:noFill/>
                </a:ln>
                <a:solidFill>
                  <a:srgbClr val="008200"/>
                </a:solidFill>
                <a:effectLst/>
                <a:latin typeface="Monaco"/>
              </a:rPr>
              <a:t> Motor es </a:t>
            </a:r>
            <a:r>
              <a:rPr kumimoji="0" lang="en-US" altLang="en-US" b="0" i="0" u="none" strike="noStrike" cap="none" normalizeH="0" baseline="0" dirty="0" err="1">
                <a:ln>
                  <a:noFill/>
                </a:ln>
                <a:solidFill>
                  <a:srgbClr val="008200"/>
                </a:solidFill>
                <a:effectLst/>
                <a:latin typeface="Monaco"/>
              </a:rPr>
              <a:t>pasado</a:t>
            </a:r>
            <a:r>
              <a:rPr kumimoji="0" lang="en-US" altLang="en-US" b="0" i="0" u="none" strike="noStrike" cap="none" normalizeH="0" baseline="0" dirty="0">
                <a:ln>
                  <a:noFill/>
                </a:ln>
                <a:solidFill>
                  <a:srgbClr val="008200"/>
                </a:solidFill>
                <a:effectLst/>
                <a:latin typeface="Monaco"/>
              </a:rPr>
              <a:t> </a:t>
            </a:r>
            <a:r>
              <a:rPr kumimoji="0" lang="en-US" altLang="en-US" b="0" i="0" u="none" strike="noStrike" cap="none" normalizeH="0" baseline="0" dirty="0" err="1">
                <a:ln>
                  <a:noFill/>
                </a:ln>
                <a:solidFill>
                  <a:srgbClr val="008200"/>
                </a:solidFill>
                <a:effectLst/>
                <a:latin typeface="Monaco"/>
              </a:rPr>
              <a:t>como</a:t>
            </a:r>
            <a:r>
              <a:rPr kumimoji="0" lang="en-US" altLang="en-US" b="0" i="0" u="none" strike="noStrike" cap="none" normalizeH="0" baseline="0" dirty="0">
                <a:ln>
                  <a:noFill/>
                </a:ln>
                <a:solidFill>
                  <a:srgbClr val="008200"/>
                </a:solidFill>
                <a:effectLst/>
                <a:latin typeface="Monaco"/>
              </a:rPr>
              <a:t> </a:t>
            </a:r>
            <a:r>
              <a:rPr kumimoji="0" lang="en-US" altLang="en-US" b="0" i="0" u="none" strike="noStrike" cap="none" normalizeH="0" baseline="0" dirty="0" err="1">
                <a:ln>
                  <a:noFill/>
                </a:ln>
                <a:solidFill>
                  <a:srgbClr val="008200"/>
                </a:solidFill>
                <a:effectLst/>
                <a:latin typeface="Monaco"/>
              </a:rPr>
              <a:t>parámetro</a:t>
            </a:r>
            <a:r>
              <a:rPr kumimoji="0" lang="en-US" altLang="en-US" b="0" i="0" u="none" strike="noStrike" cap="none" normalizeH="0" baseline="0" dirty="0">
                <a:ln>
                  <a:noFill/>
                </a:ln>
                <a:solidFill>
                  <a:srgbClr val="008200"/>
                </a:solidFill>
                <a:effectLst/>
                <a:latin typeface="Monaco"/>
              </a:rPr>
              <a:t> </a:t>
            </a:r>
            <a:r>
              <a:rPr kumimoji="0" lang="en-US" altLang="en-US" b="0" i="0" u="none" strike="noStrike" cap="none" normalizeH="0" baseline="0" dirty="0" err="1">
                <a:ln>
                  <a:noFill/>
                </a:ln>
                <a:solidFill>
                  <a:srgbClr val="008200"/>
                </a:solidFill>
                <a:effectLst/>
                <a:latin typeface="Monaco"/>
              </a:rPr>
              <a:t>en</a:t>
            </a:r>
            <a:r>
              <a:rPr kumimoji="0" lang="en-US" altLang="en-US" b="0" i="0" u="none" strike="noStrike" cap="none" normalizeH="0" baseline="0" dirty="0">
                <a:ln>
                  <a:noFill/>
                </a:ln>
                <a:solidFill>
                  <a:srgbClr val="008200"/>
                </a:solidFill>
                <a:effectLst/>
                <a:latin typeface="Monaco"/>
              </a:rPr>
              <a:t> </a:t>
            </a:r>
            <a:r>
              <a:rPr kumimoji="0" lang="en-US" altLang="en-US" b="0" i="0" u="none" strike="noStrike" cap="none" normalizeH="0" baseline="0" dirty="0" err="1">
                <a:ln>
                  <a:noFill/>
                </a:ln>
                <a:solidFill>
                  <a:srgbClr val="008200"/>
                </a:solidFill>
                <a:effectLst/>
                <a:latin typeface="Monaco"/>
              </a:rPr>
              <a:t>el</a:t>
            </a:r>
            <a:r>
              <a:rPr kumimoji="0" lang="en-US" altLang="en-US" b="0" i="0" u="none" strike="noStrike" cap="none" normalizeH="0" baseline="0" dirty="0">
                <a:ln>
                  <a:noFill/>
                </a:ln>
                <a:solidFill>
                  <a:srgbClr val="008200"/>
                </a:solidFill>
                <a:effectLst/>
                <a:latin typeface="Monaco"/>
              </a:rPr>
              <a:t> constructor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onaco"/>
              </a:rPr>
              <a:t>        </a:t>
            </a:r>
            <a:r>
              <a:rPr kumimoji="0" lang="en-US" altLang="en-US" b="0" i="0" u="none" strike="noStrike" cap="none" normalizeH="0" baseline="0" dirty="0">
                <a:ln>
                  <a:noFill/>
                </a:ln>
                <a:solidFill>
                  <a:srgbClr val="000000"/>
                </a:solidFill>
                <a:effectLst/>
                <a:latin typeface="Monaco"/>
              </a:rPr>
              <a:t>m = </a:t>
            </a:r>
            <a:r>
              <a:rPr kumimoji="0" lang="en-US" altLang="en-US" b="0" i="0" u="none" strike="noStrike" cap="none" normalizeH="0" baseline="0" dirty="0" err="1">
                <a:ln>
                  <a:noFill/>
                </a:ln>
                <a:solidFill>
                  <a:srgbClr val="000000"/>
                </a:solidFill>
                <a:effectLst/>
                <a:latin typeface="Monaco"/>
              </a:rPr>
              <a:t>motorVehiculo</a:t>
            </a:r>
            <a:r>
              <a:rPr kumimoji="0" lang="en-US" altLang="en-US" b="0" i="0" u="none" strike="noStrike" cap="none" normalizeH="0" baseline="0" dirty="0">
                <a:ln>
                  <a:noFill/>
                </a:ln>
                <a:solidFill>
                  <a:srgbClr val="000000"/>
                </a:solidFill>
                <a:effectLst/>
                <a:latin typeface="Monac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onaco"/>
              </a:rPr>
              <a:t>    </a:t>
            </a:r>
            <a:r>
              <a:rPr kumimoji="0" lang="en-US" altLang="en-US" b="0" i="0" u="none" strike="noStrike" cap="none" normalizeH="0" baseline="0" dirty="0">
                <a:ln>
                  <a:noFill/>
                </a:ln>
                <a:solidFill>
                  <a:srgbClr val="000000"/>
                </a:solidFill>
                <a:effectLst/>
                <a:latin typeface="Monac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onaco"/>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onaco"/>
              </a:rPr>
              <a:t>    </a:t>
            </a:r>
            <a:r>
              <a:rPr kumimoji="0" lang="en-US" altLang="en-US" b="1" i="0" u="none" strike="noStrike" cap="none" normalizeH="0" baseline="0" dirty="0">
                <a:ln>
                  <a:noFill/>
                </a:ln>
                <a:solidFill>
                  <a:srgbClr val="006699"/>
                </a:solidFill>
                <a:effectLst/>
                <a:latin typeface="Monaco"/>
              </a:rPr>
              <a:t>public</a:t>
            </a:r>
            <a:r>
              <a:rPr kumimoji="0" lang="en-US" altLang="en-US" b="0" i="0" u="none" strike="noStrike" cap="none" normalizeH="0" baseline="0" dirty="0">
                <a:ln>
                  <a:noFill/>
                </a:ln>
                <a:solidFill>
                  <a:srgbClr val="333333"/>
                </a:solidFill>
                <a:effectLst/>
                <a:latin typeface="Monaco"/>
              </a:rPr>
              <a:t> </a:t>
            </a:r>
            <a:r>
              <a:rPr kumimoji="0" lang="en-US" altLang="en-US" b="1" i="0" u="none" strike="noStrike" cap="none" normalizeH="0" baseline="0" dirty="0">
                <a:ln>
                  <a:noFill/>
                </a:ln>
                <a:solidFill>
                  <a:srgbClr val="006699"/>
                </a:solidFill>
                <a:effectLst/>
                <a:latin typeface="Monaco"/>
              </a:rPr>
              <a:t>int</a:t>
            </a:r>
            <a:r>
              <a:rPr kumimoji="0" lang="en-US" altLang="en-US" b="0" i="0" u="none" strike="noStrike" cap="none" normalizeH="0" baseline="0" dirty="0">
                <a:ln>
                  <a:noFill/>
                </a:ln>
                <a:solidFill>
                  <a:srgbClr val="333333"/>
                </a:solidFill>
                <a:effectLst/>
                <a:latin typeface="Monaco"/>
              </a:rPr>
              <a:t> </a:t>
            </a:r>
            <a:r>
              <a:rPr kumimoji="0" lang="en-US" altLang="en-US" b="0" i="0" u="none" strike="noStrike" cap="none" normalizeH="0" baseline="0" dirty="0" err="1">
                <a:ln>
                  <a:noFill/>
                </a:ln>
                <a:solidFill>
                  <a:srgbClr val="000000"/>
                </a:solidFill>
                <a:effectLst/>
                <a:latin typeface="Monaco"/>
              </a:rPr>
              <a:t>GetRevolucionesMotor</a:t>
            </a:r>
            <a:r>
              <a:rPr kumimoji="0" lang="en-US" altLang="en-US" b="0" i="0" u="none" strike="noStrike" cap="none" normalizeH="0" baseline="0" dirty="0">
                <a:ln>
                  <a:noFill/>
                </a:ln>
                <a:solidFill>
                  <a:srgbClr val="000000"/>
                </a:solidFill>
                <a:effectLst/>
                <a:latin typeface="Monac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onaco"/>
              </a:rPr>
              <a:t>    </a:t>
            </a:r>
            <a:r>
              <a:rPr kumimoji="0" lang="en-US" altLang="en-US" b="0" i="0" u="none" strike="noStrike" cap="none" normalizeH="0" baseline="0" dirty="0">
                <a:ln>
                  <a:noFill/>
                </a:ln>
                <a:solidFill>
                  <a:srgbClr val="000000"/>
                </a:solidFill>
                <a:effectLst/>
                <a:latin typeface="Monac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onaco"/>
              </a:rPr>
              <a:t>        </a:t>
            </a:r>
            <a:r>
              <a:rPr kumimoji="0" lang="en-US" altLang="en-US" b="1" i="0" u="none" strike="noStrike" cap="none" normalizeH="0" baseline="0" dirty="0">
                <a:ln>
                  <a:noFill/>
                </a:ln>
                <a:solidFill>
                  <a:srgbClr val="006699"/>
                </a:solidFill>
                <a:effectLst/>
                <a:latin typeface="Monaco"/>
              </a:rPr>
              <a:t>return</a:t>
            </a:r>
            <a:r>
              <a:rPr kumimoji="0" lang="en-US" altLang="en-US" b="0" i="0" u="none" strike="noStrike" cap="none" normalizeH="0" baseline="0" dirty="0">
                <a:ln>
                  <a:noFill/>
                </a:ln>
                <a:solidFill>
                  <a:srgbClr val="333333"/>
                </a:solidFill>
                <a:effectLst/>
                <a:latin typeface="Monaco"/>
              </a:rPr>
              <a:t> </a:t>
            </a:r>
            <a:r>
              <a:rPr kumimoji="0" lang="en-US" altLang="en-US" b="0" i="0" u="none" strike="noStrike" cap="none" normalizeH="0" baseline="0" dirty="0" err="1">
                <a:ln>
                  <a:noFill/>
                </a:ln>
                <a:solidFill>
                  <a:srgbClr val="000000"/>
                </a:solidFill>
                <a:effectLst/>
                <a:latin typeface="Monaco"/>
              </a:rPr>
              <a:t>m.GetRevoluciones</a:t>
            </a:r>
            <a:r>
              <a:rPr kumimoji="0" lang="en-US" altLang="en-US" b="0" i="0" u="none" strike="noStrike" cap="none" normalizeH="0" baseline="0" dirty="0">
                <a:ln>
                  <a:noFill/>
                </a:ln>
                <a:solidFill>
                  <a:srgbClr val="000000"/>
                </a:solidFill>
                <a:effectLst/>
                <a:latin typeface="Monac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onaco"/>
              </a:rPr>
              <a:t>    </a:t>
            </a:r>
            <a:r>
              <a:rPr kumimoji="0" lang="en-US" altLang="en-US" b="0" i="0" u="none" strike="noStrike" cap="none" normalizeH="0" baseline="0" dirty="0">
                <a:ln>
                  <a:noFill/>
                </a:ln>
                <a:solidFill>
                  <a:srgbClr val="000000"/>
                </a:solidFill>
                <a:effectLst/>
                <a:latin typeface="Monaco"/>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Monac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02482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77489" y="461594"/>
            <a:ext cx="3590290" cy="697230"/>
          </a:xfrm>
          <a:prstGeom prst="rect">
            <a:avLst/>
          </a:prstGeom>
        </p:spPr>
        <p:txBody>
          <a:bodyPr vert="horz" wrap="square" lIns="0" tIns="13335" rIns="0" bIns="0" rtlCol="0">
            <a:spAutoFit/>
          </a:bodyPr>
          <a:lstStyle/>
          <a:p>
            <a:pPr marL="12700">
              <a:lnSpc>
                <a:spcPct val="100000"/>
              </a:lnSpc>
              <a:spcBef>
                <a:spcPts val="105"/>
              </a:spcBef>
            </a:pPr>
            <a:r>
              <a:rPr spc="-5" dirty="0"/>
              <a:t>DIP</a:t>
            </a:r>
            <a:r>
              <a:rPr spc="-20" dirty="0"/>
              <a:t> </a:t>
            </a:r>
            <a:r>
              <a:rPr dirty="0"/>
              <a:t>–</a:t>
            </a:r>
            <a:r>
              <a:rPr spc="-25" dirty="0"/>
              <a:t> </a:t>
            </a:r>
            <a:r>
              <a:rPr spc="-5" dirty="0"/>
              <a:t>Ejemplo</a:t>
            </a:r>
            <a:r>
              <a:rPr spc="-15" dirty="0"/>
              <a:t> </a:t>
            </a:r>
            <a:r>
              <a:rPr dirty="0"/>
              <a:t>1</a:t>
            </a:r>
          </a:p>
        </p:txBody>
      </p:sp>
      <p:grpSp>
        <p:nvGrpSpPr>
          <p:cNvPr id="3" name="object 3"/>
          <p:cNvGrpSpPr/>
          <p:nvPr/>
        </p:nvGrpSpPr>
        <p:grpSpPr>
          <a:xfrm>
            <a:off x="57142" y="1340866"/>
            <a:ext cx="9087485" cy="5271770"/>
            <a:chOff x="57142" y="1340866"/>
            <a:chExt cx="9087485" cy="5271770"/>
          </a:xfrm>
        </p:grpSpPr>
        <p:pic>
          <p:nvPicPr>
            <p:cNvPr id="4" name="object 4"/>
            <p:cNvPicPr/>
            <p:nvPr/>
          </p:nvPicPr>
          <p:blipFill>
            <a:blip r:embed="rId2" cstate="print"/>
            <a:stretch>
              <a:fillRect/>
            </a:stretch>
          </p:blipFill>
          <p:spPr>
            <a:xfrm>
              <a:off x="57142" y="1548568"/>
              <a:ext cx="4471366" cy="2457085"/>
            </a:xfrm>
            <a:prstGeom prst="rect">
              <a:avLst/>
            </a:prstGeom>
          </p:spPr>
        </p:pic>
        <p:pic>
          <p:nvPicPr>
            <p:cNvPr id="5" name="object 5"/>
            <p:cNvPicPr/>
            <p:nvPr/>
          </p:nvPicPr>
          <p:blipFill>
            <a:blip r:embed="rId3" cstate="print"/>
            <a:stretch>
              <a:fillRect/>
            </a:stretch>
          </p:blipFill>
          <p:spPr>
            <a:xfrm>
              <a:off x="4515485" y="1340866"/>
              <a:ext cx="4628515" cy="4185665"/>
            </a:xfrm>
            <a:prstGeom prst="rect">
              <a:avLst/>
            </a:prstGeom>
          </p:spPr>
        </p:pic>
        <p:pic>
          <p:nvPicPr>
            <p:cNvPr id="6" name="object 6"/>
            <p:cNvPicPr/>
            <p:nvPr/>
          </p:nvPicPr>
          <p:blipFill>
            <a:blip r:embed="rId4" cstate="print"/>
            <a:stretch>
              <a:fillRect/>
            </a:stretch>
          </p:blipFill>
          <p:spPr>
            <a:xfrm>
              <a:off x="1660448" y="5347004"/>
              <a:ext cx="1251102" cy="1251102"/>
            </a:xfrm>
            <a:prstGeom prst="rect">
              <a:avLst/>
            </a:prstGeom>
          </p:spPr>
        </p:pic>
        <p:pic>
          <p:nvPicPr>
            <p:cNvPr id="7" name="object 7"/>
            <p:cNvPicPr/>
            <p:nvPr/>
          </p:nvPicPr>
          <p:blipFill>
            <a:blip r:embed="rId5" cstate="print"/>
            <a:stretch>
              <a:fillRect/>
            </a:stretch>
          </p:blipFill>
          <p:spPr>
            <a:xfrm>
              <a:off x="1693036" y="5356479"/>
              <a:ext cx="1185418" cy="1185532"/>
            </a:xfrm>
            <a:prstGeom prst="rect">
              <a:avLst/>
            </a:prstGeom>
          </p:spPr>
        </p:pic>
        <p:sp>
          <p:nvSpPr>
            <p:cNvPr id="8" name="object 8"/>
            <p:cNvSpPr/>
            <p:nvPr/>
          </p:nvSpPr>
          <p:spPr>
            <a:xfrm>
              <a:off x="1693036" y="5356479"/>
              <a:ext cx="1185545" cy="1185545"/>
            </a:xfrm>
            <a:custGeom>
              <a:avLst/>
              <a:gdLst/>
              <a:ahLst/>
              <a:cxnLst/>
              <a:rect l="l" t="t" r="r" b="b"/>
              <a:pathLst>
                <a:path w="1185545" h="1185545">
                  <a:moveTo>
                    <a:pt x="0" y="287477"/>
                  </a:moveTo>
                  <a:lnTo>
                    <a:pt x="287400" y="0"/>
                  </a:lnTo>
                  <a:lnTo>
                    <a:pt x="592708" y="305384"/>
                  </a:lnTo>
                  <a:lnTo>
                    <a:pt x="898017" y="0"/>
                  </a:lnTo>
                  <a:lnTo>
                    <a:pt x="1185418" y="287477"/>
                  </a:lnTo>
                  <a:lnTo>
                    <a:pt x="880110" y="592797"/>
                  </a:lnTo>
                  <a:lnTo>
                    <a:pt x="1185418" y="898118"/>
                  </a:lnTo>
                  <a:lnTo>
                    <a:pt x="898017" y="1185532"/>
                  </a:lnTo>
                  <a:lnTo>
                    <a:pt x="592708" y="880224"/>
                  </a:lnTo>
                  <a:lnTo>
                    <a:pt x="287400" y="1185532"/>
                  </a:lnTo>
                  <a:lnTo>
                    <a:pt x="0" y="898118"/>
                  </a:lnTo>
                  <a:lnTo>
                    <a:pt x="305307" y="592797"/>
                  </a:lnTo>
                  <a:lnTo>
                    <a:pt x="0" y="287477"/>
                  </a:lnTo>
                  <a:close/>
                </a:path>
              </a:pathLst>
            </a:custGeom>
            <a:ln w="12700">
              <a:solidFill>
                <a:srgbClr val="BD4A47"/>
              </a:solidFill>
            </a:ln>
          </p:spPr>
          <p:txBody>
            <a:bodyPr wrap="square" lIns="0" tIns="0" rIns="0" bIns="0" rtlCol="0"/>
            <a:lstStyle/>
            <a:p>
              <a:endParaRPr/>
            </a:p>
          </p:txBody>
        </p:sp>
        <p:pic>
          <p:nvPicPr>
            <p:cNvPr id="9" name="object 9"/>
            <p:cNvPicPr/>
            <p:nvPr/>
          </p:nvPicPr>
          <p:blipFill>
            <a:blip r:embed="rId6" cstate="print"/>
            <a:stretch>
              <a:fillRect/>
            </a:stretch>
          </p:blipFill>
          <p:spPr>
            <a:xfrm>
              <a:off x="5969507" y="5202936"/>
              <a:ext cx="1720595" cy="1409700"/>
            </a:xfrm>
            <a:prstGeom prst="rect">
              <a:avLst/>
            </a:prstGeom>
          </p:spPr>
        </p:pic>
        <p:pic>
          <p:nvPicPr>
            <p:cNvPr id="10" name="object 10"/>
            <p:cNvPicPr/>
            <p:nvPr/>
          </p:nvPicPr>
          <p:blipFill>
            <a:blip r:embed="rId7" cstate="print"/>
            <a:stretch>
              <a:fillRect/>
            </a:stretch>
          </p:blipFill>
          <p:spPr>
            <a:xfrm>
              <a:off x="6017894" y="5229225"/>
              <a:ext cx="1623568" cy="1311935"/>
            </a:xfrm>
            <a:prstGeom prst="rect">
              <a:avLst/>
            </a:prstGeom>
          </p:spPr>
        </p:pic>
        <p:sp>
          <p:nvSpPr>
            <p:cNvPr id="11" name="object 11"/>
            <p:cNvSpPr/>
            <p:nvPr/>
          </p:nvSpPr>
          <p:spPr>
            <a:xfrm>
              <a:off x="6017894" y="5229225"/>
              <a:ext cx="1623695" cy="1312545"/>
            </a:xfrm>
            <a:custGeom>
              <a:avLst/>
              <a:gdLst/>
              <a:ahLst/>
              <a:cxnLst/>
              <a:rect l="l" t="t" r="r" b="b"/>
              <a:pathLst>
                <a:path w="1623695" h="1312545">
                  <a:moveTo>
                    <a:pt x="0" y="719188"/>
                  </a:moveTo>
                  <a:lnTo>
                    <a:pt x="287400" y="431774"/>
                  </a:lnTo>
                  <a:lnTo>
                    <a:pt x="592708" y="737095"/>
                  </a:lnTo>
                  <a:lnTo>
                    <a:pt x="1329816" y="0"/>
                  </a:lnTo>
                  <a:lnTo>
                    <a:pt x="1623568" y="306450"/>
                  </a:lnTo>
                  <a:lnTo>
                    <a:pt x="880109" y="1024509"/>
                  </a:lnTo>
                  <a:lnTo>
                    <a:pt x="592708" y="1311935"/>
                  </a:lnTo>
                  <a:lnTo>
                    <a:pt x="305307" y="1024509"/>
                  </a:lnTo>
                  <a:lnTo>
                    <a:pt x="0" y="719188"/>
                  </a:lnTo>
                  <a:close/>
                </a:path>
              </a:pathLst>
            </a:custGeom>
            <a:ln w="12700">
              <a:solidFill>
                <a:srgbClr val="97B853"/>
              </a:solidFill>
            </a:ln>
          </p:spPr>
          <p:txBody>
            <a:bodyPr wrap="square" lIns="0" tIns="0" rIns="0" bIns="0" rtlCol="0"/>
            <a:lstStyle/>
            <a:p>
              <a:endParaRPr/>
            </a:p>
          </p:txBody>
        </p:sp>
      </p:grpSp>
      <p:sp>
        <p:nvSpPr>
          <p:cNvPr id="12" name="object 12"/>
          <p:cNvSpPr txBox="1"/>
          <p:nvPr/>
        </p:nvSpPr>
        <p:spPr>
          <a:xfrm>
            <a:off x="82092" y="6606337"/>
            <a:ext cx="44030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hlinkClick r:id="rId8"/>
              </a:rPr>
              <a:t>https://gist.github.com/2896132#file_dip_hola_mundo.sin_refactoriza</a:t>
            </a:r>
            <a:endParaRPr sz="1200">
              <a:latin typeface="Calibri"/>
              <a:cs typeface="Calibri"/>
            </a:endParaRPr>
          </a:p>
        </p:txBody>
      </p:sp>
      <p:sp>
        <p:nvSpPr>
          <p:cNvPr id="13" name="object 13"/>
          <p:cNvSpPr txBox="1"/>
          <p:nvPr/>
        </p:nvSpPr>
        <p:spPr>
          <a:xfrm>
            <a:off x="4680584" y="6609080"/>
            <a:ext cx="435165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hlinkClick r:id="rId8"/>
              </a:rPr>
              <a:t>https://gist.github.com/2896132#file_dip_hola_mundo.refactorizado.</a:t>
            </a:r>
            <a:endParaRPr sz="12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77489" y="461594"/>
            <a:ext cx="3590290" cy="697230"/>
          </a:xfrm>
          <a:prstGeom prst="rect">
            <a:avLst/>
          </a:prstGeom>
        </p:spPr>
        <p:txBody>
          <a:bodyPr vert="horz" wrap="square" lIns="0" tIns="13335" rIns="0" bIns="0" rtlCol="0">
            <a:spAutoFit/>
          </a:bodyPr>
          <a:lstStyle/>
          <a:p>
            <a:pPr marL="12700">
              <a:lnSpc>
                <a:spcPct val="100000"/>
              </a:lnSpc>
              <a:spcBef>
                <a:spcPts val="105"/>
              </a:spcBef>
            </a:pPr>
            <a:r>
              <a:rPr spc="-5" dirty="0"/>
              <a:t>DIP</a:t>
            </a:r>
            <a:r>
              <a:rPr spc="-20" dirty="0"/>
              <a:t> </a:t>
            </a:r>
            <a:r>
              <a:rPr dirty="0"/>
              <a:t>–</a:t>
            </a:r>
            <a:r>
              <a:rPr spc="-25" dirty="0"/>
              <a:t> </a:t>
            </a:r>
            <a:r>
              <a:rPr spc="-5" dirty="0"/>
              <a:t>Ejemplo</a:t>
            </a:r>
            <a:r>
              <a:rPr spc="-15" dirty="0"/>
              <a:t> </a:t>
            </a:r>
            <a:r>
              <a:rPr dirty="0"/>
              <a:t>2</a:t>
            </a:r>
          </a:p>
        </p:txBody>
      </p:sp>
      <p:pic>
        <p:nvPicPr>
          <p:cNvPr id="3" name="object 3"/>
          <p:cNvPicPr/>
          <p:nvPr/>
        </p:nvPicPr>
        <p:blipFill>
          <a:blip r:embed="rId2" cstate="print"/>
          <a:stretch>
            <a:fillRect/>
          </a:stretch>
        </p:blipFill>
        <p:spPr>
          <a:xfrm>
            <a:off x="754994" y="1916355"/>
            <a:ext cx="2671478" cy="1999955"/>
          </a:xfrm>
          <a:prstGeom prst="rect">
            <a:avLst/>
          </a:prstGeom>
        </p:spPr>
      </p:pic>
      <p:pic>
        <p:nvPicPr>
          <p:cNvPr id="4" name="object 4"/>
          <p:cNvPicPr/>
          <p:nvPr/>
        </p:nvPicPr>
        <p:blipFill>
          <a:blip r:embed="rId3" cstate="print"/>
          <a:stretch>
            <a:fillRect/>
          </a:stretch>
        </p:blipFill>
        <p:spPr>
          <a:xfrm>
            <a:off x="4977056" y="1901945"/>
            <a:ext cx="2985667" cy="2000012"/>
          </a:xfrm>
          <a:prstGeom prst="rect">
            <a:avLst/>
          </a:prstGeom>
        </p:spPr>
      </p:pic>
      <p:pic>
        <p:nvPicPr>
          <p:cNvPr id="5" name="object 5"/>
          <p:cNvPicPr/>
          <p:nvPr/>
        </p:nvPicPr>
        <p:blipFill>
          <a:blip r:embed="rId4" cstate="print"/>
          <a:stretch>
            <a:fillRect/>
          </a:stretch>
        </p:blipFill>
        <p:spPr>
          <a:xfrm>
            <a:off x="4205536" y="4589054"/>
            <a:ext cx="4471437" cy="171425"/>
          </a:xfrm>
          <a:prstGeom prst="rect">
            <a:avLst/>
          </a:prstGeom>
        </p:spPr>
      </p:pic>
      <p:grpSp>
        <p:nvGrpSpPr>
          <p:cNvPr id="6" name="object 6"/>
          <p:cNvGrpSpPr/>
          <p:nvPr/>
        </p:nvGrpSpPr>
        <p:grpSpPr>
          <a:xfrm>
            <a:off x="1660448" y="5347004"/>
            <a:ext cx="1251585" cy="1251585"/>
            <a:chOff x="1660448" y="5347004"/>
            <a:chExt cx="1251585" cy="1251585"/>
          </a:xfrm>
        </p:grpSpPr>
        <p:pic>
          <p:nvPicPr>
            <p:cNvPr id="7" name="object 7"/>
            <p:cNvPicPr/>
            <p:nvPr/>
          </p:nvPicPr>
          <p:blipFill>
            <a:blip r:embed="rId5" cstate="print"/>
            <a:stretch>
              <a:fillRect/>
            </a:stretch>
          </p:blipFill>
          <p:spPr>
            <a:xfrm>
              <a:off x="1660448" y="5347004"/>
              <a:ext cx="1251102" cy="1251102"/>
            </a:xfrm>
            <a:prstGeom prst="rect">
              <a:avLst/>
            </a:prstGeom>
          </p:spPr>
        </p:pic>
        <p:pic>
          <p:nvPicPr>
            <p:cNvPr id="8" name="object 8"/>
            <p:cNvPicPr/>
            <p:nvPr/>
          </p:nvPicPr>
          <p:blipFill>
            <a:blip r:embed="rId6" cstate="print"/>
            <a:stretch>
              <a:fillRect/>
            </a:stretch>
          </p:blipFill>
          <p:spPr>
            <a:xfrm>
              <a:off x="1693037" y="5356478"/>
              <a:ext cx="1185418" cy="1185532"/>
            </a:xfrm>
            <a:prstGeom prst="rect">
              <a:avLst/>
            </a:prstGeom>
          </p:spPr>
        </p:pic>
        <p:sp>
          <p:nvSpPr>
            <p:cNvPr id="9" name="object 9"/>
            <p:cNvSpPr/>
            <p:nvPr/>
          </p:nvSpPr>
          <p:spPr>
            <a:xfrm>
              <a:off x="1693037" y="5356478"/>
              <a:ext cx="1185545" cy="1185545"/>
            </a:xfrm>
            <a:custGeom>
              <a:avLst/>
              <a:gdLst/>
              <a:ahLst/>
              <a:cxnLst/>
              <a:rect l="l" t="t" r="r" b="b"/>
              <a:pathLst>
                <a:path w="1185545" h="1185545">
                  <a:moveTo>
                    <a:pt x="0" y="287477"/>
                  </a:moveTo>
                  <a:lnTo>
                    <a:pt x="287400" y="0"/>
                  </a:lnTo>
                  <a:lnTo>
                    <a:pt x="592708" y="305384"/>
                  </a:lnTo>
                  <a:lnTo>
                    <a:pt x="898017" y="0"/>
                  </a:lnTo>
                  <a:lnTo>
                    <a:pt x="1185418" y="287477"/>
                  </a:lnTo>
                  <a:lnTo>
                    <a:pt x="880110" y="592797"/>
                  </a:lnTo>
                  <a:lnTo>
                    <a:pt x="1185418" y="898118"/>
                  </a:lnTo>
                  <a:lnTo>
                    <a:pt x="898017" y="1185532"/>
                  </a:lnTo>
                  <a:lnTo>
                    <a:pt x="592708" y="880224"/>
                  </a:lnTo>
                  <a:lnTo>
                    <a:pt x="287400" y="1185532"/>
                  </a:lnTo>
                  <a:lnTo>
                    <a:pt x="0" y="898118"/>
                  </a:lnTo>
                  <a:lnTo>
                    <a:pt x="305307" y="592797"/>
                  </a:lnTo>
                  <a:lnTo>
                    <a:pt x="0" y="287477"/>
                  </a:lnTo>
                  <a:close/>
                </a:path>
              </a:pathLst>
            </a:custGeom>
            <a:ln w="12700">
              <a:solidFill>
                <a:srgbClr val="BD4A47"/>
              </a:solidFill>
            </a:ln>
          </p:spPr>
          <p:txBody>
            <a:bodyPr wrap="square" lIns="0" tIns="0" rIns="0" bIns="0" rtlCol="0"/>
            <a:lstStyle/>
            <a:p>
              <a:endParaRPr/>
            </a:p>
          </p:txBody>
        </p:sp>
      </p:grpSp>
      <p:grpSp>
        <p:nvGrpSpPr>
          <p:cNvPr id="10" name="object 10"/>
          <p:cNvGrpSpPr/>
          <p:nvPr/>
        </p:nvGrpSpPr>
        <p:grpSpPr>
          <a:xfrm>
            <a:off x="5988520" y="5221985"/>
            <a:ext cx="1682750" cy="1371600"/>
            <a:chOff x="5988520" y="5221985"/>
            <a:chExt cx="1682750" cy="1371600"/>
          </a:xfrm>
        </p:grpSpPr>
        <p:pic>
          <p:nvPicPr>
            <p:cNvPr id="11" name="object 11"/>
            <p:cNvPicPr/>
            <p:nvPr/>
          </p:nvPicPr>
          <p:blipFill>
            <a:blip r:embed="rId7" cstate="print"/>
            <a:stretch>
              <a:fillRect/>
            </a:stretch>
          </p:blipFill>
          <p:spPr>
            <a:xfrm>
              <a:off x="5988520" y="5221985"/>
              <a:ext cx="1682571" cy="1371600"/>
            </a:xfrm>
            <a:prstGeom prst="rect">
              <a:avLst/>
            </a:prstGeom>
          </p:spPr>
        </p:pic>
        <p:pic>
          <p:nvPicPr>
            <p:cNvPr id="12" name="object 12"/>
            <p:cNvPicPr/>
            <p:nvPr/>
          </p:nvPicPr>
          <p:blipFill>
            <a:blip r:embed="rId8" cstate="print"/>
            <a:stretch>
              <a:fillRect/>
            </a:stretch>
          </p:blipFill>
          <p:spPr>
            <a:xfrm>
              <a:off x="6017895" y="5229224"/>
              <a:ext cx="1623568" cy="1311935"/>
            </a:xfrm>
            <a:prstGeom prst="rect">
              <a:avLst/>
            </a:prstGeom>
          </p:spPr>
        </p:pic>
        <p:sp>
          <p:nvSpPr>
            <p:cNvPr id="13" name="object 13"/>
            <p:cNvSpPr/>
            <p:nvPr/>
          </p:nvSpPr>
          <p:spPr>
            <a:xfrm>
              <a:off x="6017895" y="5229224"/>
              <a:ext cx="1623695" cy="1312545"/>
            </a:xfrm>
            <a:custGeom>
              <a:avLst/>
              <a:gdLst/>
              <a:ahLst/>
              <a:cxnLst/>
              <a:rect l="l" t="t" r="r" b="b"/>
              <a:pathLst>
                <a:path w="1623695" h="1312545">
                  <a:moveTo>
                    <a:pt x="0" y="719188"/>
                  </a:moveTo>
                  <a:lnTo>
                    <a:pt x="287400" y="431774"/>
                  </a:lnTo>
                  <a:lnTo>
                    <a:pt x="592708" y="737095"/>
                  </a:lnTo>
                  <a:lnTo>
                    <a:pt x="1329816" y="0"/>
                  </a:lnTo>
                  <a:lnTo>
                    <a:pt x="1623568" y="306450"/>
                  </a:lnTo>
                  <a:lnTo>
                    <a:pt x="880109" y="1024509"/>
                  </a:lnTo>
                  <a:lnTo>
                    <a:pt x="592708" y="1311935"/>
                  </a:lnTo>
                  <a:lnTo>
                    <a:pt x="305307" y="1024509"/>
                  </a:lnTo>
                  <a:lnTo>
                    <a:pt x="0" y="719188"/>
                  </a:lnTo>
                  <a:close/>
                </a:path>
              </a:pathLst>
            </a:custGeom>
            <a:ln w="12700">
              <a:solidFill>
                <a:srgbClr val="97B853"/>
              </a:solidFill>
            </a:ln>
          </p:spPr>
          <p:txBody>
            <a:bodyPr wrap="square" lIns="0" tIns="0" rIns="0" bIns="0" rtlCol="0"/>
            <a:lstStyle/>
            <a:p>
              <a:endParaRPr/>
            </a:p>
          </p:txBody>
        </p:sp>
      </p:grpSp>
      <p:sp>
        <p:nvSpPr>
          <p:cNvPr id="14" name="object 14"/>
          <p:cNvSpPr txBox="1"/>
          <p:nvPr/>
        </p:nvSpPr>
        <p:spPr>
          <a:xfrm>
            <a:off x="210413" y="6606337"/>
            <a:ext cx="4147185"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Calibri"/>
                <a:cs typeface="Calibri"/>
                <a:hlinkClick r:id="rId9"/>
              </a:rPr>
              <a:t>https://gist.github.com/2896132#file_dip_volvo.sin_refactorizar.cs</a:t>
            </a:r>
            <a:endParaRPr sz="1200">
              <a:latin typeface="Calibri"/>
              <a:cs typeface="Calibri"/>
            </a:endParaRPr>
          </a:p>
        </p:txBody>
      </p:sp>
      <p:sp>
        <p:nvSpPr>
          <p:cNvPr id="15" name="object 15"/>
          <p:cNvSpPr txBox="1"/>
          <p:nvPr/>
        </p:nvSpPr>
        <p:spPr>
          <a:xfrm>
            <a:off x="4847082" y="6609080"/>
            <a:ext cx="401955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hlinkClick r:id="rId9"/>
              </a:rPr>
              <a:t>https://gist.github.com/2896132#file_dip_volvo.refactorizado.cs</a:t>
            </a:r>
            <a:endParaRPr sz="1200">
              <a:latin typeface="Calibri"/>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938" y="461594"/>
            <a:ext cx="6729095" cy="697230"/>
          </a:xfrm>
          <a:prstGeom prst="rect">
            <a:avLst/>
          </a:prstGeom>
        </p:spPr>
        <p:txBody>
          <a:bodyPr vert="horz" wrap="square" lIns="0" tIns="13335" rIns="0" bIns="0" rtlCol="0">
            <a:spAutoFit/>
          </a:bodyPr>
          <a:lstStyle/>
          <a:p>
            <a:pPr marL="12700">
              <a:lnSpc>
                <a:spcPct val="100000"/>
              </a:lnSpc>
              <a:spcBef>
                <a:spcPts val="105"/>
              </a:spcBef>
            </a:pPr>
            <a:r>
              <a:rPr spc="-5" dirty="0"/>
              <a:t>DIP</a:t>
            </a:r>
            <a:r>
              <a:rPr spc="-10" dirty="0"/>
              <a:t> </a:t>
            </a:r>
            <a:r>
              <a:rPr dirty="0"/>
              <a:t>–</a:t>
            </a:r>
            <a:r>
              <a:rPr spc="-20" dirty="0"/>
              <a:t> </a:t>
            </a:r>
            <a:r>
              <a:rPr spc="-15" dirty="0"/>
              <a:t>Arquitectura</a:t>
            </a:r>
            <a:r>
              <a:rPr spc="-10" dirty="0"/>
              <a:t> tradicional</a:t>
            </a:r>
          </a:p>
        </p:txBody>
      </p:sp>
      <p:grpSp>
        <p:nvGrpSpPr>
          <p:cNvPr id="3" name="object 3"/>
          <p:cNvGrpSpPr/>
          <p:nvPr/>
        </p:nvGrpSpPr>
        <p:grpSpPr>
          <a:xfrm>
            <a:off x="427103" y="1542288"/>
            <a:ext cx="6983730" cy="2261235"/>
            <a:chOff x="427103" y="1542288"/>
            <a:chExt cx="6983730" cy="2261235"/>
          </a:xfrm>
        </p:grpSpPr>
        <p:pic>
          <p:nvPicPr>
            <p:cNvPr id="4" name="object 4"/>
            <p:cNvPicPr/>
            <p:nvPr/>
          </p:nvPicPr>
          <p:blipFill>
            <a:blip r:embed="rId2" cstate="print"/>
            <a:stretch>
              <a:fillRect/>
            </a:stretch>
          </p:blipFill>
          <p:spPr>
            <a:xfrm>
              <a:off x="427103" y="1592977"/>
              <a:ext cx="6983724" cy="1078196"/>
            </a:xfrm>
            <a:prstGeom prst="rect">
              <a:avLst/>
            </a:prstGeom>
          </p:spPr>
        </p:pic>
        <p:pic>
          <p:nvPicPr>
            <p:cNvPr id="5" name="object 5"/>
            <p:cNvPicPr/>
            <p:nvPr/>
          </p:nvPicPr>
          <p:blipFill>
            <a:blip r:embed="rId3" cstate="print"/>
            <a:stretch>
              <a:fillRect/>
            </a:stretch>
          </p:blipFill>
          <p:spPr>
            <a:xfrm>
              <a:off x="3285744" y="1542288"/>
              <a:ext cx="1266444" cy="938784"/>
            </a:xfrm>
            <a:prstGeom prst="rect">
              <a:avLst/>
            </a:prstGeom>
          </p:spPr>
        </p:pic>
        <p:pic>
          <p:nvPicPr>
            <p:cNvPr id="6" name="object 6"/>
            <p:cNvPicPr/>
            <p:nvPr/>
          </p:nvPicPr>
          <p:blipFill>
            <a:blip r:embed="rId4" cstate="print"/>
            <a:stretch>
              <a:fillRect/>
            </a:stretch>
          </p:blipFill>
          <p:spPr>
            <a:xfrm>
              <a:off x="460438" y="1602359"/>
              <a:ext cx="6916610" cy="1012951"/>
            </a:xfrm>
            <a:prstGeom prst="rect">
              <a:avLst/>
            </a:prstGeom>
          </p:spPr>
        </p:pic>
        <p:pic>
          <p:nvPicPr>
            <p:cNvPr id="7" name="object 7"/>
            <p:cNvPicPr/>
            <p:nvPr/>
          </p:nvPicPr>
          <p:blipFill>
            <a:blip r:embed="rId5" cstate="print"/>
            <a:stretch>
              <a:fillRect/>
            </a:stretch>
          </p:blipFill>
          <p:spPr>
            <a:xfrm>
              <a:off x="427103" y="2725309"/>
              <a:ext cx="6983724" cy="1078196"/>
            </a:xfrm>
            <a:prstGeom prst="rect">
              <a:avLst/>
            </a:prstGeom>
          </p:spPr>
        </p:pic>
        <p:pic>
          <p:nvPicPr>
            <p:cNvPr id="8" name="object 8"/>
            <p:cNvPicPr/>
            <p:nvPr/>
          </p:nvPicPr>
          <p:blipFill>
            <a:blip r:embed="rId6" cstate="print"/>
            <a:stretch>
              <a:fillRect/>
            </a:stretch>
          </p:blipFill>
          <p:spPr>
            <a:xfrm>
              <a:off x="2607563" y="2676144"/>
              <a:ext cx="2624328" cy="938784"/>
            </a:xfrm>
            <a:prstGeom prst="rect">
              <a:avLst/>
            </a:prstGeom>
          </p:spPr>
        </p:pic>
        <p:pic>
          <p:nvPicPr>
            <p:cNvPr id="9" name="object 9"/>
            <p:cNvPicPr/>
            <p:nvPr/>
          </p:nvPicPr>
          <p:blipFill>
            <a:blip r:embed="rId4" cstate="print"/>
            <a:stretch>
              <a:fillRect/>
            </a:stretch>
          </p:blipFill>
          <p:spPr>
            <a:xfrm>
              <a:off x="460438" y="2734945"/>
              <a:ext cx="6916610" cy="1012951"/>
            </a:xfrm>
            <a:prstGeom prst="rect">
              <a:avLst/>
            </a:prstGeom>
          </p:spPr>
        </p:pic>
      </p:grpSp>
      <p:grpSp>
        <p:nvGrpSpPr>
          <p:cNvPr id="10" name="object 10"/>
          <p:cNvGrpSpPr/>
          <p:nvPr/>
        </p:nvGrpSpPr>
        <p:grpSpPr>
          <a:xfrm>
            <a:off x="298704" y="3848100"/>
            <a:ext cx="7132320" cy="1099185"/>
            <a:chOff x="298704" y="3848100"/>
            <a:chExt cx="7132320" cy="1099185"/>
          </a:xfrm>
        </p:grpSpPr>
        <p:pic>
          <p:nvPicPr>
            <p:cNvPr id="11" name="object 11"/>
            <p:cNvPicPr/>
            <p:nvPr/>
          </p:nvPicPr>
          <p:blipFill>
            <a:blip r:embed="rId7" cstate="print"/>
            <a:stretch>
              <a:fillRect/>
            </a:stretch>
          </p:blipFill>
          <p:spPr>
            <a:xfrm>
              <a:off x="427091" y="3857654"/>
              <a:ext cx="3454164" cy="1079694"/>
            </a:xfrm>
            <a:prstGeom prst="rect">
              <a:avLst/>
            </a:prstGeom>
          </p:spPr>
        </p:pic>
        <p:pic>
          <p:nvPicPr>
            <p:cNvPr id="12" name="object 12"/>
            <p:cNvPicPr/>
            <p:nvPr/>
          </p:nvPicPr>
          <p:blipFill>
            <a:blip r:embed="rId8" cstate="print"/>
            <a:stretch>
              <a:fillRect/>
            </a:stretch>
          </p:blipFill>
          <p:spPr>
            <a:xfrm>
              <a:off x="298704" y="3872483"/>
              <a:ext cx="3709416" cy="839724"/>
            </a:xfrm>
            <a:prstGeom prst="rect">
              <a:avLst/>
            </a:prstGeom>
          </p:spPr>
        </p:pic>
        <p:pic>
          <p:nvPicPr>
            <p:cNvPr id="13" name="object 13"/>
            <p:cNvPicPr/>
            <p:nvPr/>
          </p:nvPicPr>
          <p:blipFill>
            <a:blip r:embed="rId9" cstate="print"/>
            <a:stretch>
              <a:fillRect/>
            </a:stretch>
          </p:blipFill>
          <p:spPr>
            <a:xfrm>
              <a:off x="460438" y="3867530"/>
              <a:ext cx="3387153" cy="1012951"/>
            </a:xfrm>
            <a:prstGeom prst="rect">
              <a:avLst/>
            </a:prstGeom>
          </p:spPr>
        </p:pic>
        <p:pic>
          <p:nvPicPr>
            <p:cNvPr id="14" name="object 14"/>
            <p:cNvPicPr/>
            <p:nvPr/>
          </p:nvPicPr>
          <p:blipFill>
            <a:blip r:embed="rId10" cstate="print"/>
            <a:stretch>
              <a:fillRect/>
            </a:stretch>
          </p:blipFill>
          <p:spPr>
            <a:xfrm>
              <a:off x="3947159" y="3848100"/>
              <a:ext cx="3473195" cy="1098804"/>
            </a:xfrm>
            <a:prstGeom prst="rect">
              <a:avLst/>
            </a:prstGeom>
          </p:spPr>
        </p:pic>
        <p:pic>
          <p:nvPicPr>
            <p:cNvPr id="15" name="object 15"/>
            <p:cNvPicPr/>
            <p:nvPr/>
          </p:nvPicPr>
          <p:blipFill>
            <a:blip r:embed="rId11" cstate="print"/>
            <a:stretch>
              <a:fillRect/>
            </a:stretch>
          </p:blipFill>
          <p:spPr>
            <a:xfrm>
              <a:off x="3934968" y="3872483"/>
              <a:ext cx="3496055" cy="839724"/>
            </a:xfrm>
            <a:prstGeom prst="rect">
              <a:avLst/>
            </a:prstGeom>
          </p:spPr>
        </p:pic>
        <p:pic>
          <p:nvPicPr>
            <p:cNvPr id="16" name="object 16"/>
            <p:cNvPicPr/>
            <p:nvPr/>
          </p:nvPicPr>
          <p:blipFill>
            <a:blip r:embed="rId12" cstate="print"/>
            <a:stretch>
              <a:fillRect/>
            </a:stretch>
          </p:blipFill>
          <p:spPr>
            <a:xfrm>
              <a:off x="3989832" y="3867530"/>
              <a:ext cx="3387216" cy="1012951"/>
            </a:xfrm>
            <a:prstGeom prst="rect">
              <a:avLst/>
            </a:prstGeom>
          </p:spPr>
        </p:pic>
      </p:grpSp>
      <p:sp>
        <p:nvSpPr>
          <p:cNvPr id="17" name="object 17"/>
          <p:cNvSpPr txBox="1"/>
          <p:nvPr/>
        </p:nvSpPr>
        <p:spPr>
          <a:xfrm>
            <a:off x="630427" y="1693545"/>
            <a:ext cx="6470650" cy="2933065"/>
          </a:xfrm>
          <a:prstGeom prst="rect">
            <a:avLst/>
          </a:prstGeom>
        </p:spPr>
        <p:txBody>
          <a:bodyPr vert="horz" wrap="square" lIns="0" tIns="13335" rIns="0" bIns="0" rtlCol="0">
            <a:spAutoFit/>
          </a:bodyPr>
          <a:lstStyle/>
          <a:p>
            <a:pPr marL="106680" algn="ctr">
              <a:lnSpc>
                <a:spcPct val="100000"/>
              </a:lnSpc>
              <a:spcBef>
                <a:spcPts val="105"/>
              </a:spcBef>
            </a:pPr>
            <a:r>
              <a:rPr sz="4400" spc="-10" dirty="0">
                <a:solidFill>
                  <a:srgbClr val="FFFFFF"/>
                </a:solidFill>
                <a:latin typeface="Calibri"/>
                <a:cs typeface="Calibri"/>
              </a:rPr>
              <a:t>UI</a:t>
            </a:r>
            <a:endParaRPr sz="4400">
              <a:latin typeface="Calibri"/>
              <a:cs typeface="Calibri"/>
            </a:endParaRPr>
          </a:p>
          <a:p>
            <a:pPr marL="106680" algn="ctr">
              <a:lnSpc>
                <a:spcPct val="100000"/>
              </a:lnSpc>
              <a:spcBef>
                <a:spcPts val="3640"/>
              </a:spcBef>
            </a:pPr>
            <a:r>
              <a:rPr sz="4400" spc="-5" dirty="0">
                <a:solidFill>
                  <a:srgbClr val="FFFFFF"/>
                </a:solidFill>
                <a:latin typeface="Calibri"/>
                <a:cs typeface="Calibri"/>
              </a:rPr>
              <a:t>Negocio</a:t>
            </a:r>
            <a:endParaRPr sz="4400">
              <a:latin typeface="Calibri"/>
              <a:cs typeface="Calibri"/>
            </a:endParaRPr>
          </a:p>
          <a:p>
            <a:pPr>
              <a:lnSpc>
                <a:spcPct val="100000"/>
              </a:lnSpc>
              <a:spcBef>
                <a:spcPts val="35"/>
              </a:spcBef>
            </a:pPr>
            <a:endParaRPr sz="3250">
              <a:latin typeface="Calibri"/>
              <a:cs typeface="Calibri"/>
            </a:endParaRPr>
          </a:p>
          <a:p>
            <a:pPr algn="ctr">
              <a:lnSpc>
                <a:spcPct val="100000"/>
              </a:lnSpc>
              <a:tabLst>
                <a:tab pos="3636645" algn="l"/>
              </a:tabLst>
            </a:pPr>
            <a:r>
              <a:rPr sz="3900" dirty="0">
                <a:solidFill>
                  <a:srgbClr val="FFFFFF"/>
                </a:solidFill>
                <a:latin typeface="Calibri"/>
                <a:cs typeface="Calibri"/>
              </a:rPr>
              <a:t>Acceso a </a:t>
            </a:r>
            <a:r>
              <a:rPr sz="3900" spc="-15" dirty="0">
                <a:solidFill>
                  <a:srgbClr val="FFFFFF"/>
                </a:solidFill>
                <a:latin typeface="Calibri"/>
                <a:cs typeface="Calibri"/>
              </a:rPr>
              <a:t>Datos	</a:t>
            </a:r>
            <a:r>
              <a:rPr sz="3900" spc="-10" dirty="0">
                <a:solidFill>
                  <a:srgbClr val="FFFFFF"/>
                </a:solidFill>
                <a:latin typeface="Calibri"/>
                <a:cs typeface="Calibri"/>
              </a:rPr>
              <a:t>Componentes</a:t>
            </a:r>
            <a:endParaRPr sz="3900">
              <a:latin typeface="Calibri"/>
              <a:cs typeface="Calibri"/>
            </a:endParaRPr>
          </a:p>
        </p:txBody>
      </p:sp>
      <p:grpSp>
        <p:nvGrpSpPr>
          <p:cNvPr id="18" name="object 18"/>
          <p:cNvGrpSpPr/>
          <p:nvPr/>
        </p:nvGrpSpPr>
        <p:grpSpPr>
          <a:xfrm>
            <a:off x="7566221" y="1612772"/>
            <a:ext cx="1464310" cy="4895850"/>
            <a:chOff x="7566221" y="1612772"/>
            <a:chExt cx="1464310" cy="4895850"/>
          </a:xfrm>
        </p:grpSpPr>
        <p:pic>
          <p:nvPicPr>
            <p:cNvPr id="19" name="object 19"/>
            <p:cNvPicPr/>
            <p:nvPr/>
          </p:nvPicPr>
          <p:blipFill>
            <a:blip r:embed="rId13" cstate="print"/>
            <a:stretch>
              <a:fillRect/>
            </a:stretch>
          </p:blipFill>
          <p:spPr>
            <a:xfrm>
              <a:off x="7566221" y="1612772"/>
              <a:ext cx="1463916" cy="4895471"/>
            </a:xfrm>
            <a:prstGeom prst="rect">
              <a:avLst/>
            </a:prstGeom>
          </p:spPr>
        </p:pic>
        <p:pic>
          <p:nvPicPr>
            <p:cNvPr id="20" name="object 20"/>
            <p:cNvPicPr/>
            <p:nvPr/>
          </p:nvPicPr>
          <p:blipFill>
            <a:blip r:embed="rId14" cstate="print"/>
            <a:stretch>
              <a:fillRect/>
            </a:stretch>
          </p:blipFill>
          <p:spPr>
            <a:xfrm>
              <a:off x="7596378" y="1628775"/>
              <a:ext cx="1403603" cy="4824564"/>
            </a:xfrm>
            <a:prstGeom prst="rect">
              <a:avLst/>
            </a:prstGeom>
          </p:spPr>
        </p:pic>
        <p:sp>
          <p:nvSpPr>
            <p:cNvPr id="21" name="object 21"/>
            <p:cNvSpPr/>
            <p:nvPr/>
          </p:nvSpPr>
          <p:spPr>
            <a:xfrm>
              <a:off x="7596378" y="1628775"/>
              <a:ext cx="1403985" cy="4824730"/>
            </a:xfrm>
            <a:custGeom>
              <a:avLst/>
              <a:gdLst/>
              <a:ahLst/>
              <a:cxnLst/>
              <a:rect l="l" t="t" r="r" b="b"/>
              <a:pathLst>
                <a:path w="1403984" h="4824730">
                  <a:moveTo>
                    <a:pt x="0" y="4122737"/>
                  </a:moveTo>
                  <a:lnTo>
                    <a:pt x="350900" y="4122737"/>
                  </a:lnTo>
                  <a:lnTo>
                    <a:pt x="350900" y="0"/>
                  </a:lnTo>
                  <a:lnTo>
                    <a:pt x="1052702" y="0"/>
                  </a:lnTo>
                  <a:lnTo>
                    <a:pt x="1052702" y="4122737"/>
                  </a:lnTo>
                  <a:lnTo>
                    <a:pt x="1403603" y="4122737"/>
                  </a:lnTo>
                  <a:lnTo>
                    <a:pt x="701801" y="4824564"/>
                  </a:lnTo>
                  <a:lnTo>
                    <a:pt x="0" y="4122737"/>
                  </a:lnTo>
                  <a:close/>
                </a:path>
              </a:pathLst>
            </a:custGeom>
            <a:ln w="12700">
              <a:solidFill>
                <a:srgbClr val="BD4A47"/>
              </a:solidFill>
            </a:ln>
          </p:spPr>
          <p:txBody>
            <a:bodyPr wrap="square" lIns="0" tIns="0" rIns="0" bIns="0" rtlCol="0"/>
            <a:lstStyle/>
            <a:p>
              <a:endParaRPr/>
            </a:p>
          </p:txBody>
        </p:sp>
      </p:grpSp>
      <p:sp>
        <p:nvSpPr>
          <p:cNvPr id="22" name="object 22"/>
          <p:cNvSpPr txBox="1"/>
          <p:nvPr/>
        </p:nvSpPr>
        <p:spPr>
          <a:xfrm>
            <a:off x="8160257" y="3025294"/>
            <a:ext cx="330200" cy="1684020"/>
          </a:xfrm>
          <a:prstGeom prst="rect">
            <a:avLst/>
          </a:prstGeom>
        </p:spPr>
        <p:txBody>
          <a:bodyPr vert="vert270" wrap="square" lIns="0" tIns="0" rIns="0" bIns="0" rtlCol="0">
            <a:spAutoFit/>
          </a:bodyPr>
          <a:lstStyle/>
          <a:p>
            <a:pPr marL="12700">
              <a:lnSpc>
                <a:spcPts val="2380"/>
              </a:lnSpc>
            </a:pPr>
            <a:r>
              <a:rPr sz="2400" b="1" spc="-5" dirty="0">
                <a:solidFill>
                  <a:srgbClr val="FFFFFF"/>
                </a:solidFill>
                <a:latin typeface="Calibri"/>
                <a:cs typeface="Calibri"/>
              </a:rPr>
              <a:t>Dependencia</a:t>
            </a:r>
            <a:endParaRPr sz="2400">
              <a:latin typeface="Calibri"/>
              <a:cs typeface="Calibri"/>
            </a:endParaRPr>
          </a:p>
        </p:txBody>
      </p:sp>
      <p:pic>
        <p:nvPicPr>
          <p:cNvPr id="23" name="object 23"/>
          <p:cNvPicPr/>
          <p:nvPr/>
        </p:nvPicPr>
        <p:blipFill>
          <a:blip r:embed="rId15" cstate="print"/>
          <a:stretch>
            <a:fillRect/>
          </a:stretch>
        </p:blipFill>
        <p:spPr>
          <a:xfrm>
            <a:off x="1331594" y="5061155"/>
            <a:ext cx="1828545" cy="1796841"/>
          </a:xfrm>
          <a:prstGeom prst="rect">
            <a:avLst/>
          </a:prstGeom>
        </p:spPr>
      </p:pic>
      <p:pic>
        <p:nvPicPr>
          <p:cNvPr id="24" name="object 24"/>
          <p:cNvPicPr/>
          <p:nvPr/>
        </p:nvPicPr>
        <p:blipFill>
          <a:blip r:embed="rId16" cstate="print"/>
          <a:stretch>
            <a:fillRect/>
          </a:stretch>
        </p:blipFill>
        <p:spPr>
          <a:xfrm>
            <a:off x="4788027" y="4884890"/>
            <a:ext cx="1950847" cy="1950847"/>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8557" y="461594"/>
            <a:ext cx="6331585" cy="697230"/>
          </a:xfrm>
          <a:prstGeom prst="rect">
            <a:avLst/>
          </a:prstGeom>
        </p:spPr>
        <p:txBody>
          <a:bodyPr vert="horz" wrap="square" lIns="0" tIns="13335" rIns="0" bIns="0" rtlCol="0">
            <a:spAutoFit/>
          </a:bodyPr>
          <a:lstStyle/>
          <a:p>
            <a:pPr marL="12700">
              <a:lnSpc>
                <a:spcPct val="100000"/>
              </a:lnSpc>
              <a:spcBef>
                <a:spcPts val="105"/>
              </a:spcBef>
            </a:pPr>
            <a:r>
              <a:rPr spc="-5" dirty="0"/>
              <a:t>DIP</a:t>
            </a:r>
            <a:r>
              <a:rPr spc="-10" dirty="0"/>
              <a:t> </a:t>
            </a:r>
            <a:r>
              <a:rPr dirty="0"/>
              <a:t>–</a:t>
            </a:r>
            <a:r>
              <a:rPr spc="-20" dirty="0"/>
              <a:t> </a:t>
            </a:r>
            <a:r>
              <a:rPr spc="-15" dirty="0"/>
              <a:t>Arquitectura</a:t>
            </a:r>
            <a:r>
              <a:rPr spc="-10" dirty="0"/>
              <a:t> </a:t>
            </a:r>
            <a:r>
              <a:rPr spc="-15" dirty="0"/>
              <a:t>invertida</a:t>
            </a:r>
          </a:p>
        </p:txBody>
      </p:sp>
      <p:grpSp>
        <p:nvGrpSpPr>
          <p:cNvPr id="3" name="object 3"/>
          <p:cNvGrpSpPr/>
          <p:nvPr/>
        </p:nvGrpSpPr>
        <p:grpSpPr>
          <a:xfrm>
            <a:off x="625209" y="2386991"/>
            <a:ext cx="1878964" cy="1232535"/>
            <a:chOff x="625209" y="2386991"/>
            <a:chExt cx="1878964" cy="1232535"/>
          </a:xfrm>
        </p:grpSpPr>
        <p:pic>
          <p:nvPicPr>
            <p:cNvPr id="4" name="object 4"/>
            <p:cNvPicPr/>
            <p:nvPr/>
          </p:nvPicPr>
          <p:blipFill>
            <a:blip r:embed="rId2" cstate="print"/>
            <a:stretch>
              <a:fillRect/>
            </a:stretch>
          </p:blipFill>
          <p:spPr>
            <a:xfrm>
              <a:off x="625209" y="2386991"/>
              <a:ext cx="1826537" cy="1232101"/>
            </a:xfrm>
            <a:prstGeom prst="rect">
              <a:avLst/>
            </a:prstGeom>
          </p:spPr>
        </p:pic>
        <p:pic>
          <p:nvPicPr>
            <p:cNvPr id="5" name="object 5"/>
            <p:cNvPicPr/>
            <p:nvPr/>
          </p:nvPicPr>
          <p:blipFill>
            <a:blip r:embed="rId3" cstate="print"/>
            <a:stretch>
              <a:fillRect/>
            </a:stretch>
          </p:blipFill>
          <p:spPr>
            <a:xfrm>
              <a:off x="650748" y="2427731"/>
              <a:ext cx="1853183" cy="1045463"/>
            </a:xfrm>
            <a:prstGeom prst="rect">
              <a:avLst/>
            </a:prstGeom>
          </p:spPr>
        </p:pic>
        <p:pic>
          <p:nvPicPr>
            <p:cNvPr id="6" name="object 6"/>
            <p:cNvPicPr/>
            <p:nvPr/>
          </p:nvPicPr>
          <p:blipFill>
            <a:blip r:embed="rId4" cstate="print"/>
            <a:stretch>
              <a:fillRect/>
            </a:stretch>
          </p:blipFill>
          <p:spPr>
            <a:xfrm>
              <a:off x="665353" y="2404122"/>
              <a:ext cx="1746377" cy="1152131"/>
            </a:xfrm>
            <a:prstGeom prst="rect">
              <a:avLst/>
            </a:prstGeom>
          </p:spPr>
        </p:pic>
        <p:sp>
          <p:nvSpPr>
            <p:cNvPr id="7" name="object 7"/>
            <p:cNvSpPr/>
            <p:nvPr/>
          </p:nvSpPr>
          <p:spPr>
            <a:xfrm>
              <a:off x="665353" y="2404122"/>
              <a:ext cx="1746885" cy="1152525"/>
            </a:xfrm>
            <a:custGeom>
              <a:avLst/>
              <a:gdLst/>
              <a:ahLst/>
              <a:cxnLst/>
              <a:rect l="l" t="t" r="r" b="b"/>
              <a:pathLst>
                <a:path w="1746885" h="1152525">
                  <a:moveTo>
                    <a:pt x="0" y="1152131"/>
                  </a:moveTo>
                  <a:lnTo>
                    <a:pt x="1746377" y="1152131"/>
                  </a:lnTo>
                  <a:lnTo>
                    <a:pt x="1746377" y="0"/>
                  </a:lnTo>
                  <a:lnTo>
                    <a:pt x="0" y="0"/>
                  </a:lnTo>
                  <a:lnTo>
                    <a:pt x="0" y="1152131"/>
                  </a:lnTo>
                  <a:close/>
                </a:path>
              </a:pathLst>
            </a:custGeom>
            <a:ln w="12700">
              <a:solidFill>
                <a:srgbClr val="97B853"/>
              </a:solidFill>
            </a:ln>
          </p:spPr>
          <p:txBody>
            <a:bodyPr wrap="square" lIns="0" tIns="0" rIns="0" bIns="0" rtlCol="0"/>
            <a:lstStyle/>
            <a:p>
              <a:endParaRPr/>
            </a:p>
          </p:txBody>
        </p:sp>
      </p:grpSp>
      <p:sp>
        <p:nvSpPr>
          <p:cNvPr id="8" name="object 8"/>
          <p:cNvSpPr txBox="1"/>
          <p:nvPr/>
        </p:nvSpPr>
        <p:spPr>
          <a:xfrm>
            <a:off x="894384" y="2518410"/>
            <a:ext cx="1287145" cy="878840"/>
          </a:xfrm>
          <a:prstGeom prst="rect">
            <a:avLst/>
          </a:prstGeom>
        </p:spPr>
        <p:txBody>
          <a:bodyPr vert="horz" wrap="square" lIns="0" tIns="12065" rIns="0" bIns="0" rtlCol="0">
            <a:spAutoFit/>
          </a:bodyPr>
          <a:lstStyle/>
          <a:p>
            <a:pPr marL="230504" marR="5080" indent="-218440">
              <a:lnSpc>
                <a:spcPct val="100000"/>
              </a:lnSpc>
              <a:spcBef>
                <a:spcPts val="95"/>
              </a:spcBef>
            </a:pPr>
            <a:r>
              <a:rPr sz="2800" spc="-5" dirty="0">
                <a:solidFill>
                  <a:srgbClr val="FFFFFF"/>
                </a:solidFill>
                <a:latin typeface="Calibri"/>
                <a:cs typeface="Calibri"/>
              </a:rPr>
              <a:t>Acceso</a:t>
            </a:r>
            <a:r>
              <a:rPr sz="2800" spc="-70" dirty="0">
                <a:solidFill>
                  <a:srgbClr val="FFFFFF"/>
                </a:solidFill>
                <a:latin typeface="Calibri"/>
                <a:cs typeface="Calibri"/>
              </a:rPr>
              <a:t> </a:t>
            </a:r>
            <a:r>
              <a:rPr sz="2800" spc="-5" dirty="0">
                <a:solidFill>
                  <a:srgbClr val="FFFFFF"/>
                </a:solidFill>
                <a:latin typeface="Calibri"/>
                <a:cs typeface="Calibri"/>
              </a:rPr>
              <a:t>a </a:t>
            </a:r>
            <a:r>
              <a:rPr sz="2800" spc="-620" dirty="0">
                <a:solidFill>
                  <a:srgbClr val="FFFFFF"/>
                </a:solidFill>
                <a:latin typeface="Calibri"/>
                <a:cs typeface="Calibri"/>
              </a:rPr>
              <a:t> </a:t>
            </a:r>
            <a:r>
              <a:rPr sz="2800" spc="-20" dirty="0">
                <a:solidFill>
                  <a:srgbClr val="FFFFFF"/>
                </a:solidFill>
                <a:latin typeface="Calibri"/>
                <a:cs typeface="Calibri"/>
              </a:rPr>
              <a:t>Datos</a:t>
            </a:r>
            <a:endParaRPr sz="2800">
              <a:latin typeface="Calibri"/>
              <a:cs typeface="Calibri"/>
            </a:endParaRPr>
          </a:p>
        </p:txBody>
      </p:sp>
      <p:grpSp>
        <p:nvGrpSpPr>
          <p:cNvPr id="9" name="object 9"/>
          <p:cNvGrpSpPr/>
          <p:nvPr/>
        </p:nvGrpSpPr>
        <p:grpSpPr>
          <a:xfrm>
            <a:off x="2659749" y="2386991"/>
            <a:ext cx="1826895" cy="1232535"/>
            <a:chOff x="2659749" y="2386991"/>
            <a:chExt cx="1826895" cy="1232535"/>
          </a:xfrm>
        </p:grpSpPr>
        <p:pic>
          <p:nvPicPr>
            <p:cNvPr id="10" name="object 10"/>
            <p:cNvPicPr/>
            <p:nvPr/>
          </p:nvPicPr>
          <p:blipFill>
            <a:blip r:embed="rId2" cstate="print"/>
            <a:stretch>
              <a:fillRect/>
            </a:stretch>
          </p:blipFill>
          <p:spPr>
            <a:xfrm>
              <a:off x="2659749" y="2386991"/>
              <a:ext cx="1826537" cy="1232101"/>
            </a:xfrm>
            <a:prstGeom prst="rect">
              <a:avLst/>
            </a:prstGeom>
          </p:spPr>
        </p:pic>
        <p:pic>
          <p:nvPicPr>
            <p:cNvPr id="11" name="object 11"/>
            <p:cNvPicPr/>
            <p:nvPr/>
          </p:nvPicPr>
          <p:blipFill>
            <a:blip r:embed="rId5" cstate="print"/>
            <a:stretch>
              <a:fillRect/>
            </a:stretch>
          </p:blipFill>
          <p:spPr>
            <a:xfrm>
              <a:off x="2699766" y="2404122"/>
              <a:ext cx="1746377" cy="1152131"/>
            </a:xfrm>
            <a:prstGeom prst="rect">
              <a:avLst/>
            </a:prstGeom>
          </p:spPr>
        </p:pic>
      </p:grpSp>
      <p:sp>
        <p:nvSpPr>
          <p:cNvPr id="12" name="object 12"/>
          <p:cNvSpPr txBox="1"/>
          <p:nvPr/>
        </p:nvSpPr>
        <p:spPr>
          <a:xfrm>
            <a:off x="2699766" y="2404122"/>
            <a:ext cx="1746885" cy="1152525"/>
          </a:xfrm>
          <a:prstGeom prst="rect">
            <a:avLst/>
          </a:prstGeom>
          <a:ln w="12700">
            <a:solidFill>
              <a:srgbClr val="97B853"/>
            </a:solidFill>
          </a:ln>
        </p:spPr>
        <p:txBody>
          <a:bodyPr vert="horz" wrap="square" lIns="0" tIns="3810" rIns="0" bIns="0" rtlCol="0">
            <a:spAutoFit/>
          </a:bodyPr>
          <a:lstStyle/>
          <a:p>
            <a:pPr>
              <a:lnSpc>
                <a:spcPct val="100000"/>
              </a:lnSpc>
              <a:spcBef>
                <a:spcPts val="30"/>
              </a:spcBef>
            </a:pPr>
            <a:endParaRPr sz="2300">
              <a:latin typeface="Times New Roman"/>
              <a:cs typeface="Times New Roman"/>
            </a:endParaRPr>
          </a:p>
          <a:p>
            <a:pPr marL="1270" algn="ctr">
              <a:lnSpc>
                <a:spcPct val="100000"/>
              </a:lnSpc>
            </a:pPr>
            <a:r>
              <a:rPr sz="2800" spc="-5" dirty="0">
                <a:solidFill>
                  <a:srgbClr val="FFFFFF"/>
                </a:solidFill>
                <a:latin typeface="Calibri"/>
                <a:cs typeface="Calibri"/>
              </a:rPr>
              <a:t>UI</a:t>
            </a:r>
            <a:endParaRPr sz="2800">
              <a:latin typeface="Calibri"/>
              <a:cs typeface="Calibri"/>
            </a:endParaRPr>
          </a:p>
        </p:txBody>
      </p:sp>
      <p:grpSp>
        <p:nvGrpSpPr>
          <p:cNvPr id="13" name="object 13"/>
          <p:cNvGrpSpPr/>
          <p:nvPr/>
        </p:nvGrpSpPr>
        <p:grpSpPr>
          <a:xfrm>
            <a:off x="4676001" y="2386991"/>
            <a:ext cx="1826895" cy="1232535"/>
            <a:chOff x="4676001" y="2386991"/>
            <a:chExt cx="1826895" cy="1232535"/>
          </a:xfrm>
        </p:grpSpPr>
        <p:pic>
          <p:nvPicPr>
            <p:cNvPr id="14" name="object 14"/>
            <p:cNvPicPr/>
            <p:nvPr/>
          </p:nvPicPr>
          <p:blipFill>
            <a:blip r:embed="rId2" cstate="print"/>
            <a:stretch>
              <a:fillRect/>
            </a:stretch>
          </p:blipFill>
          <p:spPr>
            <a:xfrm>
              <a:off x="4676001" y="2386991"/>
              <a:ext cx="1826537" cy="1232101"/>
            </a:xfrm>
            <a:prstGeom prst="rect">
              <a:avLst/>
            </a:prstGeom>
          </p:spPr>
        </p:pic>
        <p:pic>
          <p:nvPicPr>
            <p:cNvPr id="15" name="object 15"/>
            <p:cNvPicPr/>
            <p:nvPr/>
          </p:nvPicPr>
          <p:blipFill>
            <a:blip r:embed="rId6" cstate="print"/>
            <a:stretch>
              <a:fillRect/>
            </a:stretch>
          </p:blipFill>
          <p:spPr>
            <a:xfrm>
              <a:off x="4686300" y="2427731"/>
              <a:ext cx="1805939" cy="1045463"/>
            </a:xfrm>
            <a:prstGeom prst="rect">
              <a:avLst/>
            </a:prstGeom>
          </p:spPr>
        </p:pic>
        <p:pic>
          <p:nvPicPr>
            <p:cNvPr id="16" name="object 16"/>
            <p:cNvPicPr/>
            <p:nvPr/>
          </p:nvPicPr>
          <p:blipFill>
            <a:blip r:embed="rId5" cstate="print"/>
            <a:stretch>
              <a:fillRect/>
            </a:stretch>
          </p:blipFill>
          <p:spPr>
            <a:xfrm>
              <a:off x="4716018" y="2404122"/>
              <a:ext cx="1746377" cy="1152131"/>
            </a:xfrm>
            <a:prstGeom prst="rect">
              <a:avLst/>
            </a:prstGeom>
          </p:spPr>
        </p:pic>
      </p:grpSp>
      <p:sp>
        <p:nvSpPr>
          <p:cNvPr id="17" name="object 17"/>
          <p:cNvSpPr txBox="1"/>
          <p:nvPr/>
        </p:nvSpPr>
        <p:spPr>
          <a:xfrm>
            <a:off x="4716017" y="2404122"/>
            <a:ext cx="1746885" cy="1152525"/>
          </a:xfrm>
          <a:prstGeom prst="rect">
            <a:avLst/>
          </a:prstGeom>
          <a:ln w="12700">
            <a:solidFill>
              <a:srgbClr val="97B853"/>
            </a:solidFill>
          </a:ln>
        </p:spPr>
        <p:txBody>
          <a:bodyPr vert="horz" wrap="square" lIns="0" tIns="126364" rIns="0" bIns="0" rtlCol="0">
            <a:spAutoFit/>
          </a:bodyPr>
          <a:lstStyle/>
          <a:p>
            <a:pPr marL="226695" marR="217804" indent="63500">
              <a:lnSpc>
                <a:spcPct val="100000"/>
              </a:lnSpc>
              <a:spcBef>
                <a:spcPts val="994"/>
              </a:spcBef>
            </a:pPr>
            <a:r>
              <a:rPr sz="2800" spc="-10" dirty="0">
                <a:solidFill>
                  <a:srgbClr val="FFFFFF"/>
                </a:solidFill>
                <a:latin typeface="Calibri"/>
                <a:cs typeface="Calibri"/>
              </a:rPr>
              <a:t>Pruebas </a:t>
            </a:r>
            <a:r>
              <a:rPr sz="2800" spc="-620" dirty="0">
                <a:solidFill>
                  <a:srgbClr val="FFFFFF"/>
                </a:solidFill>
                <a:latin typeface="Calibri"/>
                <a:cs typeface="Calibri"/>
              </a:rPr>
              <a:t> </a:t>
            </a:r>
            <a:r>
              <a:rPr sz="2800" spc="-5" dirty="0">
                <a:solidFill>
                  <a:srgbClr val="FFFFFF"/>
                </a:solidFill>
                <a:latin typeface="Calibri"/>
                <a:cs typeface="Calibri"/>
              </a:rPr>
              <a:t>Un</a:t>
            </a:r>
            <a:r>
              <a:rPr sz="2800" spc="-15" dirty="0">
                <a:solidFill>
                  <a:srgbClr val="FFFFFF"/>
                </a:solidFill>
                <a:latin typeface="Calibri"/>
                <a:cs typeface="Calibri"/>
              </a:rPr>
              <a:t>i</a:t>
            </a:r>
            <a:r>
              <a:rPr sz="2800" spc="-45" dirty="0">
                <a:solidFill>
                  <a:srgbClr val="FFFFFF"/>
                </a:solidFill>
                <a:latin typeface="Calibri"/>
                <a:cs typeface="Calibri"/>
              </a:rPr>
              <a:t>t</a:t>
            </a:r>
            <a:r>
              <a:rPr sz="2800" spc="-5" dirty="0">
                <a:solidFill>
                  <a:srgbClr val="FFFFFF"/>
                </a:solidFill>
                <a:latin typeface="Calibri"/>
                <a:cs typeface="Calibri"/>
              </a:rPr>
              <a:t>ar</a:t>
            </a:r>
            <a:r>
              <a:rPr sz="2800" spc="-15" dirty="0">
                <a:solidFill>
                  <a:srgbClr val="FFFFFF"/>
                </a:solidFill>
                <a:latin typeface="Calibri"/>
                <a:cs typeface="Calibri"/>
              </a:rPr>
              <a:t>i</a:t>
            </a:r>
            <a:r>
              <a:rPr sz="2800" spc="-5" dirty="0">
                <a:solidFill>
                  <a:srgbClr val="FFFFFF"/>
                </a:solidFill>
                <a:latin typeface="Calibri"/>
                <a:cs typeface="Calibri"/>
              </a:rPr>
              <a:t>as</a:t>
            </a:r>
            <a:endParaRPr sz="2800">
              <a:latin typeface="Calibri"/>
              <a:cs typeface="Calibri"/>
            </a:endParaRPr>
          </a:p>
        </p:txBody>
      </p:sp>
      <p:grpSp>
        <p:nvGrpSpPr>
          <p:cNvPr id="18" name="object 18"/>
          <p:cNvGrpSpPr/>
          <p:nvPr/>
        </p:nvGrpSpPr>
        <p:grpSpPr>
          <a:xfrm>
            <a:off x="6673965" y="2386991"/>
            <a:ext cx="1826895" cy="1232535"/>
            <a:chOff x="6673965" y="2386991"/>
            <a:chExt cx="1826895" cy="1232535"/>
          </a:xfrm>
        </p:grpSpPr>
        <p:pic>
          <p:nvPicPr>
            <p:cNvPr id="19" name="object 19"/>
            <p:cNvPicPr/>
            <p:nvPr/>
          </p:nvPicPr>
          <p:blipFill>
            <a:blip r:embed="rId2" cstate="print"/>
            <a:stretch>
              <a:fillRect/>
            </a:stretch>
          </p:blipFill>
          <p:spPr>
            <a:xfrm>
              <a:off x="6673965" y="2386991"/>
              <a:ext cx="1826537" cy="1232101"/>
            </a:xfrm>
            <a:prstGeom prst="rect">
              <a:avLst/>
            </a:prstGeom>
          </p:spPr>
        </p:pic>
        <p:pic>
          <p:nvPicPr>
            <p:cNvPr id="20" name="object 20"/>
            <p:cNvPicPr/>
            <p:nvPr/>
          </p:nvPicPr>
          <p:blipFill>
            <a:blip r:embed="rId4" cstate="print"/>
            <a:stretch>
              <a:fillRect/>
            </a:stretch>
          </p:blipFill>
          <p:spPr>
            <a:xfrm>
              <a:off x="6713982" y="2404122"/>
              <a:ext cx="1746377" cy="1152131"/>
            </a:xfrm>
            <a:prstGeom prst="rect">
              <a:avLst/>
            </a:prstGeom>
          </p:spPr>
        </p:pic>
        <p:sp>
          <p:nvSpPr>
            <p:cNvPr id="21" name="object 21"/>
            <p:cNvSpPr/>
            <p:nvPr/>
          </p:nvSpPr>
          <p:spPr>
            <a:xfrm>
              <a:off x="6713982" y="2404122"/>
              <a:ext cx="1746885" cy="1152525"/>
            </a:xfrm>
            <a:custGeom>
              <a:avLst/>
              <a:gdLst/>
              <a:ahLst/>
              <a:cxnLst/>
              <a:rect l="l" t="t" r="r" b="b"/>
              <a:pathLst>
                <a:path w="1746884" h="1152525">
                  <a:moveTo>
                    <a:pt x="0" y="1152131"/>
                  </a:moveTo>
                  <a:lnTo>
                    <a:pt x="1746377" y="1152131"/>
                  </a:lnTo>
                  <a:lnTo>
                    <a:pt x="1746377" y="0"/>
                  </a:lnTo>
                  <a:lnTo>
                    <a:pt x="0" y="0"/>
                  </a:lnTo>
                  <a:lnTo>
                    <a:pt x="0" y="1152131"/>
                  </a:lnTo>
                  <a:close/>
                </a:path>
              </a:pathLst>
            </a:custGeom>
            <a:ln w="12700">
              <a:solidFill>
                <a:srgbClr val="97B853"/>
              </a:solidFill>
            </a:ln>
          </p:spPr>
          <p:txBody>
            <a:bodyPr wrap="square" lIns="0" tIns="0" rIns="0" bIns="0" rtlCol="0"/>
            <a:lstStyle/>
            <a:p>
              <a:endParaRPr/>
            </a:p>
          </p:txBody>
        </p:sp>
      </p:grpSp>
      <p:sp>
        <p:nvSpPr>
          <p:cNvPr id="22" name="object 22"/>
          <p:cNvSpPr txBox="1"/>
          <p:nvPr/>
        </p:nvSpPr>
        <p:spPr>
          <a:xfrm>
            <a:off x="6987920" y="2518410"/>
            <a:ext cx="1198245" cy="878840"/>
          </a:xfrm>
          <a:prstGeom prst="rect">
            <a:avLst/>
          </a:prstGeom>
        </p:spPr>
        <p:txBody>
          <a:bodyPr vert="horz" wrap="square" lIns="0" tIns="12065" rIns="0" bIns="0" rtlCol="0">
            <a:spAutoFit/>
          </a:bodyPr>
          <a:lstStyle/>
          <a:p>
            <a:pPr marL="12700" marR="5080" indent="254000">
              <a:lnSpc>
                <a:spcPct val="100000"/>
              </a:lnSpc>
              <a:spcBef>
                <a:spcPts val="95"/>
              </a:spcBef>
            </a:pPr>
            <a:r>
              <a:rPr sz="2800" spc="-45" dirty="0">
                <a:solidFill>
                  <a:srgbClr val="FFFFFF"/>
                </a:solidFill>
                <a:latin typeface="Calibri"/>
                <a:cs typeface="Calibri"/>
              </a:rPr>
              <a:t>Web </a:t>
            </a:r>
            <a:r>
              <a:rPr sz="2800" spc="-40" dirty="0">
                <a:solidFill>
                  <a:srgbClr val="FFFFFF"/>
                </a:solidFill>
                <a:latin typeface="Calibri"/>
                <a:cs typeface="Calibri"/>
              </a:rPr>
              <a:t> </a:t>
            </a:r>
            <a:r>
              <a:rPr sz="2800" spc="-10" dirty="0">
                <a:solidFill>
                  <a:srgbClr val="FFFFFF"/>
                </a:solidFill>
                <a:latin typeface="Calibri"/>
                <a:cs typeface="Calibri"/>
              </a:rPr>
              <a:t>Se</a:t>
            </a:r>
            <a:r>
              <a:rPr sz="2800" spc="5" dirty="0">
                <a:solidFill>
                  <a:srgbClr val="FFFFFF"/>
                </a:solidFill>
                <a:latin typeface="Calibri"/>
                <a:cs typeface="Calibri"/>
              </a:rPr>
              <a:t>r</a:t>
            </a:r>
            <a:r>
              <a:rPr sz="2800" spc="-5" dirty="0">
                <a:solidFill>
                  <a:srgbClr val="FFFFFF"/>
                </a:solidFill>
                <a:latin typeface="Calibri"/>
                <a:cs typeface="Calibri"/>
              </a:rPr>
              <a:t>v</a:t>
            </a:r>
            <a:r>
              <a:rPr sz="2800" spc="-20" dirty="0">
                <a:solidFill>
                  <a:srgbClr val="FFFFFF"/>
                </a:solidFill>
                <a:latin typeface="Calibri"/>
                <a:cs typeface="Calibri"/>
              </a:rPr>
              <a:t>i</a:t>
            </a:r>
            <a:r>
              <a:rPr sz="2800" spc="-5" dirty="0">
                <a:solidFill>
                  <a:srgbClr val="FFFFFF"/>
                </a:solidFill>
                <a:latin typeface="Calibri"/>
                <a:cs typeface="Calibri"/>
              </a:rPr>
              <a:t>ces</a:t>
            </a:r>
            <a:endParaRPr sz="2800">
              <a:latin typeface="Calibri"/>
              <a:cs typeface="Calibri"/>
            </a:endParaRPr>
          </a:p>
        </p:txBody>
      </p:sp>
      <p:grpSp>
        <p:nvGrpSpPr>
          <p:cNvPr id="23" name="object 23"/>
          <p:cNvGrpSpPr/>
          <p:nvPr/>
        </p:nvGrpSpPr>
        <p:grpSpPr>
          <a:xfrm>
            <a:off x="616074" y="3691535"/>
            <a:ext cx="7884795" cy="1232535"/>
            <a:chOff x="616074" y="3691535"/>
            <a:chExt cx="7884795" cy="1232535"/>
          </a:xfrm>
        </p:grpSpPr>
        <p:pic>
          <p:nvPicPr>
            <p:cNvPr id="24" name="object 24"/>
            <p:cNvPicPr/>
            <p:nvPr/>
          </p:nvPicPr>
          <p:blipFill>
            <a:blip r:embed="rId7" cstate="print"/>
            <a:stretch>
              <a:fillRect/>
            </a:stretch>
          </p:blipFill>
          <p:spPr>
            <a:xfrm>
              <a:off x="616074" y="3691535"/>
              <a:ext cx="7884419" cy="1232101"/>
            </a:xfrm>
            <a:prstGeom prst="rect">
              <a:avLst/>
            </a:prstGeom>
          </p:spPr>
        </p:pic>
        <p:pic>
          <p:nvPicPr>
            <p:cNvPr id="25" name="object 25"/>
            <p:cNvPicPr/>
            <p:nvPr/>
          </p:nvPicPr>
          <p:blipFill>
            <a:blip r:embed="rId8" cstate="print"/>
            <a:stretch>
              <a:fillRect/>
            </a:stretch>
          </p:blipFill>
          <p:spPr>
            <a:xfrm>
              <a:off x="654888" y="3708666"/>
              <a:ext cx="7805547" cy="1152131"/>
            </a:xfrm>
            <a:prstGeom prst="rect">
              <a:avLst/>
            </a:prstGeom>
          </p:spPr>
        </p:pic>
      </p:grpSp>
      <p:sp>
        <p:nvSpPr>
          <p:cNvPr id="26" name="object 26"/>
          <p:cNvSpPr txBox="1"/>
          <p:nvPr/>
        </p:nvSpPr>
        <p:spPr>
          <a:xfrm>
            <a:off x="654888" y="3708666"/>
            <a:ext cx="7806055" cy="1152525"/>
          </a:xfrm>
          <a:prstGeom prst="rect">
            <a:avLst/>
          </a:prstGeom>
          <a:ln w="12700">
            <a:solidFill>
              <a:srgbClr val="46AAC5"/>
            </a:solidFill>
          </a:ln>
        </p:spPr>
        <p:txBody>
          <a:bodyPr vert="horz" wrap="square" lIns="0" tIns="307340" rIns="0" bIns="0" rtlCol="0">
            <a:spAutoFit/>
          </a:bodyPr>
          <a:lstStyle/>
          <a:p>
            <a:pPr algn="ctr">
              <a:lnSpc>
                <a:spcPct val="100000"/>
              </a:lnSpc>
              <a:spcBef>
                <a:spcPts val="2420"/>
              </a:spcBef>
            </a:pPr>
            <a:r>
              <a:rPr sz="3200" spc="-5" dirty="0">
                <a:solidFill>
                  <a:srgbClr val="FFFFFF"/>
                </a:solidFill>
                <a:latin typeface="Calibri"/>
                <a:cs typeface="Calibri"/>
              </a:rPr>
              <a:t>Capa</a:t>
            </a:r>
            <a:r>
              <a:rPr sz="3200" spc="-20" dirty="0">
                <a:solidFill>
                  <a:srgbClr val="FFFFFF"/>
                </a:solidFill>
                <a:latin typeface="Calibri"/>
                <a:cs typeface="Calibri"/>
              </a:rPr>
              <a:t> </a:t>
            </a:r>
            <a:r>
              <a:rPr sz="3200" spc="-5" dirty="0">
                <a:solidFill>
                  <a:srgbClr val="FFFFFF"/>
                </a:solidFill>
                <a:latin typeface="Calibri"/>
                <a:cs typeface="Calibri"/>
              </a:rPr>
              <a:t>de</a:t>
            </a:r>
            <a:r>
              <a:rPr sz="3200" spc="-20" dirty="0">
                <a:solidFill>
                  <a:srgbClr val="FFFFFF"/>
                </a:solidFill>
                <a:latin typeface="Calibri"/>
                <a:cs typeface="Calibri"/>
              </a:rPr>
              <a:t> </a:t>
            </a:r>
            <a:r>
              <a:rPr sz="3200" spc="-10" dirty="0">
                <a:solidFill>
                  <a:srgbClr val="FFFFFF"/>
                </a:solidFill>
                <a:latin typeface="Calibri"/>
                <a:cs typeface="Calibri"/>
              </a:rPr>
              <a:t>Negocio</a:t>
            </a:r>
            <a:endParaRPr sz="3200">
              <a:latin typeface="Calibri"/>
              <a:cs typeface="Calibri"/>
            </a:endParaRPr>
          </a:p>
        </p:txBody>
      </p:sp>
      <p:grpSp>
        <p:nvGrpSpPr>
          <p:cNvPr id="27" name="object 27"/>
          <p:cNvGrpSpPr/>
          <p:nvPr/>
        </p:nvGrpSpPr>
        <p:grpSpPr>
          <a:xfrm>
            <a:off x="616074" y="4996079"/>
            <a:ext cx="7884795" cy="1232535"/>
            <a:chOff x="616074" y="4996079"/>
            <a:chExt cx="7884795" cy="1232535"/>
          </a:xfrm>
        </p:grpSpPr>
        <p:pic>
          <p:nvPicPr>
            <p:cNvPr id="28" name="object 28"/>
            <p:cNvPicPr/>
            <p:nvPr/>
          </p:nvPicPr>
          <p:blipFill>
            <a:blip r:embed="rId7" cstate="print"/>
            <a:stretch>
              <a:fillRect/>
            </a:stretch>
          </p:blipFill>
          <p:spPr>
            <a:xfrm>
              <a:off x="616074" y="4996079"/>
              <a:ext cx="7884419" cy="1232101"/>
            </a:xfrm>
            <a:prstGeom prst="rect">
              <a:avLst/>
            </a:prstGeom>
          </p:spPr>
        </p:pic>
        <p:pic>
          <p:nvPicPr>
            <p:cNvPr id="29" name="object 29"/>
            <p:cNvPicPr/>
            <p:nvPr/>
          </p:nvPicPr>
          <p:blipFill>
            <a:blip r:embed="rId9" cstate="print"/>
            <a:stretch>
              <a:fillRect/>
            </a:stretch>
          </p:blipFill>
          <p:spPr>
            <a:xfrm>
              <a:off x="654900" y="5013172"/>
              <a:ext cx="7805547" cy="1152131"/>
            </a:xfrm>
            <a:prstGeom prst="rect">
              <a:avLst/>
            </a:prstGeom>
          </p:spPr>
        </p:pic>
      </p:grpSp>
      <p:sp>
        <p:nvSpPr>
          <p:cNvPr id="30" name="object 30"/>
          <p:cNvSpPr txBox="1"/>
          <p:nvPr/>
        </p:nvSpPr>
        <p:spPr>
          <a:xfrm>
            <a:off x="654900" y="5013172"/>
            <a:ext cx="7806055" cy="1152525"/>
          </a:xfrm>
          <a:prstGeom prst="rect">
            <a:avLst/>
          </a:prstGeom>
          <a:ln w="12700">
            <a:solidFill>
              <a:srgbClr val="7C5F9F"/>
            </a:solidFill>
          </a:ln>
        </p:spPr>
        <p:txBody>
          <a:bodyPr vert="horz" wrap="square" lIns="0" tIns="307975" rIns="0" bIns="0" rtlCol="0">
            <a:spAutoFit/>
          </a:bodyPr>
          <a:lstStyle/>
          <a:p>
            <a:pPr marL="1270" algn="ctr">
              <a:lnSpc>
                <a:spcPct val="100000"/>
              </a:lnSpc>
              <a:spcBef>
                <a:spcPts val="2425"/>
              </a:spcBef>
            </a:pPr>
            <a:r>
              <a:rPr sz="3200" spc="-10" dirty="0">
                <a:solidFill>
                  <a:srgbClr val="FFFFFF"/>
                </a:solidFill>
                <a:latin typeface="Calibri"/>
                <a:cs typeface="Calibri"/>
              </a:rPr>
              <a:t>Entidades</a:t>
            </a:r>
            <a:endParaRPr sz="3200">
              <a:latin typeface="Calibri"/>
              <a:cs typeface="Calibri"/>
            </a:endParaRPr>
          </a:p>
        </p:txBody>
      </p:sp>
      <p:grpSp>
        <p:nvGrpSpPr>
          <p:cNvPr id="31" name="object 31"/>
          <p:cNvGrpSpPr/>
          <p:nvPr/>
        </p:nvGrpSpPr>
        <p:grpSpPr>
          <a:xfrm>
            <a:off x="192214" y="1332483"/>
            <a:ext cx="1408430" cy="1137920"/>
            <a:chOff x="192214" y="1332483"/>
            <a:chExt cx="1408430" cy="1137920"/>
          </a:xfrm>
        </p:grpSpPr>
        <p:pic>
          <p:nvPicPr>
            <p:cNvPr id="32" name="object 32"/>
            <p:cNvPicPr/>
            <p:nvPr/>
          </p:nvPicPr>
          <p:blipFill>
            <a:blip r:embed="rId10" cstate="print"/>
            <a:stretch>
              <a:fillRect/>
            </a:stretch>
          </p:blipFill>
          <p:spPr>
            <a:xfrm>
              <a:off x="192214" y="1332483"/>
              <a:ext cx="596900" cy="596900"/>
            </a:xfrm>
            <a:prstGeom prst="rect">
              <a:avLst/>
            </a:prstGeom>
          </p:spPr>
        </p:pic>
        <p:pic>
          <p:nvPicPr>
            <p:cNvPr id="33" name="object 33"/>
            <p:cNvPicPr/>
            <p:nvPr/>
          </p:nvPicPr>
          <p:blipFill>
            <a:blip r:embed="rId11" cstate="print"/>
            <a:stretch>
              <a:fillRect/>
            </a:stretch>
          </p:blipFill>
          <p:spPr>
            <a:xfrm>
              <a:off x="576072" y="1435607"/>
              <a:ext cx="1024128" cy="1034796"/>
            </a:xfrm>
            <a:prstGeom prst="rect">
              <a:avLst/>
            </a:prstGeom>
          </p:spPr>
        </p:pic>
        <p:sp>
          <p:nvSpPr>
            <p:cNvPr id="34" name="object 34"/>
            <p:cNvSpPr/>
            <p:nvPr/>
          </p:nvSpPr>
          <p:spPr>
            <a:xfrm>
              <a:off x="788962" y="1544570"/>
              <a:ext cx="768985" cy="860425"/>
            </a:xfrm>
            <a:custGeom>
              <a:avLst/>
              <a:gdLst/>
              <a:ahLst/>
              <a:cxnLst/>
              <a:rect l="l" t="t" r="r" b="b"/>
              <a:pathLst>
                <a:path w="768985" h="860425">
                  <a:moveTo>
                    <a:pt x="99863" y="69797"/>
                  </a:moveTo>
                  <a:lnTo>
                    <a:pt x="75573" y="82778"/>
                  </a:lnTo>
                  <a:lnTo>
                    <a:pt x="124255" y="113647"/>
                  </a:lnTo>
                  <a:lnTo>
                    <a:pt x="134835" y="115954"/>
                  </a:lnTo>
                  <a:lnTo>
                    <a:pt x="168249" y="125098"/>
                  </a:lnTo>
                  <a:lnTo>
                    <a:pt x="234200" y="149101"/>
                  </a:lnTo>
                  <a:lnTo>
                    <a:pt x="298437" y="180343"/>
                  </a:lnTo>
                  <a:lnTo>
                    <a:pt x="360400" y="217935"/>
                  </a:lnTo>
                  <a:lnTo>
                    <a:pt x="419493" y="261496"/>
                  </a:lnTo>
                  <a:lnTo>
                    <a:pt x="475056" y="310264"/>
                  </a:lnTo>
                  <a:lnTo>
                    <a:pt x="526630" y="363858"/>
                  </a:lnTo>
                  <a:lnTo>
                    <a:pt x="573747" y="421643"/>
                  </a:lnTo>
                  <a:lnTo>
                    <a:pt x="615530" y="483238"/>
                  </a:lnTo>
                  <a:lnTo>
                    <a:pt x="651852" y="547627"/>
                  </a:lnTo>
                  <a:lnTo>
                    <a:pt x="681824" y="614429"/>
                  </a:lnTo>
                  <a:lnTo>
                    <a:pt x="705192" y="683136"/>
                  </a:lnTo>
                  <a:lnTo>
                    <a:pt x="721194" y="752986"/>
                  </a:lnTo>
                  <a:lnTo>
                    <a:pt x="729576" y="823598"/>
                  </a:lnTo>
                  <a:lnTo>
                    <a:pt x="730592" y="860174"/>
                  </a:lnTo>
                  <a:lnTo>
                    <a:pt x="768692" y="859031"/>
                  </a:lnTo>
                  <a:lnTo>
                    <a:pt x="764247" y="784990"/>
                  </a:lnTo>
                  <a:lnTo>
                    <a:pt x="751420" y="710441"/>
                  </a:lnTo>
                  <a:lnTo>
                    <a:pt x="730719" y="637289"/>
                  </a:lnTo>
                  <a:lnTo>
                    <a:pt x="717638" y="601348"/>
                  </a:lnTo>
                  <a:lnTo>
                    <a:pt x="702779" y="565915"/>
                  </a:lnTo>
                  <a:lnTo>
                    <a:pt x="686269" y="531244"/>
                  </a:lnTo>
                  <a:lnTo>
                    <a:pt x="667981" y="497081"/>
                  </a:lnTo>
                  <a:lnTo>
                    <a:pt x="648423" y="463807"/>
                  </a:lnTo>
                  <a:lnTo>
                    <a:pt x="627341" y="431295"/>
                  </a:lnTo>
                  <a:lnTo>
                    <a:pt x="604735" y="399545"/>
                  </a:lnTo>
                  <a:lnTo>
                    <a:pt x="580732" y="368938"/>
                  </a:lnTo>
                  <a:lnTo>
                    <a:pt x="555713" y="339220"/>
                  </a:lnTo>
                  <a:lnTo>
                    <a:pt x="529424" y="310772"/>
                  </a:lnTo>
                  <a:lnTo>
                    <a:pt x="501992" y="283340"/>
                  </a:lnTo>
                  <a:lnTo>
                    <a:pt x="473506" y="257178"/>
                  </a:lnTo>
                  <a:lnTo>
                    <a:pt x="444030" y="232286"/>
                  </a:lnTo>
                  <a:lnTo>
                    <a:pt x="413600" y="208791"/>
                  </a:lnTo>
                  <a:lnTo>
                    <a:pt x="382346" y="186693"/>
                  </a:lnTo>
                  <a:lnTo>
                    <a:pt x="317436" y="147323"/>
                  </a:lnTo>
                  <a:lnTo>
                    <a:pt x="250037" y="114557"/>
                  </a:lnTo>
                  <a:lnTo>
                    <a:pt x="180352" y="89030"/>
                  </a:lnTo>
                  <a:lnTo>
                    <a:pt x="109232" y="71250"/>
                  </a:lnTo>
                  <a:lnTo>
                    <a:pt x="99863" y="69797"/>
                  </a:lnTo>
                  <a:close/>
                </a:path>
                <a:path w="768985" h="860425">
                  <a:moveTo>
                    <a:pt x="152726" y="0"/>
                  </a:moveTo>
                  <a:lnTo>
                    <a:pt x="145478" y="2162"/>
                  </a:lnTo>
                  <a:lnTo>
                    <a:pt x="0" y="80013"/>
                  </a:lnTo>
                  <a:lnTo>
                    <a:pt x="139344" y="168405"/>
                  </a:lnTo>
                  <a:lnTo>
                    <a:pt x="146404" y="171080"/>
                  </a:lnTo>
                  <a:lnTo>
                    <a:pt x="153703" y="170850"/>
                  </a:lnTo>
                  <a:lnTo>
                    <a:pt x="160395" y="167905"/>
                  </a:lnTo>
                  <a:lnTo>
                    <a:pt x="165633" y="162436"/>
                  </a:lnTo>
                  <a:lnTo>
                    <a:pt x="168336" y="155382"/>
                  </a:lnTo>
                  <a:lnTo>
                    <a:pt x="168130" y="148101"/>
                  </a:lnTo>
                  <a:lnTo>
                    <a:pt x="124255" y="113647"/>
                  </a:lnTo>
                  <a:lnTo>
                    <a:pt x="67360" y="103254"/>
                  </a:lnTo>
                  <a:lnTo>
                    <a:pt x="35979" y="100333"/>
                  </a:lnTo>
                  <a:lnTo>
                    <a:pt x="39585" y="62487"/>
                  </a:lnTo>
                  <a:lnTo>
                    <a:pt x="113541" y="62487"/>
                  </a:lnTo>
                  <a:lnTo>
                    <a:pt x="163448" y="35817"/>
                  </a:lnTo>
                  <a:lnTo>
                    <a:pt x="169284" y="31003"/>
                  </a:lnTo>
                  <a:lnTo>
                    <a:pt x="172697" y="24546"/>
                  </a:lnTo>
                  <a:lnTo>
                    <a:pt x="173439" y="17279"/>
                  </a:lnTo>
                  <a:lnTo>
                    <a:pt x="171259" y="10036"/>
                  </a:lnTo>
                  <a:lnTo>
                    <a:pt x="166447" y="4198"/>
                  </a:lnTo>
                  <a:lnTo>
                    <a:pt x="159993" y="765"/>
                  </a:lnTo>
                  <a:lnTo>
                    <a:pt x="152726" y="0"/>
                  </a:lnTo>
                  <a:close/>
                </a:path>
                <a:path w="768985" h="860425">
                  <a:moveTo>
                    <a:pt x="39585" y="62487"/>
                  </a:moveTo>
                  <a:lnTo>
                    <a:pt x="35979" y="100333"/>
                  </a:lnTo>
                  <a:lnTo>
                    <a:pt x="67360" y="103254"/>
                  </a:lnTo>
                  <a:lnTo>
                    <a:pt x="101066" y="108588"/>
                  </a:lnTo>
                  <a:lnTo>
                    <a:pt x="124255" y="113647"/>
                  </a:lnTo>
                  <a:lnTo>
                    <a:pt x="99854" y="98174"/>
                  </a:lnTo>
                  <a:lnTo>
                    <a:pt x="46761" y="98174"/>
                  </a:lnTo>
                  <a:lnTo>
                    <a:pt x="47980" y="65281"/>
                  </a:lnTo>
                  <a:lnTo>
                    <a:pt x="69179" y="65281"/>
                  </a:lnTo>
                  <a:lnTo>
                    <a:pt x="39585" y="62487"/>
                  </a:lnTo>
                  <a:close/>
                </a:path>
                <a:path w="768985" h="860425">
                  <a:moveTo>
                    <a:pt x="47980" y="65281"/>
                  </a:moveTo>
                  <a:lnTo>
                    <a:pt x="46761" y="98174"/>
                  </a:lnTo>
                  <a:lnTo>
                    <a:pt x="75573" y="82778"/>
                  </a:lnTo>
                  <a:lnTo>
                    <a:pt x="47980" y="65281"/>
                  </a:lnTo>
                  <a:close/>
                </a:path>
                <a:path w="768985" h="860425">
                  <a:moveTo>
                    <a:pt x="75573" y="82778"/>
                  </a:moveTo>
                  <a:lnTo>
                    <a:pt x="46761" y="98174"/>
                  </a:lnTo>
                  <a:lnTo>
                    <a:pt x="99854" y="98174"/>
                  </a:lnTo>
                  <a:lnTo>
                    <a:pt x="75573" y="82778"/>
                  </a:lnTo>
                  <a:close/>
                </a:path>
                <a:path w="768985" h="860425">
                  <a:moveTo>
                    <a:pt x="69179" y="65281"/>
                  </a:moveTo>
                  <a:lnTo>
                    <a:pt x="47980" y="65281"/>
                  </a:lnTo>
                  <a:lnTo>
                    <a:pt x="75573" y="82778"/>
                  </a:lnTo>
                  <a:lnTo>
                    <a:pt x="99863" y="69797"/>
                  </a:lnTo>
                  <a:lnTo>
                    <a:pt x="73215" y="65662"/>
                  </a:lnTo>
                  <a:lnTo>
                    <a:pt x="69179" y="65281"/>
                  </a:lnTo>
                  <a:close/>
                </a:path>
                <a:path w="768985" h="860425">
                  <a:moveTo>
                    <a:pt x="113541" y="62487"/>
                  </a:moveTo>
                  <a:lnTo>
                    <a:pt x="39585" y="62487"/>
                  </a:lnTo>
                  <a:lnTo>
                    <a:pt x="73215" y="65662"/>
                  </a:lnTo>
                  <a:lnTo>
                    <a:pt x="99863" y="69797"/>
                  </a:lnTo>
                  <a:lnTo>
                    <a:pt x="113541" y="62487"/>
                  </a:lnTo>
                  <a:close/>
                </a:path>
              </a:pathLst>
            </a:custGeom>
            <a:solidFill>
              <a:srgbClr val="9BBA58"/>
            </a:solidFill>
          </p:spPr>
          <p:txBody>
            <a:bodyPr wrap="square" lIns="0" tIns="0" rIns="0" bIns="0" rtlCol="0"/>
            <a:lstStyle/>
            <a:p>
              <a:endParaRPr/>
            </a:p>
          </p:txBody>
        </p:sp>
      </p:grpSp>
      <p:grpSp>
        <p:nvGrpSpPr>
          <p:cNvPr id="35" name="object 35"/>
          <p:cNvGrpSpPr/>
          <p:nvPr/>
        </p:nvGrpSpPr>
        <p:grpSpPr>
          <a:xfrm>
            <a:off x="7525511" y="1340033"/>
            <a:ext cx="1526540" cy="1130935"/>
            <a:chOff x="7525511" y="1340033"/>
            <a:chExt cx="1526540" cy="1130935"/>
          </a:xfrm>
        </p:grpSpPr>
        <p:pic>
          <p:nvPicPr>
            <p:cNvPr id="36" name="object 36"/>
            <p:cNvPicPr/>
            <p:nvPr/>
          </p:nvPicPr>
          <p:blipFill>
            <a:blip r:embed="rId12" cstate="print"/>
            <a:stretch>
              <a:fillRect/>
            </a:stretch>
          </p:blipFill>
          <p:spPr>
            <a:xfrm>
              <a:off x="8218302" y="1340033"/>
              <a:ext cx="833195" cy="609655"/>
            </a:xfrm>
            <a:prstGeom prst="rect">
              <a:avLst/>
            </a:prstGeom>
          </p:spPr>
        </p:pic>
        <p:pic>
          <p:nvPicPr>
            <p:cNvPr id="37" name="object 37"/>
            <p:cNvPicPr/>
            <p:nvPr/>
          </p:nvPicPr>
          <p:blipFill>
            <a:blip r:embed="rId13" cstate="print"/>
            <a:stretch>
              <a:fillRect/>
            </a:stretch>
          </p:blipFill>
          <p:spPr>
            <a:xfrm>
              <a:off x="7525511" y="1435607"/>
              <a:ext cx="844296" cy="1034796"/>
            </a:xfrm>
            <a:prstGeom prst="rect">
              <a:avLst/>
            </a:prstGeom>
          </p:spPr>
        </p:pic>
        <p:sp>
          <p:nvSpPr>
            <p:cNvPr id="38" name="object 38"/>
            <p:cNvSpPr/>
            <p:nvPr/>
          </p:nvSpPr>
          <p:spPr>
            <a:xfrm>
              <a:off x="7568183" y="1549096"/>
              <a:ext cx="589280" cy="855980"/>
            </a:xfrm>
            <a:custGeom>
              <a:avLst/>
              <a:gdLst/>
              <a:ahLst/>
              <a:cxnLst/>
              <a:rect l="l" t="t" r="r" b="b"/>
              <a:pathLst>
                <a:path w="589279" h="855980">
                  <a:moveTo>
                    <a:pt x="493142" y="70224"/>
                  </a:moveTo>
                  <a:lnTo>
                    <a:pt x="448945" y="85139"/>
                  </a:lnTo>
                  <a:lnTo>
                    <a:pt x="395350" y="110920"/>
                  </a:lnTo>
                  <a:lnTo>
                    <a:pt x="343535" y="144067"/>
                  </a:lnTo>
                  <a:lnTo>
                    <a:pt x="293877" y="183818"/>
                  </a:lnTo>
                  <a:lnTo>
                    <a:pt x="246761" y="229538"/>
                  </a:lnTo>
                  <a:lnTo>
                    <a:pt x="202438" y="280719"/>
                  </a:lnTo>
                  <a:lnTo>
                    <a:pt x="161671" y="336726"/>
                  </a:lnTo>
                  <a:lnTo>
                    <a:pt x="124333" y="397051"/>
                  </a:lnTo>
                  <a:lnTo>
                    <a:pt x="91059" y="461186"/>
                  </a:lnTo>
                  <a:lnTo>
                    <a:pt x="62484" y="528369"/>
                  </a:lnTo>
                  <a:lnTo>
                    <a:pt x="38608" y="598219"/>
                  </a:lnTo>
                  <a:lnTo>
                    <a:pt x="20193" y="670228"/>
                  </a:lnTo>
                  <a:lnTo>
                    <a:pt x="7366" y="743634"/>
                  </a:lnTo>
                  <a:lnTo>
                    <a:pt x="889" y="818056"/>
                  </a:lnTo>
                  <a:lnTo>
                    <a:pt x="0" y="854632"/>
                  </a:lnTo>
                  <a:lnTo>
                    <a:pt x="38100" y="855521"/>
                  </a:lnTo>
                  <a:lnTo>
                    <a:pt x="38989" y="818945"/>
                  </a:lnTo>
                  <a:lnTo>
                    <a:pt x="41275" y="783385"/>
                  </a:lnTo>
                  <a:lnTo>
                    <a:pt x="50673" y="712519"/>
                  </a:lnTo>
                  <a:lnTo>
                    <a:pt x="65786" y="642796"/>
                  </a:lnTo>
                  <a:lnTo>
                    <a:pt x="86106" y="574597"/>
                  </a:lnTo>
                  <a:lnTo>
                    <a:pt x="111506" y="508684"/>
                  </a:lnTo>
                  <a:lnTo>
                    <a:pt x="141350" y="445692"/>
                  </a:lnTo>
                  <a:lnTo>
                    <a:pt x="175260" y="385875"/>
                  </a:lnTo>
                  <a:lnTo>
                    <a:pt x="212851" y="330122"/>
                  </a:lnTo>
                  <a:lnTo>
                    <a:pt x="253492" y="278814"/>
                  </a:lnTo>
                  <a:lnTo>
                    <a:pt x="297180" y="232713"/>
                  </a:lnTo>
                  <a:lnTo>
                    <a:pt x="342900" y="192327"/>
                  </a:lnTo>
                  <a:lnTo>
                    <a:pt x="390525" y="158164"/>
                  </a:lnTo>
                  <a:lnTo>
                    <a:pt x="438744" y="131277"/>
                  </a:lnTo>
                  <a:lnTo>
                    <a:pt x="513790" y="80493"/>
                  </a:lnTo>
                  <a:lnTo>
                    <a:pt x="493142" y="70224"/>
                  </a:lnTo>
                  <a:close/>
                </a:path>
                <a:path w="589279" h="855980">
                  <a:moveTo>
                    <a:pt x="556372" y="59104"/>
                  </a:moveTo>
                  <a:lnTo>
                    <a:pt x="549275" y="59104"/>
                  </a:lnTo>
                  <a:lnTo>
                    <a:pt x="553974" y="96950"/>
                  </a:lnTo>
                  <a:lnTo>
                    <a:pt x="539623" y="98601"/>
                  </a:lnTo>
                  <a:lnTo>
                    <a:pt x="489331" y="110920"/>
                  </a:lnTo>
                  <a:lnTo>
                    <a:pt x="439547" y="130859"/>
                  </a:lnTo>
                  <a:lnTo>
                    <a:pt x="423227" y="148480"/>
                  </a:lnTo>
                  <a:lnTo>
                    <a:pt x="423255" y="155787"/>
                  </a:lnTo>
                  <a:lnTo>
                    <a:pt x="426212" y="162736"/>
                  </a:lnTo>
                  <a:lnTo>
                    <a:pt x="431571" y="168068"/>
                  </a:lnTo>
                  <a:lnTo>
                    <a:pt x="438324" y="170816"/>
                  </a:lnTo>
                  <a:lnTo>
                    <a:pt x="445649" y="170816"/>
                  </a:lnTo>
                  <a:lnTo>
                    <a:pt x="452627" y="167943"/>
                  </a:lnTo>
                  <a:lnTo>
                    <a:pt x="589280" y="75487"/>
                  </a:lnTo>
                  <a:lnTo>
                    <a:pt x="556372" y="59104"/>
                  </a:lnTo>
                  <a:close/>
                </a:path>
                <a:path w="589279" h="855980">
                  <a:moveTo>
                    <a:pt x="513790" y="80493"/>
                  </a:moveTo>
                  <a:lnTo>
                    <a:pt x="438744" y="131277"/>
                  </a:lnTo>
                  <a:lnTo>
                    <a:pt x="439547" y="130859"/>
                  </a:lnTo>
                  <a:lnTo>
                    <a:pt x="464312" y="119937"/>
                  </a:lnTo>
                  <a:lnTo>
                    <a:pt x="489331" y="110920"/>
                  </a:lnTo>
                  <a:lnTo>
                    <a:pt x="514476" y="103681"/>
                  </a:lnTo>
                  <a:lnTo>
                    <a:pt x="539623" y="98601"/>
                  </a:lnTo>
                  <a:lnTo>
                    <a:pt x="553974" y="96950"/>
                  </a:lnTo>
                  <a:lnTo>
                    <a:pt x="553737" y="95045"/>
                  </a:lnTo>
                  <a:lnTo>
                    <a:pt x="543051" y="95045"/>
                  </a:lnTo>
                  <a:lnTo>
                    <a:pt x="513790" y="80493"/>
                  </a:lnTo>
                  <a:close/>
                </a:path>
                <a:path w="589279" h="855980">
                  <a:moveTo>
                    <a:pt x="540893" y="62152"/>
                  </a:moveTo>
                  <a:lnTo>
                    <a:pt x="513790" y="80493"/>
                  </a:lnTo>
                  <a:lnTo>
                    <a:pt x="543051" y="95045"/>
                  </a:lnTo>
                  <a:lnTo>
                    <a:pt x="540893" y="62152"/>
                  </a:lnTo>
                  <a:close/>
                </a:path>
                <a:path w="589279" h="855980">
                  <a:moveTo>
                    <a:pt x="549653" y="62152"/>
                  </a:moveTo>
                  <a:lnTo>
                    <a:pt x="540893" y="62152"/>
                  </a:lnTo>
                  <a:lnTo>
                    <a:pt x="543051" y="95045"/>
                  </a:lnTo>
                  <a:lnTo>
                    <a:pt x="553737" y="95045"/>
                  </a:lnTo>
                  <a:lnTo>
                    <a:pt x="549653" y="62152"/>
                  </a:lnTo>
                  <a:close/>
                </a:path>
                <a:path w="589279" h="855980">
                  <a:moveTo>
                    <a:pt x="549275" y="59104"/>
                  </a:moveTo>
                  <a:lnTo>
                    <a:pt x="532002" y="61263"/>
                  </a:lnTo>
                  <a:lnTo>
                    <a:pt x="503936" y="67105"/>
                  </a:lnTo>
                  <a:lnTo>
                    <a:pt x="493142" y="70224"/>
                  </a:lnTo>
                  <a:lnTo>
                    <a:pt x="513790" y="80493"/>
                  </a:lnTo>
                  <a:lnTo>
                    <a:pt x="540893" y="62152"/>
                  </a:lnTo>
                  <a:lnTo>
                    <a:pt x="549653" y="62152"/>
                  </a:lnTo>
                  <a:lnTo>
                    <a:pt x="549275" y="59104"/>
                  </a:lnTo>
                  <a:close/>
                </a:path>
                <a:path w="589279" h="855980">
                  <a:moveTo>
                    <a:pt x="434286" y="0"/>
                  </a:moveTo>
                  <a:lnTo>
                    <a:pt x="427053" y="986"/>
                  </a:lnTo>
                  <a:lnTo>
                    <a:pt x="420701" y="4615"/>
                  </a:lnTo>
                  <a:lnTo>
                    <a:pt x="416051" y="10590"/>
                  </a:lnTo>
                  <a:lnTo>
                    <a:pt x="414077" y="17883"/>
                  </a:lnTo>
                  <a:lnTo>
                    <a:pt x="415020" y="25116"/>
                  </a:lnTo>
                  <a:lnTo>
                    <a:pt x="418605" y="31468"/>
                  </a:lnTo>
                  <a:lnTo>
                    <a:pt x="424561" y="36117"/>
                  </a:lnTo>
                  <a:lnTo>
                    <a:pt x="493142" y="70224"/>
                  </a:lnTo>
                  <a:lnTo>
                    <a:pt x="503936" y="67105"/>
                  </a:lnTo>
                  <a:lnTo>
                    <a:pt x="532002" y="61263"/>
                  </a:lnTo>
                  <a:lnTo>
                    <a:pt x="549275" y="59104"/>
                  </a:lnTo>
                  <a:lnTo>
                    <a:pt x="556372" y="59104"/>
                  </a:lnTo>
                  <a:lnTo>
                    <a:pt x="441579" y="1954"/>
                  </a:lnTo>
                  <a:lnTo>
                    <a:pt x="434286" y="0"/>
                  </a:lnTo>
                  <a:close/>
                </a:path>
              </a:pathLst>
            </a:custGeom>
            <a:solidFill>
              <a:srgbClr val="9BBA58"/>
            </a:solidFill>
          </p:spPr>
          <p:txBody>
            <a:bodyPr wrap="square" lIns="0" tIns="0" rIns="0" bIns="0" rtlCol="0"/>
            <a:lstStyle/>
            <a:p>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version of control">
            <a:extLst>
              <a:ext uri="{FF2B5EF4-FFF2-40B4-BE49-F238E27FC236}">
                <a16:creationId xmlns:a16="http://schemas.microsoft.com/office/drawing/2014/main" id="{D0688134-EE5D-54D5-55D5-E3D283B4B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52400"/>
            <a:ext cx="5124450" cy="2190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E620119-F73E-5CD1-9907-12BCC310FE10}"/>
              </a:ext>
            </a:extLst>
          </p:cNvPr>
          <p:cNvSpPr txBox="1"/>
          <p:nvPr/>
        </p:nvSpPr>
        <p:spPr>
          <a:xfrm>
            <a:off x="990600" y="878443"/>
            <a:ext cx="1201163" cy="369332"/>
          </a:xfrm>
          <a:prstGeom prst="rect">
            <a:avLst/>
          </a:prstGeom>
          <a:noFill/>
        </p:spPr>
        <p:txBody>
          <a:bodyPr wrap="none" rtlCol="0">
            <a:spAutoFit/>
          </a:bodyPr>
          <a:lstStyle/>
          <a:p>
            <a:r>
              <a:rPr lang="es-AR" dirty="0"/>
              <a:t>Tradicional</a:t>
            </a:r>
            <a:endParaRPr lang="en-US" dirty="0"/>
          </a:p>
        </p:txBody>
      </p:sp>
      <p:pic>
        <p:nvPicPr>
          <p:cNvPr id="2054" name="Picture 6" descr="inversion of control">
            <a:extLst>
              <a:ext uri="{FF2B5EF4-FFF2-40B4-BE49-F238E27FC236}">
                <a16:creationId xmlns:a16="http://schemas.microsoft.com/office/drawing/2014/main" id="{6E80009C-D74F-4D88-F720-8E7D20D063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267200"/>
            <a:ext cx="5143500" cy="22002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8E5A9C4-BE8B-380F-EAFB-3C0AF9786A51}"/>
              </a:ext>
            </a:extLst>
          </p:cNvPr>
          <p:cNvSpPr txBox="1"/>
          <p:nvPr/>
        </p:nvSpPr>
        <p:spPr>
          <a:xfrm>
            <a:off x="457200" y="5105400"/>
            <a:ext cx="2076338" cy="369332"/>
          </a:xfrm>
          <a:prstGeom prst="rect">
            <a:avLst/>
          </a:prstGeom>
          <a:noFill/>
        </p:spPr>
        <p:txBody>
          <a:bodyPr wrap="none" rtlCol="0">
            <a:spAutoFit/>
          </a:bodyPr>
          <a:lstStyle/>
          <a:p>
            <a:r>
              <a:rPr lang="es-AR" dirty="0"/>
              <a:t>Inversión de Control</a:t>
            </a:r>
            <a:endParaRPr lang="en-US" dirty="0"/>
          </a:p>
        </p:txBody>
      </p:sp>
      <p:sp>
        <p:nvSpPr>
          <p:cNvPr id="6" name="TextBox 5">
            <a:extLst>
              <a:ext uri="{FF2B5EF4-FFF2-40B4-BE49-F238E27FC236}">
                <a16:creationId xmlns:a16="http://schemas.microsoft.com/office/drawing/2014/main" id="{115AD4F8-BA56-E9E1-A8B5-8B5E8333583B}"/>
              </a:ext>
            </a:extLst>
          </p:cNvPr>
          <p:cNvSpPr txBox="1"/>
          <p:nvPr/>
        </p:nvSpPr>
        <p:spPr>
          <a:xfrm>
            <a:off x="990600" y="3429000"/>
            <a:ext cx="6024983" cy="369332"/>
          </a:xfrm>
          <a:prstGeom prst="rect">
            <a:avLst/>
          </a:prstGeom>
          <a:noFill/>
        </p:spPr>
        <p:txBody>
          <a:bodyPr wrap="none" rtlCol="0">
            <a:spAutoFit/>
          </a:bodyPr>
          <a:lstStyle/>
          <a:p>
            <a:r>
              <a:rPr lang="es-AR" dirty="0"/>
              <a:t>Principio de Hollywood : No nos llames , nosotros te llamamos</a:t>
            </a:r>
            <a:endParaRPr lang="en-US" dirty="0"/>
          </a:p>
        </p:txBody>
      </p:sp>
    </p:spTree>
    <p:extLst>
      <p:ext uri="{BB962C8B-B14F-4D97-AF65-F5344CB8AC3E}">
        <p14:creationId xmlns:p14="http://schemas.microsoft.com/office/powerpoint/2010/main" val="18609727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52DCFA43-C2B6-D020-B01B-902CF43BC4A3}"/>
              </a:ext>
            </a:extLst>
          </p:cNvPr>
          <p:cNvSpPr>
            <a:spLocks noChangeArrowheads="1"/>
          </p:cNvSpPr>
          <p:nvPr/>
        </p:nvSpPr>
        <p:spPr bwMode="auto">
          <a:xfrm>
            <a:off x="264268" y="3200401"/>
            <a:ext cx="5867400" cy="283408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@Service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public class EmployeeService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private TransactionManager tran;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public EmployeeService(){}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@Resource (</a:t>
            </a:r>
            <a:r>
              <a:rPr lang="en-US" b="0" i="0" dirty="0" err="1">
                <a:solidFill>
                  <a:srgbClr val="6B6B6B"/>
                </a:solidFill>
                <a:effectLst/>
                <a:latin typeface="Open Sans" panose="020B0606030504020204" pitchFamily="34" charset="0"/>
              </a:rPr>
              <a:t>inyecta</a:t>
            </a:r>
            <a:r>
              <a:rPr lang="en-US" b="0" i="0" dirty="0">
                <a:solidFill>
                  <a:srgbClr val="6B6B6B"/>
                </a:solidFill>
                <a:effectLst/>
                <a:latin typeface="Open Sans" panose="020B0606030504020204" pitchFamily="34" charset="0"/>
              </a:rPr>
              <a:t> un TransactionManager)</a:t>
            </a:r>
            <a:endParaRPr kumimoji="0" lang="en-US" altLang="en-US" b="0"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public void setTransactionManager(TransactionManager tran){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this.tran = tran;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@Transaction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public void saveEmployee(Employee emp){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enlo"/>
              </a:rPr>
              <a:t>tran.persist(emp); }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3080" name="Picture 8" descr="Inversion Of Control">
            <a:extLst>
              <a:ext uri="{FF2B5EF4-FFF2-40B4-BE49-F238E27FC236}">
                <a16:creationId xmlns:a16="http://schemas.microsoft.com/office/drawing/2014/main" id="{55804CFC-0446-084E-ACB6-A51E962A6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5004"/>
            <a:ext cx="7448550" cy="30099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293E119-AF76-E3F3-9AC1-4FFB48F68D48}"/>
              </a:ext>
            </a:extLst>
          </p:cNvPr>
          <p:cNvSpPr txBox="1"/>
          <p:nvPr/>
        </p:nvSpPr>
        <p:spPr>
          <a:xfrm>
            <a:off x="6248400" y="3190572"/>
            <a:ext cx="2286000" cy="2554545"/>
          </a:xfrm>
          <a:prstGeom prst="rect">
            <a:avLst/>
          </a:prstGeom>
          <a:noFill/>
        </p:spPr>
        <p:txBody>
          <a:bodyPr wrap="square" rtlCol="0">
            <a:spAutoFit/>
          </a:bodyPr>
          <a:lstStyle/>
          <a:p>
            <a:r>
              <a:rPr lang="es-AR" sz="1600" dirty="0">
                <a:latin typeface="+mj-lt"/>
              </a:rPr>
              <a:t>Al crear la instancia el framework</a:t>
            </a:r>
          </a:p>
          <a:p>
            <a:r>
              <a:rPr lang="es-MX" sz="1600" b="0" i="0" dirty="0">
                <a:effectLst/>
                <a:latin typeface="+mj-lt"/>
              </a:rPr>
              <a:t> ejecutará el método setTransactionManager para establecer un valor a la variable tran</a:t>
            </a:r>
            <a:r>
              <a:rPr lang="es-MX" sz="1600" b="0" i="0" dirty="0">
                <a:solidFill>
                  <a:srgbClr val="6B6B6B"/>
                </a:solidFill>
                <a:effectLst/>
                <a:latin typeface="+mj-lt"/>
              </a:rPr>
              <a:t>. Cuando el método saveEmployee el framework abre la transacción y cuando termina la cierra.</a:t>
            </a:r>
            <a:endParaRPr lang="en-US" sz="1600" dirty="0">
              <a:latin typeface="+mj-lt"/>
            </a:endParaRPr>
          </a:p>
        </p:txBody>
      </p:sp>
    </p:spTree>
    <p:extLst>
      <p:ext uri="{BB962C8B-B14F-4D97-AF65-F5344CB8AC3E}">
        <p14:creationId xmlns:p14="http://schemas.microsoft.com/office/powerpoint/2010/main" val="1961266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3999" cy="6857996"/>
            </a:xfrm>
            <a:prstGeom prst="rect">
              <a:avLst/>
            </a:prstGeom>
          </p:spPr>
        </p:pic>
        <p:pic>
          <p:nvPicPr>
            <p:cNvPr id="4" name="object 4"/>
            <p:cNvPicPr/>
            <p:nvPr/>
          </p:nvPicPr>
          <p:blipFill>
            <a:blip r:embed="rId3" cstate="print"/>
            <a:stretch>
              <a:fillRect/>
            </a:stretch>
          </p:blipFill>
          <p:spPr>
            <a:xfrm>
              <a:off x="6645655" y="2521585"/>
              <a:ext cx="1162505" cy="504825"/>
            </a:xfrm>
            <a:prstGeom prst="rect">
              <a:avLst/>
            </a:prstGeom>
          </p:spPr>
        </p:pic>
        <p:pic>
          <p:nvPicPr>
            <p:cNvPr id="5" name="object 5"/>
            <p:cNvPicPr/>
            <p:nvPr/>
          </p:nvPicPr>
          <p:blipFill>
            <a:blip r:embed="rId4" cstate="print"/>
            <a:stretch>
              <a:fillRect/>
            </a:stretch>
          </p:blipFill>
          <p:spPr>
            <a:xfrm>
              <a:off x="6191250" y="3059048"/>
              <a:ext cx="2867949" cy="1785493"/>
            </a:xfrm>
            <a:prstGeom prst="rect">
              <a:avLst/>
            </a:prstGeom>
          </p:spPr>
        </p:pic>
        <p:sp>
          <p:nvSpPr>
            <p:cNvPr id="6" name="object 6"/>
            <p:cNvSpPr/>
            <p:nvPr/>
          </p:nvSpPr>
          <p:spPr>
            <a:xfrm>
              <a:off x="4923535" y="5914428"/>
              <a:ext cx="1948814" cy="789940"/>
            </a:xfrm>
            <a:custGeom>
              <a:avLst/>
              <a:gdLst/>
              <a:ahLst/>
              <a:cxnLst/>
              <a:rect l="l" t="t" r="r" b="b"/>
              <a:pathLst>
                <a:path w="1948815" h="789940">
                  <a:moveTo>
                    <a:pt x="493204" y="309156"/>
                  </a:moveTo>
                  <a:lnTo>
                    <a:pt x="139573" y="309156"/>
                  </a:lnTo>
                  <a:lnTo>
                    <a:pt x="165188" y="342525"/>
                  </a:lnTo>
                  <a:lnTo>
                    <a:pt x="192188" y="374758"/>
                  </a:lnTo>
                  <a:lnTo>
                    <a:pt x="220532" y="405849"/>
                  </a:lnTo>
                  <a:lnTo>
                    <a:pt x="250181" y="435788"/>
                  </a:lnTo>
                  <a:lnTo>
                    <a:pt x="281094" y="464570"/>
                  </a:lnTo>
                  <a:lnTo>
                    <a:pt x="313231" y="492187"/>
                  </a:lnTo>
                  <a:lnTo>
                    <a:pt x="346553" y="518630"/>
                  </a:lnTo>
                  <a:lnTo>
                    <a:pt x="381020" y="543893"/>
                  </a:lnTo>
                  <a:lnTo>
                    <a:pt x="416591" y="567969"/>
                  </a:lnTo>
                  <a:lnTo>
                    <a:pt x="453227" y="590848"/>
                  </a:lnTo>
                  <a:lnTo>
                    <a:pt x="490887" y="612526"/>
                  </a:lnTo>
                  <a:lnTo>
                    <a:pt x="529533" y="632993"/>
                  </a:lnTo>
                  <a:lnTo>
                    <a:pt x="569123" y="652242"/>
                  </a:lnTo>
                  <a:lnTo>
                    <a:pt x="609618" y="670266"/>
                  </a:lnTo>
                  <a:lnTo>
                    <a:pt x="650978" y="687057"/>
                  </a:lnTo>
                  <a:lnTo>
                    <a:pt x="693164" y="702609"/>
                  </a:lnTo>
                  <a:lnTo>
                    <a:pt x="736134" y="716913"/>
                  </a:lnTo>
                  <a:lnTo>
                    <a:pt x="779849" y="729961"/>
                  </a:lnTo>
                  <a:lnTo>
                    <a:pt x="824270" y="741748"/>
                  </a:lnTo>
                  <a:lnTo>
                    <a:pt x="869355" y="752264"/>
                  </a:lnTo>
                  <a:lnTo>
                    <a:pt x="915066" y="761503"/>
                  </a:lnTo>
                  <a:lnTo>
                    <a:pt x="961363" y="769457"/>
                  </a:lnTo>
                  <a:lnTo>
                    <a:pt x="1008204" y="776119"/>
                  </a:lnTo>
                  <a:lnTo>
                    <a:pt x="1055551" y="781481"/>
                  </a:lnTo>
                  <a:lnTo>
                    <a:pt x="1103364" y="785536"/>
                  </a:lnTo>
                  <a:lnTo>
                    <a:pt x="1151602" y="788276"/>
                  </a:lnTo>
                  <a:lnTo>
                    <a:pt x="1200226" y="789694"/>
                  </a:lnTo>
                  <a:lnTo>
                    <a:pt x="1249195" y="789783"/>
                  </a:lnTo>
                  <a:lnTo>
                    <a:pt x="1298470" y="788534"/>
                  </a:lnTo>
                  <a:lnTo>
                    <a:pt x="1348011" y="785941"/>
                  </a:lnTo>
                  <a:lnTo>
                    <a:pt x="1397777" y="781995"/>
                  </a:lnTo>
                  <a:lnTo>
                    <a:pt x="1447730" y="776691"/>
                  </a:lnTo>
                  <a:lnTo>
                    <a:pt x="1497828" y="770019"/>
                  </a:lnTo>
                  <a:lnTo>
                    <a:pt x="1548032" y="761973"/>
                  </a:lnTo>
                  <a:lnTo>
                    <a:pt x="1598303" y="752545"/>
                  </a:lnTo>
                  <a:lnTo>
                    <a:pt x="1648599" y="741727"/>
                  </a:lnTo>
                  <a:lnTo>
                    <a:pt x="1698882" y="729513"/>
                  </a:lnTo>
                  <a:lnTo>
                    <a:pt x="1749110" y="715895"/>
                  </a:lnTo>
                  <a:lnTo>
                    <a:pt x="1799245" y="700865"/>
                  </a:lnTo>
                  <a:lnTo>
                    <a:pt x="1800970" y="700297"/>
                  </a:lnTo>
                  <a:lnTo>
                    <a:pt x="1528185" y="700297"/>
                  </a:lnTo>
                  <a:lnTo>
                    <a:pt x="1476912" y="700184"/>
                  </a:lnTo>
                  <a:lnTo>
                    <a:pt x="1426067" y="698611"/>
                  </a:lnTo>
                  <a:lnTo>
                    <a:pt x="1375694" y="695591"/>
                  </a:lnTo>
                  <a:lnTo>
                    <a:pt x="1325834" y="691134"/>
                  </a:lnTo>
                  <a:lnTo>
                    <a:pt x="1276530" y="685254"/>
                  </a:lnTo>
                  <a:lnTo>
                    <a:pt x="1227825" y="677961"/>
                  </a:lnTo>
                  <a:lnTo>
                    <a:pt x="1179762" y="669269"/>
                  </a:lnTo>
                  <a:lnTo>
                    <a:pt x="1132382" y="659188"/>
                  </a:lnTo>
                  <a:lnTo>
                    <a:pt x="1085729" y="647730"/>
                  </a:lnTo>
                  <a:lnTo>
                    <a:pt x="1039845" y="634908"/>
                  </a:lnTo>
                  <a:lnTo>
                    <a:pt x="994772" y="620734"/>
                  </a:lnTo>
                  <a:lnTo>
                    <a:pt x="950553" y="605219"/>
                  </a:lnTo>
                  <a:lnTo>
                    <a:pt x="907232" y="588375"/>
                  </a:lnTo>
                  <a:lnTo>
                    <a:pt x="864849" y="570214"/>
                  </a:lnTo>
                  <a:lnTo>
                    <a:pt x="823448" y="550749"/>
                  </a:lnTo>
                  <a:lnTo>
                    <a:pt x="783072" y="529990"/>
                  </a:lnTo>
                  <a:lnTo>
                    <a:pt x="743763" y="507949"/>
                  </a:lnTo>
                  <a:lnTo>
                    <a:pt x="705563" y="484640"/>
                  </a:lnTo>
                  <a:lnTo>
                    <a:pt x="668516" y="460073"/>
                  </a:lnTo>
                  <a:lnTo>
                    <a:pt x="632663" y="434261"/>
                  </a:lnTo>
                  <a:lnTo>
                    <a:pt x="598047" y="407214"/>
                  </a:lnTo>
                  <a:lnTo>
                    <a:pt x="564711" y="378947"/>
                  </a:lnTo>
                  <a:lnTo>
                    <a:pt x="532698" y="349469"/>
                  </a:lnTo>
                  <a:lnTo>
                    <a:pt x="502049" y="318793"/>
                  </a:lnTo>
                  <a:lnTo>
                    <a:pt x="493204" y="309156"/>
                  </a:lnTo>
                  <a:close/>
                </a:path>
                <a:path w="1948815" h="789940">
                  <a:moveTo>
                    <a:pt x="1948688" y="647230"/>
                  </a:moveTo>
                  <a:lnTo>
                    <a:pt x="1895519" y="659222"/>
                  </a:lnTo>
                  <a:lnTo>
                    <a:pt x="1842438" y="669659"/>
                  </a:lnTo>
                  <a:lnTo>
                    <a:pt x="1789488" y="678553"/>
                  </a:lnTo>
                  <a:lnTo>
                    <a:pt x="1736711" y="685916"/>
                  </a:lnTo>
                  <a:lnTo>
                    <a:pt x="1684149" y="691760"/>
                  </a:lnTo>
                  <a:lnTo>
                    <a:pt x="1631846" y="696097"/>
                  </a:lnTo>
                  <a:lnTo>
                    <a:pt x="1579844" y="698939"/>
                  </a:lnTo>
                  <a:lnTo>
                    <a:pt x="1528185" y="700297"/>
                  </a:lnTo>
                  <a:lnTo>
                    <a:pt x="1800970" y="700297"/>
                  </a:lnTo>
                  <a:lnTo>
                    <a:pt x="1849246" y="684415"/>
                  </a:lnTo>
                  <a:lnTo>
                    <a:pt x="1899074" y="666540"/>
                  </a:lnTo>
                  <a:lnTo>
                    <a:pt x="1948688" y="647230"/>
                  </a:lnTo>
                  <a:close/>
                </a:path>
                <a:path w="1948815" h="789940">
                  <a:moveTo>
                    <a:pt x="143637" y="0"/>
                  </a:moveTo>
                  <a:lnTo>
                    <a:pt x="0" y="353885"/>
                  </a:lnTo>
                  <a:lnTo>
                    <a:pt x="139573" y="309156"/>
                  </a:lnTo>
                  <a:lnTo>
                    <a:pt x="493204" y="309156"/>
                  </a:lnTo>
                  <a:lnTo>
                    <a:pt x="472808" y="286931"/>
                  </a:lnTo>
                  <a:lnTo>
                    <a:pt x="445017" y="253895"/>
                  </a:lnTo>
                  <a:lnTo>
                    <a:pt x="418718" y="219697"/>
                  </a:lnTo>
                  <a:lnTo>
                    <a:pt x="558291" y="174967"/>
                  </a:lnTo>
                  <a:lnTo>
                    <a:pt x="143637" y="0"/>
                  </a:lnTo>
                  <a:close/>
                </a:path>
              </a:pathLst>
            </a:custGeom>
            <a:solidFill>
              <a:srgbClr val="4F81BC"/>
            </a:solidFill>
          </p:spPr>
          <p:txBody>
            <a:bodyPr wrap="square" lIns="0" tIns="0" rIns="0" bIns="0" rtlCol="0"/>
            <a:lstStyle/>
            <a:p>
              <a:endParaRPr/>
            </a:p>
          </p:txBody>
        </p:sp>
        <p:sp>
          <p:nvSpPr>
            <p:cNvPr id="7" name="object 7"/>
            <p:cNvSpPr/>
            <p:nvPr/>
          </p:nvSpPr>
          <p:spPr>
            <a:xfrm>
              <a:off x="6734302" y="4941189"/>
              <a:ext cx="1414780" cy="1670685"/>
            </a:xfrm>
            <a:custGeom>
              <a:avLst/>
              <a:gdLst/>
              <a:ahLst/>
              <a:cxnLst/>
              <a:rect l="l" t="t" r="r" b="b"/>
              <a:pathLst>
                <a:path w="1414779" h="1670684">
                  <a:moveTo>
                    <a:pt x="1370329" y="0"/>
                  </a:moveTo>
                  <a:lnTo>
                    <a:pt x="1091183" y="89408"/>
                  </a:lnTo>
                  <a:lnTo>
                    <a:pt x="1103102" y="129754"/>
                  </a:lnTo>
                  <a:lnTo>
                    <a:pt x="1113098" y="170325"/>
                  </a:lnTo>
                  <a:lnTo>
                    <a:pt x="1121195" y="211088"/>
                  </a:lnTo>
                  <a:lnTo>
                    <a:pt x="1127415" y="252008"/>
                  </a:lnTo>
                  <a:lnTo>
                    <a:pt x="1131782" y="293053"/>
                  </a:lnTo>
                  <a:lnTo>
                    <a:pt x="1134319" y="334189"/>
                  </a:lnTo>
                  <a:lnTo>
                    <a:pt x="1135048" y="375383"/>
                  </a:lnTo>
                  <a:lnTo>
                    <a:pt x="1133993" y="416600"/>
                  </a:lnTo>
                  <a:lnTo>
                    <a:pt x="1131178" y="457809"/>
                  </a:lnTo>
                  <a:lnTo>
                    <a:pt x="1126624" y="498974"/>
                  </a:lnTo>
                  <a:lnTo>
                    <a:pt x="1120356" y="540064"/>
                  </a:lnTo>
                  <a:lnTo>
                    <a:pt x="1112395" y="581044"/>
                  </a:lnTo>
                  <a:lnTo>
                    <a:pt x="1102767" y="621881"/>
                  </a:lnTo>
                  <a:lnTo>
                    <a:pt x="1091492" y="662541"/>
                  </a:lnTo>
                  <a:lnTo>
                    <a:pt x="1078595" y="702992"/>
                  </a:lnTo>
                  <a:lnTo>
                    <a:pt x="1064099" y="743199"/>
                  </a:lnTo>
                  <a:lnTo>
                    <a:pt x="1048026" y="783129"/>
                  </a:lnTo>
                  <a:lnTo>
                    <a:pt x="1030401" y="822750"/>
                  </a:lnTo>
                  <a:lnTo>
                    <a:pt x="1011245" y="862026"/>
                  </a:lnTo>
                  <a:lnTo>
                    <a:pt x="990582" y="900925"/>
                  </a:lnTo>
                  <a:lnTo>
                    <a:pt x="968435" y="939414"/>
                  </a:lnTo>
                  <a:lnTo>
                    <a:pt x="944827" y="977459"/>
                  </a:lnTo>
                  <a:lnTo>
                    <a:pt x="919781" y="1015026"/>
                  </a:lnTo>
                  <a:lnTo>
                    <a:pt x="893321" y="1052083"/>
                  </a:lnTo>
                  <a:lnTo>
                    <a:pt x="865469" y="1088595"/>
                  </a:lnTo>
                  <a:lnTo>
                    <a:pt x="836248" y="1124529"/>
                  </a:lnTo>
                  <a:lnTo>
                    <a:pt x="805682" y="1159853"/>
                  </a:lnTo>
                  <a:lnTo>
                    <a:pt x="773794" y="1194531"/>
                  </a:lnTo>
                  <a:lnTo>
                    <a:pt x="740606" y="1228532"/>
                  </a:lnTo>
                  <a:lnTo>
                    <a:pt x="706143" y="1261821"/>
                  </a:lnTo>
                  <a:lnTo>
                    <a:pt x="670426" y="1294365"/>
                  </a:lnTo>
                  <a:lnTo>
                    <a:pt x="633479" y="1326131"/>
                  </a:lnTo>
                  <a:lnTo>
                    <a:pt x="595325" y="1357084"/>
                  </a:lnTo>
                  <a:lnTo>
                    <a:pt x="555988" y="1387193"/>
                  </a:lnTo>
                  <a:lnTo>
                    <a:pt x="515489" y="1416423"/>
                  </a:lnTo>
                  <a:lnTo>
                    <a:pt x="473853" y="1444740"/>
                  </a:lnTo>
                  <a:lnTo>
                    <a:pt x="431102" y="1472113"/>
                  </a:lnTo>
                  <a:lnTo>
                    <a:pt x="387260" y="1498506"/>
                  </a:lnTo>
                  <a:lnTo>
                    <a:pt x="342350" y="1523886"/>
                  </a:lnTo>
                  <a:lnTo>
                    <a:pt x="296394" y="1548221"/>
                  </a:lnTo>
                  <a:lnTo>
                    <a:pt x="249416" y="1571476"/>
                  </a:lnTo>
                  <a:lnTo>
                    <a:pt x="201438" y="1593619"/>
                  </a:lnTo>
                  <a:lnTo>
                    <a:pt x="152485" y="1614615"/>
                  </a:lnTo>
                  <a:lnTo>
                    <a:pt x="102579" y="1634432"/>
                  </a:lnTo>
                  <a:lnTo>
                    <a:pt x="51743" y="1653035"/>
                  </a:lnTo>
                  <a:lnTo>
                    <a:pt x="0" y="1670392"/>
                  </a:lnTo>
                  <a:lnTo>
                    <a:pt x="279273" y="1580934"/>
                  </a:lnTo>
                  <a:lnTo>
                    <a:pt x="331007" y="1563577"/>
                  </a:lnTo>
                  <a:lnTo>
                    <a:pt x="381836" y="1544973"/>
                  </a:lnTo>
                  <a:lnTo>
                    <a:pt x="431735" y="1525157"/>
                  </a:lnTo>
                  <a:lnTo>
                    <a:pt x="480681" y="1504160"/>
                  </a:lnTo>
                  <a:lnTo>
                    <a:pt x="528652" y="1482018"/>
                  </a:lnTo>
                  <a:lnTo>
                    <a:pt x="575623" y="1458763"/>
                  </a:lnTo>
                  <a:lnTo>
                    <a:pt x="621573" y="1434428"/>
                  </a:lnTo>
                  <a:lnTo>
                    <a:pt x="666478" y="1409048"/>
                  </a:lnTo>
                  <a:lnTo>
                    <a:pt x="710314" y="1382655"/>
                  </a:lnTo>
                  <a:lnTo>
                    <a:pt x="753060" y="1355284"/>
                  </a:lnTo>
                  <a:lnTo>
                    <a:pt x="794691" y="1326966"/>
                  </a:lnTo>
                  <a:lnTo>
                    <a:pt x="835185" y="1297737"/>
                  </a:lnTo>
                  <a:lnTo>
                    <a:pt x="874518" y="1267629"/>
                  </a:lnTo>
                  <a:lnTo>
                    <a:pt x="912668" y="1236676"/>
                  </a:lnTo>
                  <a:lnTo>
                    <a:pt x="949611" y="1204911"/>
                  </a:lnTo>
                  <a:lnTo>
                    <a:pt x="985324" y="1172367"/>
                  </a:lnTo>
                  <a:lnTo>
                    <a:pt x="1019784" y="1139079"/>
                  </a:lnTo>
                  <a:lnTo>
                    <a:pt x="1052969" y="1105079"/>
                  </a:lnTo>
                  <a:lnTo>
                    <a:pt x="1084854" y="1070401"/>
                  </a:lnTo>
                  <a:lnTo>
                    <a:pt x="1115417" y="1035079"/>
                  </a:lnTo>
                  <a:lnTo>
                    <a:pt x="1144635" y="999145"/>
                  </a:lnTo>
                  <a:lnTo>
                    <a:pt x="1172485" y="962634"/>
                  </a:lnTo>
                  <a:lnTo>
                    <a:pt x="1198943" y="925579"/>
                  </a:lnTo>
                  <a:lnTo>
                    <a:pt x="1223987" y="888012"/>
                  </a:lnTo>
                  <a:lnTo>
                    <a:pt x="1247593" y="849969"/>
                  </a:lnTo>
                  <a:lnTo>
                    <a:pt x="1269738" y="811481"/>
                  </a:lnTo>
                  <a:lnTo>
                    <a:pt x="1290400" y="772583"/>
                  </a:lnTo>
                  <a:lnTo>
                    <a:pt x="1309554" y="733308"/>
                  </a:lnTo>
                  <a:lnTo>
                    <a:pt x="1327179" y="693689"/>
                  </a:lnTo>
                  <a:lnTo>
                    <a:pt x="1343250" y="653760"/>
                  </a:lnTo>
                  <a:lnTo>
                    <a:pt x="1357746" y="613554"/>
                  </a:lnTo>
                  <a:lnTo>
                    <a:pt x="1370642" y="573105"/>
                  </a:lnTo>
                  <a:lnTo>
                    <a:pt x="1381915" y="532446"/>
                  </a:lnTo>
                  <a:lnTo>
                    <a:pt x="1391544" y="491611"/>
                  </a:lnTo>
                  <a:lnTo>
                    <a:pt x="1399503" y="450633"/>
                  </a:lnTo>
                  <a:lnTo>
                    <a:pt x="1405771" y="409545"/>
                  </a:lnTo>
                  <a:lnTo>
                    <a:pt x="1410325" y="368381"/>
                  </a:lnTo>
                  <a:lnTo>
                    <a:pt x="1413140" y="327175"/>
                  </a:lnTo>
                  <a:lnTo>
                    <a:pt x="1414194" y="285959"/>
                  </a:lnTo>
                  <a:lnTo>
                    <a:pt x="1413465" y="244767"/>
                  </a:lnTo>
                  <a:lnTo>
                    <a:pt x="1410928" y="203633"/>
                  </a:lnTo>
                  <a:lnTo>
                    <a:pt x="1406561" y="162591"/>
                  </a:lnTo>
                  <a:lnTo>
                    <a:pt x="1400341" y="121672"/>
                  </a:lnTo>
                  <a:lnTo>
                    <a:pt x="1392244" y="80912"/>
                  </a:lnTo>
                  <a:lnTo>
                    <a:pt x="1382248" y="40343"/>
                  </a:lnTo>
                  <a:lnTo>
                    <a:pt x="1370329" y="0"/>
                  </a:lnTo>
                  <a:close/>
                </a:path>
              </a:pathLst>
            </a:custGeom>
            <a:solidFill>
              <a:srgbClr val="406897"/>
            </a:solidFill>
          </p:spPr>
          <p:txBody>
            <a:bodyPr wrap="square" lIns="0" tIns="0" rIns="0" bIns="0" rtlCol="0"/>
            <a:lstStyle/>
            <a:p>
              <a:endParaRPr/>
            </a:p>
          </p:txBody>
        </p:sp>
        <p:sp>
          <p:nvSpPr>
            <p:cNvPr id="8" name="object 8"/>
            <p:cNvSpPr/>
            <p:nvPr/>
          </p:nvSpPr>
          <p:spPr>
            <a:xfrm>
              <a:off x="4923535" y="4941189"/>
              <a:ext cx="3225165" cy="1763395"/>
            </a:xfrm>
            <a:custGeom>
              <a:avLst/>
              <a:gdLst/>
              <a:ahLst/>
              <a:cxnLst/>
              <a:rect l="l" t="t" r="r" b="b"/>
              <a:pathLst>
                <a:path w="3225165" h="1763395">
                  <a:moveTo>
                    <a:pt x="1810765" y="1670392"/>
                  </a:moveTo>
                  <a:lnTo>
                    <a:pt x="1862509" y="1653035"/>
                  </a:lnTo>
                  <a:lnTo>
                    <a:pt x="1913345" y="1634432"/>
                  </a:lnTo>
                  <a:lnTo>
                    <a:pt x="1963251" y="1614615"/>
                  </a:lnTo>
                  <a:lnTo>
                    <a:pt x="2012204" y="1593619"/>
                  </a:lnTo>
                  <a:lnTo>
                    <a:pt x="2060182" y="1571476"/>
                  </a:lnTo>
                  <a:lnTo>
                    <a:pt x="2107160" y="1548221"/>
                  </a:lnTo>
                  <a:lnTo>
                    <a:pt x="2153116" y="1523886"/>
                  </a:lnTo>
                  <a:lnTo>
                    <a:pt x="2198026" y="1498506"/>
                  </a:lnTo>
                  <a:lnTo>
                    <a:pt x="2241868" y="1472113"/>
                  </a:lnTo>
                  <a:lnTo>
                    <a:pt x="2284619" y="1444740"/>
                  </a:lnTo>
                  <a:lnTo>
                    <a:pt x="2326255" y="1416423"/>
                  </a:lnTo>
                  <a:lnTo>
                    <a:pt x="2366754" y="1387193"/>
                  </a:lnTo>
                  <a:lnTo>
                    <a:pt x="2406091" y="1357084"/>
                  </a:lnTo>
                  <a:lnTo>
                    <a:pt x="2444245" y="1326131"/>
                  </a:lnTo>
                  <a:lnTo>
                    <a:pt x="2481192" y="1294365"/>
                  </a:lnTo>
                  <a:lnTo>
                    <a:pt x="2516909" y="1261821"/>
                  </a:lnTo>
                  <a:lnTo>
                    <a:pt x="2551372" y="1228532"/>
                  </a:lnTo>
                  <a:lnTo>
                    <a:pt x="2584560" y="1194531"/>
                  </a:lnTo>
                  <a:lnTo>
                    <a:pt x="2616448" y="1159853"/>
                  </a:lnTo>
                  <a:lnTo>
                    <a:pt x="2647014" y="1124529"/>
                  </a:lnTo>
                  <a:lnTo>
                    <a:pt x="2676235" y="1088595"/>
                  </a:lnTo>
                  <a:lnTo>
                    <a:pt x="2704087" y="1052083"/>
                  </a:lnTo>
                  <a:lnTo>
                    <a:pt x="2730547" y="1015026"/>
                  </a:lnTo>
                  <a:lnTo>
                    <a:pt x="2755593" y="977459"/>
                  </a:lnTo>
                  <a:lnTo>
                    <a:pt x="2779201" y="939414"/>
                  </a:lnTo>
                  <a:lnTo>
                    <a:pt x="2801348" y="900925"/>
                  </a:lnTo>
                  <a:lnTo>
                    <a:pt x="2822011" y="862026"/>
                  </a:lnTo>
                  <a:lnTo>
                    <a:pt x="2841167" y="822750"/>
                  </a:lnTo>
                  <a:lnTo>
                    <a:pt x="2858792" y="783129"/>
                  </a:lnTo>
                  <a:lnTo>
                    <a:pt x="2874865" y="743199"/>
                  </a:lnTo>
                  <a:lnTo>
                    <a:pt x="2889361" y="702992"/>
                  </a:lnTo>
                  <a:lnTo>
                    <a:pt x="2902258" y="662541"/>
                  </a:lnTo>
                  <a:lnTo>
                    <a:pt x="2913533" y="621881"/>
                  </a:lnTo>
                  <a:lnTo>
                    <a:pt x="2923161" y="581044"/>
                  </a:lnTo>
                  <a:lnTo>
                    <a:pt x="2931122" y="540064"/>
                  </a:lnTo>
                  <a:lnTo>
                    <a:pt x="2937390" y="498974"/>
                  </a:lnTo>
                  <a:lnTo>
                    <a:pt x="2941944" y="457809"/>
                  </a:lnTo>
                  <a:lnTo>
                    <a:pt x="2944759" y="416600"/>
                  </a:lnTo>
                  <a:lnTo>
                    <a:pt x="2945814" y="375383"/>
                  </a:lnTo>
                  <a:lnTo>
                    <a:pt x="2945085" y="334189"/>
                  </a:lnTo>
                  <a:lnTo>
                    <a:pt x="2942548" y="293053"/>
                  </a:lnTo>
                  <a:lnTo>
                    <a:pt x="2938181" y="252008"/>
                  </a:lnTo>
                  <a:lnTo>
                    <a:pt x="2931961" y="211088"/>
                  </a:lnTo>
                  <a:lnTo>
                    <a:pt x="2923864" y="170325"/>
                  </a:lnTo>
                  <a:lnTo>
                    <a:pt x="2913868" y="129754"/>
                  </a:lnTo>
                  <a:lnTo>
                    <a:pt x="2901949" y="89408"/>
                  </a:lnTo>
                  <a:lnTo>
                    <a:pt x="3181095" y="0"/>
                  </a:lnTo>
                  <a:lnTo>
                    <a:pt x="3193014" y="40343"/>
                  </a:lnTo>
                  <a:lnTo>
                    <a:pt x="3203010" y="80912"/>
                  </a:lnTo>
                  <a:lnTo>
                    <a:pt x="3211107" y="121672"/>
                  </a:lnTo>
                  <a:lnTo>
                    <a:pt x="3217327" y="162591"/>
                  </a:lnTo>
                  <a:lnTo>
                    <a:pt x="3221694" y="203633"/>
                  </a:lnTo>
                  <a:lnTo>
                    <a:pt x="3224231" y="244767"/>
                  </a:lnTo>
                  <a:lnTo>
                    <a:pt x="3224960" y="285959"/>
                  </a:lnTo>
                  <a:lnTo>
                    <a:pt x="3223906" y="327175"/>
                  </a:lnTo>
                  <a:lnTo>
                    <a:pt x="3221091" y="368381"/>
                  </a:lnTo>
                  <a:lnTo>
                    <a:pt x="3216537" y="409545"/>
                  </a:lnTo>
                  <a:lnTo>
                    <a:pt x="3210269" y="450633"/>
                  </a:lnTo>
                  <a:lnTo>
                    <a:pt x="3202310" y="491611"/>
                  </a:lnTo>
                  <a:lnTo>
                    <a:pt x="3192681" y="532446"/>
                  </a:lnTo>
                  <a:lnTo>
                    <a:pt x="3181408" y="573105"/>
                  </a:lnTo>
                  <a:lnTo>
                    <a:pt x="3168512" y="613554"/>
                  </a:lnTo>
                  <a:lnTo>
                    <a:pt x="3154016" y="653760"/>
                  </a:lnTo>
                  <a:lnTo>
                    <a:pt x="3137945" y="693689"/>
                  </a:lnTo>
                  <a:lnTo>
                    <a:pt x="3120320" y="733308"/>
                  </a:lnTo>
                  <a:lnTo>
                    <a:pt x="3101166" y="772583"/>
                  </a:lnTo>
                  <a:lnTo>
                    <a:pt x="3080504" y="811481"/>
                  </a:lnTo>
                  <a:lnTo>
                    <a:pt x="3058359" y="849969"/>
                  </a:lnTo>
                  <a:lnTo>
                    <a:pt x="3034753" y="888012"/>
                  </a:lnTo>
                  <a:lnTo>
                    <a:pt x="3009709" y="925579"/>
                  </a:lnTo>
                  <a:lnTo>
                    <a:pt x="2983251" y="962634"/>
                  </a:lnTo>
                  <a:lnTo>
                    <a:pt x="2955401" y="999145"/>
                  </a:lnTo>
                  <a:lnTo>
                    <a:pt x="2926183" y="1035079"/>
                  </a:lnTo>
                  <a:lnTo>
                    <a:pt x="2895620" y="1070401"/>
                  </a:lnTo>
                  <a:lnTo>
                    <a:pt x="2863735" y="1105079"/>
                  </a:lnTo>
                  <a:lnTo>
                    <a:pt x="2830550" y="1139079"/>
                  </a:lnTo>
                  <a:lnTo>
                    <a:pt x="2796090" y="1172367"/>
                  </a:lnTo>
                  <a:lnTo>
                    <a:pt x="2760377" y="1204911"/>
                  </a:lnTo>
                  <a:lnTo>
                    <a:pt x="2723434" y="1236676"/>
                  </a:lnTo>
                  <a:lnTo>
                    <a:pt x="2685284" y="1267629"/>
                  </a:lnTo>
                  <a:lnTo>
                    <a:pt x="2645951" y="1297737"/>
                  </a:lnTo>
                  <a:lnTo>
                    <a:pt x="2605457" y="1326966"/>
                  </a:lnTo>
                  <a:lnTo>
                    <a:pt x="2563826" y="1355284"/>
                  </a:lnTo>
                  <a:lnTo>
                    <a:pt x="2521080" y="1382655"/>
                  </a:lnTo>
                  <a:lnTo>
                    <a:pt x="2477244" y="1409048"/>
                  </a:lnTo>
                  <a:lnTo>
                    <a:pt x="2432339" y="1434428"/>
                  </a:lnTo>
                  <a:lnTo>
                    <a:pt x="2386389" y="1458763"/>
                  </a:lnTo>
                  <a:lnTo>
                    <a:pt x="2339418" y="1482018"/>
                  </a:lnTo>
                  <a:lnTo>
                    <a:pt x="2291447" y="1504160"/>
                  </a:lnTo>
                  <a:lnTo>
                    <a:pt x="2242501" y="1525157"/>
                  </a:lnTo>
                  <a:lnTo>
                    <a:pt x="2192602" y="1544973"/>
                  </a:lnTo>
                  <a:lnTo>
                    <a:pt x="2141773" y="1563577"/>
                  </a:lnTo>
                  <a:lnTo>
                    <a:pt x="2090039" y="1580934"/>
                  </a:lnTo>
                  <a:lnTo>
                    <a:pt x="1810765" y="1670392"/>
                  </a:lnTo>
                  <a:lnTo>
                    <a:pt x="1758560" y="1686336"/>
                  </a:lnTo>
                  <a:lnTo>
                    <a:pt x="1706286" y="1700746"/>
                  </a:lnTo>
                  <a:lnTo>
                    <a:pt x="1653986" y="1713634"/>
                  </a:lnTo>
                  <a:lnTo>
                    <a:pt x="1601703" y="1725009"/>
                  </a:lnTo>
                  <a:lnTo>
                    <a:pt x="1549480" y="1734880"/>
                  </a:lnTo>
                  <a:lnTo>
                    <a:pt x="1497360" y="1743259"/>
                  </a:lnTo>
                  <a:lnTo>
                    <a:pt x="1445384" y="1750154"/>
                  </a:lnTo>
                  <a:lnTo>
                    <a:pt x="1393597" y="1755576"/>
                  </a:lnTo>
                  <a:lnTo>
                    <a:pt x="1342041" y="1759534"/>
                  </a:lnTo>
                  <a:lnTo>
                    <a:pt x="1290758" y="1762040"/>
                  </a:lnTo>
                  <a:lnTo>
                    <a:pt x="1239791" y="1763101"/>
                  </a:lnTo>
                  <a:lnTo>
                    <a:pt x="1189184" y="1762729"/>
                  </a:lnTo>
                  <a:lnTo>
                    <a:pt x="1138979" y="1760934"/>
                  </a:lnTo>
                  <a:lnTo>
                    <a:pt x="1089218" y="1757725"/>
                  </a:lnTo>
                  <a:lnTo>
                    <a:pt x="1039945" y="1753112"/>
                  </a:lnTo>
                  <a:lnTo>
                    <a:pt x="991202" y="1747105"/>
                  </a:lnTo>
                  <a:lnTo>
                    <a:pt x="943032" y="1739714"/>
                  </a:lnTo>
                  <a:lnTo>
                    <a:pt x="895477" y="1730949"/>
                  </a:lnTo>
                  <a:lnTo>
                    <a:pt x="848582" y="1720820"/>
                  </a:lnTo>
                  <a:lnTo>
                    <a:pt x="802387" y="1709337"/>
                  </a:lnTo>
                  <a:lnTo>
                    <a:pt x="756937" y="1696510"/>
                  </a:lnTo>
                  <a:lnTo>
                    <a:pt x="712274" y="1682348"/>
                  </a:lnTo>
                  <a:lnTo>
                    <a:pt x="668440" y="1666862"/>
                  </a:lnTo>
                  <a:lnTo>
                    <a:pt x="625478" y="1650062"/>
                  </a:lnTo>
                  <a:lnTo>
                    <a:pt x="583432" y="1631957"/>
                  </a:lnTo>
                  <a:lnTo>
                    <a:pt x="542344" y="1612557"/>
                  </a:lnTo>
                  <a:lnTo>
                    <a:pt x="502256" y="1591873"/>
                  </a:lnTo>
                  <a:lnTo>
                    <a:pt x="463212" y="1569914"/>
                  </a:lnTo>
                  <a:lnTo>
                    <a:pt x="425254" y="1546690"/>
                  </a:lnTo>
                  <a:lnTo>
                    <a:pt x="388425" y="1522211"/>
                  </a:lnTo>
                  <a:lnTo>
                    <a:pt x="352768" y="1496487"/>
                  </a:lnTo>
                  <a:lnTo>
                    <a:pt x="318326" y="1469528"/>
                  </a:lnTo>
                  <a:lnTo>
                    <a:pt x="285141" y="1441344"/>
                  </a:lnTo>
                  <a:lnTo>
                    <a:pt x="253256" y="1411945"/>
                  </a:lnTo>
                  <a:lnTo>
                    <a:pt x="222714" y="1381341"/>
                  </a:lnTo>
                  <a:lnTo>
                    <a:pt x="193557" y="1349541"/>
                  </a:lnTo>
                  <a:lnTo>
                    <a:pt x="165829" y="1316555"/>
                  </a:lnTo>
                  <a:lnTo>
                    <a:pt x="139573" y="1282395"/>
                  </a:lnTo>
                  <a:lnTo>
                    <a:pt x="0" y="1327124"/>
                  </a:lnTo>
                  <a:lnTo>
                    <a:pt x="143637" y="973239"/>
                  </a:lnTo>
                  <a:lnTo>
                    <a:pt x="558291" y="1148207"/>
                  </a:lnTo>
                  <a:lnTo>
                    <a:pt x="418718" y="1192936"/>
                  </a:lnTo>
                  <a:lnTo>
                    <a:pt x="445017" y="1227134"/>
                  </a:lnTo>
                  <a:lnTo>
                    <a:pt x="472808" y="1260170"/>
                  </a:lnTo>
                  <a:lnTo>
                    <a:pt x="502049" y="1292032"/>
                  </a:lnTo>
                  <a:lnTo>
                    <a:pt x="532698" y="1322708"/>
                  </a:lnTo>
                  <a:lnTo>
                    <a:pt x="564711" y="1352186"/>
                  </a:lnTo>
                  <a:lnTo>
                    <a:pt x="598047" y="1380454"/>
                  </a:lnTo>
                  <a:lnTo>
                    <a:pt x="632663" y="1407500"/>
                  </a:lnTo>
                  <a:lnTo>
                    <a:pt x="668516" y="1433312"/>
                  </a:lnTo>
                  <a:lnTo>
                    <a:pt x="705563" y="1457879"/>
                  </a:lnTo>
                  <a:lnTo>
                    <a:pt x="743763" y="1481189"/>
                  </a:lnTo>
                  <a:lnTo>
                    <a:pt x="783072" y="1503229"/>
                  </a:lnTo>
                  <a:lnTo>
                    <a:pt x="823448" y="1523988"/>
                  </a:lnTo>
                  <a:lnTo>
                    <a:pt x="864849" y="1543453"/>
                  </a:lnTo>
                  <a:lnTo>
                    <a:pt x="907232" y="1561614"/>
                  </a:lnTo>
                  <a:lnTo>
                    <a:pt x="950553" y="1578458"/>
                  </a:lnTo>
                  <a:lnTo>
                    <a:pt x="994772" y="1593973"/>
                  </a:lnTo>
                  <a:lnTo>
                    <a:pt x="1039845" y="1608148"/>
                  </a:lnTo>
                  <a:lnTo>
                    <a:pt x="1085729" y="1620969"/>
                  </a:lnTo>
                  <a:lnTo>
                    <a:pt x="1132382" y="1632427"/>
                  </a:lnTo>
                  <a:lnTo>
                    <a:pt x="1179762" y="1642508"/>
                  </a:lnTo>
                  <a:lnTo>
                    <a:pt x="1227825" y="1651200"/>
                  </a:lnTo>
                  <a:lnTo>
                    <a:pt x="1276530" y="1658493"/>
                  </a:lnTo>
                  <a:lnTo>
                    <a:pt x="1325834" y="1664373"/>
                  </a:lnTo>
                  <a:lnTo>
                    <a:pt x="1375694" y="1668830"/>
                  </a:lnTo>
                  <a:lnTo>
                    <a:pt x="1426067" y="1671850"/>
                  </a:lnTo>
                  <a:lnTo>
                    <a:pt x="1476912" y="1673423"/>
                  </a:lnTo>
                  <a:lnTo>
                    <a:pt x="1528185" y="1673536"/>
                  </a:lnTo>
                  <a:lnTo>
                    <a:pt x="1579844" y="1672178"/>
                  </a:lnTo>
                  <a:lnTo>
                    <a:pt x="1631846" y="1669337"/>
                  </a:lnTo>
                  <a:lnTo>
                    <a:pt x="1684149" y="1665000"/>
                  </a:lnTo>
                  <a:lnTo>
                    <a:pt x="1736711" y="1659155"/>
                  </a:lnTo>
                  <a:lnTo>
                    <a:pt x="1789488" y="1651792"/>
                  </a:lnTo>
                  <a:lnTo>
                    <a:pt x="1842438" y="1642898"/>
                  </a:lnTo>
                  <a:lnTo>
                    <a:pt x="1895519" y="1632461"/>
                  </a:lnTo>
                  <a:lnTo>
                    <a:pt x="1948688" y="1620469"/>
                  </a:lnTo>
                </a:path>
              </a:pathLst>
            </a:custGeom>
            <a:ln w="25399">
              <a:solidFill>
                <a:srgbClr val="385D89"/>
              </a:solidFill>
            </a:ln>
          </p:spPr>
          <p:txBody>
            <a:bodyPr wrap="square" lIns="0" tIns="0" rIns="0" bIns="0" rtlCol="0"/>
            <a:lstStyle/>
            <a:p>
              <a:endParaRPr/>
            </a:p>
          </p:txBody>
        </p:sp>
      </p:grpSp>
      <p:sp>
        <p:nvSpPr>
          <p:cNvPr id="9" name="object 9"/>
          <p:cNvSpPr txBox="1"/>
          <p:nvPr/>
        </p:nvSpPr>
        <p:spPr>
          <a:xfrm>
            <a:off x="106171" y="6550558"/>
            <a:ext cx="486854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Calibri"/>
                <a:cs typeface="Calibri"/>
                <a:hlinkClick r:id="rId5"/>
              </a:rPr>
              <a:t>http://www.albertelli.com/photoarchive/Random_2003/lawn_jenga0002.jpeg</a:t>
            </a:r>
            <a:endParaRPr sz="1200">
              <a:latin typeface="Calibri"/>
              <a:cs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1453" y="461594"/>
            <a:ext cx="2644775" cy="697230"/>
          </a:xfrm>
          <a:prstGeom prst="rect">
            <a:avLst/>
          </a:prstGeom>
        </p:spPr>
        <p:txBody>
          <a:bodyPr vert="horz" wrap="square" lIns="0" tIns="13335" rIns="0" bIns="0" rtlCol="0">
            <a:spAutoFit/>
          </a:bodyPr>
          <a:lstStyle/>
          <a:p>
            <a:pPr marL="12700">
              <a:lnSpc>
                <a:spcPct val="100000"/>
              </a:lnSpc>
              <a:spcBef>
                <a:spcPts val="105"/>
              </a:spcBef>
            </a:pPr>
            <a:r>
              <a:rPr spc="-25" dirty="0"/>
              <a:t>Referencias</a:t>
            </a:r>
          </a:p>
        </p:txBody>
      </p:sp>
      <p:sp>
        <p:nvSpPr>
          <p:cNvPr id="3" name="object 3"/>
          <p:cNvSpPr txBox="1"/>
          <p:nvPr/>
        </p:nvSpPr>
        <p:spPr>
          <a:xfrm>
            <a:off x="535940" y="1429257"/>
            <a:ext cx="7827009" cy="3079750"/>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2000" b="1" spc="-15" dirty="0">
                <a:latin typeface="Calibri"/>
                <a:cs typeface="Calibri"/>
              </a:rPr>
              <a:t>Posters</a:t>
            </a:r>
            <a:r>
              <a:rPr sz="2000" b="1" spc="-50" dirty="0">
                <a:latin typeface="Calibri"/>
                <a:cs typeface="Calibri"/>
              </a:rPr>
              <a:t> </a:t>
            </a:r>
            <a:r>
              <a:rPr sz="2000" b="1" spc="-5" dirty="0">
                <a:latin typeface="Calibri"/>
                <a:cs typeface="Calibri"/>
              </a:rPr>
              <a:t>motivacionales</a:t>
            </a:r>
            <a:endParaRPr sz="2000" dirty="0">
              <a:latin typeface="Calibri"/>
              <a:cs typeface="Calibri"/>
            </a:endParaRPr>
          </a:p>
          <a:p>
            <a:pPr marL="355600">
              <a:lnSpc>
                <a:spcPct val="100000"/>
              </a:lnSpc>
              <a:spcBef>
                <a:spcPts val="35"/>
              </a:spcBef>
            </a:pPr>
            <a:r>
              <a:rPr sz="1400" u="sng" spc="-5" dirty="0">
                <a:solidFill>
                  <a:srgbClr val="0000FF"/>
                </a:solidFill>
                <a:uFill>
                  <a:solidFill>
                    <a:srgbClr val="0000FF"/>
                  </a:solidFill>
                </a:uFill>
                <a:latin typeface="Calibri"/>
                <a:cs typeface="Calibri"/>
                <a:hlinkClick r:id="rId2"/>
              </a:rPr>
              <a:t>http://lostechies.com/derickbailey/2009/02/11/solid-development-principles-in-motivational-pictures/</a:t>
            </a:r>
            <a:endParaRPr sz="1400" dirty="0">
              <a:latin typeface="Calibri"/>
              <a:cs typeface="Calibri"/>
            </a:endParaRPr>
          </a:p>
          <a:p>
            <a:pPr marL="355600" indent="-342900">
              <a:lnSpc>
                <a:spcPct val="100000"/>
              </a:lnSpc>
              <a:spcBef>
                <a:spcPts val="445"/>
              </a:spcBef>
              <a:buFont typeface="Arial MT"/>
              <a:buChar char="•"/>
              <a:tabLst>
                <a:tab pos="354965" algn="l"/>
                <a:tab pos="355600" algn="l"/>
              </a:tabLst>
            </a:pPr>
            <a:r>
              <a:rPr sz="2000" b="1" spc="-10" dirty="0">
                <a:latin typeface="Calibri"/>
                <a:cs typeface="Calibri"/>
              </a:rPr>
              <a:t>PluralSight</a:t>
            </a:r>
            <a:r>
              <a:rPr sz="2000" b="1" spc="-25" dirty="0">
                <a:latin typeface="Calibri"/>
                <a:cs typeface="Calibri"/>
              </a:rPr>
              <a:t> </a:t>
            </a:r>
            <a:r>
              <a:rPr sz="2000" b="1" dirty="0">
                <a:latin typeface="Calibri"/>
                <a:cs typeface="Calibri"/>
              </a:rPr>
              <a:t>–</a:t>
            </a:r>
            <a:r>
              <a:rPr sz="2000" b="1" spc="5" dirty="0">
                <a:latin typeface="Calibri"/>
                <a:cs typeface="Calibri"/>
              </a:rPr>
              <a:t> </a:t>
            </a:r>
            <a:r>
              <a:rPr sz="2000" b="1" dirty="0">
                <a:latin typeface="Calibri"/>
                <a:cs typeface="Calibri"/>
              </a:rPr>
              <a:t>SOLID</a:t>
            </a:r>
            <a:r>
              <a:rPr sz="2000" b="1" spc="-10" dirty="0">
                <a:latin typeface="Calibri"/>
                <a:cs typeface="Calibri"/>
              </a:rPr>
              <a:t> </a:t>
            </a:r>
            <a:r>
              <a:rPr sz="2000" b="1" spc="-5" dirty="0">
                <a:latin typeface="Calibri"/>
                <a:cs typeface="Calibri"/>
              </a:rPr>
              <a:t>Principles</a:t>
            </a:r>
            <a:r>
              <a:rPr sz="2000" b="1" spc="-20" dirty="0">
                <a:latin typeface="Calibri"/>
                <a:cs typeface="Calibri"/>
              </a:rPr>
              <a:t> </a:t>
            </a:r>
            <a:r>
              <a:rPr sz="2000" b="1" dirty="0">
                <a:latin typeface="Calibri"/>
                <a:cs typeface="Calibri"/>
              </a:rPr>
              <a:t>of</a:t>
            </a:r>
            <a:r>
              <a:rPr sz="2000" b="1" spc="5" dirty="0">
                <a:latin typeface="Calibri"/>
                <a:cs typeface="Calibri"/>
              </a:rPr>
              <a:t> </a:t>
            </a:r>
            <a:r>
              <a:rPr sz="2000" b="1" spc="-5" dirty="0">
                <a:latin typeface="Calibri"/>
                <a:cs typeface="Calibri"/>
              </a:rPr>
              <a:t>Object</a:t>
            </a:r>
            <a:r>
              <a:rPr sz="2000" b="1" spc="-25" dirty="0">
                <a:latin typeface="Calibri"/>
                <a:cs typeface="Calibri"/>
              </a:rPr>
              <a:t> </a:t>
            </a:r>
            <a:r>
              <a:rPr sz="2000" b="1" spc="-10" dirty="0">
                <a:latin typeface="Calibri"/>
                <a:cs typeface="Calibri"/>
              </a:rPr>
              <a:t>Oriented</a:t>
            </a:r>
            <a:r>
              <a:rPr sz="2000" b="1" dirty="0">
                <a:latin typeface="Calibri"/>
                <a:cs typeface="Calibri"/>
              </a:rPr>
              <a:t> </a:t>
            </a:r>
            <a:r>
              <a:rPr sz="2000" b="1" spc="-5" dirty="0">
                <a:latin typeface="Calibri"/>
                <a:cs typeface="Calibri"/>
              </a:rPr>
              <a:t>Design</a:t>
            </a:r>
            <a:endParaRPr sz="2000" dirty="0">
              <a:latin typeface="Calibri"/>
              <a:cs typeface="Calibri"/>
            </a:endParaRPr>
          </a:p>
          <a:p>
            <a:pPr marL="355600" marR="159385">
              <a:lnSpc>
                <a:spcPct val="100000"/>
              </a:lnSpc>
              <a:spcBef>
                <a:spcPts val="35"/>
              </a:spcBef>
            </a:pPr>
            <a:r>
              <a:rPr sz="1400" u="sng" spc="-10" dirty="0">
                <a:solidFill>
                  <a:srgbClr val="0000FF"/>
                </a:solidFill>
                <a:uFill>
                  <a:solidFill>
                    <a:srgbClr val="0000FF"/>
                  </a:solidFill>
                </a:uFill>
                <a:latin typeface="Calibri"/>
                <a:cs typeface="Calibri"/>
                <a:hlinkClick r:id="rId3"/>
              </a:rPr>
              <a:t>http://www.pluralsight-training.net/microsoft/Courses/TableOfContents?courseName=principles-oo- </a:t>
            </a:r>
            <a:r>
              <a:rPr sz="1400" spc="-5" dirty="0">
                <a:solidFill>
                  <a:srgbClr val="0000FF"/>
                </a:solidFill>
                <a:latin typeface="Calibri"/>
                <a:cs typeface="Calibri"/>
              </a:rPr>
              <a:t> </a:t>
            </a:r>
            <a:r>
              <a:rPr sz="1400" u="sng" dirty="0">
                <a:solidFill>
                  <a:srgbClr val="0000FF"/>
                </a:solidFill>
                <a:uFill>
                  <a:solidFill>
                    <a:srgbClr val="0000FF"/>
                  </a:solidFill>
                </a:uFill>
                <a:latin typeface="Calibri"/>
                <a:cs typeface="Calibri"/>
                <a:hlinkClick r:id="rId3"/>
              </a:rPr>
              <a:t>design</a:t>
            </a:r>
            <a:endParaRPr sz="1400" dirty="0">
              <a:latin typeface="Calibri"/>
              <a:cs typeface="Calibri"/>
            </a:endParaRPr>
          </a:p>
          <a:p>
            <a:pPr marL="355600" indent="-342900">
              <a:lnSpc>
                <a:spcPct val="100000"/>
              </a:lnSpc>
              <a:spcBef>
                <a:spcPts val="445"/>
              </a:spcBef>
              <a:buFont typeface="Arial MT"/>
              <a:buChar char="•"/>
              <a:tabLst>
                <a:tab pos="354965" algn="l"/>
                <a:tab pos="355600" algn="l"/>
              </a:tabLst>
            </a:pPr>
            <a:r>
              <a:rPr sz="2000" b="1" spc="-5" dirty="0">
                <a:latin typeface="Calibri"/>
                <a:cs typeface="Calibri"/>
              </a:rPr>
              <a:t>Principios</a:t>
            </a:r>
            <a:r>
              <a:rPr sz="2000" b="1" spc="-60" dirty="0">
                <a:latin typeface="Calibri"/>
                <a:cs typeface="Calibri"/>
              </a:rPr>
              <a:t> </a:t>
            </a:r>
            <a:r>
              <a:rPr sz="2000" b="1" dirty="0">
                <a:latin typeface="Calibri"/>
                <a:cs typeface="Calibri"/>
              </a:rPr>
              <a:t>de </a:t>
            </a:r>
            <a:r>
              <a:rPr sz="2000" b="1" spc="-5" dirty="0">
                <a:latin typeface="Calibri"/>
                <a:cs typeface="Calibri"/>
              </a:rPr>
              <a:t>DOO</a:t>
            </a:r>
            <a:r>
              <a:rPr sz="2000" b="1" spc="-10" dirty="0">
                <a:latin typeface="Calibri"/>
                <a:cs typeface="Calibri"/>
              </a:rPr>
              <a:t> </a:t>
            </a:r>
            <a:r>
              <a:rPr sz="2000" b="1" dirty="0">
                <a:latin typeface="Calibri"/>
                <a:cs typeface="Calibri"/>
              </a:rPr>
              <a:t>–</a:t>
            </a:r>
            <a:r>
              <a:rPr sz="2000" b="1" spc="-5" dirty="0">
                <a:latin typeface="Calibri"/>
                <a:cs typeface="Calibri"/>
              </a:rPr>
              <a:t> </a:t>
            </a:r>
            <a:r>
              <a:rPr sz="2000" b="1" dirty="0">
                <a:latin typeface="Calibri"/>
                <a:cs typeface="Calibri"/>
              </a:rPr>
              <a:t>Bob</a:t>
            </a:r>
            <a:r>
              <a:rPr sz="2000" b="1" spc="-20" dirty="0">
                <a:latin typeface="Calibri"/>
                <a:cs typeface="Calibri"/>
              </a:rPr>
              <a:t> </a:t>
            </a:r>
            <a:r>
              <a:rPr sz="2000" b="1" dirty="0">
                <a:latin typeface="Calibri"/>
                <a:cs typeface="Calibri"/>
              </a:rPr>
              <a:t>Martin</a:t>
            </a:r>
            <a:endParaRPr sz="2000" dirty="0">
              <a:latin typeface="Calibri"/>
              <a:cs typeface="Calibri"/>
            </a:endParaRPr>
          </a:p>
          <a:p>
            <a:pPr marL="355600">
              <a:lnSpc>
                <a:spcPct val="100000"/>
              </a:lnSpc>
              <a:spcBef>
                <a:spcPts val="35"/>
              </a:spcBef>
            </a:pPr>
            <a:r>
              <a:rPr sz="1400" u="sng" spc="-5" dirty="0">
                <a:solidFill>
                  <a:srgbClr val="0000FF"/>
                </a:solidFill>
                <a:uFill>
                  <a:solidFill>
                    <a:srgbClr val="0000FF"/>
                  </a:solidFill>
                </a:uFill>
                <a:latin typeface="Calibri"/>
                <a:cs typeface="Calibri"/>
                <a:hlinkClick r:id="rId4"/>
              </a:rPr>
              <a:t>http://butunclebob.com/ArticleS.UncleBob.PrinciplesOfOod</a:t>
            </a:r>
            <a:endParaRPr sz="1400" dirty="0">
              <a:latin typeface="Calibri"/>
              <a:cs typeface="Calibri"/>
            </a:endParaRPr>
          </a:p>
          <a:p>
            <a:pPr marL="355600" indent="-342900">
              <a:lnSpc>
                <a:spcPct val="100000"/>
              </a:lnSpc>
              <a:spcBef>
                <a:spcPts val="445"/>
              </a:spcBef>
              <a:buFont typeface="Arial MT"/>
              <a:buChar char="•"/>
              <a:tabLst>
                <a:tab pos="354965" algn="l"/>
                <a:tab pos="355600" algn="l"/>
              </a:tabLst>
            </a:pPr>
            <a:r>
              <a:rPr sz="2000" b="1" spc="-20" dirty="0">
                <a:latin typeface="Calibri"/>
                <a:cs typeface="Calibri"/>
              </a:rPr>
              <a:t>Pablo’s</a:t>
            </a:r>
            <a:r>
              <a:rPr sz="2000" b="1" spc="-45" dirty="0">
                <a:latin typeface="Calibri"/>
                <a:cs typeface="Calibri"/>
              </a:rPr>
              <a:t> </a:t>
            </a:r>
            <a:r>
              <a:rPr sz="2000" b="1" dirty="0">
                <a:latin typeface="Calibri"/>
                <a:cs typeface="Calibri"/>
              </a:rPr>
              <a:t>SOLID</a:t>
            </a:r>
            <a:r>
              <a:rPr sz="2000" b="1" spc="-15" dirty="0">
                <a:latin typeface="Calibri"/>
                <a:cs typeface="Calibri"/>
              </a:rPr>
              <a:t> </a:t>
            </a:r>
            <a:r>
              <a:rPr sz="2000" b="1" spc="-10" dirty="0">
                <a:latin typeface="Calibri"/>
                <a:cs typeface="Calibri"/>
              </a:rPr>
              <a:t>Software</a:t>
            </a:r>
            <a:r>
              <a:rPr sz="2000" b="1" spc="5" dirty="0">
                <a:latin typeface="Calibri"/>
                <a:cs typeface="Calibri"/>
              </a:rPr>
              <a:t> </a:t>
            </a:r>
            <a:r>
              <a:rPr sz="2000" b="1" spc="-10" dirty="0">
                <a:latin typeface="Calibri"/>
                <a:cs typeface="Calibri"/>
              </a:rPr>
              <a:t>Development</a:t>
            </a:r>
            <a:endParaRPr sz="2000" dirty="0">
              <a:latin typeface="Calibri"/>
              <a:cs typeface="Calibri"/>
            </a:endParaRPr>
          </a:p>
          <a:p>
            <a:pPr marL="355600">
              <a:lnSpc>
                <a:spcPct val="100000"/>
              </a:lnSpc>
              <a:spcBef>
                <a:spcPts val="40"/>
              </a:spcBef>
            </a:pPr>
            <a:r>
              <a:rPr sz="1400" u="sng" spc="-5" dirty="0">
                <a:solidFill>
                  <a:srgbClr val="0000FF"/>
                </a:solidFill>
                <a:uFill>
                  <a:solidFill>
                    <a:srgbClr val="0000FF"/>
                  </a:solidFill>
                </a:uFill>
                <a:latin typeface="Calibri"/>
                <a:cs typeface="Calibri"/>
                <a:hlinkClick r:id="rId5"/>
              </a:rPr>
              <a:t>http://lostechies.com/wp-content/uploads/2011/03/pablos_solid_ebook.pdf</a:t>
            </a:r>
            <a:endParaRPr sz="1400" dirty="0">
              <a:latin typeface="Calibri"/>
              <a:cs typeface="Calibri"/>
            </a:endParaRPr>
          </a:p>
          <a:p>
            <a:pPr marL="355600" indent="-342900">
              <a:lnSpc>
                <a:spcPct val="100000"/>
              </a:lnSpc>
              <a:spcBef>
                <a:spcPts val="445"/>
              </a:spcBef>
              <a:buFont typeface="Arial MT"/>
              <a:buChar char="•"/>
              <a:tabLst>
                <a:tab pos="354965" algn="l"/>
                <a:tab pos="355600" algn="l"/>
              </a:tabLst>
            </a:pPr>
            <a:r>
              <a:rPr sz="2000" b="1" spc="-5" dirty="0">
                <a:latin typeface="Calibri"/>
                <a:cs typeface="Calibri"/>
              </a:rPr>
              <a:t>Principios</a:t>
            </a:r>
            <a:r>
              <a:rPr sz="2000" b="1" spc="-55" dirty="0">
                <a:latin typeface="Calibri"/>
                <a:cs typeface="Calibri"/>
              </a:rPr>
              <a:t> </a:t>
            </a:r>
            <a:r>
              <a:rPr sz="2000" b="1" dirty="0">
                <a:latin typeface="Calibri"/>
                <a:cs typeface="Calibri"/>
              </a:rPr>
              <a:t>SOLID</a:t>
            </a:r>
            <a:r>
              <a:rPr sz="2000" b="1" spc="-10" dirty="0">
                <a:latin typeface="Calibri"/>
                <a:cs typeface="Calibri"/>
              </a:rPr>
              <a:t> </a:t>
            </a:r>
            <a:r>
              <a:rPr sz="2000" b="1" spc="-5" dirty="0">
                <a:latin typeface="Calibri"/>
                <a:cs typeface="Calibri"/>
              </a:rPr>
              <a:t>con</a:t>
            </a:r>
            <a:r>
              <a:rPr sz="2000" b="1" spc="-15" dirty="0">
                <a:latin typeface="Calibri"/>
                <a:cs typeface="Calibri"/>
              </a:rPr>
              <a:t> </a:t>
            </a:r>
            <a:r>
              <a:rPr sz="2000" b="1" dirty="0">
                <a:latin typeface="Calibri"/>
                <a:cs typeface="Calibri"/>
              </a:rPr>
              <a:t>ejemplos</a:t>
            </a:r>
            <a:r>
              <a:rPr sz="2000" b="1" spc="-20" dirty="0">
                <a:latin typeface="Calibri"/>
                <a:cs typeface="Calibri"/>
              </a:rPr>
              <a:t> </a:t>
            </a:r>
            <a:r>
              <a:rPr sz="2000" b="1" spc="-10" dirty="0">
                <a:latin typeface="Calibri"/>
                <a:cs typeface="Calibri"/>
              </a:rPr>
              <a:t>reales</a:t>
            </a:r>
            <a:endParaRPr sz="2000" dirty="0">
              <a:latin typeface="Calibri"/>
              <a:cs typeface="Calibri"/>
            </a:endParaRPr>
          </a:p>
          <a:p>
            <a:pPr marL="355600">
              <a:lnSpc>
                <a:spcPct val="100000"/>
              </a:lnSpc>
              <a:spcBef>
                <a:spcPts val="35"/>
              </a:spcBef>
            </a:pPr>
            <a:r>
              <a:rPr sz="1400" u="sng" spc="-5" dirty="0">
                <a:solidFill>
                  <a:srgbClr val="0000FF"/>
                </a:solidFill>
                <a:uFill>
                  <a:solidFill>
                    <a:srgbClr val="0000FF"/>
                  </a:solidFill>
                </a:uFill>
                <a:latin typeface="Calibri"/>
                <a:cs typeface="Calibri"/>
                <a:hlinkClick r:id="rId6"/>
              </a:rPr>
              <a:t>http://blog.gauffin.org/2012/05/solid-principles-with-real-world-examples/</a:t>
            </a:r>
            <a:endParaRPr sz="1400" dirty="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37" cy="6857997"/>
          </a:xfrm>
          <a:prstGeom prst="rect">
            <a:avLst/>
          </a:prstGeom>
        </p:spPr>
      </p:pic>
      <p:sp>
        <p:nvSpPr>
          <p:cNvPr id="3" name="object 3"/>
          <p:cNvSpPr txBox="1">
            <a:spLocks noGrp="1"/>
          </p:cNvSpPr>
          <p:nvPr>
            <p:ph type="title"/>
          </p:nvPr>
        </p:nvSpPr>
        <p:spPr>
          <a:xfrm>
            <a:off x="4025010" y="5634024"/>
            <a:ext cx="4662170" cy="1122680"/>
          </a:xfrm>
          <a:prstGeom prst="rect">
            <a:avLst/>
          </a:prstGeom>
        </p:spPr>
        <p:txBody>
          <a:bodyPr vert="horz" wrap="square" lIns="0" tIns="12700" rIns="0" bIns="0" rtlCol="0">
            <a:spAutoFit/>
          </a:bodyPr>
          <a:lstStyle/>
          <a:p>
            <a:pPr marL="12700">
              <a:lnSpc>
                <a:spcPct val="100000"/>
              </a:lnSpc>
              <a:spcBef>
                <a:spcPts val="100"/>
              </a:spcBef>
            </a:pPr>
            <a:r>
              <a:rPr sz="7200" b="1" spc="-5" dirty="0">
                <a:solidFill>
                  <a:srgbClr val="FFFFFF"/>
                </a:solidFill>
                <a:latin typeface="Calibri"/>
                <a:cs typeface="Calibri"/>
              </a:rPr>
              <a:t>¿P</a:t>
            </a:r>
            <a:r>
              <a:rPr sz="7200" b="1" spc="-90" dirty="0">
                <a:solidFill>
                  <a:srgbClr val="FFFFFF"/>
                </a:solidFill>
                <a:latin typeface="Calibri"/>
                <a:cs typeface="Calibri"/>
              </a:rPr>
              <a:t>r</a:t>
            </a:r>
            <a:r>
              <a:rPr sz="7200" b="1" spc="-5" dirty="0">
                <a:solidFill>
                  <a:srgbClr val="FFFFFF"/>
                </a:solidFill>
                <a:latin typeface="Calibri"/>
                <a:cs typeface="Calibri"/>
              </a:rPr>
              <a:t>egu</a:t>
            </a:r>
            <a:r>
              <a:rPr sz="7200" b="1" spc="-85" dirty="0">
                <a:solidFill>
                  <a:srgbClr val="FFFFFF"/>
                </a:solidFill>
                <a:latin typeface="Calibri"/>
                <a:cs typeface="Calibri"/>
              </a:rPr>
              <a:t>n</a:t>
            </a:r>
            <a:r>
              <a:rPr sz="7200" b="1" spc="-70" dirty="0">
                <a:solidFill>
                  <a:srgbClr val="FFFFFF"/>
                </a:solidFill>
                <a:latin typeface="Calibri"/>
                <a:cs typeface="Calibri"/>
              </a:rPr>
              <a:t>t</a:t>
            </a:r>
            <a:r>
              <a:rPr sz="7200" b="1" dirty="0">
                <a:solidFill>
                  <a:srgbClr val="FFFFFF"/>
                </a:solidFill>
                <a:latin typeface="Calibri"/>
                <a:cs typeface="Calibri"/>
              </a:rPr>
              <a:t>a</a:t>
            </a:r>
            <a:r>
              <a:rPr sz="7200" b="1" spc="5" dirty="0">
                <a:solidFill>
                  <a:srgbClr val="FFFFFF"/>
                </a:solidFill>
                <a:latin typeface="Calibri"/>
                <a:cs typeface="Calibri"/>
              </a:rPr>
              <a:t>s</a:t>
            </a:r>
            <a:r>
              <a:rPr sz="7200" b="1" dirty="0">
                <a:solidFill>
                  <a:srgbClr val="FFFFFF"/>
                </a:solidFill>
                <a:latin typeface="Calibri"/>
                <a:cs typeface="Calibri"/>
              </a:rPr>
              <a:t>?</a:t>
            </a:r>
            <a:endParaRPr sz="7200">
              <a:latin typeface="Calibri"/>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6981" y="1228529"/>
            <a:ext cx="8959110" cy="42625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6857996"/>
          </a:xfrm>
          <a:prstGeom prst="rect">
            <a:avLst/>
          </a:prstGeom>
        </p:spPr>
      </p:pic>
      <p:sp>
        <p:nvSpPr>
          <p:cNvPr id="3" name="object 3"/>
          <p:cNvSpPr txBox="1"/>
          <p:nvPr/>
        </p:nvSpPr>
        <p:spPr>
          <a:xfrm>
            <a:off x="106171" y="6550558"/>
            <a:ext cx="430339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FFFFFF"/>
                </a:solidFill>
                <a:latin typeface="Calibri"/>
                <a:cs typeface="Calibri"/>
              </a:rPr>
              <a:t>http://browse.deviantart.com/?qh=&amp;section=&amp;q=avengers#/d41k54l</a:t>
            </a:r>
            <a:endParaRPr sz="1200">
              <a:latin typeface="Calibri"/>
              <a:cs typeface="Calibri"/>
            </a:endParaRPr>
          </a:p>
        </p:txBody>
      </p:sp>
      <p:sp>
        <p:nvSpPr>
          <p:cNvPr id="4" name="object 4"/>
          <p:cNvSpPr txBox="1"/>
          <p:nvPr/>
        </p:nvSpPr>
        <p:spPr>
          <a:xfrm>
            <a:off x="859637" y="267665"/>
            <a:ext cx="426593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FFFFFF"/>
                </a:solidFill>
                <a:latin typeface="Calibri"/>
                <a:cs typeface="Calibri"/>
              </a:rPr>
              <a:t>Quien</a:t>
            </a:r>
            <a:r>
              <a:rPr sz="3200" b="1" spc="-35" dirty="0">
                <a:solidFill>
                  <a:srgbClr val="FFFFFF"/>
                </a:solidFill>
                <a:latin typeface="Calibri"/>
                <a:cs typeface="Calibri"/>
              </a:rPr>
              <a:t> </a:t>
            </a:r>
            <a:r>
              <a:rPr sz="3200" b="1" dirty="0">
                <a:solidFill>
                  <a:srgbClr val="FFFFFF"/>
                </a:solidFill>
                <a:latin typeface="Calibri"/>
                <a:cs typeface="Calibri"/>
              </a:rPr>
              <a:t>nos</a:t>
            </a:r>
            <a:r>
              <a:rPr sz="3200" b="1" spc="-30" dirty="0">
                <a:solidFill>
                  <a:srgbClr val="FFFFFF"/>
                </a:solidFill>
                <a:latin typeface="Calibri"/>
                <a:cs typeface="Calibri"/>
              </a:rPr>
              <a:t> </a:t>
            </a:r>
            <a:r>
              <a:rPr sz="3200" b="1" spc="-15" dirty="0">
                <a:solidFill>
                  <a:srgbClr val="FFFFFF"/>
                </a:solidFill>
                <a:latin typeface="Calibri"/>
                <a:cs typeface="Calibri"/>
              </a:rPr>
              <a:t>podrá</a:t>
            </a:r>
            <a:r>
              <a:rPr sz="3200" b="1" spc="-30" dirty="0">
                <a:solidFill>
                  <a:srgbClr val="FFFFFF"/>
                </a:solidFill>
                <a:latin typeface="Calibri"/>
                <a:cs typeface="Calibri"/>
              </a:rPr>
              <a:t> </a:t>
            </a:r>
            <a:r>
              <a:rPr sz="3200" b="1" spc="-10" dirty="0">
                <a:solidFill>
                  <a:srgbClr val="FFFFFF"/>
                </a:solidFill>
                <a:latin typeface="Calibri"/>
                <a:cs typeface="Calibri"/>
              </a:rPr>
              <a:t>ayudar?</a:t>
            </a:r>
            <a:endParaRPr sz="3200">
              <a:latin typeface="Calibri"/>
              <a:cs typeface="Calibri"/>
            </a:endParaRPr>
          </a:p>
        </p:txBody>
      </p:sp>
      <p:sp>
        <p:nvSpPr>
          <p:cNvPr id="5" name="object 5"/>
          <p:cNvSpPr txBox="1"/>
          <p:nvPr/>
        </p:nvSpPr>
        <p:spPr>
          <a:xfrm>
            <a:off x="7592948" y="5741619"/>
            <a:ext cx="1224915" cy="513715"/>
          </a:xfrm>
          <a:prstGeom prst="rect">
            <a:avLst/>
          </a:prstGeom>
        </p:spPr>
        <p:txBody>
          <a:bodyPr vert="horz" wrap="square" lIns="0" tIns="12700" rIns="0" bIns="0" rtlCol="0">
            <a:spAutoFit/>
          </a:bodyPr>
          <a:lstStyle/>
          <a:p>
            <a:pPr marL="12700">
              <a:lnSpc>
                <a:spcPct val="100000"/>
              </a:lnSpc>
              <a:spcBef>
                <a:spcPts val="100"/>
              </a:spcBef>
            </a:pPr>
            <a:r>
              <a:rPr sz="3200" b="1" spc="-5" dirty="0">
                <a:solidFill>
                  <a:srgbClr val="FFFFFF"/>
                </a:solidFill>
                <a:latin typeface="Calibri"/>
                <a:cs typeface="Calibri"/>
              </a:rPr>
              <a:t>Pues….</a:t>
            </a:r>
            <a:endParaRPr sz="32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6857997"/>
          </a:xfrm>
          <a:prstGeom prst="rect">
            <a:avLst/>
          </a:prstGeom>
        </p:spPr>
      </p:pic>
      <p:sp>
        <p:nvSpPr>
          <p:cNvPr id="3" name="object 3"/>
          <p:cNvSpPr txBox="1"/>
          <p:nvPr/>
        </p:nvSpPr>
        <p:spPr>
          <a:xfrm>
            <a:off x="6307963" y="5954674"/>
            <a:ext cx="1953260" cy="513715"/>
          </a:xfrm>
          <a:prstGeom prst="rect">
            <a:avLst/>
          </a:prstGeom>
        </p:spPr>
        <p:txBody>
          <a:bodyPr vert="horz" wrap="square" lIns="0" tIns="12700" rIns="0" bIns="0" rtlCol="0">
            <a:spAutoFit/>
          </a:bodyPr>
          <a:lstStyle/>
          <a:p>
            <a:pPr marL="12700">
              <a:lnSpc>
                <a:spcPct val="100000"/>
              </a:lnSpc>
              <a:spcBef>
                <a:spcPts val="100"/>
              </a:spcBef>
            </a:pPr>
            <a:r>
              <a:rPr sz="3200" b="1" spc="-30" dirty="0">
                <a:solidFill>
                  <a:srgbClr val="FFFFFF"/>
                </a:solidFill>
                <a:latin typeface="Calibri"/>
                <a:cs typeface="Calibri"/>
              </a:rPr>
              <a:t>Tampoco….</a:t>
            </a:r>
            <a:endParaRPr sz="3200">
              <a:latin typeface="Calibri"/>
              <a:cs typeface="Calibri"/>
            </a:endParaRPr>
          </a:p>
        </p:txBody>
      </p:sp>
      <p:sp>
        <p:nvSpPr>
          <p:cNvPr id="4" name="object 4"/>
          <p:cNvSpPr txBox="1"/>
          <p:nvPr/>
        </p:nvSpPr>
        <p:spPr>
          <a:xfrm>
            <a:off x="106171" y="6550558"/>
            <a:ext cx="3545840"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FFFFFF"/>
                </a:solidFill>
                <a:latin typeface="Calibri"/>
                <a:cs typeface="Calibri"/>
                <a:hlinkClick r:id="rId3"/>
              </a:rPr>
              <a:t>http://www.pharmatek.com/developers/developers.htm</a:t>
            </a:r>
            <a:endParaRPr sz="12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7996"/>
          </a:xfrm>
          <a:prstGeom prst="rect">
            <a:avLst/>
          </a:prstGeom>
        </p:spPr>
      </p:pic>
      <p:sp>
        <p:nvSpPr>
          <p:cNvPr id="3" name="object 3"/>
          <p:cNvSpPr txBox="1"/>
          <p:nvPr/>
        </p:nvSpPr>
        <p:spPr>
          <a:xfrm>
            <a:off x="106171" y="6550558"/>
            <a:ext cx="5544820"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FFFFFF"/>
                </a:solidFill>
                <a:latin typeface="Calibri"/>
                <a:cs typeface="Calibri"/>
                <a:hlinkClick r:id="rId3"/>
              </a:rPr>
              <a:t>http://www.catosplace.net/blogs/personal/wp-content/uploads/2011/04/developers.jpg</a:t>
            </a:r>
            <a:endParaRPr sz="1200">
              <a:latin typeface="Calibri"/>
              <a:cs typeface="Calibri"/>
            </a:endParaRPr>
          </a:p>
        </p:txBody>
      </p:sp>
      <p:sp>
        <p:nvSpPr>
          <p:cNvPr id="4" name="object 4"/>
          <p:cNvSpPr txBox="1">
            <a:spLocks noGrp="1"/>
          </p:cNvSpPr>
          <p:nvPr>
            <p:ph type="title"/>
          </p:nvPr>
        </p:nvSpPr>
        <p:spPr>
          <a:xfrm>
            <a:off x="7197597" y="19557"/>
            <a:ext cx="1560195"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No</a:t>
            </a:r>
            <a:r>
              <a:rPr sz="3200" b="1" spc="10" dirty="0">
                <a:latin typeface="Calibri"/>
                <a:cs typeface="Calibri"/>
              </a:rPr>
              <a:t>s</a:t>
            </a:r>
            <a:r>
              <a:rPr sz="3200" b="1" dirty="0">
                <a:latin typeface="Calibri"/>
                <a:cs typeface="Calibri"/>
              </a:rPr>
              <a:t>o</a:t>
            </a:r>
            <a:r>
              <a:rPr sz="3200" b="1" spc="10" dirty="0">
                <a:latin typeface="Calibri"/>
                <a:cs typeface="Calibri"/>
              </a:rPr>
              <a:t>t</a:t>
            </a:r>
            <a:r>
              <a:rPr sz="3200" b="1" spc="-35" dirty="0">
                <a:latin typeface="Calibri"/>
                <a:cs typeface="Calibri"/>
              </a:rPr>
              <a:t>r</a:t>
            </a:r>
            <a:r>
              <a:rPr sz="3200" b="1" dirty="0">
                <a:latin typeface="Calibri"/>
                <a:cs typeface="Calibri"/>
              </a:rPr>
              <a:t>os</a:t>
            </a:r>
            <a:endParaRPr sz="32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92139"/>
            <a:ext cx="9144000" cy="4865857"/>
          </a:xfrm>
          <a:prstGeom prst="rect">
            <a:avLst/>
          </a:prstGeom>
        </p:spPr>
      </p:pic>
      <p:sp>
        <p:nvSpPr>
          <p:cNvPr id="3" name="object 3"/>
          <p:cNvSpPr txBox="1">
            <a:spLocks noGrp="1"/>
          </p:cNvSpPr>
          <p:nvPr>
            <p:ph type="title"/>
          </p:nvPr>
        </p:nvSpPr>
        <p:spPr>
          <a:xfrm>
            <a:off x="402437" y="326263"/>
            <a:ext cx="3286125" cy="756920"/>
          </a:xfrm>
          <a:prstGeom prst="rect">
            <a:avLst/>
          </a:prstGeom>
        </p:spPr>
        <p:txBody>
          <a:bodyPr vert="horz" wrap="square" lIns="0" tIns="12700" rIns="0" bIns="0" rtlCol="0">
            <a:spAutoFit/>
          </a:bodyPr>
          <a:lstStyle/>
          <a:p>
            <a:pPr marL="12700">
              <a:lnSpc>
                <a:spcPct val="100000"/>
              </a:lnSpc>
              <a:spcBef>
                <a:spcPts val="100"/>
              </a:spcBef>
            </a:pPr>
            <a:r>
              <a:rPr sz="4800" b="1" spc="-40" dirty="0">
                <a:latin typeface="Calibri"/>
                <a:cs typeface="Calibri"/>
              </a:rPr>
              <a:t>Pero</a:t>
            </a:r>
            <a:r>
              <a:rPr sz="4800" b="1" spc="-95" dirty="0">
                <a:latin typeface="Calibri"/>
                <a:cs typeface="Calibri"/>
              </a:rPr>
              <a:t> </a:t>
            </a:r>
            <a:r>
              <a:rPr sz="4800" b="1" spc="-10" dirty="0">
                <a:latin typeface="Calibri"/>
                <a:cs typeface="Calibri"/>
              </a:rPr>
              <a:t>como??</a:t>
            </a:r>
            <a:endParaRPr sz="4800">
              <a:latin typeface="Calibri"/>
              <a:cs typeface="Calibri"/>
            </a:endParaRPr>
          </a:p>
        </p:txBody>
      </p:sp>
      <p:sp>
        <p:nvSpPr>
          <p:cNvPr id="4" name="object 4"/>
          <p:cNvSpPr txBox="1"/>
          <p:nvPr/>
        </p:nvSpPr>
        <p:spPr>
          <a:xfrm>
            <a:off x="106171" y="6674611"/>
            <a:ext cx="672084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hlinkClick r:id="rId3"/>
              </a:rPr>
              <a:t>http://4.bp.blogspot.com/-wLWxI2BZTEo/TbP44yGHHXI/AAAAAAAACMA/ck1BVzrucHo/s1600/bg_doubt.jpg</a:t>
            </a:r>
            <a:endParaRPr sz="12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2019</TotalTime>
  <Words>1777</Words>
  <Application>Microsoft Office PowerPoint</Application>
  <PresentationFormat>On-screen Show (4:3)</PresentationFormat>
  <Paragraphs>235</Paragraphs>
  <Slides>52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52</vt:i4>
      </vt:variant>
    </vt:vector>
  </HeadingPairs>
  <TitlesOfParts>
    <vt:vector size="67" baseType="lpstr">
      <vt:lpstr></vt:lpstr>
      <vt:lpstr>Arial</vt:lpstr>
      <vt:lpstr>Arial MT</vt:lpstr>
      <vt:lpstr>Calibri</vt:lpstr>
      <vt:lpstr>Courier New</vt:lpstr>
      <vt:lpstr>Lucida Grande</vt:lpstr>
      <vt:lpstr>Menlo</vt:lpstr>
      <vt:lpstr>Menlo-Regular</vt:lpstr>
      <vt:lpstr>Monaco</vt:lpstr>
      <vt:lpstr>Open Sans</vt:lpstr>
      <vt:lpstr>PTSans-Bold</vt:lpstr>
      <vt:lpstr>PTSans-Italic</vt:lpstr>
      <vt:lpstr>PTSans-Regular</vt:lpstr>
      <vt:lpstr>Times New Roman</vt:lpstr>
      <vt:lpstr>Office Theme</vt:lpstr>
      <vt:lpstr>PowerPoint Presentation</vt:lpstr>
      <vt:lpstr>PowerPoint Presentation</vt:lpstr>
      <vt:lpstr>PowerPoint Presentation</vt:lpstr>
      <vt:lpstr>Da miedo…</vt:lpstr>
      <vt:lpstr>PowerPoint Presentation</vt:lpstr>
      <vt:lpstr>PowerPoint Presentation</vt:lpstr>
      <vt:lpstr>PowerPoint Presentation</vt:lpstr>
      <vt:lpstr>Nosotros</vt:lpstr>
      <vt:lpstr>Pero como??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Single Responsibility Principle</vt:lpstr>
      <vt:lpstr>PowerPoint Presentation</vt:lpstr>
      <vt:lpstr>Single Responsibility Principle</vt:lpstr>
      <vt:lpstr>Single Responsibility Principle</vt:lpstr>
      <vt:lpstr>Single Responsibility Principle</vt:lpstr>
      <vt:lpstr>PowerPoint Presentation</vt:lpstr>
      <vt:lpstr>Open Closed Principle</vt:lpstr>
      <vt:lpstr>Open Closed Principle</vt:lpstr>
      <vt:lpstr>Open Closed Principle</vt:lpstr>
      <vt:lpstr>Open Closed Principle</vt:lpstr>
      <vt:lpstr>PowerPoint Presentation</vt:lpstr>
      <vt:lpstr>Liskov Substitution Principle</vt:lpstr>
      <vt:lpstr>Liskov Substitution Principle</vt:lpstr>
      <vt:lpstr>PowerPoint Presentation</vt:lpstr>
      <vt:lpstr>Interface Segregation Principle</vt:lpstr>
      <vt:lpstr>Interface Segregation Principle</vt:lpstr>
      <vt:lpstr>Interface Segregation Principle</vt:lpstr>
      <vt:lpstr>PowerPoint Presentation</vt:lpstr>
      <vt:lpstr>Dependency Inversion Principle</vt:lpstr>
      <vt:lpstr>Inyección de dependencias </vt:lpstr>
      <vt:lpstr>DIP – Ejemplo 1</vt:lpstr>
      <vt:lpstr>DIP – Ejemplo 2</vt:lpstr>
      <vt:lpstr>DIP – Arquitectura tradicional</vt:lpstr>
      <vt:lpstr>DIP – Arquitectura invertida</vt:lpstr>
      <vt:lpstr>PowerPoint Presentation</vt:lpstr>
      <vt:lpstr>PowerPoint Presentation</vt:lpstr>
      <vt:lpstr>Referencias</vt:lpstr>
      <vt:lpstr>¿Preguntas?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dc:creator>
  <cp:lastModifiedBy>Claudia Naveda</cp:lastModifiedBy>
  <cp:revision>5</cp:revision>
  <dcterms:created xsi:type="dcterms:W3CDTF">2021-04-16T14:39:53Z</dcterms:created>
  <dcterms:modified xsi:type="dcterms:W3CDTF">2022-09-26T01:12:38Z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2012-06-08T00:00:00Z</vt:filetime>
  </property>
  <property fmtid="{D5CDD505-2E9C-101B-9397-08002B2CF9AE}" pid="3" name="Creator">
    <vt:lpwstr>Microsoft® Office PowerPoint® 2007</vt:lpwstr>
  </property>
  <property fmtid="{D5CDD505-2E9C-101B-9397-08002B2CF9AE}" pid="4" name="LastSaved">
    <vt:filetime>2021-04-16T00:00:00Z</vt:filetime>
  </property>
</Properties>
</file>