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Caveat"/>
      <p:regular r:id="rId28"/>
      <p:bold r:id="rId29"/>
    </p:embeddedFont>
    <p:embeddedFont>
      <p:font typeface="Nunito"/>
      <p:regular r:id="rId30"/>
      <p:bold r:id="rId31"/>
      <p:italic r:id="rId32"/>
      <p:boldItalic r:id="rId33"/>
    </p:embeddedFont>
    <p:embeddedFont>
      <p:font typeface="Maven Pro"/>
      <p:regular r:id="rId34"/>
      <p:bold r:id="rId35"/>
    </p:embeddedFont>
    <p:embeddedFont>
      <p:font typeface="Roboto Mon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Caveat-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ave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6.xml"/><Relationship Id="rId33" Type="http://schemas.openxmlformats.org/officeDocument/2006/relationships/font" Target="fonts/Nunito-boldItalic.fntdata"/><Relationship Id="rId10" Type="http://schemas.openxmlformats.org/officeDocument/2006/relationships/slide" Target="slides/slide5.xml"/><Relationship Id="rId32" Type="http://schemas.openxmlformats.org/officeDocument/2006/relationships/font" Target="fonts/Nunito-italic.fntdata"/><Relationship Id="rId13" Type="http://schemas.openxmlformats.org/officeDocument/2006/relationships/slide" Target="slides/slide8.xml"/><Relationship Id="rId35" Type="http://schemas.openxmlformats.org/officeDocument/2006/relationships/font" Target="fonts/MavenPro-bold.fntdata"/><Relationship Id="rId12" Type="http://schemas.openxmlformats.org/officeDocument/2006/relationships/slide" Target="slides/slide7.xml"/><Relationship Id="rId34" Type="http://schemas.openxmlformats.org/officeDocument/2006/relationships/font" Target="fonts/MavenPro-regular.fntdata"/><Relationship Id="rId15" Type="http://schemas.openxmlformats.org/officeDocument/2006/relationships/slide" Target="slides/slide10.xml"/><Relationship Id="rId37" Type="http://schemas.openxmlformats.org/officeDocument/2006/relationships/font" Target="fonts/RobotoMono-bold.fntdata"/><Relationship Id="rId14" Type="http://schemas.openxmlformats.org/officeDocument/2006/relationships/slide" Target="slides/slide9.xml"/><Relationship Id="rId36" Type="http://schemas.openxmlformats.org/officeDocument/2006/relationships/font" Target="fonts/RobotoMono-regular.fntdata"/><Relationship Id="rId17" Type="http://schemas.openxmlformats.org/officeDocument/2006/relationships/slide" Target="slides/slide12.xml"/><Relationship Id="rId39" Type="http://schemas.openxmlformats.org/officeDocument/2006/relationships/font" Target="fonts/RobotoMono-boldItalic.fntdata"/><Relationship Id="rId16" Type="http://schemas.openxmlformats.org/officeDocument/2006/relationships/slide" Target="slides/slide11.xml"/><Relationship Id="rId38" Type="http://schemas.openxmlformats.org/officeDocument/2006/relationships/font" Target="fonts/RobotoMon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29c8228ce4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29c8228ce4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29c8228ce4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29c8228ce4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29c8228ce4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29c8228ce4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29c8228ce4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29c8228ce4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29c8228ce4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29c8228ce4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29c8228ce4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29c8228ce4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29c8228ce4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29c8228ce4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29c8228ce4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29c8228ce4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129c8228ce4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129c8228ce4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29c8228ce4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29c8228ce4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29c8228ce4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29c8228ce4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29c8228ce4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29c8228ce4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29c8228ce4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29c8228ce4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29c8228ce4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29c8228ce4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29c8228ce4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29c8228ce4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29c8228ce4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29c8228ce4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29c8228ce4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29c8228ce4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29c8228ce4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29c8228ce4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29c8228ce4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29c8228ce4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29c8228ce4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29c8228ce4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29c8228ce4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29c8228ce4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3" name="Shape 143"/>
        <p:cNvGrpSpPr/>
        <p:nvPr/>
      </p:nvGrpSpPr>
      <p:grpSpPr>
        <a:xfrm>
          <a:off x="0" y="0"/>
          <a:ext cx="0" cy="0"/>
          <a:chOff x="0" y="0"/>
          <a:chExt cx="0" cy="0"/>
        </a:xfrm>
      </p:grpSpPr>
      <p:grpSp>
        <p:nvGrpSpPr>
          <p:cNvPr id="144" name="Google Shape;144;p11"/>
          <p:cNvGrpSpPr/>
          <p:nvPr/>
        </p:nvGrpSpPr>
        <p:grpSpPr>
          <a:xfrm>
            <a:off x="52" y="4099200"/>
            <a:ext cx="9144036" cy="1044300"/>
            <a:chOff x="52" y="4099200"/>
            <a:chExt cx="9144036" cy="1044300"/>
          </a:xfrm>
        </p:grpSpPr>
        <p:grpSp>
          <p:nvGrpSpPr>
            <p:cNvPr id="145" name="Google Shape;145;p11"/>
            <p:cNvGrpSpPr/>
            <p:nvPr/>
          </p:nvGrpSpPr>
          <p:grpSpPr>
            <a:xfrm>
              <a:off x="52" y="4309200"/>
              <a:ext cx="231622" cy="834300"/>
              <a:chOff x="2688737" y="4301380"/>
              <a:chExt cx="231900" cy="834300"/>
            </a:xfrm>
          </p:grpSpPr>
          <p:sp>
            <p:nvSpPr>
              <p:cNvPr id="146" name="Google Shape;146;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 name="Google Shape;150;p11"/>
            <p:cNvGrpSpPr/>
            <p:nvPr/>
          </p:nvGrpSpPr>
          <p:grpSpPr>
            <a:xfrm>
              <a:off x="371406" y="4099200"/>
              <a:ext cx="231622" cy="1044300"/>
              <a:chOff x="2688737" y="4091380"/>
              <a:chExt cx="231900" cy="1044300"/>
            </a:xfrm>
          </p:grpSpPr>
          <p:sp>
            <p:nvSpPr>
              <p:cNvPr id="151" name="Google Shape;151;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 name="Google Shape;156;p11"/>
            <p:cNvGrpSpPr/>
            <p:nvPr/>
          </p:nvGrpSpPr>
          <p:grpSpPr>
            <a:xfrm>
              <a:off x="742761" y="4309200"/>
              <a:ext cx="231622" cy="834300"/>
              <a:chOff x="2688737" y="4301380"/>
              <a:chExt cx="231900" cy="834300"/>
            </a:xfrm>
          </p:grpSpPr>
          <p:sp>
            <p:nvSpPr>
              <p:cNvPr id="157" name="Google Shape;157;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11"/>
            <p:cNvGrpSpPr/>
            <p:nvPr/>
          </p:nvGrpSpPr>
          <p:grpSpPr>
            <a:xfrm>
              <a:off x="1114115" y="4518900"/>
              <a:ext cx="231622" cy="624600"/>
              <a:chOff x="2688737" y="4511080"/>
              <a:chExt cx="231900" cy="624600"/>
            </a:xfrm>
          </p:grpSpPr>
          <p:sp>
            <p:nvSpPr>
              <p:cNvPr id="162" name="Google Shape;162;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11"/>
            <p:cNvGrpSpPr/>
            <p:nvPr/>
          </p:nvGrpSpPr>
          <p:grpSpPr>
            <a:xfrm>
              <a:off x="1856753" y="4099200"/>
              <a:ext cx="231600" cy="1044300"/>
              <a:chOff x="1856753" y="4099200"/>
              <a:chExt cx="231600" cy="1044300"/>
            </a:xfrm>
          </p:grpSpPr>
          <p:sp>
            <p:nvSpPr>
              <p:cNvPr id="166" name="Google Shape;166;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 name="Google Shape;171;p11"/>
            <p:cNvGrpSpPr/>
            <p:nvPr/>
          </p:nvGrpSpPr>
          <p:grpSpPr>
            <a:xfrm>
              <a:off x="2228107" y="4309200"/>
              <a:ext cx="231600" cy="834300"/>
              <a:chOff x="2228107" y="4309200"/>
              <a:chExt cx="231600" cy="834300"/>
            </a:xfrm>
          </p:grpSpPr>
          <p:sp>
            <p:nvSpPr>
              <p:cNvPr id="172" name="Google Shape;172;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 name="Google Shape;176;p11"/>
            <p:cNvGrpSpPr/>
            <p:nvPr/>
          </p:nvGrpSpPr>
          <p:grpSpPr>
            <a:xfrm>
              <a:off x="2599462" y="4518900"/>
              <a:ext cx="231600" cy="624600"/>
              <a:chOff x="2599462" y="4518900"/>
              <a:chExt cx="231600" cy="624600"/>
            </a:xfrm>
          </p:grpSpPr>
          <p:sp>
            <p:nvSpPr>
              <p:cNvPr id="177" name="Google Shape;177;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 name="Google Shape;180;p11"/>
            <p:cNvGrpSpPr/>
            <p:nvPr/>
          </p:nvGrpSpPr>
          <p:grpSpPr>
            <a:xfrm>
              <a:off x="3342171" y="4099200"/>
              <a:ext cx="231600" cy="1044300"/>
              <a:chOff x="3342171" y="4099200"/>
              <a:chExt cx="231600" cy="1044300"/>
            </a:xfrm>
          </p:grpSpPr>
          <p:sp>
            <p:nvSpPr>
              <p:cNvPr id="181" name="Google Shape;181;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 name="Google Shape;186;p11"/>
            <p:cNvGrpSpPr/>
            <p:nvPr/>
          </p:nvGrpSpPr>
          <p:grpSpPr>
            <a:xfrm>
              <a:off x="3713525" y="4309200"/>
              <a:ext cx="231600" cy="834300"/>
              <a:chOff x="3713525" y="4309200"/>
              <a:chExt cx="231600" cy="834300"/>
            </a:xfrm>
          </p:grpSpPr>
          <p:sp>
            <p:nvSpPr>
              <p:cNvPr id="187" name="Google Shape;187;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11"/>
            <p:cNvGrpSpPr/>
            <p:nvPr/>
          </p:nvGrpSpPr>
          <p:grpSpPr>
            <a:xfrm>
              <a:off x="1485398" y="4309200"/>
              <a:ext cx="231600" cy="834300"/>
              <a:chOff x="1485398" y="4309200"/>
              <a:chExt cx="231600" cy="834300"/>
            </a:xfrm>
          </p:grpSpPr>
          <p:sp>
            <p:nvSpPr>
              <p:cNvPr id="192" name="Google Shape;192;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 name="Google Shape;196;p11"/>
            <p:cNvGrpSpPr/>
            <p:nvPr/>
          </p:nvGrpSpPr>
          <p:grpSpPr>
            <a:xfrm>
              <a:off x="4084879" y="4518900"/>
              <a:ext cx="231600" cy="624600"/>
              <a:chOff x="4084879" y="4518900"/>
              <a:chExt cx="231600" cy="624600"/>
            </a:xfrm>
          </p:grpSpPr>
          <p:sp>
            <p:nvSpPr>
              <p:cNvPr id="197" name="Google Shape;197;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 name="Google Shape;200;p11"/>
            <p:cNvGrpSpPr/>
            <p:nvPr/>
          </p:nvGrpSpPr>
          <p:grpSpPr>
            <a:xfrm>
              <a:off x="2970816" y="4309200"/>
              <a:ext cx="231600" cy="834300"/>
              <a:chOff x="2970816" y="4309200"/>
              <a:chExt cx="231600" cy="834300"/>
            </a:xfrm>
          </p:grpSpPr>
          <p:sp>
            <p:nvSpPr>
              <p:cNvPr id="201" name="Google Shape;201;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 name="Google Shape;205;p11"/>
            <p:cNvGrpSpPr/>
            <p:nvPr/>
          </p:nvGrpSpPr>
          <p:grpSpPr>
            <a:xfrm>
              <a:off x="4456234" y="4309200"/>
              <a:ext cx="231600" cy="834300"/>
              <a:chOff x="4456234" y="4309200"/>
              <a:chExt cx="231600" cy="834300"/>
            </a:xfrm>
          </p:grpSpPr>
          <p:sp>
            <p:nvSpPr>
              <p:cNvPr id="206" name="Google Shape;206;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11"/>
            <p:cNvGrpSpPr/>
            <p:nvPr/>
          </p:nvGrpSpPr>
          <p:grpSpPr>
            <a:xfrm>
              <a:off x="4827588" y="4099200"/>
              <a:ext cx="231600" cy="1044300"/>
              <a:chOff x="4827588" y="4099200"/>
              <a:chExt cx="231600" cy="1044300"/>
            </a:xfrm>
          </p:grpSpPr>
          <p:sp>
            <p:nvSpPr>
              <p:cNvPr id="211" name="Google Shape;211;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 name="Google Shape;216;p11"/>
            <p:cNvGrpSpPr/>
            <p:nvPr/>
          </p:nvGrpSpPr>
          <p:grpSpPr>
            <a:xfrm>
              <a:off x="5198943" y="4309200"/>
              <a:ext cx="231600" cy="834300"/>
              <a:chOff x="5198943" y="4309200"/>
              <a:chExt cx="231600" cy="834300"/>
            </a:xfrm>
          </p:grpSpPr>
          <p:sp>
            <p:nvSpPr>
              <p:cNvPr id="217" name="Google Shape;217;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 name="Google Shape;221;p11"/>
            <p:cNvGrpSpPr/>
            <p:nvPr/>
          </p:nvGrpSpPr>
          <p:grpSpPr>
            <a:xfrm>
              <a:off x="5570297" y="4518900"/>
              <a:ext cx="231600" cy="624600"/>
              <a:chOff x="5570297" y="4518900"/>
              <a:chExt cx="231600" cy="624600"/>
            </a:xfrm>
          </p:grpSpPr>
          <p:sp>
            <p:nvSpPr>
              <p:cNvPr id="222" name="Google Shape;222;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 name="Google Shape;225;p11"/>
            <p:cNvGrpSpPr/>
            <p:nvPr/>
          </p:nvGrpSpPr>
          <p:grpSpPr>
            <a:xfrm>
              <a:off x="5941652" y="4309200"/>
              <a:ext cx="231600" cy="834300"/>
              <a:chOff x="5941652" y="4309200"/>
              <a:chExt cx="231600" cy="834300"/>
            </a:xfrm>
          </p:grpSpPr>
          <p:sp>
            <p:nvSpPr>
              <p:cNvPr id="226" name="Google Shape;226;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 name="Google Shape;230;p11"/>
            <p:cNvGrpSpPr/>
            <p:nvPr/>
          </p:nvGrpSpPr>
          <p:grpSpPr>
            <a:xfrm>
              <a:off x="6313006" y="4099200"/>
              <a:ext cx="231600" cy="1044300"/>
              <a:chOff x="6313006" y="4099200"/>
              <a:chExt cx="231600" cy="1044300"/>
            </a:xfrm>
          </p:grpSpPr>
          <p:sp>
            <p:nvSpPr>
              <p:cNvPr id="231" name="Google Shape;231;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 name="Google Shape;236;p11"/>
            <p:cNvGrpSpPr/>
            <p:nvPr/>
          </p:nvGrpSpPr>
          <p:grpSpPr>
            <a:xfrm>
              <a:off x="6684361" y="4309200"/>
              <a:ext cx="231600" cy="834300"/>
              <a:chOff x="6684361" y="4309200"/>
              <a:chExt cx="231600" cy="834300"/>
            </a:xfrm>
          </p:grpSpPr>
          <p:sp>
            <p:nvSpPr>
              <p:cNvPr id="237" name="Google Shape;237;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 name="Google Shape;241;p11"/>
            <p:cNvGrpSpPr/>
            <p:nvPr/>
          </p:nvGrpSpPr>
          <p:grpSpPr>
            <a:xfrm>
              <a:off x="7055715" y="4518900"/>
              <a:ext cx="231600" cy="624600"/>
              <a:chOff x="7055715" y="4518900"/>
              <a:chExt cx="231600" cy="624600"/>
            </a:xfrm>
          </p:grpSpPr>
          <p:sp>
            <p:nvSpPr>
              <p:cNvPr id="242" name="Google Shape;242;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 name="Google Shape;245;p11"/>
            <p:cNvGrpSpPr/>
            <p:nvPr/>
          </p:nvGrpSpPr>
          <p:grpSpPr>
            <a:xfrm>
              <a:off x="7798424" y="4099200"/>
              <a:ext cx="231600" cy="1044300"/>
              <a:chOff x="7798424" y="4099200"/>
              <a:chExt cx="231600" cy="1044300"/>
            </a:xfrm>
          </p:grpSpPr>
          <p:sp>
            <p:nvSpPr>
              <p:cNvPr id="246" name="Google Shape;246;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 name="Google Shape;251;p11"/>
            <p:cNvGrpSpPr/>
            <p:nvPr/>
          </p:nvGrpSpPr>
          <p:grpSpPr>
            <a:xfrm>
              <a:off x="8169779" y="4309200"/>
              <a:ext cx="231600" cy="834300"/>
              <a:chOff x="8169779" y="4309200"/>
              <a:chExt cx="231600" cy="834300"/>
            </a:xfrm>
          </p:grpSpPr>
          <p:sp>
            <p:nvSpPr>
              <p:cNvPr id="252" name="Google Shape;252;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 name="Google Shape;256;p11"/>
            <p:cNvGrpSpPr/>
            <p:nvPr/>
          </p:nvGrpSpPr>
          <p:grpSpPr>
            <a:xfrm>
              <a:off x="7427070" y="4309200"/>
              <a:ext cx="231600" cy="834300"/>
              <a:chOff x="7427070" y="4309200"/>
              <a:chExt cx="231600" cy="834300"/>
            </a:xfrm>
          </p:grpSpPr>
          <p:sp>
            <p:nvSpPr>
              <p:cNvPr id="257" name="Google Shape;257;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1" name="Google Shape;261;p11"/>
            <p:cNvGrpSpPr/>
            <p:nvPr/>
          </p:nvGrpSpPr>
          <p:grpSpPr>
            <a:xfrm>
              <a:off x="8541133" y="4518900"/>
              <a:ext cx="231600" cy="624600"/>
              <a:chOff x="8541133" y="4518900"/>
              <a:chExt cx="231600" cy="624600"/>
            </a:xfrm>
          </p:grpSpPr>
          <p:sp>
            <p:nvSpPr>
              <p:cNvPr id="262" name="Google Shape;262;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 name="Google Shape;265;p11"/>
            <p:cNvGrpSpPr/>
            <p:nvPr/>
          </p:nvGrpSpPr>
          <p:grpSpPr>
            <a:xfrm>
              <a:off x="8912488" y="4309200"/>
              <a:ext cx="231600" cy="834300"/>
              <a:chOff x="8912488" y="4309200"/>
              <a:chExt cx="231600" cy="834300"/>
            </a:xfrm>
          </p:grpSpPr>
          <p:sp>
            <p:nvSpPr>
              <p:cNvPr id="266" name="Google Shape;266;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70" name="Google Shape;270;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71" name="Google Shape;271;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2" name="Google Shape;272;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3" name="Shape 273"/>
        <p:cNvGrpSpPr/>
        <p:nvPr/>
      </p:nvGrpSpPr>
      <p:grpSpPr>
        <a:xfrm>
          <a:off x="0" y="0"/>
          <a:ext cx="0" cy="0"/>
          <a:chOff x="0" y="0"/>
          <a:chExt cx="0" cy="0"/>
        </a:xfrm>
      </p:grpSpPr>
      <p:sp>
        <p:nvSpPr>
          <p:cNvPr id="274" name="Google Shape;274;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200" y="1490675"/>
            <a:ext cx="7155900" cy="3193200"/>
          </a:xfrm>
          <a:prstGeom prst="rect">
            <a:avLst/>
          </a:prstGeom>
        </p:spPr>
        <p:txBody>
          <a:bodyPr anchorCtr="0" anchor="t" bIns="91425" lIns="91425" spcFirstLastPara="1" rIns="91425" wrap="square" tIns="91425">
            <a:noAutofit/>
          </a:bodyPr>
          <a:lstStyle>
            <a:lvl1pPr indent="-355600" lvl="0" marL="457200" rtl="0">
              <a:spcBef>
                <a:spcPts val="0"/>
              </a:spcBef>
              <a:spcAft>
                <a:spcPts val="0"/>
              </a:spcAft>
              <a:buSzPts val="2000"/>
              <a:buChar char="●"/>
              <a:defRPr sz="2000"/>
            </a:lvl1pPr>
            <a:lvl2pPr indent="-330200" lvl="1" marL="914400" rtl="0">
              <a:spcBef>
                <a:spcPts val="0"/>
              </a:spcBef>
              <a:spcAft>
                <a:spcPts val="0"/>
              </a:spcAft>
              <a:buSzPts val="1600"/>
              <a:buChar char="○"/>
              <a:defRPr sz="1600"/>
            </a:lvl2pPr>
            <a:lvl3pPr indent="-311150" lvl="2" marL="1371600" rtl="0">
              <a:spcBef>
                <a:spcPts val="0"/>
              </a:spcBef>
              <a:spcAft>
                <a:spcPts val="0"/>
              </a:spcAft>
              <a:buSzPts val="1300"/>
              <a:buChar char="■"/>
              <a:defRPr sz="1300"/>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0" name="Google Shape;90;p4"/>
          <p:cNvSpPr txBox="1"/>
          <p:nvPr/>
        </p:nvSpPr>
        <p:spPr>
          <a:xfrm>
            <a:off x="223825" y="4701325"/>
            <a:ext cx="3655800" cy="3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0000FF"/>
                </a:solidFill>
                <a:latin typeface="Trebuchet MS"/>
                <a:ea typeface="Trebuchet MS"/>
                <a:cs typeface="Trebuchet MS"/>
                <a:sym typeface="Trebuchet MS"/>
              </a:rPr>
              <a:t>Bases de datos (JDBC)</a:t>
            </a:r>
            <a:endParaRPr>
              <a:solidFill>
                <a:srgbClr val="0000FF"/>
              </a:solidFill>
              <a:latin typeface="Trebuchet MS"/>
              <a:ea typeface="Trebuchet MS"/>
              <a:cs typeface="Trebuchet MS"/>
              <a:sym typeface="Trebuchet MS"/>
            </a:endParaRPr>
          </a:p>
        </p:txBody>
      </p:sp>
      <p:sp>
        <p:nvSpPr>
          <p:cNvPr id="91" name="Google Shape;91;p4"/>
          <p:cNvSpPr txBox="1"/>
          <p:nvPr/>
        </p:nvSpPr>
        <p:spPr>
          <a:xfrm>
            <a:off x="6239500" y="4723825"/>
            <a:ext cx="2473500" cy="294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 sz="1500">
                <a:solidFill>
                  <a:srgbClr val="FF0000"/>
                </a:solidFill>
                <a:latin typeface="Caveat"/>
                <a:ea typeface="Caveat"/>
                <a:cs typeface="Caveat"/>
                <a:sym typeface="Caveat"/>
              </a:rPr>
              <a:t>Rafael del Castillo Gomariz</a:t>
            </a:r>
            <a:endParaRPr sz="1500">
              <a:solidFill>
                <a:srgbClr val="FF0000"/>
              </a:solidFill>
              <a:latin typeface="Caveat"/>
              <a:ea typeface="Caveat"/>
              <a:cs typeface="Caveat"/>
              <a:sym typeface="Caveat"/>
            </a:endParaRPr>
          </a:p>
        </p:txBody>
      </p:sp>
      <p:sp>
        <p:nvSpPr>
          <p:cNvPr id="92" name="Google Shape;92;p4"/>
          <p:cNvSpPr txBox="1"/>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sz="1300">
                <a:solidFill>
                  <a:srgbClr val="0000FF"/>
                </a:solidFill>
                <a:latin typeface="Nunito"/>
                <a:ea typeface="Nunito"/>
                <a:cs typeface="Nunito"/>
                <a:sym typeface="Nunito"/>
              </a:rPr>
              <a:t>‹#›</a:t>
            </a:fld>
            <a:endParaRPr sz="1300">
              <a:solidFill>
                <a:srgbClr val="0000FF"/>
              </a:solidFill>
              <a:latin typeface="Nunito"/>
              <a:ea typeface="Nunito"/>
              <a:cs typeface="Nunito"/>
              <a:sym typeface="Nuni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3" name="Shape 93"/>
        <p:cNvGrpSpPr/>
        <p:nvPr/>
      </p:nvGrpSpPr>
      <p:grpSpPr>
        <a:xfrm>
          <a:off x="0" y="0"/>
          <a:ext cx="0" cy="0"/>
          <a:chOff x="0" y="0"/>
          <a:chExt cx="0" cy="0"/>
        </a:xfrm>
      </p:grpSpPr>
      <p:grpSp>
        <p:nvGrpSpPr>
          <p:cNvPr id="94" name="Google Shape;94;p5"/>
          <p:cNvGrpSpPr/>
          <p:nvPr/>
        </p:nvGrpSpPr>
        <p:grpSpPr>
          <a:xfrm>
            <a:off x="625966" y="299376"/>
            <a:ext cx="999312" cy="999312"/>
            <a:chOff x="348199" y="179450"/>
            <a:chExt cx="1116300" cy="1116300"/>
          </a:xfrm>
        </p:grpSpPr>
        <p:sp>
          <p:nvSpPr>
            <p:cNvPr id="95" name="Google Shape;95;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8" name="Google Shape;98;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9" name="Google Shape;99;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0" name="Google Shape;100;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grpSp>
        <p:nvGrpSpPr>
          <p:cNvPr id="102" name="Google Shape;102;p6"/>
          <p:cNvGrpSpPr/>
          <p:nvPr/>
        </p:nvGrpSpPr>
        <p:grpSpPr>
          <a:xfrm>
            <a:off x="625966" y="299376"/>
            <a:ext cx="999312" cy="999312"/>
            <a:chOff x="348199" y="179450"/>
            <a:chExt cx="1116300" cy="1116300"/>
          </a:xfrm>
        </p:grpSpPr>
        <p:sp>
          <p:nvSpPr>
            <p:cNvPr id="103" name="Google Shape;103;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6" name="Google Shape;106;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7" name="Shape 107"/>
        <p:cNvGrpSpPr/>
        <p:nvPr/>
      </p:nvGrpSpPr>
      <p:grpSpPr>
        <a:xfrm>
          <a:off x="0" y="0"/>
          <a:ext cx="0" cy="0"/>
          <a:chOff x="0" y="0"/>
          <a:chExt cx="0" cy="0"/>
        </a:xfrm>
      </p:grpSpPr>
      <p:grpSp>
        <p:nvGrpSpPr>
          <p:cNvPr id="108" name="Google Shape;108;p7"/>
          <p:cNvGrpSpPr/>
          <p:nvPr/>
        </p:nvGrpSpPr>
        <p:grpSpPr>
          <a:xfrm>
            <a:off x="625966" y="299376"/>
            <a:ext cx="999312" cy="999312"/>
            <a:chOff x="348199" y="179450"/>
            <a:chExt cx="1116300" cy="1116300"/>
          </a:xfrm>
        </p:grpSpPr>
        <p:sp>
          <p:nvSpPr>
            <p:cNvPr id="109" name="Google Shape;109;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2" name="Google Shape;112;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3" name="Google Shape;113;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4" name="Shape 114"/>
        <p:cNvGrpSpPr/>
        <p:nvPr/>
      </p:nvGrpSpPr>
      <p:grpSpPr>
        <a:xfrm>
          <a:off x="0" y="0"/>
          <a:ext cx="0" cy="0"/>
          <a:chOff x="0" y="0"/>
          <a:chExt cx="0" cy="0"/>
        </a:xfrm>
      </p:grpSpPr>
      <p:grpSp>
        <p:nvGrpSpPr>
          <p:cNvPr id="115" name="Google Shape;115;p8"/>
          <p:cNvGrpSpPr/>
          <p:nvPr/>
        </p:nvGrpSpPr>
        <p:grpSpPr>
          <a:xfrm>
            <a:off x="6866714" y="1306"/>
            <a:ext cx="2267451" cy="2601690"/>
            <a:chOff x="6790514" y="1306"/>
            <a:chExt cx="2267451" cy="2601690"/>
          </a:xfrm>
        </p:grpSpPr>
        <p:grpSp>
          <p:nvGrpSpPr>
            <p:cNvPr id="116" name="Google Shape;116;p8"/>
            <p:cNvGrpSpPr/>
            <p:nvPr/>
          </p:nvGrpSpPr>
          <p:grpSpPr>
            <a:xfrm>
              <a:off x="7067465" y="1306"/>
              <a:ext cx="1990500" cy="1990200"/>
              <a:chOff x="7067465" y="1306"/>
              <a:chExt cx="1990500" cy="1990200"/>
            </a:xfrm>
          </p:grpSpPr>
          <p:sp>
            <p:nvSpPr>
              <p:cNvPr id="117" name="Google Shape;117;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 name="Google Shape;120;p8"/>
            <p:cNvGrpSpPr/>
            <p:nvPr/>
          </p:nvGrpSpPr>
          <p:grpSpPr>
            <a:xfrm>
              <a:off x="8207126" y="1807996"/>
              <a:ext cx="795000" cy="795000"/>
              <a:chOff x="8207126" y="1807996"/>
              <a:chExt cx="795000" cy="795000"/>
            </a:xfrm>
          </p:grpSpPr>
          <p:sp>
            <p:nvSpPr>
              <p:cNvPr id="121" name="Google Shape;121;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 name="Google Shape;124;p8"/>
            <p:cNvGrpSpPr/>
            <p:nvPr/>
          </p:nvGrpSpPr>
          <p:grpSpPr>
            <a:xfrm>
              <a:off x="6790514" y="118857"/>
              <a:ext cx="548700" cy="548700"/>
              <a:chOff x="6790514" y="118857"/>
              <a:chExt cx="548700" cy="548700"/>
            </a:xfrm>
          </p:grpSpPr>
          <p:sp>
            <p:nvSpPr>
              <p:cNvPr id="125" name="Google Shape;125;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7" name="Google Shape;127;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8" name="Google Shape;128;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9" name="Shape 129"/>
        <p:cNvGrpSpPr/>
        <p:nvPr/>
      </p:nvGrpSpPr>
      <p:grpSpPr>
        <a:xfrm>
          <a:off x="0" y="0"/>
          <a:ext cx="0" cy="0"/>
          <a:chOff x="0" y="0"/>
          <a:chExt cx="0" cy="0"/>
        </a:xfrm>
      </p:grpSpPr>
      <p:grpSp>
        <p:nvGrpSpPr>
          <p:cNvPr id="130" name="Google Shape;130;p9"/>
          <p:cNvGrpSpPr/>
          <p:nvPr/>
        </p:nvGrpSpPr>
        <p:grpSpPr>
          <a:xfrm>
            <a:off x="625966" y="299376"/>
            <a:ext cx="999312" cy="999312"/>
            <a:chOff x="348199" y="179450"/>
            <a:chExt cx="1116300" cy="1116300"/>
          </a:xfrm>
        </p:grpSpPr>
        <p:sp>
          <p:nvSpPr>
            <p:cNvPr id="131" name="Google Shape;131;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 name="Google Shape;133;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4" name="Google Shape;134;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5" name="Google Shape;135;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6" name="Google Shape;136;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7" name="Shape 137"/>
        <p:cNvGrpSpPr/>
        <p:nvPr/>
      </p:nvGrpSpPr>
      <p:grpSpPr>
        <a:xfrm>
          <a:off x="0" y="0"/>
          <a:ext cx="0" cy="0"/>
          <a:chOff x="0" y="0"/>
          <a:chExt cx="0" cy="0"/>
        </a:xfrm>
      </p:grpSpPr>
      <p:grpSp>
        <p:nvGrpSpPr>
          <p:cNvPr id="138" name="Google Shape;138;p10"/>
          <p:cNvGrpSpPr/>
          <p:nvPr/>
        </p:nvGrpSpPr>
        <p:grpSpPr>
          <a:xfrm>
            <a:off x="713373" y="3847119"/>
            <a:ext cx="825392" cy="825392"/>
            <a:chOff x="348199" y="179450"/>
            <a:chExt cx="1116300" cy="1116300"/>
          </a:xfrm>
        </p:grpSpPr>
        <p:sp>
          <p:nvSpPr>
            <p:cNvPr id="139" name="Google Shape;139;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2" name="Google Shape;142;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ocs.oracle.com/en/java/javase/17/docs/api/java.sql/java/sql/ResultSet.html" TargetMode="External"/><Relationship Id="rId4" Type="http://schemas.openxmlformats.org/officeDocument/2006/relationships/hyperlink" Target="https://jenkov.com/tutorials/jdbc/query.html" TargetMode="External"/><Relationship Id="rId5" Type="http://schemas.openxmlformats.org/officeDocument/2006/relationships/image" Target="../media/image3.png"/><Relationship Id="rId6"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ocs.oracle.com/en/java/javase/17/docs/api/java.sql/java/sql/ResultSet.html#next()" TargetMode="External"/><Relationship Id="rId4" Type="http://schemas.openxmlformats.org/officeDocument/2006/relationships/hyperlink" Target="https://jenkov.com/tutorials/jdbc/query.html" TargetMode="External"/><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docs.oracle.com/en/java/javase/17/docs/api/java.sql/java/sql/Statement.html#executeQuery(java.lang.String)" TargetMode="External"/><Relationship Id="rId4" Type="http://schemas.openxmlformats.org/officeDocument/2006/relationships/hyperlink" Target="https://docs.oracle.com/en/java/javase/17/docs/api/java.sql/java/sql/Statement.html#executeUpdate(java.lang.String)" TargetMode="External"/><Relationship Id="rId5" Type="http://schemas.openxmlformats.org/officeDocument/2006/relationships/hyperlink" Target="https://jenkov.com/tutorials/jdbc/update.html" TargetMode="External"/><Relationship Id="rId6" Type="http://schemas.openxmlformats.org/officeDocument/2006/relationships/image" Target="../media/image3.png"/><Relationship Id="rId7"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jenkov.com/tutorials/jdbc/resultset.html#resultset-types" TargetMode="External"/><Relationship Id="rId4" Type="http://schemas.openxmlformats.org/officeDocument/2006/relationships/hyperlink" Target="https://jenkov.com/tutorials/jdbc/resultset.html#resultset-concurrency" TargetMode="External"/><Relationship Id="rId5" Type="http://schemas.openxmlformats.org/officeDocument/2006/relationships/hyperlink" Target="https://jenkov.com/tutorials/jdbc/resultset.html#resultset-holdability" TargetMode="External"/><Relationship Id="rId6" Type="http://schemas.openxmlformats.org/officeDocument/2006/relationships/hyperlink" Target="https://jenkov.com/tutorials/jdbc/resultset.html" TargetMode="External"/><Relationship Id="rId7"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ocs.oracle.com/en/java/javase/17/docs/api/java.sql/java/sql/PreparedStatement.html" TargetMode="External"/><Relationship Id="rId4" Type="http://schemas.openxmlformats.org/officeDocument/2006/relationships/hyperlink" Target="https://jenkov.com/tutorials/jdbc/preparedstatement.html" TargetMode="External"/><Relationship Id="rId5"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jenkov.com/tutorials/jdbc/batchupdate.html" TargetMode="Externa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docs.oracle.com/en/java/javase/17/docs/api/java.sql/java/sql/Connection.html#setAutoCommit(boolean)" TargetMode="External"/><Relationship Id="rId4" Type="http://schemas.openxmlformats.org/officeDocument/2006/relationships/hyperlink" Target="https://docs.oracle.com/en/java/javase/17/docs/api/java.sql/java/sql/Connection.html#rollback()" TargetMode="External"/><Relationship Id="rId5" Type="http://schemas.openxmlformats.org/officeDocument/2006/relationships/hyperlink" Target="https://docs.oracle.com/en/java/javase/17/docs/api/java.sql/java/sql/Connection.html#commit()" TargetMode="External"/><Relationship Id="rId6" Type="http://schemas.openxmlformats.org/officeDocument/2006/relationships/hyperlink" Target="https://jenkov.com/tutorials/jdbc/transaction.html" TargetMode="External"/><Relationship Id="rId7"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hyperlink" Target="https://jenkov.com/tutorials/jdbc/transaction.html" TargetMode="External"/><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jenkov.com/tutorials/jdbc/index.html"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docs.oracle.com/en/java/javase/17/docs/api/java.sql/java/sql/CallableStatement.html" TargetMode="External"/><Relationship Id="rId4" Type="http://schemas.openxmlformats.org/officeDocument/2006/relationships/hyperlink" Target="https://jenkov.com/tutorials/jdbc/callablestatement.html" TargetMode="External"/><Relationship Id="rId5"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hyperlink" Target="https://jenkov.com/tutorials/jdbc/callablestatement.html" TargetMode="External"/><Relationship Id="rId5"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docs.oracle.com/en/java/javase/17/docs/api/java.sql/java/sql/DatabaseMetaData.html" TargetMode="External"/><Relationship Id="rId4" Type="http://schemas.openxmlformats.org/officeDocument/2006/relationships/hyperlink" Target="https://jenkov.com/tutorials/jdbc/databasemetadata.html" TargetMode="External"/><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rdelcastillo/DAW-Java-2021-22/blob/main/org/iesgrancapitan/PROGR/ejemplos/bd/Ejemplo01.java" TargetMode="External"/><Relationship Id="rId4" Type="http://schemas.openxmlformats.org/officeDocument/2006/relationships/image" Target="../media/image7.png"/><Relationship Id="rId5" Type="http://schemas.openxmlformats.org/officeDocument/2006/relationships/hyperlink" Target="https://jenkov.com/tutorials/jdbc/index.html" TargetMode="External"/><Relationship Id="rId6"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jenkov.com/tutorials/jdbc/driver-types.html"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oracle.com/en/java/javase/17/docs/api/java.sql/java/sql/Connection.html" TargetMode="External"/><Relationship Id="rId4" Type="http://schemas.openxmlformats.org/officeDocument/2006/relationships/hyperlink" Target="https://jenkov.com/tutorials/jdbc/connection.html" TargetMode="External"/><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ithub.com/rdelcastillo/DAW-Java-2021-22/blob/main/org/iesgrancapitan/PROGR/ejemplos/bd/Ejemplo02.java" TargetMode="Externa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ocs.oracle.com/en/java/javase/17/docs/api/java.sql/java/sql/Statement.html" TargetMode="External"/><Relationship Id="rId4" Type="http://schemas.openxmlformats.org/officeDocument/2006/relationships/hyperlink" Target="https://docs.oracle.com/en/java/javase/17/docs/api/java.sql/java/sql/Statement.html" TargetMode="External"/><Relationship Id="rId5" Type="http://schemas.openxmlformats.org/officeDocument/2006/relationships/hyperlink" Target="https://jenkov.com/tutorials/jdbc/statement.html" TargetMode="External"/><Relationship Id="rId6"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ocs.oracle.com/en/java/javase/17/docs/api/java.sql/java/sql/Statement.html" TargetMode="External"/><Relationship Id="rId4" Type="http://schemas.openxmlformats.org/officeDocument/2006/relationships/hyperlink" Target="https://docs.oracle.com/en/java/javase/17/docs/api/java.sql/java/sql/ResultSet.html" TargetMode="External"/><Relationship Id="rId5" Type="http://schemas.openxmlformats.org/officeDocument/2006/relationships/image" Target="../media/image9.png"/><Relationship Id="rId6" Type="http://schemas.openxmlformats.org/officeDocument/2006/relationships/hyperlink" Target="https://jenkov.com/tutorials/jdbc/query.html" TargetMode="External"/><Relationship Id="rId7"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Bases de datos</a:t>
            </a:r>
            <a:endParaRPr/>
          </a:p>
          <a:p>
            <a:pPr indent="0" lvl="0" marL="0" rtl="0" algn="l">
              <a:spcBef>
                <a:spcPts val="0"/>
              </a:spcBef>
              <a:spcAft>
                <a:spcPts val="0"/>
              </a:spcAft>
              <a:buNone/>
            </a:pPr>
            <a:r>
              <a:rPr lang="es"/>
              <a:t>(JDBC)</a:t>
            </a:r>
            <a:endParaRPr/>
          </a:p>
        </p:txBody>
      </p:sp>
      <p:sp>
        <p:nvSpPr>
          <p:cNvPr id="280" name="Google Shape;280;p13"/>
          <p:cNvSpPr txBox="1"/>
          <p:nvPr>
            <p:ph idx="1" type="subTitle"/>
          </p:nvPr>
        </p:nvSpPr>
        <p:spPr>
          <a:xfrm>
            <a:off x="824000" y="4129700"/>
            <a:ext cx="4255500" cy="695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a:t>Módulo de Programación. </a:t>
            </a:r>
            <a:endParaRPr/>
          </a:p>
          <a:p>
            <a:pPr indent="0" lvl="0" marL="0" rtl="0" algn="l">
              <a:spcBef>
                <a:spcPts val="0"/>
              </a:spcBef>
              <a:spcAft>
                <a:spcPts val="0"/>
              </a:spcAft>
              <a:buNone/>
            </a:pPr>
            <a:r>
              <a:rPr lang="es"/>
              <a:t>CFGS Desarrollo de Aplicaciones Web</a:t>
            </a:r>
            <a:endParaRPr/>
          </a:p>
          <a:p>
            <a:pPr indent="0" lvl="0" marL="0" rtl="0" algn="l">
              <a:spcBef>
                <a:spcPts val="0"/>
              </a:spcBef>
              <a:spcAft>
                <a:spcPts val="0"/>
              </a:spcAft>
              <a:buNone/>
            </a:pPr>
            <a:r>
              <a:rPr lang="es"/>
              <a:t>IES Gran Capitán</a:t>
            </a:r>
            <a:endParaRPr/>
          </a:p>
        </p:txBody>
      </p:sp>
      <p:pic>
        <p:nvPicPr>
          <p:cNvPr id="281" name="Google Shape;281;p13"/>
          <p:cNvPicPr preferRelativeResize="0"/>
          <p:nvPr/>
        </p:nvPicPr>
        <p:blipFill>
          <a:blip r:embed="rId3">
            <a:alphaModFix/>
          </a:blip>
          <a:stretch>
            <a:fillRect/>
          </a:stretch>
        </p:blipFill>
        <p:spPr>
          <a:xfrm>
            <a:off x="5720050" y="3200400"/>
            <a:ext cx="2102650" cy="1662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JDBC Query</a:t>
            </a:r>
            <a:endParaRPr/>
          </a:p>
        </p:txBody>
      </p:sp>
      <p:sp>
        <p:nvSpPr>
          <p:cNvPr id="354" name="Google Shape;354;p22"/>
          <p:cNvSpPr txBox="1"/>
          <p:nvPr>
            <p:ph idx="1" type="body"/>
          </p:nvPr>
        </p:nvSpPr>
        <p:spPr>
          <a:xfrm>
            <a:off x="1303200" y="1338275"/>
            <a:ext cx="71559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a:t>
            </a:r>
            <a:r>
              <a:rPr lang="es"/>
              <a:t> objeto </a:t>
            </a:r>
            <a:r>
              <a:rPr lang="es" u="sng">
                <a:solidFill>
                  <a:schemeClr val="hlink"/>
                </a:solidFill>
                <a:latin typeface="Roboto Mono"/>
                <a:ea typeface="Roboto Mono"/>
                <a:cs typeface="Roboto Mono"/>
                <a:sym typeface="Roboto Mono"/>
                <a:hlinkClick r:id="rId3"/>
              </a:rPr>
              <a:t>ResultSet</a:t>
            </a:r>
            <a:r>
              <a:rPr lang="es"/>
              <a:t> devuelto está compuesto por filas (registros) con columnas de datos (campos).</a:t>
            </a:r>
            <a:endParaRPr/>
          </a:p>
          <a:p>
            <a:pPr indent="0" lvl="0" marL="0" rtl="0" algn="l">
              <a:spcBef>
                <a:spcPts val="1200"/>
              </a:spcBef>
              <a:spcAft>
                <a:spcPts val="1200"/>
              </a:spcAft>
              <a:buNone/>
            </a:pPr>
            <a:r>
              <a:t/>
            </a:r>
            <a:endParaRPr/>
          </a:p>
        </p:txBody>
      </p:sp>
      <p:pic>
        <p:nvPicPr>
          <p:cNvPr id="355" name="Google Shape;355;p22">
            <a:hlinkClick r:id="rId4"/>
          </p:cNvPr>
          <p:cNvPicPr preferRelativeResize="0"/>
          <p:nvPr/>
        </p:nvPicPr>
        <p:blipFill>
          <a:blip r:embed="rId5">
            <a:alphaModFix/>
          </a:blip>
          <a:stretch>
            <a:fillRect/>
          </a:stretch>
        </p:blipFill>
        <p:spPr>
          <a:xfrm>
            <a:off x="3993600" y="4050750"/>
            <a:ext cx="864149" cy="864149"/>
          </a:xfrm>
          <a:prstGeom prst="rect">
            <a:avLst/>
          </a:prstGeom>
          <a:noFill/>
          <a:ln>
            <a:noFill/>
          </a:ln>
        </p:spPr>
      </p:pic>
      <p:sp>
        <p:nvSpPr>
          <p:cNvPr id="356" name="Google Shape;356;p22"/>
          <p:cNvSpPr txBox="1"/>
          <p:nvPr/>
        </p:nvSpPr>
        <p:spPr>
          <a:xfrm>
            <a:off x="3886775" y="4816575"/>
            <a:ext cx="1150800" cy="2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latin typeface="Nunito"/>
                <a:ea typeface="Nunito"/>
                <a:cs typeface="Nunito"/>
                <a:sym typeface="Nunito"/>
              </a:rPr>
              <a:t>Más información</a:t>
            </a:r>
            <a:endParaRPr sz="1000">
              <a:latin typeface="Nunito"/>
              <a:ea typeface="Nunito"/>
              <a:cs typeface="Nunito"/>
              <a:sym typeface="Nunito"/>
            </a:endParaRPr>
          </a:p>
        </p:txBody>
      </p:sp>
      <p:pic>
        <p:nvPicPr>
          <p:cNvPr id="357" name="Google Shape;357;p22"/>
          <p:cNvPicPr preferRelativeResize="0"/>
          <p:nvPr/>
        </p:nvPicPr>
        <p:blipFill>
          <a:blip r:embed="rId6">
            <a:alphaModFix/>
          </a:blip>
          <a:stretch>
            <a:fillRect/>
          </a:stretch>
        </p:blipFill>
        <p:spPr>
          <a:xfrm>
            <a:off x="1149900" y="2316265"/>
            <a:ext cx="7155901" cy="155165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JDBC Query</a:t>
            </a:r>
            <a:endParaRPr/>
          </a:p>
        </p:txBody>
      </p:sp>
      <p:sp>
        <p:nvSpPr>
          <p:cNvPr id="363" name="Google Shape;363;p23"/>
          <p:cNvSpPr txBox="1"/>
          <p:nvPr>
            <p:ph idx="1" type="body"/>
          </p:nvPr>
        </p:nvSpPr>
        <p:spPr>
          <a:xfrm>
            <a:off x="1303200" y="1338275"/>
            <a:ext cx="71559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 método </a:t>
            </a:r>
            <a:r>
              <a:rPr lang="es" u="sng">
                <a:solidFill>
                  <a:schemeClr val="hlink"/>
                </a:solidFill>
                <a:latin typeface="Roboto Mono"/>
                <a:ea typeface="Roboto Mono"/>
                <a:cs typeface="Roboto Mono"/>
                <a:sym typeface="Roboto Mono"/>
                <a:hlinkClick r:id="rId3"/>
              </a:rPr>
              <a:t>next()</a:t>
            </a:r>
            <a:r>
              <a:rPr lang="es"/>
              <a:t> mueve el cursor a la siguiente fila y devuelve </a:t>
            </a:r>
            <a:r>
              <a:rPr lang="es">
                <a:latin typeface="Roboto Mono"/>
                <a:ea typeface="Roboto Mono"/>
                <a:cs typeface="Roboto Mono"/>
                <a:sym typeface="Roboto Mono"/>
              </a:rPr>
              <a:t>true</a:t>
            </a:r>
            <a:r>
              <a:rPr lang="es"/>
              <a:t> si existe, </a:t>
            </a:r>
            <a:r>
              <a:rPr lang="es">
                <a:latin typeface="Roboto Mono"/>
                <a:ea typeface="Roboto Mono"/>
                <a:cs typeface="Roboto Mono"/>
                <a:sym typeface="Roboto Mono"/>
              </a:rPr>
              <a:t>false</a:t>
            </a:r>
            <a:r>
              <a:rPr lang="es"/>
              <a:t> en caso contrario.</a:t>
            </a:r>
            <a:endParaRPr/>
          </a:p>
          <a:p>
            <a:pPr indent="0" lvl="0" marL="0" rtl="0" algn="l">
              <a:spcBef>
                <a:spcPts val="1200"/>
              </a:spcBef>
              <a:spcAft>
                <a:spcPts val="0"/>
              </a:spcAft>
              <a:buNone/>
            </a:pPr>
            <a:r>
              <a:rPr lang="es"/>
              <a:t>Debe llamarse al menos una vez, ya que antes de la primera llamada el cursor se coloca antes de la primera fila.</a:t>
            </a:r>
            <a:endParaRPr/>
          </a:p>
          <a:p>
            <a:pPr indent="0" lvl="0" marL="0" rtl="0" algn="l">
              <a:spcBef>
                <a:spcPts val="1200"/>
              </a:spcBef>
              <a:spcAft>
                <a:spcPts val="1200"/>
              </a:spcAft>
              <a:buNone/>
            </a:pPr>
            <a:r>
              <a:rPr lang="es"/>
              <a:t>Los datos de columna para la fila actual se obtienen llamando a algunos de los métodos </a:t>
            </a:r>
            <a:r>
              <a:rPr lang="es">
                <a:latin typeface="Roboto Mono"/>
                <a:ea typeface="Roboto Mono"/>
                <a:cs typeface="Roboto Mono"/>
                <a:sym typeface="Roboto Mono"/>
              </a:rPr>
              <a:t>getXXX()</a:t>
            </a:r>
            <a:r>
              <a:rPr lang="es"/>
              <a:t>, donde XXX es un tipo de datos primitivo.</a:t>
            </a:r>
            <a:endParaRPr/>
          </a:p>
        </p:txBody>
      </p:sp>
      <p:pic>
        <p:nvPicPr>
          <p:cNvPr id="364" name="Google Shape;364;p23">
            <a:hlinkClick r:id="rId4"/>
          </p:cNvPr>
          <p:cNvPicPr preferRelativeResize="0"/>
          <p:nvPr/>
        </p:nvPicPr>
        <p:blipFill>
          <a:blip r:embed="rId5">
            <a:alphaModFix/>
          </a:blip>
          <a:stretch>
            <a:fillRect/>
          </a:stretch>
        </p:blipFill>
        <p:spPr>
          <a:xfrm>
            <a:off x="8032200" y="3822150"/>
            <a:ext cx="864149" cy="864149"/>
          </a:xfrm>
          <a:prstGeom prst="rect">
            <a:avLst/>
          </a:prstGeom>
          <a:noFill/>
          <a:ln>
            <a:noFill/>
          </a:ln>
        </p:spPr>
      </p:pic>
      <p:sp>
        <p:nvSpPr>
          <p:cNvPr id="365" name="Google Shape;365;p23"/>
          <p:cNvSpPr txBox="1"/>
          <p:nvPr/>
        </p:nvSpPr>
        <p:spPr>
          <a:xfrm>
            <a:off x="7925375" y="4587975"/>
            <a:ext cx="1150800" cy="2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latin typeface="Nunito"/>
                <a:ea typeface="Nunito"/>
                <a:cs typeface="Nunito"/>
                <a:sym typeface="Nunito"/>
              </a:rPr>
              <a:t>Más información</a:t>
            </a:r>
            <a:endParaRPr sz="1000">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JDBC Update</a:t>
            </a:r>
            <a:endParaRPr/>
          </a:p>
        </p:txBody>
      </p:sp>
      <p:sp>
        <p:nvSpPr>
          <p:cNvPr id="371" name="Google Shape;371;p24"/>
          <p:cNvSpPr txBox="1"/>
          <p:nvPr>
            <p:ph idx="1" type="body"/>
          </p:nvPr>
        </p:nvSpPr>
        <p:spPr>
          <a:xfrm>
            <a:off x="1303200" y="1338275"/>
            <a:ext cx="71559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a:t>Para actualizar la base de datos hay que utilizar un objeto </a:t>
            </a:r>
            <a:r>
              <a:rPr lang="es">
                <a:latin typeface="Roboto Mono"/>
                <a:ea typeface="Roboto Mono"/>
                <a:cs typeface="Roboto Mono"/>
                <a:sym typeface="Roboto Mono"/>
              </a:rPr>
              <a:t>Statement</a:t>
            </a:r>
            <a:r>
              <a:rPr lang="es"/>
              <a:t> como en la consulta, pero en lugar de llamar al método </a:t>
            </a:r>
            <a:r>
              <a:rPr lang="es" u="sng">
                <a:solidFill>
                  <a:schemeClr val="hlink"/>
                </a:solidFill>
                <a:latin typeface="Roboto Mono"/>
                <a:ea typeface="Roboto Mono"/>
                <a:cs typeface="Roboto Mono"/>
                <a:sym typeface="Roboto Mono"/>
                <a:hlinkClick r:id="rId3"/>
              </a:rPr>
              <a:t>executeQuery()</a:t>
            </a:r>
            <a:r>
              <a:rPr lang="es"/>
              <a:t> se llama al </a:t>
            </a:r>
            <a:r>
              <a:rPr lang="es" u="sng">
                <a:solidFill>
                  <a:schemeClr val="hlink"/>
                </a:solidFill>
                <a:latin typeface="Roboto Mono"/>
                <a:ea typeface="Roboto Mono"/>
                <a:cs typeface="Roboto Mono"/>
                <a:sym typeface="Roboto Mono"/>
                <a:hlinkClick r:id="rId4"/>
              </a:rPr>
              <a:t>executeUpdate()</a:t>
            </a:r>
            <a:r>
              <a:rPr lang="es"/>
              <a:t>.</a:t>
            </a:r>
            <a:endParaRPr/>
          </a:p>
        </p:txBody>
      </p:sp>
      <p:pic>
        <p:nvPicPr>
          <p:cNvPr id="372" name="Google Shape;372;p24">
            <a:hlinkClick r:id="rId5"/>
          </p:cNvPr>
          <p:cNvPicPr preferRelativeResize="0"/>
          <p:nvPr/>
        </p:nvPicPr>
        <p:blipFill>
          <a:blip r:embed="rId6">
            <a:alphaModFix/>
          </a:blip>
          <a:stretch>
            <a:fillRect/>
          </a:stretch>
        </p:blipFill>
        <p:spPr>
          <a:xfrm>
            <a:off x="4069800" y="4050750"/>
            <a:ext cx="864149" cy="864149"/>
          </a:xfrm>
          <a:prstGeom prst="rect">
            <a:avLst/>
          </a:prstGeom>
          <a:noFill/>
          <a:ln>
            <a:noFill/>
          </a:ln>
        </p:spPr>
      </p:pic>
      <p:sp>
        <p:nvSpPr>
          <p:cNvPr id="373" name="Google Shape;373;p24"/>
          <p:cNvSpPr txBox="1"/>
          <p:nvPr/>
        </p:nvSpPr>
        <p:spPr>
          <a:xfrm>
            <a:off x="3962975" y="4816575"/>
            <a:ext cx="1150800" cy="2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latin typeface="Nunito"/>
                <a:ea typeface="Nunito"/>
                <a:cs typeface="Nunito"/>
                <a:sym typeface="Nunito"/>
              </a:rPr>
              <a:t>Más información</a:t>
            </a:r>
            <a:endParaRPr sz="1000">
              <a:latin typeface="Nunito"/>
              <a:ea typeface="Nunito"/>
              <a:cs typeface="Nunito"/>
              <a:sym typeface="Nunito"/>
            </a:endParaRPr>
          </a:p>
        </p:txBody>
      </p:sp>
      <p:pic>
        <p:nvPicPr>
          <p:cNvPr id="374" name="Google Shape;374;p24"/>
          <p:cNvPicPr preferRelativeResize="0"/>
          <p:nvPr/>
        </p:nvPicPr>
        <p:blipFill>
          <a:blip r:embed="rId7">
            <a:alphaModFix/>
          </a:blip>
          <a:stretch>
            <a:fillRect/>
          </a:stretch>
        </p:blipFill>
        <p:spPr>
          <a:xfrm>
            <a:off x="1302300" y="2784607"/>
            <a:ext cx="7155900" cy="1098740"/>
          </a:xfrm>
          <a:prstGeom prst="rect">
            <a:avLst/>
          </a:prstGeom>
          <a:noFill/>
          <a:ln>
            <a:noFill/>
          </a:ln>
        </p:spPr>
      </p:pic>
      <p:sp>
        <p:nvSpPr>
          <p:cNvPr id="375" name="Google Shape;375;p24"/>
          <p:cNvSpPr/>
          <p:nvPr/>
        </p:nvSpPr>
        <p:spPr>
          <a:xfrm>
            <a:off x="4718700" y="3625525"/>
            <a:ext cx="1880700" cy="192600"/>
          </a:xfrm>
          <a:prstGeom prst="roundRect">
            <a:avLst>
              <a:gd fmla="val 16667" name="adj"/>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JDBC ResultSet</a:t>
            </a:r>
            <a:endParaRPr/>
          </a:p>
        </p:txBody>
      </p:sp>
      <p:sp>
        <p:nvSpPr>
          <p:cNvPr id="381" name="Google Shape;381;p25"/>
          <p:cNvSpPr txBox="1"/>
          <p:nvPr>
            <p:ph idx="1" type="body"/>
          </p:nvPr>
        </p:nvSpPr>
        <p:spPr>
          <a:xfrm>
            <a:off x="1303200" y="1185875"/>
            <a:ext cx="72900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 </a:t>
            </a:r>
            <a:r>
              <a:rPr lang="es">
                <a:latin typeface="Roboto Mono"/>
                <a:ea typeface="Roboto Mono"/>
                <a:cs typeface="Roboto Mono"/>
                <a:sym typeface="Roboto Mono"/>
              </a:rPr>
              <a:t>ResultSet</a:t>
            </a:r>
            <a:r>
              <a:rPr lang="es"/>
              <a:t> es el resultado de una consulta de base de datos a través de un </a:t>
            </a:r>
            <a:r>
              <a:rPr lang="es">
                <a:latin typeface="Roboto Mono"/>
                <a:ea typeface="Roboto Mono"/>
                <a:cs typeface="Roboto Mono"/>
                <a:sym typeface="Roboto Mono"/>
              </a:rPr>
              <a:t>Statement</a:t>
            </a:r>
            <a:r>
              <a:rPr lang="es"/>
              <a:t> o un </a:t>
            </a:r>
            <a:r>
              <a:rPr lang="es">
                <a:latin typeface="Roboto Mono"/>
                <a:ea typeface="Roboto Mono"/>
                <a:cs typeface="Roboto Mono"/>
                <a:sym typeface="Roboto Mono"/>
              </a:rPr>
              <a:t>PreparedStatement</a:t>
            </a:r>
            <a:r>
              <a:rPr lang="es"/>
              <a:t>.</a:t>
            </a:r>
            <a:endParaRPr/>
          </a:p>
          <a:p>
            <a:pPr indent="0" lvl="0" marL="0" rtl="0" algn="l">
              <a:spcBef>
                <a:spcPts val="1200"/>
              </a:spcBef>
              <a:spcAft>
                <a:spcPts val="0"/>
              </a:spcAft>
              <a:buNone/>
            </a:pPr>
            <a:r>
              <a:rPr lang="es"/>
              <a:t>Cuando se crea un </a:t>
            </a:r>
            <a:r>
              <a:rPr lang="es">
                <a:latin typeface="Roboto Mono"/>
                <a:ea typeface="Roboto Mono"/>
                <a:cs typeface="Roboto Mono"/>
                <a:sym typeface="Roboto Mono"/>
              </a:rPr>
              <a:t>ResultSet</a:t>
            </a:r>
            <a:r>
              <a:rPr lang="es"/>
              <a:t> hay tres atributos que se pueden establecer: </a:t>
            </a:r>
            <a:endParaRPr/>
          </a:p>
          <a:p>
            <a:pPr indent="-355600" lvl="0" marL="457200" rtl="0" algn="l">
              <a:spcBef>
                <a:spcPts val="1200"/>
              </a:spcBef>
              <a:spcAft>
                <a:spcPts val="0"/>
              </a:spcAft>
              <a:buSzPts val="2000"/>
              <a:buAutoNum type="arabicPeriod"/>
            </a:pPr>
            <a:r>
              <a:rPr lang="es" u="sng">
                <a:solidFill>
                  <a:schemeClr val="hlink"/>
                </a:solidFill>
                <a:hlinkClick r:id="rId3"/>
              </a:rPr>
              <a:t>Type</a:t>
            </a:r>
            <a:r>
              <a:rPr lang="es"/>
              <a:t>: </a:t>
            </a:r>
            <a:r>
              <a:rPr lang="es"/>
              <a:t>cómo</a:t>
            </a:r>
            <a:r>
              <a:rPr lang="es"/>
              <a:t> movernos por el </a:t>
            </a:r>
            <a:r>
              <a:rPr lang="es"/>
              <a:t>ResultSet</a:t>
            </a:r>
            <a:r>
              <a:rPr lang="es"/>
              <a:t>.</a:t>
            </a:r>
            <a:endParaRPr/>
          </a:p>
          <a:p>
            <a:pPr indent="-355600" lvl="0" marL="457200" rtl="0" algn="l">
              <a:spcBef>
                <a:spcPts val="0"/>
              </a:spcBef>
              <a:spcAft>
                <a:spcPts val="0"/>
              </a:spcAft>
              <a:buSzPts val="2000"/>
              <a:buAutoNum type="arabicPeriod"/>
            </a:pPr>
            <a:r>
              <a:rPr lang="es" u="sng">
                <a:solidFill>
                  <a:schemeClr val="hlink"/>
                </a:solidFill>
                <a:hlinkClick r:id="rId4"/>
              </a:rPr>
              <a:t>Concurrency</a:t>
            </a:r>
            <a:r>
              <a:rPr lang="es"/>
              <a:t>: si podemos actualizar o solo leer los datos.</a:t>
            </a:r>
            <a:endParaRPr/>
          </a:p>
          <a:p>
            <a:pPr indent="-355600" lvl="0" marL="457200" rtl="0" algn="l">
              <a:spcBef>
                <a:spcPts val="0"/>
              </a:spcBef>
              <a:spcAft>
                <a:spcPts val="0"/>
              </a:spcAft>
              <a:buSzPts val="2000"/>
              <a:buAutoNum type="arabicPeriod"/>
            </a:pPr>
            <a:r>
              <a:rPr lang="es" u="sng">
                <a:solidFill>
                  <a:schemeClr val="hlink"/>
                </a:solidFill>
                <a:hlinkClick r:id="rId5"/>
              </a:rPr>
              <a:t>Holdability</a:t>
            </a:r>
            <a:r>
              <a:rPr lang="es"/>
              <a:t>: si el ResultSet se cierra tras un commit().</a:t>
            </a:r>
            <a:endParaRPr/>
          </a:p>
        </p:txBody>
      </p:sp>
      <p:pic>
        <p:nvPicPr>
          <p:cNvPr id="382" name="Google Shape;382;p25">
            <a:hlinkClick r:id="rId6"/>
          </p:cNvPr>
          <p:cNvPicPr preferRelativeResize="0"/>
          <p:nvPr/>
        </p:nvPicPr>
        <p:blipFill>
          <a:blip r:embed="rId7">
            <a:alphaModFix/>
          </a:blip>
          <a:stretch>
            <a:fillRect/>
          </a:stretch>
        </p:blipFill>
        <p:spPr>
          <a:xfrm>
            <a:off x="4603200" y="4126950"/>
            <a:ext cx="864149" cy="864149"/>
          </a:xfrm>
          <a:prstGeom prst="rect">
            <a:avLst/>
          </a:prstGeom>
          <a:noFill/>
          <a:ln>
            <a:noFill/>
          </a:ln>
        </p:spPr>
      </p:pic>
      <p:sp>
        <p:nvSpPr>
          <p:cNvPr id="383" name="Google Shape;383;p25"/>
          <p:cNvSpPr txBox="1"/>
          <p:nvPr/>
        </p:nvSpPr>
        <p:spPr>
          <a:xfrm>
            <a:off x="4496375" y="4892775"/>
            <a:ext cx="1150800" cy="2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latin typeface="Nunito"/>
                <a:ea typeface="Nunito"/>
                <a:cs typeface="Nunito"/>
                <a:sym typeface="Nunito"/>
              </a:rPr>
              <a:t>Más información</a:t>
            </a:r>
            <a:endParaRPr sz="1000">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JDBC PreparedStatement</a:t>
            </a:r>
            <a:endParaRPr/>
          </a:p>
        </p:txBody>
      </p:sp>
      <p:sp>
        <p:nvSpPr>
          <p:cNvPr id="389" name="Google Shape;389;p26"/>
          <p:cNvSpPr txBox="1"/>
          <p:nvPr>
            <p:ph idx="1" type="body"/>
          </p:nvPr>
        </p:nvSpPr>
        <p:spPr>
          <a:xfrm>
            <a:off x="1303200" y="1185875"/>
            <a:ext cx="72900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 </a:t>
            </a:r>
            <a:r>
              <a:rPr lang="es" u="sng">
                <a:solidFill>
                  <a:schemeClr val="hlink"/>
                </a:solidFill>
                <a:latin typeface="Roboto Mono"/>
                <a:ea typeface="Roboto Mono"/>
                <a:cs typeface="Roboto Mono"/>
                <a:sym typeface="Roboto Mono"/>
                <a:hlinkClick r:id="rId3"/>
              </a:rPr>
              <a:t>PreparedStatement</a:t>
            </a:r>
            <a:r>
              <a:rPr lang="es"/>
              <a:t> es un tipo especial de </a:t>
            </a:r>
            <a:r>
              <a:rPr lang="es">
                <a:latin typeface="Roboto Mono"/>
                <a:ea typeface="Roboto Mono"/>
                <a:cs typeface="Roboto Mono"/>
                <a:sym typeface="Roboto Mono"/>
              </a:rPr>
              <a:t>Statement</a:t>
            </a:r>
            <a:r>
              <a:rPr lang="es"/>
              <a:t> con algunas características adicionales:</a:t>
            </a:r>
            <a:endParaRPr/>
          </a:p>
          <a:p>
            <a:pPr indent="-355600" lvl="0" marL="457200" rtl="0" algn="l">
              <a:spcBef>
                <a:spcPts val="1200"/>
              </a:spcBef>
              <a:spcAft>
                <a:spcPts val="0"/>
              </a:spcAft>
              <a:buSzPts val="2000"/>
              <a:buChar char="●"/>
            </a:pPr>
            <a:r>
              <a:rPr lang="es"/>
              <a:t>Permite el uso parámetros en la instrucción SQL.</a:t>
            </a:r>
            <a:endParaRPr/>
          </a:p>
          <a:p>
            <a:pPr indent="-355600" lvl="0" marL="457200" rtl="0" algn="l">
              <a:spcBef>
                <a:spcPts val="0"/>
              </a:spcBef>
              <a:spcAft>
                <a:spcPts val="0"/>
              </a:spcAft>
              <a:buSzPts val="2000"/>
              <a:buChar char="●"/>
            </a:pPr>
            <a:r>
              <a:rPr lang="es"/>
              <a:t>Fácil de reutilizar con nuevos valores de parámetros.</a:t>
            </a:r>
            <a:endParaRPr/>
          </a:p>
          <a:p>
            <a:pPr indent="-355600" lvl="0" marL="457200" rtl="0" algn="l">
              <a:spcBef>
                <a:spcPts val="0"/>
              </a:spcBef>
              <a:spcAft>
                <a:spcPts val="0"/>
              </a:spcAft>
              <a:buSzPts val="2000"/>
              <a:buChar char="●"/>
            </a:pPr>
            <a:r>
              <a:rPr lang="es"/>
              <a:t>Puede aumentar el rendimiento de las sentencias ejecutadas.</a:t>
            </a:r>
            <a:endParaRPr/>
          </a:p>
          <a:p>
            <a:pPr indent="-355600" lvl="0" marL="457200" rtl="0" algn="l">
              <a:spcBef>
                <a:spcPts val="0"/>
              </a:spcBef>
              <a:spcAft>
                <a:spcPts val="0"/>
              </a:spcAft>
              <a:buSzPts val="2000"/>
              <a:buChar char="●"/>
            </a:pPr>
            <a:r>
              <a:rPr lang="es"/>
              <a:t>Permite actualizaciones por lotes más fáciles.</a:t>
            </a:r>
            <a:endParaRPr/>
          </a:p>
          <a:p>
            <a:pPr indent="0" lvl="0" marL="0" rtl="0" algn="l">
              <a:spcBef>
                <a:spcPts val="1200"/>
              </a:spcBef>
              <a:spcAft>
                <a:spcPts val="1200"/>
              </a:spcAft>
              <a:buNone/>
            </a:pPr>
            <a:r>
              <a:t/>
            </a:r>
            <a:endParaRPr/>
          </a:p>
        </p:txBody>
      </p:sp>
      <p:pic>
        <p:nvPicPr>
          <p:cNvPr id="390" name="Google Shape;390;p26">
            <a:hlinkClick r:id="rId4"/>
          </p:cNvPr>
          <p:cNvPicPr preferRelativeResize="0"/>
          <p:nvPr/>
        </p:nvPicPr>
        <p:blipFill>
          <a:blip r:embed="rId5">
            <a:alphaModFix/>
          </a:blip>
          <a:stretch>
            <a:fillRect/>
          </a:stretch>
        </p:blipFill>
        <p:spPr>
          <a:xfrm>
            <a:off x="7803600" y="3593550"/>
            <a:ext cx="864149" cy="864149"/>
          </a:xfrm>
          <a:prstGeom prst="rect">
            <a:avLst/>
          </a:prstGeom>
          <a:noFill/>
          <a:ln>
            <a:noFill/>
          </a:ln>
        </p:spPr>
      </p:pic>
      <p:sp>
        <p:nvSpPr>
          <p:cNvPr id="391" name="Google Shape;391;p26"/>
          <p:cNvSpPr txBox="1"/>
          <p:nvPr/>
        </p:nvSpPr>
        <p:spPr>
          <a:xfrm>
            <a:off x="7696775" y="4359375"/>
            <a:ext cx="1150800" cy="2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latin typeface="Nunito"/>
                <a:ea typeface="Nunito"/>
                <a:cs typeface="Nunito"/>
                <a:sym typeface="Nunito"/>
              </a:rPr>
              <a:t>Más información</a:t>
            </a:r>
            <a:endParaRPr sz="1000">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JDBC PreparedStatement</a:t>
            </a:r>
            <a:endParaRPr/>
          </a:p>
        </p:txBody>
      </p:sp>
      <p:sp>
        <p:nvSpPr>
          <p:cNvPr id="397" name="Google Shape;397;p27"/>
          <p:cNvSpPr txBox="1"/>
          <p:nvPr>
            <p:ph idx="1" type="body"/>
          </p:nvPr>
        </p:nvSpPr>
        <p:spPr>
          <a:xfrm>
            <a:off x="1303200" y="1185875"/>
            <a:ext cx="72900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398" name="Google Shape;398;p27"/>
          <p:cNvPicPr preferRelativeResize="0"/>
          <p:nvPr/>
        </p:nvPicPr>
        <p:blipFill>
          <a:blip r:embed="rId3">
            <a:alphaModFix/>
          </a:blip>
          <a:stretch>
            <a:fillRect/>
          </a:stretch>
        </p:blipFill>
        <p:spPr>
          <a:xfrm>
            <a:off x="0" y="553744"/>
            <a:ext cx="9143998" cy="4036012"/>
          </a:xfrm>
          <a:prstGeom prst="rect">
            <a:avLst/>
          </a:prstGeom>
          <a:noFill/>
          <a:ln>
            <a:noFill/>
          </a:ln>
        </p:spPr>
      </p:pic>
      <p:sp>
        <p:nvSpPr>
          <p:cNvPr id="399" name="Google Shape;399;p27"/>
          <p:cNvSpPr txBox="1"/>
          <p:nvPr/>
        </p:nvSpPr>
        <p:spPr>
          <a:xfrm>
            <a:off x="6825950" y="1234483"/>
            <a:ext cx="1455900" cy="339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1800">
                <a:solidFill>
                  <a:srgbClr val="0000FF"/>
                </a:solidFill>
                <a:latin typeface="Nunito"/>
                <a:ea typeface="Nunito"/>
                <a:cs typeface="Nunito"/>
                <a:sym typeface="Nunito"/>
              </a:rPr>
              <a:t>Creación</a:t>
            </a:r>
            <a:endParaRPr sz="1800">
              <a:solidFill>
                <a:srgbClr val="0000FF"/>
              </a:solidFill>
              <a:latin typeface="Nunito"/>
              <a:ea typeface="Nunito"/>
              <a:cs typeface="Nunito"/>
              <a:sym typeface="Nunito"/>
            </a:endParaRPr>
          </a:p>
        </p:txBody>
      </p:sp>
      <p:sp>
        <p:nvSpPr>
          <p:cNvPr id="400" name="Google Shape;400;p27"/>
          <p:cNvSpPr/>
          <p:nvPr/>
        </p:nvSpPr>
        <p:spPr>
          <a:xfrm>
            <a:off x="45375" y="1116075"/>
            <a:ext cx="5443800" cy="577800"/>
          </a:xfrm>
          <a:prstGeom prst="roundRect">
            <a:avLst>
              <a:gd fmla="val 16667" name="adj"/>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7"/>
          <p:cNvSpPr/>
          <p:nvPr/>
        </p:nvSpPr>
        <p:spPr>
          <a:xfrm>
            <a:off x="73700" y="1897800"/>
            <a:ext cx="5415600" cy="736500"/>
          </a:xfrm>
          <a:prstGeom prst="roundRect">
            <a:avLst>
              <a:gd fmla="val 16667" name="adj"/>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7"/>
          <p:cNvSpPr/>
          <p:nvPr/>
        </p:nvSpPr>
        <p:spPr>
          <a:xfrm>
            <a:off x="2554800" y="2883450"/>
            <a:ext cx="4441200" cy="232200"/>
          </a:xfrm>
          <a:prstGeom prst="roundRect">
            <a:avLst>
              <a:gd fmla="val 16667" name="adj"/>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7"/>
          <p:cNvSpPr/>
          <p:nvPr/>
        </p:nvSpPr>
        <p:spPr>
          <a:xfrm>
            <a:off x="5301200" y="3767125"/>
            <a:ext cx="1829700" cy="130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7"/>
          <p:cNvSpPr txBox="1"/>
          <p:nvPr/>
        </p:nvSpPr>
        <p:spPr>
          <a:xfrm>
            <a:off x="6825950" y="1889400"/>
            <a:ext cx="1455900" cy="3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rgbClr val="0000FF"/>
                </a:solidFill>
                <a:latin typeface="Nunito"/>
                <a:ea typeface="Nunito"/>
                <a:cs typeface="Nunito"/>
                <a:sym typeface="Nunito"/>
              </a:rPr>
              <a:t>Inserción de parámetros</a:t>
            </a:r>
            <a:endParaRPr sz="1800">
              <a:solidFill>
                <a:srgbClr val="0000FF"/>
              </a:solidFill>
              <a:latin typeface="Nunito"/>
              <a:ea typeface="Nunito"/>
              <a:cs typeface="Nunito"/>
              <a:sym typeface="Nunito"/>
            </a:endParaRPr>
          </a:p>
        </p:txBody>
      </p:sp>
      <p:sp>
        <p:nvSpPr>
          <p:cNvPr id="405" name="Google Shape;405;p27"/>
          <p:cNvSpPr txBox="1"/>
          <p:nvPr/>
        </p:nvSpPr>
        <p:spPr>
          <a:xfrm>
            <a:off x="7435550" y="2829018"/>
            <a:ext cx="1455900" cy="339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1800">
                <a:solidFill>
                  <a:srgbClr val="0000FF"/>
                </a:solidFill>
                <a:latin typeface="Nunito"/>
                <a:ea typeface="Nunito"/>
                <a:cs typeface="Nunito"/>
                <a:sym typeface="Nunito"/>
              </a:rPr>
              <a:t>Ejecución</a:t>
            </a:r>
            <a:endParaRPr sz="1800">
              <a:solidFill>
                <a:srgbClr val="0000FF"/>
              </a:solidFill>
              <a:latin typeface="Nunito"/>
              <a:ea typeface="Nunito"/>
              <a:cs typeface="Nunito"/>
              <a:sym typeface="Nunito"/>
            </a:endParaRPr>
          </a:p>
        </p:txBody>
      </p:sp>
      <p:sp>
        <p:nvSpPr>
          <p:cNvPr id="406" name="Google Shape;406;p27"/>
          <p:cNvSpPr txBox="1"/>
          <p:nvPr/>
        </p:nvSpPr>
        <p:spPr>
          <a:xfrm>
            <a:off x="7130750" y="3642000"/>
            <a:ext cx="1615500" cy="339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 sz="1800">
                <a:solidFill>
                  <a:srgbClr val="0000FF"/>
                </a:solidFill>
                <a:latin typeface="Nunito"/>
                <a:ea typeface="Nunito"/>
                <a:cs typeface="Nunito"/>
                <a:sym typeface="Nunito"/>
              </a:rPr>
              <a:t>R</a:t>
            </a:r>
            <a:r>
              <a:rPr b="1" lang="es" sz="1800">
                <a:solidFill>
                  <a:srgbClr val="0000FF"/>
                </a:solidFill>
                <a:latin typeface="Nunito"/>
                <a:ea typeface="Nunito"/>
                <a:cs typeface="Nunito"/>
                <a:sym typeface="Nunito"/>
              </a:rPr>
              <a:t>eutilización</a:t>
            </a:r>
            <a:endParaRPr b="1" sz="1800">
              <a:solidFill>
                <a:srgbClr val="0000FF"/>
              </a:solidFill>
              <a:latin typeface="Nunito"/>
              <a:ea typeface="Nunito"/>
              <a:cs typeface="Nunito"/>
              <a:sym typeface="Nunito"/>
            </a:endParaRPr>
          </a:p>
        </p:txBody>
      </p:sp>
      <p:cxnSp>
        <p:nvCxnSpPr>
          <p:cNvPr id="407" name="Google Shape;407;p27"/>
          <p:cNvCxnSpPr>
            <a:endCxn id="399" idx="1"/>
          </p:cNvCxnSpPr>
          <p:nvPr/>
        </p:nvCxnSpPr>
        <p:spPr>
          <a:xfrm flipH="1" rot="10800000">
            <a:off x="5494850" y="1404433"/>
            <a:ext cx="1331100" cy="3600"/>
          </a:xfrm>
          <a:prstGeom prst="straightConnector1">
            <a:avLst/>
          </a:prstGeom>
          <a:noFill/>
          <a:ln cap="flat" cmpd="sng" w="9525">
            <a:solidFill>
              <a:schemeClr val="dk2"/>
            </a:solidFill>
            <a:prstDash val="solid"/>
            <a:round/>
            <a:headEnd len="med" w="med" type="none"/>
            <a:tailEnd len="med" w="med" type="triangle"/>
          </a:ln>
        </p:spPr>
      </p:cxnSp>
      <p:cxnSp>
        <p:nvCxnSpPr>
          <p:cNvPr id="408" name="Google Shape;408;p27"/>
          <p:cNvCxnSpPr/>
          <p:nvPr/>
        </p:nvCxnSpPr>
        <p:spPr>
          <a:xfrm flipH="1" rot="10800000">
            <a:off x="5489300" y="2260350"/>
            <a:ext cx="1331100" cy="5700"/>
          </a:xfrm>
          <a:prstGeom prst="straightConnector1">
            <a:avLst/>
          </a:prstGeom>
          <a:noFill/>
          <a:ln cap="flat" cmpd="sng" w="9525">
            <a:solidFill>
              <a:schemeClr val="dk2"/>
            </a:solidFill>
            <a:prstDash val="solid"/>
            <a:round/>
            <a:headEnd len="med" w="med" type="none"/>
            <a:tailEnd len="med" w="med" type="triangle"/>
          </a:ln>
        </p:spPr>
      </p:cxnSp>
      <p:cxnSp>
        <p:nvCxnSpPr>
          <p:cNvPr id="409" name="Google Shape;409;p27"/>
          <p:cNvCxnSpPr>
            <a:stCxn id="402" idx="3"/>
            <a:endCxn id="405" idx="1"/>
          </p:cNvCxnSpPr>
          <p:nvPr/>
        </p:nvCxnSpPr>
        <p:spPr>
          <a:xfrm flipH="1" rot="10800000">
            <a:off x="6996000" y="2998950"/>
            <a:ext cx="439500" cy="600"/>
          </a:xfrm>
          <a:prstGeom prst="straightConnector1">
            <a:avLst/>
          </a:prstGeom>
          <a:noFill/>
          <a:ln cap="flat" cmpd="sng" w="9525">
            <a:solidFill>
              <a:schemeClr val="dk2"/>
            </a:solidFill>
            <a:prstDash val="solid"/>
            <a:round/>
            <a:headEnd len="med" w="med" type="none"/>
            <a:tailEnd len="med" w="med" type="triangle"/>
          </a:ln>
        </p:spPr>
      </p:cxnSp>
      <p:sp>
        <p:nvSpPr>
          <p:cNvPr id="410" name="Google Shape;410;p27"/>
          <p:cNvSpPr/>
          <p:nvPr/>
        </p:nvSpPr>
        <p:spPr>
          <a:xfrm>
            <a:off x="5527542" y="653828"/>
            <a:ext cx="226200" cy="283200"/>
          </a:xfrm>
          <a:prstGeom prst="ellipse">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7"/>
          <p:cNvSpPr/>
          <p:nvPr/>
        </p:nvSpPr>
        <p:spPr>
          <a:xfrm>
            <a:off x="7231086" y="625356"/>
            <a:ext cx="226200" cy="283200"/>
          </a:xfrm>
          <a:prstGeom prst="ellipse">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7"/>
          <p:cNvSpPr/>
          <p:nvPr/>
        </p:nvSpPr>
        <p:spPr>
          <a:xfrm>
            <a:off x="8665242" y="653828"/>
            <a:ext cx="226200" cy="283200"/>
          </a:xfrm>
          <a:prstGeom prst="ellipse">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JDBC Batch Updates</a:t>
            </a:r>
            <a:endParaRPr/>
          </a:p>
        </p:txBody>
      </p:sp>
      <p:sp>
        <p:nvSpPr>
          <p:cNvPr id="418" name="Google Shape;418;p28"/>
          <p:cNvSpPr txBox="1"/>
          <p:nvPr>
            <p:ph idx="1" type="body"/>
          </p:nvPr>
        </p:nvSpPr>
        <p:spPr>
          <a:xfrm>
            <a:off x="1303200" y="1414475"/>
            <a:ext cx="71559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s"/>
              <a:t>JDBC Batch Updates</a:t>
            </a:r>
            <a:r>
              <a:rPr lang="es"/>
              <a:t> es un conjunto de actualizaciones agrupadas y enviadas a la base de datos en un lote. Es más rápido que enviarlas una a una, esperando </a:t>
            </a:r>
            <a:r>
              <a:rPr lang="es"/>
              <a:t>que termine cada una</a:t>
            </a:r>
            <a:r>
              <a:rPr lang="es"/>
              <a:t>:</a:t>
            </a:r>
            <a:endParaRPr/>
          </a:p>
          <a:p>
            <a:pPr indent="-355600" lvl="0" marL="457200" rtl="0" algn="l">
              <a:spcBef>
                <a:spcPts val="1200"/>
              </a:spcBef>
              <a:spcAft>
                <a:spcPts val="0"/>
              </a:spcAft>
              <a:buSzPts val="2000"/>
              <a:buChar char="●"/>
            </a:pPr>
            <a:r>
              <a:rPr lang="es"/>
              <a:t>Menos tráfico de red en el envío de actualizaciones (solo un viaje de ida y vuelta).</a:t>
            </a:r>
            <a:endParaRPr/>
          </a:p>
          <a:p>
            <a:pPr indent="-355600" lvl="0" marL="457200" rtl="0" algn="l">
              <a:spcBef>
                <a:spcPts val="0"/>
              </a:spcBef>
              <a:spcAft>
                <a:spcPts val="0"/>
              </a:spcAft>
              <a:buSzPts val="2000"/>
              <a:buChar char="●"/>
            </a:pPr>
            <a:r>
              <a:rPr lang="es"/>
              <a:t>Se podrían ejecutar actualizaciones en paralelo. </a:t>
            </a:r>
            <a:endParaRPr/>
          </a:p>
          <a:p>
            <a:pPr indent="0" lvl="0" marL="0" rtl="0" algn="l">
              <a:spcBef>
                <a:spcPts val="1200"/>
              </a:spcBef>
              <a:spcAft>
                <a:spcPts val="1200"/>
              </a:spcAft>
              <a:buNone/>
            </a:pPr>
            <a:r>
              <a:rPr lang="es"/>
              <a:t>Podemos usarlo con </a:t>
            </a:r>
            <a:r>
              <a:rPr lang="es">
                <a:latin typeface="Roboto Mono"/>
                <a:ea typeface="Roboto Mono"/>
                <a:cs typeface="Roboto Mono"/>
                <a:sym typeface="Roboto Mono"/>
              </a:rPr>
              <a:t>Statement</a:t>
            </a:r>
            <a:r>
              <a:rPr lang="es"/>
              <a:t> y </a:t>
            </a:r>
            <a:r>
              <a:rPr lang="es">
                <a:latin typeface="Roboto Mono"/>
                <a:ea typeface="Roboto Mono"/>
                <a:cs typeface="Roboto Mono"/>
                <a:sym typeface="Roboto Mono"/>
              </a:rPr>
              <a:t>PreparedStatement</a:t>
            </a:r>
            <a:r>
              <a:rPr lang="es"/>
              <a:t>.</a:t>
            </a:r>
            <a:endParaRPr/>
          </a:p>
        </p:txBody>
      </p:sp>
      <p:pic>
        <p:nvPicPr>
          <p:cNvPr id="419" name="Google Shape;419;p28">
            <a:hlinkClick r:id="rId3"/>
          </p:cNvPr>
          <p:cNvPicPr preferRelativeResize="0"/>
          <p:nvPr/>
        </p:nvPicPr>
        <p:blipFill>
          <a:blip r:embed="rId4">
            <a:alphaModFix/>
          </a:blip>
          <a:stretch>
            <a:fillRect/>
          </a:stretch>
        </p:blipFill>
        <p:spPr>
          <a:xfrm>
            <a:off x="8108400" y="3364950"/>
            <a:ext cx="864149" cy="864149"/>
          </a:xfrm>
          <a:prstGeom prst="rect">
            <a:avLst/>
          </a:prstGeom>
          <a:noFill/>
          <a:ln>
            <a:noFill/>
          </a:ln>
        </p:spPr>
      </p:pic>
      <p:sp>
        <p:nvSpPr>
          <p:cNvPr id="420" name="Google Shape;420;p28"/>
          <p:cNvSpPr txBox="1"/>
          <p:nvPr/>
        </p:nvSpPr>
        <p:spPr>
          <a:xfrm>
            <a:off x="8001575" y="4130775"/>
            <a:ext cx="1150800" cy="2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latin typeface="Nunito"/>
                <a:ea typeface="Nunito"/>
                <a:cs typeface="Nunito"/>
                <a:sym typeface="Nunito"/>
              </a:rPr>
              <a:t>Más información</a:t>
            </a:r>
            <a:endParaRPr sz="1000">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JDBC Batch Updates</a:t>
            </a:r>
            <a:endParaRPr/>
          </a:p>
        </p:txBody>
      </p:sp>
      <p:sp>
        <p:nvSpPr>
          <p:cNvPr id="426" name="Google Shape;426;p29"/>
          <p:cNvSpPr txBox="1"/>
          <p:nvPr>
            <p:ph idx="1" type="body"/>
          </p:nvPr>
        </p:nvSpPr>
        <p:spPr>
          <a:xfrm>
            <a:off x="1303200" y="1414475"/>
            <a:ext cx="71559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pic>
        <p:nvPicPr>
          <p:cNvPr id="427" name="Google Shape;427;p29"/>
          <p:cNvPicPr preferRelativeResize="0"/>
          <p:nvPr/>
        </p:nvPicPr>
        <p:blipFill>
          <a:blip r:embed="rId3">
            <a:alphaModFix/>
          </a:blip>
          <a:stretch>
            <a:fillRect/>
          </a:stretch>
        </p:blipFill>
        <p:spPr>
          <a:xfrm>
            <a:off x="0" y="1368908"/>
            <a:ext cx="9144002" cy="3015285"/>
          </a:xfrm>
          <a:prstGeom prst="rect">
            <a:avLst/>
          </a:prstGeom>
          <a:noFill/>
          <a:ln>
            <a:noFill/>
          </a:ln>
        </p:spPr>
      </p:pic>
      <p:sp>
        <p:nvSpPr>
          <p:cNvPr id="428" name="Google Shape;428;p29"/>
          <p:cNvSpPr/>
          <p:nvPr/>
        </p:nvSpPr>
        <p:spPr>
          <a:xfrm>
            <a:off x="1710750" y="2520925"/>
            <a:ext cx="1019700" cy="679800"/>
          </a:xfrm>
          <a:prstGeom prst="roundRect">
            <a:avLst>
              <a:gd fmla="val 16667" name="adj"/>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9"/>
          <p:cNvSpPr/>
          <p:nvPr/>
        </p:nvSpPr>
        <p:spPr>
          <a:xfrm>
            <a:off x="4662025" y="3427250"/>
            <a:ext cx="1688100" cy="249300"/>
          </a:xfrm>
          <a:prstGeom prst="roundRect">
            <a:avLst>
              <a:gd fmla="val 16667" name="adj"/>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9"/>
          <p:cNvSpPr txBox="1"/>
          <p:nvPr/>
        </p:nvSpPr>
        <p:spPr>
          <a:xfrm>
            <a:off x="6066875" y="1710875"/>
            <a:ext cx="2203500" cy="504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1800">
                <a:solidFill>
                  <a:srgbClr val="0000FF"/>
                </a:solidFill>
                <a:latin typeface="Nunito"/>
                <a:ea typeface="Nunito"/>
                <a:cs typeface="Nunito"/>
                <a:sym typeface="Nunito"/>
              </a:rPr>
              <a:t>Añadimos al lote</a:t>
            </a:r>
            <a:endParaRPr sz="1800">
              <a:solidFill>
                <a:srgbClr val="0000FF"/>
              </a:solidFill>
              <a:latin typeface="Nunito"/>
              <a:ea typeface="Nunito"/>
              <a:cs typeface="Nunito"/>
              <a:sym typeface="Nunito"/>
            </a:endParaRPr>
          </a:p>
        </p:txBody>
      </p:sp>
      <p:sp>
        <p:nvSpPr>
          <p:cNvPr id="431" name="Google Shape;431;p29"/>
          <p:cNvSpPr txBox="1"/>
          <p:nvPr/>
        </p:nvSpPr>
        <p:spPr>
          <a:xfrm>
            <a:off x="6524075" y="3996875"/>
            <a:ext cx="2203500" cy="5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rgbClr val="0000FF"/>
                </a:solidFill>
                <a:latin typeface="Nunito"/>
                <a:ea typeface="Nunito"/>
                <a:cs typeface="Nunito"/>
                <a:sym typeface="Nunito"/>
              </a:rPr>
              <a:t>Ejecutamos e</a:t>
            </a:r>
            <a:r>
              <a:rPr lang="es" sz="1800">
                <a:solidFill>
                  <a:srgbClr val="0000FF"/>
                </a:solidFill>
                <a:latin typeface="Nunito"/>
                <a:ea typeface="Nunito"/>
                <a:cs typeface="Nunito"/>
                <a:sym typeface="Nunito"/>
              </a:rPr>
              <a:t>l lote</a:t>
            </a:r>
            <a:endParaRPr sz="1800">
              <a:solidFill>
                <a:srgbClr val="0000FF"/>
              </a:solidFill>
              <a:latin typeface="Nunito"/>
              <a:ea typeface="Nunito"/>
              <a:cs typeface="Nunito"/>
              <a:sym typeface="Nunito"/>
            </a:endParaRPr>
          </a:p>
        </p:txBody>
      </p:sp>
      <p:cxnSp>
        <p:nvCxnSpPr>
          <p:cNvPr id="432" name="Google Shape;432;p29"/>
          <p:cNvCxnSpPr>
            <a:stCxn id="428" idx="0"/>
            <a:endCxn id="430" idx="1"/>
          </p:cNvCxnSpPr>
          <p:nvPr/>
        </p:nvCxnSpPr>
        <p:spPr>
          <a:xfrm flipH="1" rot="10800000">
            <a:off x="2220600" y="1962925"/>
            <a:ext cx="3846300" cy="558000"/>
          </a:xfrm>
          <a:prstGeom prst="straightConnector1">
            <a:avLst/>
          </a:prstGeom>
          <a:noFill/>
          <a:ln cap="flat" cmpd="sng" w="9525">
            <a:solidFill>
              <a:srgbClr val="980000"/>
            </a:solidFill>
            <a:prstDash val="dot"/>
            <a:round/>
            <a:headEnd len="med" w="med" type="none"/>
            <a:tailEnd len="med" w="med" type="triangle"/>
          </a:ln>
        </p:spPr>
      </p:cxnSp>
      <p:cxnSp>
        <p:nvCxnSpPr>
          <p:cNvPr id="433" name="Google Shape;433;p29"/>
          <p:cNvCxnSpPr>
            <a:stCxn id="429" idx="3"/>
          </p:cNvCxnSpPr>
          <p:nvPr/>
        </p:nvCxnSpPr>
        <p:spPr>
          <a:xfrm>
            <a:off x="6350125" y="3551900"/>
            <a:ext cx="277500" cy="532500"/>
          </a:xfrm>
          <a:prstGeom prst="straightConnector1">
            <a:avLst/>
          </a:prstGeom>
          <a:noFill/>
          <a:ln cap="flat" cmpd="sng" w="9525">
            <a:solidFill>
              <a:srgbClr val="980000"/>
            </a:solidFill>
            <a:prstDash val="dash"/>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JDBC Transactions</a:t>
            </a:r>
            <a:endParaRPr/>
          </a:p>
        </p:txBody>
      </p:sp>
      <p:sp>
        <p:nvSpPr>
          <p:cNvPr id="439" name="Google Shape;439;p30"/>
          <p:cNvSpPr txBox="1"/>
          <p:nvPr>
            <p:ph idx="1" type="body"/>
          </p:nvPr>
        </p:nvSpPr>
        <p:spPr>
          <a:xfrm>
            <a:off x="1303200" y="1338275"/>
            <a:ext cx="71559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Una </a:t>
            </a:r>
            <a:r>
              <a:rPr i="1" lang="es"/>
              <a:t>transacción</a:t>
            </a:r>
            <a:r>
              <a:rPr lang="es"/>
              <a:t> es un conjunto de acciones que se llevarán a cabo como una única acción atómica. O se realizan todas las acciones, o no se realiza ninguna.</a:t>
            </a:r>
            <a:endParaRPr/>
          </a:p>
          <a:p>
            <a:pPr indent="0" lvl="0" marL="0" rtl="0" algn="l">
              <a:spcBef>
                <a:spcPts val="1200"/>
              </a:spcBef>
              <a:spcAft>
                <a:spcPts val="0"/>
              </a:spcAft>
              <a:buNone/>
            </a:pPr>
            <a:r>
              <a:rPr lang="es"/>
              <a:t>La iniciamos con </a:t>
            </a:r>
            <a:r>
              <a:rPr i="1" lang="es"/>
              <a:t>connection</a:t>
            </a:r>
            <a:r>
              <a:rPr lang="es">
                <a:latin typeface="Roboto Mono"/>
                <a:ea typeface="Roboto Mono"/>
                <a:cs typeface="Roboto Mono"/>
                <a:sym typeface="Roboto Mono"/>
              </a:rPr>
              <a:t>.</a:t>
            </a:r>
            <a:r>
              <a:rPr lang="es" u="sng">
                <a:solidFill>
                  <a:schemeClr val="hlink"/>
                </a:solidFill>
                <a:latin typeface="Roboto Mono"/>
                <a:ea typeface="Roboto Mono"/>
                <a:cs typeface="Roboto Mono"/>
                <a:sym typeface="Roboto Mono"/>
                <a:hlinkClick r:id="rId3"/>
              </a:rPr>
              <a:t>setAutoCommit</a:t>
            </a:r>
            <a:r>
              <a:rPr lang="es">
                <a:latin typeface="Roboto Mono"/>
                <a:ea typeface="Roboto Mono"/>
                <a:cs typeface="Roboto Mono"/>
                <a:sym typeface="Roboto Mono"/>
              </a:rPr>
              <a:t>(false)</a:t>
            </a:r>
            <a:r>
              <a:rPr lang="es"/>
              <a:t> y después ejecutamos las consultas y actualizaciones.</a:t>
            </a:r>
            <a:endParaRPr/>
          </a:p>
          <a:p>
            <a:pPr indent="0" lvl="0" marL="0" rtl="0" algn="l">
              <a:spcBef>
                <a:spcPts val="1200"/>
              </a:spcBef>
              <a:spcAft>
                <a:spcPts val="0"/>
              </a:spcAft>
              <a:buNone/>
            </a:pPr>
            <a:r>
              <a:rPr lang="es"/>
              <a:t>Si algo falla deshacemos todo con </a:t>
            </a:r>
            <a:r>
              <a:rPr i="1" lang="es"/>
              <a:t>connection</a:t>
            </a:r>
            <a:r>
              <a:rPr lang="es">
                <a:latin typeface="Roboto Mono"/>
                <a:ea typeface="Roboto Mono"/>
                <a:cs typeface="Roboto Mono"/>
                <a:sym typeface="Roboto Mono"/>
              </a:rPr>
              <a:t>.</a:t>
            </a:r>
            <a:r>
              <a:rPr lang="es" u="sng">
                <a:solidFill>
                  <a:schemeClr val="hlink"/>
                </a:solidFill>
                <a:latin typeface="Roboto Mono"/>
                <a:ea typeface="Roboto Mono"/>
                <a:cs typeface="Roboto Mono"/>
                <a:sym typeface="Roboto Mono"/>
                <a:hlinkClick r:id="rId4"/>
              </a:rPr>
              <a:t>rollback</a:t>
            </a:r>
            <a:r>
              <a:rPr lang="es">
                <a:latin typeface="Roboto Mono"/>
                <a:ea typeface="Roboto Mono"/>
                <a:cs typeface="Roboto Mono"/>
                <a:sym typeface="Roboto Mono"/>
              </a:rPr>
              <a:t>()</a:t>
            </a:r>
            <a:r>
              <a:rPr lang="es"/>
              <a:t>;</a:t>
            </a:r>
            <a:endParaRPr/>
          </a:p>
          <a:p>
            <a:pPr indent="0" lvl="0" marL="0" rtl="0" algn="l">
              <a:spcBef>
                <a:spcPts val="1200"/>
              </a:spcBef>
              <a:spcAft>
                <a:spcPts val="1200"/>
              </a:spcAft>
              <a:buNone/>
            </a:pPr>
            <a:r>
              <a:rPr lang="es"/>
              <a:t>Si hay todo bien confirmamos con </a:t>
            </a:r>
            <a:r>
              <a:rPr i="1" lang="es"/>
              <a:t>connection</a:t>
            </a:r>
            <a:r>
              <a:rPr lang="es">
                <a:latin typeface="Roboto Mono"/>
                <a:ea typeface="Roboto Mono"/>
                <a:cs typeface="Roboto Mono"/>
                <a:sym typeface="Roboto Mono"/>
              </a:rPr>
              <a:t>.</a:t>
            </a:r>
            <a:r>
              <a:rPr lang="es" u="sng">
                <a:solidFill>
                  <a:schemeClr val="hlink"/>
                </a:solidFill>
                <a:latin typeface="Roboto Mono"/>
                <a:ea typeface="Roboto Mono"/>
                <a:cs typeface="Roboto Mono"/>
                <a:sym typeface="Roboto Mono"/>
                <a:hlinkClick r:id="rId5"/>
              </a:rPr>
              <a:t>commit</a:t>
            </a:r>
            <a:r>
              <a:rPr lang="es">
                <a:latin typeface="Roboto Mono"/>
                <a:ea typeface="Roboto Mono"/>
                <a:cs typeface="Roboto Mono"/>
                <a:sym typeface="Roboto Mono"/>
              </a:rPr>
              <a:t>()</a:t>
            </a:r>
            <a:r>
              <a:rPr lang="es"/>
              <a:t>;</a:t>
            </a:r>
            <a:endParaRPr/>
          </a:p>
        </p:txBody>
      </p:sp>
      <p:pic>
        <p:nvPicPr>
          <p:cNvPr id="440" name="Google Shape;440;p30">
            <a:hlinkClick r:id="rId6"/>
          </p:cNvPr>
          <p:cNvPicPr preferRelativeResize="0"/>
          <p:nvPr/>
        </p:nvPicPr>
        <p:blipFill>
          <a:blip r:embed="rId7">
            <a:alphaModFix/>
          </a:blip>
          <a:stretch>
            <a:fillRect/>
          </a:stretch>
        </p:blipFill>
        <p:spPr>
          <a:xfrm>
            <a:off x="8108400" y="3745950"/>
            <a:ext cx="864149" cy="864149"/>
          </a:xfrm>
          <a:prstGeom prst="rect">
            <a:avLst/>
          </a:prstGeom>
          <a:noFill/>
          <a:ln>
            <a:noFill/>
          </a:ln>
        </p:spPr>
      </p:pic>
      <p:sp>
        <p:nvSpPr>
          <p:cNvPr id="441" name="Google Shape;441;p30"/>
          <p:cNvSpPr txBox="1"/>
          <p:nvPr/>
        </p:nvSpPr>
        <p:spPr>
          <a:xfrm>
            <a:off x="8001575" y="4511775"/>
            <a:ext cx="1150800" cy="2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latin typeface="Nunito"/>
                <a:ea typeface="Nunito"/>
                <a:cs typeface="Nunito"/>
                <a:sym typeface="Nunito"/>
              </a:rPr>
              <a:t>Más información</a:t>
            </a:r>
            <a:endParaRPr sz="1000">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447" name="Google Shape;447;p31"/>
          <p:cNvSpPr txBox="1"/>
          <p:nvPr>
            <p:ph idx="1" type="body"/>
          </p:nvPr>
        </p:nvSpPr>
        <p:spPr>
          <a:xfrm>
            <a:off x="1303200" y="1490675"/>
            <a:ext cx="71559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pic>
        <p:nvPicPr>
          <p:cNvPr id="448" name="Google Shape;448;p31"/>
          <p:cNvPicPr preferRelativeResize="0"/>
          <p:nvPr/>
        </p:nvPicPr>
        <p:blipFill>
          <a:blip r:embed="rId3">
            <a:alphaModFix/>
          </a:blip>
          <a:stretch>
            <a:fillRect/>
          </a:stretch>
        </p:blipFill>
        <p:spPr>
          <a:xfrm>
            <a:off x="0" y="585181"/>
            <a:ext cx="9144000" cy="3973138"/>
          </a:xfrm>
          <a:prstGeom prst="rect">
            <a:avLst/>
          </a:prstGeom>
          <a:noFill/>
          <a:ln>
            <a:noFill/>
          </a:ln>
        </p:spPr>
      </p:pic>
      <p:pic>
        <p:nvPicPr>
          <p:cNvPr id="449" name="Google Shape;449;p31">
            <a:hlinkClick r:id="rId4"/>
          </p:cNvPr>
          <p:cNvPicPr preferRelativeResize="0"/>
          <p:nvPr/>
        </p:nvPicPr>
        <p:blipFill>
          <a:blip r:embed="rId5">
            <a:alphaModFix/>
          </a:blip>
          <a:stretch>
            <a:fillRect/>
          </a:stretch>
        </p:blipFill>
        <p:spPr>
          <a:xfrm>
            <a:off x="7956000" y="3517350"/>
            <a:ext cx="864149" cy="864149"/>
          </a:xfrm>
          <a:prstGeom prst="rect">
            <a:avLst/>
          </a:prstGeom>
          <a:noFill/>
          <a:ln>
            <a:noFill/>
          </a:ln>
        </p:spPr>
      </p:pic>
      <p:sp>
        <p:nvSpPr>
          <p:cNvPr id="450" name="Google Shape;450;p31"/>
          <p:cNvSpPr txBox="1"/>
          <p:nvPr/>
        </p:nvSpPr>
        <p:spPr>
          <a:xfrm>
            <a:off x="7849175" y="4283175"/>
            <a:ext cx="1150800" cy="2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latin typeface="Nunito"/>
                <a:ea typeface="Nunito"/>
                <a:cs typeface="Nunito"/>
                <a:sym typeface="Nunito"/>
              </a:rPr>
              <a:t>Más información</a:t>
            </a:r>
            <a:endParaRPr sz="1000">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Java JDBC</a:t>
            </a:r>
            <a:endParaRPr/>
          </a:p>
        </p:txBody>
      </p:sp>
      <p:sp>
        <p:nvSpPr>
          <p:cNvPr id="287" name="Google Shape;287;p14"/>
          <p:cNvSpPr txBox="1"/>
          <p:nvPr>
            <p:ph idx="1" type="body"/>
          </p:nvPr>
        </p:nvSpPr>
        <p:spPr>
          <a:xfrm>
            <a:off x="1303200" y="1185875"/>
            <a:ext cx="7155900" cy="223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 </a:t>
            </a:r>
            <a:r>
              <a:rPr lang="es" u="sng">
                <a:solidFill>
                  <a:schemeClr val="hlink"/>
                </a:solidFill>
                <a:hlinkClick r:id="rId3"/>
              </a:rPr>
              <a:t>API Java JDBC</a:t>
            </a:r>
            <a:r>
              <a:rPr lang="es"/>
              <a:t> (Java Database Connectivity) permite que las aplicaciones Java se conecten a bases de datos relacionales como MySQL, PostgreSQL, MS SQL Server, Oracle, etc para hacer consultas, actualizaciones, llamadas a procedimientos almacenados y obtener metadatos sobre la base de datos. </a:t>
            </a:r>
            <a:endParaRPr/>
          </a:p>
          <a:p>
            <a:pPr indent="0" lvl="0" marL="0" rtl="0" algn="l">
              <a:spcBef>
                <a:spcPts val="1200"/>
              </a:spcBef>
              <a:spcAft>
                <a:spcPts val="1200"/>
              </a:spcAft>
              <a:buNone/>
            </a:pPr>
            <a:r>
              <a:t/>
            </a:r>
            <a:endParaRPr/>
          </a:p>
        </p:txBody>
      </p:sp>
      <p:pic>
        <p:nvPicPr>
          <p:cNvPr id="288" name="Google Shape;288;p14"/>
          <p:cNvPicPr preferRelativeResize="0"/>
          <p:nvPr/>
        </p:nvPicPr>
        <p:blipFill>
          <a:blip r:embed="rId4">
            <a:alphaModFix/>
          </a:blip>
          <a:stretch>
            <a:fillRect/>
          </a:stretch>
        </p:blipFill>
        <p:spPr>
          <a:xfrm>
            <a:off x="4510088" y="2995613"/>
            <a:ext cx="4391025" cy="1743075"/>
          </a:xfrm>
          <a:prstGeom prst="rect">
            <a:avLst/>
          </a:prstGeom>
          <a:noFill/>
          <a:ln>
            <a:noFill/>
          </a:ln>
        </p:spPr>
      </p:pic>
      <p:sp>
        <p:nvSpPr>
          <p:cNvPr id="289" name="Google Shape;289;p14"/>
          <p:cNvSpPr txBox="1"/>
          <p:nvPr/>
        </p:nvSpPr>
        <p:spPr>
          <a:xfrm>
            <a:off x="1303200" y="3481900"/>
            <a:ext cx="3279300" cy="111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2000">
                <a:solidFill>
                  <a:schemeClr val="dk2"/>
                </a:solidFill>
                <a:latin typeface="Nunito"/>
                <a:ea typeface="Nunito"/>
                <a:cs typeface="Nunito"/>
                <a:sym typeface="Nunito"/>
              </a:rPr>
              <a:t>La API Java JDBC es parte del SDK básico de Java SE.</a:t>
            </a:r>
            <a:endParaRPr sz="2000">
              <a:solidFill>
                <a:schemeClr val="dk2"/>
              </a:solidFill>
              <a:latin typeface="Nunito"/>
              <a:ea typeface="Nunito"/>
              <a:cs typeface="Nunito"/>
              <a:sym typeface="Nunito"/>
            </a:endParaRPr>
          </a:p>
          <a:p>
            <a:pPr indent="0" lvl="0" marL="0" rtl="0" algn="l">
              <a:spcBef>
                <a:spcPts val="1200"/>
              </a:spcBef>
              <a:spcAft>
                <a:spcPts val="0"/>
              </a:spcAft>
              <a:buNone/>
            </a:pPr>
            <a:r>
              <a:t/>
            </a:r>
            <a:endParaRPr>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JDBC CallableStatement</a:t>
            </a:r>
            <a:endParaRPr/>
          </a:p>
        </p:txBody>
      </p:sp>
      <p:sp>
        <p:nvSpPr>
          <p:cNvPr id="456" name="Google Shape;456;p32"/>
          <p:cNvSpPr txBox="1"/>
          <p:nvPr>
            <p:ph idx="1" type="body"/>
          </p:nvPr>
        </p:nvSpPr>
        <p:spPr>
          <a:xfrm>
            <a:off x="1183950" y="1185875"/>
            <a:ext cx="73641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 </a:t>
            </a:r>
            <a:r>
              <a:rPr lang="es" u="sng">
                <a:solidFill>
                  <a:schemeClr val="hlink"/>
                </a:solidFill>
                <a:latin typeface="Roboto Mono"/>
                <a:ea typeface="Roboto Mono"/>
                <a:cs typeface="Roboto Mono"/>
                <a:sym typeface="Roboto Mono"/>
                <a:hlinkClick r:id="rId3"/>
              </a:rPr>
              <a:t>CallableStatement</a:t>
            </a:r>
            <a:r>
              <a:rPr lang="es"/>
              <a:t> se usa para llamar a procedimientos almacenados en una base de datos.</a:t>
            </a:r>
            <a:endParaRPr/>
          </a:p>
          <a:p>
            <a:pPr indent="0" lvl="0" marL="0" rtl="0" algn="l">
              <a:spcBef>
                <a:spcPts val="1200"/>
              </a:spcBef>
              <a:spcAft>
                <a:spcPts val="0"/>
              </a:spcAft>
              <a:buNone/>
            </a:pPr>
            <a:r>
              <a:rPr lang="es"/>
              <a:t>Algunas operaciones pesadas de la base de datos pueden beneficiarse en cuanto al rendimiento si se ejecutan dentro del mismo espacio de memoria que el servidor de la base de datos, como un procedimiento almacenado.</a:t>
            </a:r>
            <a:endParaRPr/>
          </a:p>
          <a:p>
            <a:pPr indent="0" lvl="0" marL="0" rtl="0" algn="l">
              <a:spcBef>
                <a:spcPts val="1200"/>
              </a:spcBef>
              <a:spcAft>
                <a:spcPts val="1200"/>
              </a:spcAft>
              <a:buNone/>
            </a:pPr>
            <a:r>
              <a:rPr lang="es"/>
              <a:t>Podemos pasarle parámetros y recoger los valores devueltos.</a:t>
            </a:r>
            <a:endParaRPr/>
          </a:p>
        </p:txBody>
      </p:sp>
      <p:pic>
        <p:nvPicPr>
          <p:cNvPr id="457" name="Google Shape;457;p32">
            <a:hlinkClick r:id="rId4"/>
          </p:cNvPr>
          <p:cNvPicPr preferRelativeResize="0"/>
          <p:nvPr/>
        </p:nvPicPr>
        <p:blipFill>
          <a:blip r:embed="rId5">
            <a:alphaModFix/>
          </a:blip>
          <a:stretch>
            <a:fillRect/>
          </a:stretch>
        </p:blipFill>
        <p:spPr>
          <a:xfrm>
            <a:off x="3993600" y="4050750"/>
            <a:ext cx="864149" cy="864149"/>
          </a:xfrm>
          <a:prstGeom prst="rect">
            <a:avLst/>
          </a:prstGeom>
          <a:noFill/>
          <a:ln>
            <a:noFill/>
          </a:ln>
        </p:spPr>
      </p:pic>
      <p:sp>
        <p:nvSpPr>
          <p:cNvPr id="458" name="Google Shape;458;p32"/>
          <p:cNvSpPr txBox="1"/>
          <p:nvPr/>
        </p:nvSpPr>
        <p:spPr>
          <a:xfrm>
            <a:off x="3886775" y="4816575"/>
            <a:ext cx="1150800" cy="2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latin typeface="Nunito"/>
                <a:ea typeface="Nunito"/>
                <a:cs typeface="Nunito"/>
                <a:sym typeface="Nunito"/>
              </a:rPr>
              <a:t>Más información</a:t>
            </a:r>
            <a:endParaRPr sz="1000">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JDBC CallableStatement</a:t>
            </a:r>
            <a:endParaRPr/>
          </a:p>
        </p:txBody>
      </p:sp>
      <p:sp>
        <p:nvSpPr>
          <p:cNvPr id="464" name="Google Shape;464;p33"/>
          <p:cNvSpPr txBox="1"/>
          <p:nvPr>
            <p:ph idx="1" type="body"/>
          </p:nvPr>
        </p:nvSpPr>
        <p:spPr>
          <a:xfrm>
            <a:off x="1183950" y="1185875"/>
            <a:ext cx="73641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pic>
        <p:nvPicPr>
          <p:cNvPr id="465" name="Google Shape;465;p33"/>
          <p:cNvPicPr preferRelativeResize="0"/>
          <p:nvPr/>
        </p:nvPicPr>
        <p:blipFill>
          <a:blip r:embed="rId3">
            <a:alphaModFix/>
          </a:blip>
          <a:stretch>
            <a:fillRect/>
          </a:stretch>
        </p:blipFill>
        <p:spPr>
          <a:xfrm>
            <a:off x="0" y="724140"/>
            <a:ext cx="9144001" cy="3695220"/>
          </a:xfrm>
          <a:prstGeom prst="rect">
            <a:avLst/>
          </a:prstGeom>
          <a:noFill/>
          <a:ln>
            <a:noFill/>
          </a:ln>
        </p:spPr>
      </p:pic>
      <p:sp>
        <p:nvSpPr>
          <p:cNvPr id="466" name="Google Shape;466;p33"/>
          <p:cNvSpPr/>
          <p:nvPr/>
        </p:nvSpPr>
        <p:spPr>
          <a:xfrm>
            <a:off x="2056300" y="1070775"/>
            <a:ext cx="1540800" cy="237900"/>
          </a:xfrm>
          <a:prstGeom prst="roundRect">
            <a:avLst>
              <a:gd fmla="val 16667" name="adj"/>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3"/>
          <p:cNvSpPr/>
          <p:nvPr/>
        </p:nvSpPr>
        <p:spPr>
          <a:xfrm>
            <a:off x="2492475" y="1580575"/>
            <a:ext cx="1263300" cy="532500"/>
          </a:xfrm>
          <a:prstGeom prst="roundRect">
            <a:avLst>
              <a:gd fmla="val 16667" name="adj"/>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3"/>
          <p:cNvSpPr/>
          <p:nvPr/>
        </p:nvSpPr>
        <p:spPr>
          <a:xfrm>
            <a:off x="2509475" y="2345300"/>
            <a:ext cx="2730300" cy="504300"/>
          </a:xfrm>
          <a:prstGeom prst="roundRect">
            <a:avLst>
              <a:gd fmla="val 16667" name="adj"/>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3"/>
          <p:cNvSpPr/>
          <p:nvPr/>
        </p:nvSpPr>
        <p:spPr>
          <a:xfrm>
            <a:off x="2668075" y="3030725"/>
            <a:ext cx="4276800" cy="351300"/>
          </a:xfrm>
          <a:prstGeom prst="roundRect">
            <a:avLst>
              <a:gd fmla="val 16667" name="adj"/>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3"/>
          <p:cNvSpPr/>
          <p:nvPr/>
        </p:nvSpPr>
        <p:spPr>
          <a:xfrm>
            <a:off x="1943000" y="3846450"/>
            <a:ext cx="3727500" cy="504300"/>
          </a:xfrm>
          <a:prstGeom prst="roundRect">
            <a:avLst>
              <a:gd fmla="val 16667" name="adj"/>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1" name="Google Shape;471;p33">
            <a:hlinkClick r:id="rId4"/>
          </p:cNvPr>
          <p:cNvPicPr preferRelativeResize="0"/>
          <p:nvPr/>
        </p:nvPicPr>
        <p:blipFill>
          <a:blip r:embed="rId5">
            <a:alphaModFix/>
          </a:blip>
          <a:stretch>
            <a:fillRect/>
          </a:stretch>
        </p:blipFill>
        <p:spPr>
          <a:xfrm>
            <a:off x="7803600" y="3441150"/>
            <a:ext cx="864149" cy="864149"/>
          </a:xfrm>
          <a:prstGeom prst="rect">
            <a:avLst/>
          </a:prstGeom>
          <a:noFill/>
          <a:ln>
            <a:noFill/>
          </a:ln>
        </p:spPr>
      </p:pic>
      <p:sp>
        <p:nvSpPr>
          <p:cNvPr id="472" name="Google Shape;472;p33"/>
          <p:cNvSpPr txBox="1"/>
          <p:nvPr/>
        </p:nvSpPr>
        <p:spPr>
          <a:xfrm>
            <a:off x="7696775" y="4206975"/>
            <a:ext cx="1150800" cy="2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latin typeface="Nunito"/>
                <a:ea typeface="Nunito"/>
                <a:cs typeface="Nunito"/>
                <a:sym typeface="Nunito"/>
              </a:rPr>
              <a:t>Más información</a:t>
            </a:r>
            <a:endParaRPr sz="1000">
              <a:latin typeface="Nunito"/>
              <a:ea typeface="Nunito"/>
              <a:cs typeface="Nunito"/>
              <a:sym typeface="Nunito"/>
            </a:endParaRPr>
          </a:p>
        </p:txBody>
      </p:sp>
      <p:sp>
        <p:nvSpPr>
          <p:cNvPr id="473" name="Google Shape;473;p33"/>
          <p:cNvSpPr/>
          <p:nvPr/>
        </p:nvSpPr>
        <p:spPr>
          <a:xfrm>
            <a:off x="7347386" y="1048128"/>
            <a:ext cx="226200" cy="283200"/>
          </a:xfrm>
          <a:prstGeom prst="ellipse">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3"/>
          <p:cNvSpPr/>
          <p:nvPr/>
        </p:nvSpPr>
        <p:spPr>
          <a:xfrm>
            <a:off x="7729458" y="1048128"/>
            <a:ext cx="226200" cy="283200"/>
          </a:xfrm>
          <a:prstGeom prst="ellipse">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JDBC DatabaseMetaData</a:t>
            </a:r>
            <a:endParaRPr/>
          </a:p>
        </p:txBody>
      </p:sp>
      <p:sp>
        <p:nvSpPr>
          <p:cNvPr id="480" name="Google Shape;480;p34"/>
          <p:cNvSpPr txBox="1"/>
          <p:nvPr>
            <p:ph idx="1" type="body"/>
          </p:nvPr>
        </p:nvSpPr>
        <p:spPr>
          <a:xfrm>
            <a:off x="1183950" y="1262075"/>
            <a:ext cx="73641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 través de la interfaz </a:t>
            </a:r>
            <a:r>
              <a:rPr lang="es" u="sng">
                <a:solidFill>
                  <a:schemeClr val="hlink"/>
                </a:solidFill>
                <a:latin typeface="Roboto Mono"/>
                <a:ea typeface="Roboto Mono"/>
                <a:cs typeface="Roboto Mono"/>
                <a:sym typeface="Roboto Mono"/>
                <a:hlinkClick r:id="rId3"/>
              </a:rPr>
              <a:t>DatabaseMetaData</a:t>
            </a:r>
            <a:r>
              <a:rPr lang="es"/>
              <a:t> se pueden obtener metadatos sobre la base de datos a la que nos hemos conectado. </a:t>
            </a:r>
            <a:endParaRPr/>
          </a:p>
          <a:p>
            <a:pPr indent="0" lvl="0" marL="0" rtl="0" algn="l">
              <a:spcBef>
                <a:spcPts val="1200"/>
              </a:spcBef>
              <a:spcAft>
                <a:spcPts val="1200"/>
              </a:spcAft>
              <a:buNone/>
            </a:pPr>
            <a:r>
              <a:rPr lang="es"/>
              <a:t>Por ejemplo, podemos ver las tablas definidas en la base de datos, las columnas de cada tabla, si las características dadas son compatibles, etc.</a:t>
            </a:r>
            <a:endParaRPr/>
          </a:p>
        </p:txBody>
      </p:sp>
      <p:pic>
        <p:nvPicPr>
          <p:cNvPr id="481" name="Google Shape;481;p34">
            <a:hlinkClick r:id="rId4"/>
          </p:cNvPr>
          <p:cNvPicPr preferRelativeResize="0"/>
          <p:nvPr/>
        </p:nvPicPr>
        <p:blipFill>
          <a:blip r:embed="rId5">
            <a:alphaModFix/>
          </a:blip>
          <a:stretch>
            <a:fillRect/>
          </a:stretch>
        </p:blipFill>
        <p:spPr>
          <a:xfrm>
            <a:off x="7651200" y="3593550"/>
            <a:ext cx="864149" cy="864149"/>
          </a:xfrm>
          <a:prstGeom prst="rect">
            <a:avLst/>
          </a:prstGeom>
          <a:noFill/>
          <a:ln>
            <a:noFill/>
          </a:ln>
        </p:spPr>
      </p:pic>
      <p:sp>
        <p:nvSpPr>
          <p:cNvPr id="482" name="Google Shape;482;p34"/>
          <p:cNvSpPr txBox="1"/>
          <p:nvPr/>
        </p:nvSpPr>
        <p:spPr>
          <a:xfrm>
            <a:off x="7544375" y="4359375"/>
            <a:ext cx="1150800" cy="2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latin typeface="Nunito"/>
                <a:ea typeface="Nunito"/>
                <a:cs typeface="Nunito"/>
                <a:sym typeface="Nunito"/>
              </a:rPr>
              <a:t>Más información</a:t>
            </a:r>
            <a:endParaRPr sz="1000">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Java JDBC</a:t>
            </a:r>
            <a:endParaRPr/>
          </a:p>
        </p:txBody>
      </p:sp>
      <p:sp>
        <p:nvSpPr>
          <p:cNvPr id="295" name="Google Shape;295;p15"/>
          <p:cNvSpPr txBox="1"/>
          <p:nvPr>
            <p:ph idx="1" type="body"/>
          </p:nvPr>
        </p:nvSpPr>
        <p:spPr>
          <a:xfrm>
            <a:off x="1303200" y="1490675"/>
            <a:ext cx="7155900" cy="3193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s"/>
              <a:t>E</a:t>
            </a:r>
            <a:r>
              <a:rPr lang="es"/>
              <a:t>s independiente de la base de datos.</a:t>
            </a:r>
            <a:endParaRPr/>
          </a:p>
          <a:p>
            <a:pPr indent="-355600" lvl="0" marL="457200" rtl="0" algn="l">
              <a:spcBef>
                <a:spcPts val="0"/>
              </a:spcBef>
              <a:spcAft>
                <a:spcPts val="0"/>
              </a:spcAft>
              <a:buSzPts val="2000"/>
              <a:buChar char="●"/>
            </a:pPr>
            <a:r>
              <a:rPr lang="es"/>
              <a:t>No es independiente de SQL.</a:t>
            </a:r>
            <a:endParaRPr/>
          </a:p>
          <a:p>
            <a:pPr indent="-355600" lvl="0" marL="457200" rtl="0" algn="l">
              <a:spcBef>
                <a:spcPts val="0"/>
              </a:spcBef>
              <a:spcAft>
                <a:spcPts val="0"/>
              </a:spcAft>
              <a:buSzPts val="2000"/>
              <a:buChar char="●"/>
            </a:pPr>
            <a:r>
              <a:rPr lang="es"/>
              <a:t>No es para bases de datos no relacionales.</a:t>
            </a:r>
            <a:endParaRPr/>
          </a:p>
          <a:p>
            <a:pPr indent="-355600" lvl="0" marL="457200" rtl="0" algn="l">
              <a:spcBef>
                <a:spcPts val="0"/>
              </a:spcBef>
              <a:spcAft>
                <a:spcPts val="0"/>
              </a:spcAft>
              <a:buSzPts val="2000"/>
              <a:buChar char="●"/>
            </a:pPr>
            <a:r>
              <a:rPr lang="es"/>
              <a:t>Pasos típicos de una aplicación:</a:t>
            </a:r>
            <a:endParaRPr/>
          </a:p>
          <a:p>
            <a:pPr indent="-330200" lvl="1" marL="914400" rtl="0" algn="l">
              <a:spcBef>
                <a:spcPts val="0"/>
              </a:spcBef>
              <a:spcAft>
                <a:spcPts val="0"/>
              </a:spcAft>
              <a:buSzPts val="1600"/>
              <a:buChar char="○"/>
            </a:pPr>
            <a:r>
              <a:rPr lang="es"/>
              <a:t>Cargar controlador JDBC (opcional desde Java 6).</a:t>
            </a:r>
            <a:endParaRPr/>
          </a:p>
          <a:p>
            <a:pPr indent="-330200" lvl="1" marL="914400" rtl="0" algn="l">
              <a:spcBef>
                <a:spcPts val="0"/>
              </a:spcBef>
              <a:spcAft>
                <a:spcPts val="0"/>
              </a:spcAft>
              <a:buSzPts val="1600"/>
              <a:buChar char="○"/>
            </a:pPr>
            <a:r>
              <a:rPr lang="es"/>
              <a:t>Abrir una conexión con la base de datos.</a:t>
            </a:r>
            <a:endParaRPr/>
          </a:p>
          <a:p>
            <a:pPr indent="-330200" lvl="1" marL="914400" rtl="0" algn="l">
              <a:spcBef>
                <a:spcPts val="0"/>
              </a:spcBef>
              <a:spcAft>
                <a:spcPts val="0"/>
              </a:spcAft>
              <a:buSzPts val="1600"/>
              <a:buChar char="○"/>
            </a:pPr>
            <a:r>
              <a:rPr lang="es"/>
              <a:t>Crear un objeto </a:t>
            </a:r>
            <a:r>
              <a:rPr lang="es">
                <a:latin typeface="Roboto Mono"/>
                <a:ea typeface="Roboto Mono"/>
                <a:cs typeface="Roboto Mono"/>
                <a:sym typeface="Roboto Mono"/>
              </a:rPr>
              <a:t>Statement</a:t>
            </a:r>
            <a:r>
              <a:rPr lang="es"/>
              <a:t>.</a:t>
            </a:r>
            <a:endParaRPr/>
          </a:p>
          <a:p>
            <a:pPr indent="-330200" lvl="1" marL="914400" rtl="0" algn="l">
              <a:spcBef>
                <a:spcPts val="0"/>
              </a:spcBef>
              <a:spcAft>
                <a:spcPts val="0"/>
              </a:spcAft>
              <a:buSzPts val="1600"/>
              <a:buChar char="○"/>
            </a:pPr>
            <a:r>
              <a:rPr lang="es"/>
              <a:t>Actualizar la base de datos con una sentencia SQL.</a:t>
            </a:r>
            <a:endParaRPr/>
          </a:p>
          <a:p>
            <a:pPr indent="-330200" lvl="1" marL="914400" rtl="0" algn="l">
              <a:spcBef>
                <a:spcPts val="0"/>
              </a:spcBef>
              <a:spcAft>
                <a:spcPts val="0"/>
              </a:spcAft>
              <a:buSzPts val="1600"/>
              <a:buChar char="○"/>
            </a:pPr>
            <a:r>
              <a:rPr lang="es"/>
              <a:t>Consultar la base de datos </a:t>
            </a:r>
            <a:r>
              <a:rPr lang="es"/>
              <a:t>con una sentencia SQL.</a:t>
            </a:r>
            <a:endParaRPr/>
          </a:p>
          <a:p>
            <a:pPr indent="-330200" lvl="1" marL="914400" rtl="0" algn="l">
              <a:spcBef>
                <a:spcPts val="0"/>
              </a:spcBef>
              <a:spcAft>
                <a:spcPts val="0"/>
              </a:spcAft>
              <a:buSzPts val="1600"/>
              <a:buChar char="○"/>
            </a:pPr>
            <a:r>
              <a:rPr lang="es"/>
              <a:t>Cerrar las conexiones.</a:t>
            </a:r>
            <a:endParaRPr/>
          </a:p>
        </p:txBody>
      </p:sp>
      <p:pic>
        <p:nvPicPr>
          <p:cNvPr id="296" name="Google Shape;296;p15">
            <a:hlinkClick r:id="rId3"/>
          </p:cNvPr>
          <p:cNvPicPr preferRelativeResize="0"/>
          <p:nvPr/>
        </p:nvPicPr>
        <p:blipFill>
          <a:blip r:embed="rId4">
            <a:alphaModFix/>
          </a:blip>
          <a:stretch>
            <a:fillRect/>
          </a:stretch>
        </p:blipFill>
        <p:spPr>
          <a:xfrm>
            <a:off x="7752661" y="1744474"/>
            <a:ext cx="744888" cy="819164"/>
          </a:xfrm>
          <a:prstGeom prst="rect">
            <a:avLst/>
          </a:prstGeom>
          <a:noFill/>
          <a:ln>
            <a:noFill/>
          </a:ln>
        </p:spPr>
      </p:pic>
      <p:pic>
        <p:nvPicPr>
          <p:cNvPr id="297" name="Google Shape;297;p15">
            <a:hlinkClick r:id="rId5"/>
          </p:cNvPr>
          <p:cNvPicPr preferRelativeResize="0"/>
          <p:nvPr/>
        </p:nvPicPr>
        <p:blipFill>
          <a:blip r:embed="rId6">
            <a:alphaModFix/>
          </a:blip>
          <a:stretch>
            <a:fillRect/>
          </a:stretch>
        </p:blipFill>
        <p:spPr>
          <a:xfrm>
            <a:off x="7651200" y="3212550"/>
            <a:ext cx="864149" cy="864149"/>
          </a:xfrm>
          <a:prstGeom prst="rect">
            <a:avLst/>
          </a:prstGeom>
          <a:noFill/>
          <a:ln>
            <a:noFill/>
          </a:ln>
        </p:spPr>
      </p:pic>
      <p:sp>
        <p:nvSpPr>
          <p:cNvPr id="298" name="Google Shape;298;p15"/>
          <p:cNvSpPr txBox="1"/>
          <p:nvPr/>
        </p:nvSpPr>
        <p:spPr>
          <a:xfrm>
            <a:off x="7544375" y="3978375"/>
            <a:ext cx="1150800" cy="2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latin typeface="Nunito"/>
                <a:ea typeface="Nunito"/>
                <a:cs typeface="Nunito"/>
                <a:sym typeface="Nunito"/>
              </a:rPr>
              <a:t>Más información</a:t>
            </a:r>
            <a:endParaRPr sz="1000">
              <a:latin typeface="Nunito"/>
              <a:ea typeface="Nunito"/>
              <a:cs typeface="Nunito"/>
              <a:sym typeface="Nunito"/>
            </a:endParaRPr>
          </a:p>
        </p:txBody>
      </p:sp>
      <p:sp>
        <p:nvSpPr>
          <p:cNvPr id="299" name="Google Shape;299;p15"/>
          <p:cNvSpPr txBox="1"/>
          <p:nvPr/>
        </p:nvSpPr>
        <p:spPr>
          <a:xfrm>
            <a:off x="7754869" y="2460955"/>
            <a:ext cx="1192800" cy="2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s" sz="1000">
                <a:solidFill>
                  <a:srgbClr val="980000"/>
                </a:solidFill>
                <a:latin typeface="Nunito"/>
                <a:ea typeface="Nunito"/>
                <a:cs typeface="Nunito"/>
                <a:sym typeface="Nunito"/>
              </a:rPr>
              <a:t>Ejemplo</a:t>
            </a:r>
            <a:endParaRPr i="1" sz="1000">
              <a:solidFill>
                <a:srgbClr val="980000"/>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305" name="Google Shape;305;p16"/>
          <p:cNvSpPr txBox="1"/>
          <p:nvPr>
            <p:ph idx="1" type="body"/>
          </p:nvPr>
        </p:nvSpPr>
        <p:spPr>
          <a:xfrm>
            <a:off x="1303200" y="1490675"/>
            <a:ext cx="71559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pic>
        <p:nvPicPr>
          <p:cNvPr id="306" name="Google Shape;306;p16"/>
          <p:cNvPicPr preferRelativeResize="0"/>
          <p:nvPr/>
        </p:nvPicPr>
        <p:blipFill>
          <a:blip r:embed="rId3">
            <a:alphaModFix/>
          </a:blip>
          <a:stretch>
            <a:fillRect/>
          </a:stretch>
        </p:blipFill>
        <p:spPr>
          <a:xfrm>
            <a:off x="119000" y="0"/>
            <a:ext cx="8904826"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JDBC Driver</a:t>
            </a:r>
            <a:endParaRPr/>
          </a:p>
        </p:txBody>
      </p:sp>
      <p:sp>
        <p:nvSpPr>
          <p:cNvPr id="312" name="Google Shape;312;p17"/>
          <p:cNvSpPr txBox="1"/>
          <p:nvPr>
            <p:ph idx="1" type="body"/>
          </p:nvPr>
        </p:nvSpPr>
        <p:spPr>
          <a:xfrm>
            <a:off x="1303200" y="1490675"/>
            <a:ext cx="62874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 driver JDBC es un conjunto de clases Java que implementan las interfaces JDBC y se dirigen a una base de datos específica. </a:t>
            </a:r>
            <a:endParaRPr/>
          </a:p>
          <a:p>
            <a:pPr indent="0" lvl="0" marL="0" rtl="0" algn="l">
              <a:spcBef>
                <a:spcPts val="1200"/>
              </a:spcBef>
              <a:spcAft>
                <a:spcPts val="1200"/>
              </a:spcAft>
              <a:buNone/>
            </a:pPr>
            <a:r>
              <a:rPr lang="es"/>
              <a:t>Los driver JDBC generalmente los proporciona el proveedor de la base de datos, pero a veces los puede proporcionar la comunidad de desarrolladores en torno a una base de datos.</a:t>
            </a:r>
            <a:endParaRPr/>
          </a:p>
        </p:txBody>
      </p:sp>
      <p:pic>
        <p:nvPicPr>
          <p:cNvPr id="313" name="Google Shape;313;p17">
            <a:hlinkClick r:id="rId3"/>
          </p:cNvPr>
          <p:cNvPicPr preferRelativeResize="0"/>
          <p:nvPr/>
        </p:nvPicPr>
        <p:blipFill>
          <a:blip r:embed="rId4">
            <a:alphaModFix/>
          </a:blip>
          <a:stretch>
            <a:fillRect/>
          </a:stretch>
        </p:blipFill>
        <p:spPr>
          <a:xfrm>
            <a:off x="7651200" y="3669750"/>
            <a:ext cx="864149" cy="864149"/>
          </a:xfrm>
          <a:prstGeom prst="rect">
            <a:avLst/>
          </a:prstGeom>
          <a:noFill/>
          <a:ln>
            <a:noFill/>
          </a:ln>
        </p:spPr>
      </p:pic>
      <p:sp>
        <p:nvSpPr>
          <p:cNvPr id="314" name="Google Shape;314;p17"/>
          <p:cNvSpPr txBox="1"/>
          <p:nvPr/>
        </p:nvSpPr>
        <p:spPr>
          <a:xfrm>
            <a:off x="7544375" y="4435575"/>
            <a:ext cx="1150800" cy="2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latin typeface="Nunito"/>
                <a:ea typeface="Nunito"/>
                <a:cs typeface="Nunito"/>
                <a:sym typeface="Nunito"/>
              </a:rPr>
              <a:t>Más información</a:t>
            </a:r>
            <a:endParaRPr sz="1000">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JDBC Connection</a:t>
            </a:r>
            <a:endParaRPr/>
          </a:p>
        </p:txBody>
      </p:sp>
      <p:sp>
        <p:nvSpPr>
          <p:cNvPr id="320" name="Google Shape;320;p18"/>
          <p:cNvSpPr txBox="1"/>
          <p:nvPr>
            <p:ph idx="1" type="body"/>
          </p:nvPr>
        </p:nvSpPr>
        <p:spPr>
          <a:xfrm>
            <a:off x="1303200" y="1338275"/>
            <a:ext cx="71559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 clase </a:t>
            </a:r>
            <a:r>
              <a:rPr lang="es" u="sng">
                <a:solidFill>
                  <a:schemeClr val="hlink"/>
                </a:solidFill>
                <a:latin typeface="Roboto Mono"/>
                <a:ea typeface="Roboto Mono"/>
                <a:cs typeface="Roboto Mono"/>
                <a:sym typeface="Roboto Mono"/>
                <a:hlinkClick r:id="rId3"/>
              </a:rPr>
              <a:t>Connection</a:t>
            </a:r>
            <a:r>
              <a:rPr lang="es"/>
              <a:t> representa una conexión de base de datos a una base de datos relacional. </a:t>
            </a:r>
            <a:endParaRPr/>
          </a:p>
          <a:p>
            <a:pPr indent="0" lvl="0" marL="0" rtl="0" algn="l">
              <a:spcBef>
                <a:spcPts val="1200"/>
              </a:spcBef>
              <a:spcAft>
                <a:spcPts val="0"/>
              </a:spcAft>
              <a:buNone/>
            </a:pPr>
            <a:r>
              <a:rPr lang="es"/>
              <a:t>Esta conexión puede ser de tres formas:</a:t>
            </a:r>
            <a:endParaRPr/>
          </a:p>
          <a:p>
            <a:pPr indent="-355600" lvl="0" marL="457200" rtl="0" algn="l">
              <a:spcBef>
                <a:spcPts val="1200"/>
              </a:spcBef>
              <a:spcAft>
                <a:spcPts val="0"/>
              </a:spcAft>
              <a:buSzPts val="2000"/>
              <a:buChar char="●"/>
            </a:pPr>
            <a:r>
              <a:rPr lang="es"/>
              <a:t>Con URL.</a:t>
            </a:r>
            <a:endParaRPr/>
          </a:p>
          <a:p>
            <a:pPr indent="-355600" lvl="0" marL="457200" rtl="0" algn="l">
              <a:spcBef>
                <a:spcPts val="0"/>
              </a:spcBef>
              <a:spcAft>
                <a:spcPts val="0"/>
              </a:spcAft>
              <a:buSzPts val="2000"/>
              <a:buChar char="●"/>
            </a:pPr>
            <a:r>
              <a:rPr lang="es"/>
              <a:t>Con URL, usuario y contraseña.</a:t>
            </a:r>
            <a:endParaRPr/>
          </a:p>
          <a:p>
            <a:pPr indent="-355600" lvl="0" marL="457200" rtl="0" algn="l">
              <a:spcBef>
                <a:spcPts val="0"/>
              </a:spcBef>
              <a:spcAft>
                <a:spcPts val="0"/>
              </a:spcAft>
              <a:buSzPts val="2000"/>
              <a:buChar char="●"/>
            </a:pPr>
            <a:r>
              <a:rPr lang="es"/>
              <a:t>Con URL y propiedades.</a:t>
            </a:r>
            <a:endParaRPr/>
          </a:p>
          <a:p>
            <a:pPr indent="0" lvl="0" marL="0" rtl="0" algn="l">
              <a:spcBef>
                <a:spcPts val="1200"/>
              </a:spcBef>
              <a:spcAft>
                <a:spcPts val="1200"/>
              </a:spcAft>
              <a:buNone/>
            </a:pPr>
            <a:r>
              <a:rPr lang="es"/>
              <a:t>Se recomienda usar </a:t>
            </a:r>
            <a:r>
              <a:rPr lang="es">
                <a:latin typeface="Roboto Mono"/>
                <a:ea typeface="Roboto Mono"/>
                <a:cs typeface="Roboto Mono"/>
                <a:sym typeface="Roboto Mono"/>
              </a:rPr>
              <a:t>try-with-resources</a:t>
            </a:r>
            <a:r>
              <a:rPr lang="es"/>
              <a:t> para cerrar automáticamente la conexión.</a:t>
            </a:r>
            <a:endParaRPr/>
          </a:p>
        </p:txBody>
      </p:sp>
      <p:pic>
        <p:nvPicPr>
          <p:cNvPr id="321" name="Google Shape;321;p18">
            <a:hlinkClick r:id="rId4"/>
          </p:cNvPr>
          <p:cNvPicPr preferRelativeResize="0"/>
          <p:nvPr/>
        </p:nvPicPr>
        <p:blipFill>
          <a:blip r:embed="rId5">
            <a:alphaModFix/>
          </a:blip>
          <a:stretch>
            <a:fillRect/>
          </a:stretch>
        </p:blipFill>
        <p:spPr>
          <a:xfrm>
            <a:off x="7727400" y="2831550"/>
            <a:ext cx="864149" cy="864149"/>
          </a:xfrm>
          <a:prstGeom prst="rect">
            <a:avLst/>
          </a:prstGeom>
          <a:noFill/>
          <a:ln>
            <a:noFill/>
          </a:ln>
        </p:spPr>
      </p:pic>
      <p:sp>
        <p:nvSpPr>
          <p:cNvPr id="322" name="Google Shape;322;p18"/>
          <p:cNvSpPr txBox="1"/>
          <p:nvPr/>
        </p:nvSpPr>
        <p:spPr>
          <a:xfrm>
            <a:off x="7620575" y="3597375"/>
            <a:ext cx="1150800" cy="2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latin typeface="Nunito"/>
                <a:ea typeface="Nunito"/>
                <a:cs typeface="Nunito"/>
                <a:sym typeface="Nunito"/>
              </a:rPr>
              <a:t>Más información</a:t>
            </a:r>
            <a:endParaRPr sz="1000">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328" name="Google Shape;328;p19"/>
          <p:cNvSpPr txBox="1"/>
          <p:nvPr>
            <p:ph idx="1" type="body"/>
          </p:nvPr>
        </p:nvSpPr>
        <p:spPr>
          <a:xfrm>
            <a:off x="1303200" y="1490675"/>
            <a:ext cx="71559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pic>
        <p:nvPicPr>
          <p:cNvPr id="329" name="Google Shape;329;p19">
            <a:hlinkClick r:id="rId3"/>
          </p:cNvPr>
          <p:cNvPicPr preferRelativeResize="0"/>
          <p:nvPr/>
        </p:nvPicPr>
        <p:blipFill>
          <a:blip r:embed="rId4">
            <a:alphaModFix/>
          </a:blip>
          <a:stretch>
            <a:fillRect/>
          </a:stretch>
        </p:blipFill>
        <p:spPr>
          <a:xfrm>
            <a:off x="76200" y="777937"/>
            <a:ext cx="9143998" cy="35876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JDBC Statement</a:t>
            </a:r>
            <a:endParaRPr/>
          </a:p>
        </p:txBody>
      </p:sp>
      <p:sp>
        <p:nvSpPr>
          <p:cNvPr id="335" name="Google Shape;335;p20"/>
          <p:cNvSpPr txBox="1"/>
          <p:nvPr>
            <p:ph idx="1" type="body"/>
          </p:nvPr>
        </p:nvSpPr>
        <p:spPr>
          <a:xfrm>
            <a:off x="1303200" y="1490675"/>
            <a:ext cx="71559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 interfaz </a:t>
            </a:r>
            <a:r>
              <a:rPr lang="es" u="sng">
                <a:solidFill>
                  <a:schemeClr val="hlink"/>
                </a:solidFill>
                <a:hlinkClick r:id="rId3"/>
              </a:rPr>
              <a:t>Java JDBC </a:t>
            </a:r>
            <a:r>
              <a:rPr lang="es" u="sng">
                <a:solidFill>
                  <a:schemeClr val="hlink"/>
                </a:solidFill>
                <a:latin typeface="Roboto Mono"/>
                <a:ea typeface="Roboto Mono"/>
                <a:cs typeface="Roboto Mono"/>
                <a:sym typeface="Roboto Mono"/>
                <a:hlinkClick r:id="rId4"/>
              </a:rPr>
              <a:t>Statement</a:t>
            </a:r>
            <a:r>
              <a:rPr lang="es"/>
              <a:t> se utiliza para ejecutar sentencias SQL en una base de datos relacional. </a:t>
            </a:r>
            <a:endParaRPr/>
          </a:p>
          <a:p>
            <a:pPr indent="0" lvl="0" marL="0" rtl="0" algn="l">
              <a:spcBef>
                <a:spcPts val="1200"/>
              </a:spcBef>
              <a:spcAft>
                <a:spcPts val="1200"/>
              </a:spcAft>
              <a:buNone/>
            </a:pPr>
            <a:r>
              <a:rPr lang="es"/>
              <a:t>Obtenemos un JDBC </a:t>
            </a:r>
            <a:r>
              <a:rPr lang="es">
                <a:latin typeface="Roboto Mono"/>
                <a:ea typeface="Roboto Mono"/>
                <a:cs typeface="Roboto Mono"/>
                <a:sym typeface="Roboto Mono"/>
              </a:rPr>
              <a:t>Statement</a:t>
            </a:r>
            <a:r>
              <a:rPr lang="es"/>
              <a:t> de una conexión JDBC</a:t>
            </a:r>
            <a:r>
              <a:rPr lang="es"/>
              <a:t>. U</a:t>
            </a:r>
            <a:r>
              <a:rPr lang="es"/>
              <a:t>na vez que tengamos una instancia de Java </a:t>
            </a:r>
            <a:r>
              <a:rPr lang="es">
                <a:latin typeface="Roboto Mono"/>
                <a:ea typeface="Roboto Mono"/>
                <a:cs typeface="Roboto Mono"/>
                <a:sym typeface="Roboto Mono"/>
              </a:rPr>
              <a:t>Statement</a:t>
            </a:r>
            <a:r>
              <a:rPr lang="es"/>
              <a:t> se puede ejecutar una consulta de base de datos o una actualización de base de datos con ella.</a:t>
            </a:r>
            <a:endParaRPr/>
          </a:p>
        </p:txBody>
      </p:sp>
      <p:pic>
        <p:nvPicPr>
          <p:cNvPr id="336" name="Google Shape;336;p20">
            <a:hlinkClick r:id="rId5"/>
          </p:cNvPr>
          <p:cNvPicPr preferRelativeResize="0"/>
          <p:nvPr/>
        </p:nvPicPr>
        <p:blipFill>
          <a:blip r:embed="rId6">
            <a:alphaModFix/>
          </a:blip>
          <a:stretch>
            <a:fillRect/>
          </a:stretch>
        </p:blipFill>
        <p:spPr>
          <a:xfrm>
            <a:off x="7575000" y="3517350"/>
            <a:ext cx="864149" cy="864149"/>
          </a:xfrm>
          <a:prstGeom prst="rect">
            <a:avLst/>
          </a:prstGeom>
          <a:noFill/>
          <a:ln>
            <a:noFill/>
          </a:ln>
        </p:spPr>
      </p:pic>
      <p:sp>
        <p:nvSpPr>
          <p:cNvPr id="337" name="Google Shape;337;p20"/>
          <p:cNvSpPr txBox="1"/>
          <p:nvPr/>
        </p:nvSpPr>
        <p:spPr>
          <a:xfrm>
            <a:off x="7468175" y="4283175"/>
            <a:ext cx="1150800" cy="2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latin typeface="Nunito"/>
                <a:ea typeface="Nunito"/>
                <a:cs typeface="Nunito"/>
                <a:sym typeface="Nunito"/>
              </a:rPr>
              <a:t>Más información</a:t>
            </a:r>
            <a:endParaRPr sz="1000">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JDBC Query</a:t>
            </a:r>
            <a:endParaRPr/>
          </a:p>
        </p:txBody>
      </p:sp>
      <p:sp>
        <p:nvSpPr>
          <p:cNvPr id="343" name="Google Shape;343;p21"/>
          <p:cNvSpPr txBox="1"/>
          <p:nvPr>
            <p:ph idx="1" type="body"/>
          </p:nvPr>
        </p:nvSpPr>
        <p:spPr>
          <a:xfrm>
            <a:off x="1303200" y="1338275"/>
            <a:ext cx="71559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a:t>Las consultas a </a:t>
            </a:r>
            <a:r>
              <a:rPr lang="es"/>
              <a:t>una base de datos usando JDBC se hacen enviando sentencias SQL a la base de datos con un objeto </a:t>
            </a:r>
            <a:r>
              <a:rPr lang="es" u="sng">
                <a:solidFill>
                  <a:schemeClr val="hlink"/>
                </a:solidFill>
                <a:latin typeface="Roboto Mono"/>
                <a:ea typeface="Roboto Mono"/>
                <a:cs typeface="Roboto Mono"/>
                <a:sym typeface="Roboto Mono"/>
                <a:hlinkClick r:id="rId3"/>
              </a:rPr>
              <a:t>Statement</a:t>
            </a:r>
            <a:r>
              <a:rPr lang="es"/>
              <a:t> que se crea a partir de una conexión abierta y nos devuelve un objeto </a:t>
            </a:r>
            <a:r>
              <a:rPr lang="es" u="sng">
                <a:solidFill>
                  <a:schemeClr val="hlink"/>
                </a:solidFill>
                <a:latin typeface="Roboto Mono"/>
                <a:ea typeface="Roboto Mono"/>
                <a:cs typeface="Roboto Mono"/>
                <a:sym typeface="Roboto Mono"/>
                <a:hlinkClick r:id="rId4"/>
              </a:rPr>
              <a:t>ResultSet</a:t>
            </a:r>
            <a:r>
              <a:rPr lang="es"/>
              <a:t> con la consulta.</a:t>
            </a:r>
            <a:endParaRPr/>
          </a:p>
        </p:txBody>
      </p:sp>
      <p:pic>
        <p:nvPicPr>
          <p:cNvPr id="344" name="Google Shape;344;p21"/>
          <p:cNvPicPr preferRelativeResize="0"/>
          <p:nvPr/>
        </p:nvPicPr>
        <p:blipFill>
          <a:blip r:embed="rId5">
            <a:alphaModFix/>
          </a:blip>
          <a:stretch>
            <a:fillRect/>
          </a:stretch>
        </p:blipFill>
        <p:spPr>
          <a:xfrm>
            <a:off x="230075" y="3090000"/>
            <a:ext cx="8882825" cy="861500"/>
          </a:xfrm>
          <a:prstGeom prst="rect">
            <a:avLst/>
          </a:prstGeom>
          <a:noFill/>
          <a:ln>
            <a:noFill/>
          </a:ln>
        </p:spPr>
      </p:pic>
      <p:pic>
        <p:nvPicPr>
          <p:cNvPr id="345" name="Google Shape;345;p21">
            <a:hlinkClick r:id="rId6"/>
          </p:cNvPr>
          <p:cNvPicPr preferRelativeResize="0"/>
          <p:nvPr/>
        </p:nvPicPr>
        <p:blipFill>
          <a:blip r:embed="rId7">
            <a:alphaModFix/>
          </a:blip>
          <a:stretch>
            <a:fillRect/>
          </a:stretch>
        </p:blipFill>
        <p:spPr>
          <a:xfrm>
            <a:off x="3993600" y="4050750"/>
            <a:ext cx="864149" cy="864149"/>
          </a:xfrm>
          <a:prstGeom prst="rect">
            <a:avLst/>
          </a:prstGeom>
          <a:noFill/>
          <a:ln>
            <a:noFill/>
          </a:ln>
        </p:spPr>
      </p:pic>
      <p:sp>
        <p:nvSpPr>
          <p:cNvPr id="346" name="Google Shape;346;p21"/>
          <p:cNvSpPr txBox="1"/>
          <p:nvPr/>
        </p:nvSpPr>
        <p:spPr>
          <a:xfrm>
            <a:off x="3886775" y="4816575"/>
            <a:ext cx="1150800" cy="2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latin typeface="Nunito"/>
                <a:ea typeface="Nunito"/>
                <a:cs typeface="Nunito"/>
                <a:sym typeface="Nunito"/>
              </a:rPr>
              <a:t>Más información</a:t>
            </a:r>
            <a:endParaRPr sz="1000">
              <a:latin typeface="Nunito"/>
              <a:ea typeface="Nunito"/>
              <a:cs typeface="Nunito"/>
              <a:sym typeface="Nunito"/>
            </a:endParaRPr>
          </a:p>
        </p:txBody>
      </p:sp>
      <p:cxnSp>
        <p:nvCxnSpPr>
          <p:cNvPr id="347" name="Google Shape;347;p21"/>
          <p:cNvCxnSpPr/>
          <p:nvPr/>
        </p:nvCxnSpPr>
        <p:spPr>
          <a:xfrm rot="10800000">
            <a:off x="5347450" y="3914300"/>
            <a:ext cx="917700" cy="498600"/>
          </a:xfrm>
          <a:prstGeom prst="straightConnector1">
            <a:avLst/>
          </a:prstGeom>
          <a:noFill/>
          <a:ln cap="flat" cmpd="sng" w="9525">
            <a:solidFill>
              <a:srgbClr val="980000"/>
            </a:solidFill>
            <a:prstDash val="solid"/>
            <a:round/>
            <a:headEnd len="med" w="med" type="none"/>
            <a:tailEnd len="med" w="med" type="triangle"/>
          </a:ln>
        </p:spPr>
      </p:cxnSp>
      <p:sp>
        <p:nvSpPr>
          <p:cNvPr id="348" name="Google Shape;348;p21"/>
          <p:cNvSpPr/>
          <p:nvPr/>
        </p:nvSpPr>
        <p:spPr>
          <a:xfrm>
            <a:off x="4174900" y="3619850"/>
            <a:ext cx="1484100" cy="260700"/>
          </a:xfrm>
          <a:prstGeom prst="roundRect">
            <a:avLst>
              <a:gd fmla="val 16667" name="adj"/>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