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5" r:id="rId3"/>
    <p:sldId id="296" r:id="rId4"/>
    <p:sldId id="262" r:id="rId5"/>
    <p:sldId id="268" r:id="rId6"/>
    <p:sldId id="264" r:id="rId7"/>
    <p:sldId id="265" r:id="rId8"/>
    <p:sldId id="267" r:id="rId9"/>
    <p:sldId id="270" r:id="rId10"/>
    <p:sldId id="275" r:id="rId11"/>
    <p:sldId id="297" r:id="rId12"/>
    <p:sldId id="294" r:id="rId13"/>
    <p:sldId id="277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60" r:id="rId2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5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Cada punto posible del mapa es un nodo del grafo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1DD6B5C4-E998-4A43-BA1A-E2C145EC9EC2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Los nodos dis-conexos son llamados obstáculos</a:t>
          </a:r>
          <a:endParaRPr lang="en-US" dirty="0"/>
        </a:p>
      </dgm:t>
    </dgm:pt>
    <dgm:pt modelId="{1C56DC6B-CF8F-4634-8A0A-B76FEFCA280F}" type="parTrans" cxnId="{5FADA512-D652-43B2-A565-FF6A55FAEA66}">
      <dgm:prSet/>
      <dgm:spPr/>
      <dgm:t>
        <a:bodyPr/>
        <a:lstStyle/>
        <a:p>
          <a:endParaRPr lang="en-US"/>
        </a:p>
      </dgm:t>
    </dgm:pt>
    <dgm:pt modelId="{F5D8AAEC-23D9-4E9E-A4D9-44D73BA18D39}" type="sibTrans" cxnId="{5FADA512-D652-43B2-A565-FF6A55FAEA66}">
      <dgm:prSet/>
      <dgm:spPr/>
      <dgm:t>
        <a:bodyPr/>
        <a:lstStyle/>
        <a:p>
          <a:endParaRPr lang="en-US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2"/>
      <dgm:spPr/>
    </dgm:pt>
    <dgm:pt modelId="{EE7A74F8-C6D2-4F33-AAF7-3C9D201FC9CB}" type="pres">
      <dgm:prSet presAssocID="{DE107F77-92DA-45E5-9414-1CB63C33BC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2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953CCEE7-7C69-4609-924D-E69082EE599F}" type="pres">
      <dgm:prSet presAssocID="{1DD6B5C4-E998-4A43-BA1A-E2C145EC9EC2}" presName="compNode" presStyleCnt="0"/>
      <dgm:spPr/>
    </dgm:pt>
    <dgm:pt modelId="{6E698EE7-DCF3-49BE-9E08-D40FB8BB97EB}" type="pres">
      <dgm:prSet presAssocID="{1DD6B5C4-E998-4A43-BA1A-E2C145EC9EC2}" presName="bgRect" presStyleLbl="bgShp" presStyleIdx="1" presStyleCnt="2"/>
      <dgm:spPr/>
    </dgm:pt>
    <dgm:pt modelId="{8F34C9A2-2F63-41B7-A971-A75B6A739F5A}" type="pres">
      <dgm:prSet presAssocID="{1DD6B5C4-E998-4A43-BA1A-E2C145EC9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DE97FC-6543-47DB-B632-C9A080A7A282}" type="pres">
      <dgm:prSet presAssocID="{1DD6B5C4-E998-4A43-BA1A-E2C145EC9EC2}" presName="spaceRect" presStyleCnt="0"/>
      <dgm:spPr/>
    </dgm:pt>
    <dgm:pt modelId="{38F37929-1982-4B1E-8F60-576F3596DA96}" type="pres">
      <dgm:prSet presAssocID="{1DD6B5C4-E998-4A43-BA1A-E2C145EC9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ADA512-D652-43B2-A565-FF6A55FAEA66}" srcId="{252B1387-4D39-4D16-B4BC-5C232658F1EE}" destId="{1DD6B5C4-E998-4A43-BA1A-E2C145EC9EC2}" srcOrd="1" destOrd="0" parTransId="{1C56DC6B-CF8F-4634-8A0A-B76FEFCA280F}" sibTransId="{F5D8AAEC-23D9-4E9E-A4D9-44D73BA18D39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ACA7C5D8-8861-46F2-926E-582639E5B016}" type="presOf" srcId="{1DD6B5C4-E998-4A43-BA1A-E2C145EC9EC2}" destId="{38F37929-1982-4B1E-8F60-576F3596DA96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526701CF-444C-4A9F-95FD-795D5D00C3D3}" type="presParOf" srcId="{4EB5A443-E028-498B-B771-9E0A7F85ED49}" destId="{953CCEE7-7C69-4609-924D-E69082EE599F}" srcOrd="2" destOrd="0" presId="urn:microsoft.com/office/officeart/2018/2/layout/IconVerticalSolidList"/>
    <dgm:cxn modelId="{ECCA943C-7720-4C78-9AE2-C17C2215C0ED}" type="presParOf" srcId="{953CCEE7-7C69-4609-924D-E69082EE599F}" destId="{6E698EE7-DCF3-49BE-9E08-D40FB8BB97EB}" srcOrd="0" destOrd="0" presId="urn:microsoft.com/office/officeart/2018/2/layout/IconVerticalSolidList"/>
    <dgm:cxn modelId="{EA442FD3-E71E-4AC5-A8D4-5A70204E6E6A}" type="presParOf" srcId="{953CCEE7-7C69-4609-924D-E69082EE599F}" destId="{8F34C9A2-2F63-41B7-A971-A75B6A739F5A}" srcOrd="1" destOrd="0" presId="urn:microsoft.com/office/officeart/2018/2/layout/IconVerticalSolidList"/>
    <dgm:cxn modelId="{37E34DD9-D741-4C24-9823-BE04F1442599}" type="presParOf" srcId="{953CCEE7-7C69-4609-924D-E69082EE599F}" destId="{F4DE97FC-6543-47DB-B632-C9A080A7A282}" srcOrd="2" destOrd="0" presId="urn:microsoft.com/office/officeart/2018/2/layout/IconVerticalSolidList"/>
    <dgm:cxn modelId="{70E1197A-1266-49A2-9111-227E73340D75}" type="presParOf" srcId="{953CCEE7-7C69-4609-924D-E69082EE599F}" destId="{38F37929-1982-4B1E-8F60-576F3596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de Manhattan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B1C22CBC-A008-40E3-9DF4-896DF077C55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Distancia Diagonal </a:t>
          </a:r>
        </a:p>
      </dgm:t>
    </dgm:pt>
    <dgm:pt modelId="{E6920A8B-583A-4CAA-900C-6B894F56CC34}" type="parTrans" cxnId="{F2816B12-4406-44A7-A009-8616A1ED7E88}">
      <dgm:prSet/>
      <dgm:spPr/>
      <dgm:t>
        <a:bodyPr/>
        <a:lstStyle/>
        <a:p>
          <a:endParaRPr lang="es-AR"/>
        </a:p>
      </dgm:t>
    </dgm:pt>
    <dgm:pt modelId="{D5C58677-3ECD-466A-8593-11DC50B41392}" type="sibTrans" cxnId="{F2816B12-4406-44A7-A009-8616A1ED7E88}">
      <dgm:prSet/>
      <dgm:spPr/>
      <dgm:t>
        <a:bodyPr/>
        <a:lstStyle/>
        <a:p>
          <a:endParaRPr lang="es-AR"/>
        </a:p>
      </dgm:t>
    </dgm:pt>
    <dgm:pt modelId="{2DFD9A9B-992E-4E7A-9ECE-B5A6E234BB6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Euclidiana</a:t>
          </a:r>
        </a:p>
      </dgm:t>
    </dgm:pt>
    <dgm:pt modelId="{172B1009-09F2-495C-9A68-F0DFAC6B68D8}" type="parTrans" cxnId="{BC4B0321-A608-4158-A027-42F72BD236BA}">
      <dgm:prSet/>
      <dgm:spPr/>
      <dgm:t>
        <a:bodyPr/>
        <a:lstStyle/>
        <a:p>
          <a:endParaRPr lang="es-AR"/>
        </a:p>
      </dgm:t>
    </dgm:pt>
    <dgm:pt modelId="{A2661CFA-4A48-4B10-A5B5-67369EC36FBC}" type="sibTrans" cxnId="{BC4B0321-A608-4158-A027-42F72BD236BA}">
      <dgm:prSet/>
      <dgm:spPr/>
      <dgm:t>
        <a:bodyPr/>
        <a:lstStyle/>
        <a:p>
          <a:endParaRPr lang="es-AR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3"/>
      <dgm:spPr/>
    </dgm:pt>
    <dgm:pt modelId="{EE7A74F8-C6D2-4F33-AAF7-3C9D201FC9CB}" type="pres">
      <dgm:prSet presAssocID="{DE107F77-92DA-45E5-9414-1CB63C33BC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3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B2E17F8F-F67D-4B42-8A70-D7BC5ABEE96C}" type="pres">
      <dgm:prSet presAssocID="{B1C22CBC-A008-40E3-9DF4-896DF077C553}" presName="compNode" presStyleCnt="0"/>
      <dgm:spPr/>
    </dgm:pt>
    <dgm:pt modelId="{9222FEA6-1ABB-4848-AABD-9377FBA6CA65}" type="pres">
      <dgm:prSet presAssocID="{B1C22CBC-A008-40E3-9DF4-896DF077C553}" presName="bgRect" presStyleLbl="bgShp" presStyleIdx="1" presStyleCnt="3"/>
      <dgm:spPr/>
    </dgm:pt>
    <dgm:pt modelId="{DBECD62B-9D93-4BE5-A063-14A092F60C1E}" type="pres">
      <dgm:prSet presAssocID="{B1C22CBC-A008-40E3-9DF4-896DF077C5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contorno"/>
        </a:ext>
      </dgm:extLst>
    </dgm:pt>
    <dgm:pt modelId="{CF483056-E18C-4CEA-BD1B-7F3E91B0C103}" type="pres">
      <dgm:prSet presAssocID="{B1C22CBC-A008-40E3-9DF4-896DF077C553}" presName="spaceRect" presStyleCnt="0"/>
      <dgm:spPr/>
    </dgm:pt>
    <dgm:pt modelId="{2D020EB2-9816-4333-8CEF-63E5E5AD333C}" type="pres">
      <dgm:prSet presAssocID="{B1C22CBC-A008-40E3-9DF4-896DF077C553}" presName="parTx" presStyleLbl="revTx" presStyleIdx="1" presStyleCnt="3">
        <dgm:presLayoutVars>
          <dgm:chMax val="0"/>
          <dgm:chPref val="0"/>
        </dgm:presLayoutVars>
      </dgm:prSet>
      <dgm:spPr/>
    </dgm:pt>
    <dgm:pt modelId="{FF66780B-A7D4-42CE-A96D-20961D37BF14}" type="pres">
      <dgm:prSet presAssocID="{D5C58677-3ECD-466A-8593-11DC50B41392}" presName="sibTrans" presStyleCnt="0"/>
      <dgm:spPr/>
    </dgm:pt>
    <dgm:pt modelId="{161FFB12-F7C2-44B4-937E-4D5E0A3A37B0}" type="pres">
      <dgm:prSet presAssocID="{2DFD9A9B-992E-4E7A-9ECE-B5A6E234BB60}" presName="compNode" presStyleCnt="0"/>
      <dgm:spPr/>
    </dgm:pt>
    <dgm:pt modelId="{B7B81EF8-5157-46B9-BB48-D2CCCF482885}" type="pres">
      <dgm:prSet presAssocID="{2DFD9A9B-992E-4E7A-9ECE-B5A6E234BB60}" presName="bgRect" presStyleLbl="bgShp" presStyleIdx="2" presStyleCnt="3"/>
      <dgm:spPr/>
    </dgm:pt>
    <dgm:pt modelId="{A7FE1B4E-7C1A-4B61-8351-3D397F88FC7E}" type="pres">
      <dgm:prSet presAssocID="{2DFD9A9B-992E-4E7A-9ECE-B5A6E234B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lineal con relleno sólido"/>
        </a:ext>
      </dgm:extLst>
    </dgm:pt>
    <dgm:pt modelId="{A1830574-430C-4E5C-9661-96816BC301DA}" type="pres">
      <dgm:prSet presAssocID="{2DFD9A9B-992E-4E7A-9ECE-B5A6E234BB60}" presName="spaceRect" presStyleCnt="0"/>
      <dgm:spPr/>
    </dgm:pt>
    <dgm:pt modelId="{63342947-ADB2-4EDD-BB78-8684C7A65904}" type="pres">
      <dgm:prSet presAssocID="{2DFD9A9B-992E-4E7A-9ECE-B5A6E234B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816B12-4406-44A7-A009-8616A1ED7E88}" srcId="{252B1387-4D39-4D16-B4BC-5C232658F1EE}" destId="{B1C22CBC-A008-40E3-9DF4-896DF077C553}" srcOrd="1" destOrd="0" parTransId="{E6920A8B-583A-4CAA-900C-6B894F56CC34}" sibTransId="{D5C58677-3ECD-466A-8593-11DC50B41392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BC4B0321-A608-4158-A027-42F72BD236BA}" srcId="{252B1387-4D39-4D16-B4BC-5C232658F1EE}" destId="{2DFD9A9B-992E-4E7A-9ECE-B5A6E234BB60}" srcOrd="2" destOrd="0" parTransId="{172B1009-09F2-495C-9A68-F0DFAC6B68D8}" sibTransId="{A2661CFA-4A48-4B10-A5B5-67369EC36FBC}"/>
    <dgm:cxn modelId="{00BCAF6E-4D12-48A8-855E-5144382E3F8B}" type="presOf" srcId="{B1C22CBC-A008-40E3-9DF4-896DF077C553}" destId="{2D020EB2-9816-4333-8CEF-63E5E5AD333C}" srcOrd="0" destOrd="0" presId="urn:microsoft.com/office/officeart/2018/2/layout/IconVerticalSolidList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9B203DBA-051C-4270-8906-BC2FB39F7DB2}" type="presOf" srcId="{2DFD9A9B-992E-4E7A-9ECE-B5A6E234BB60}" destId="{63342947-ADB2-4EDD-BB78-8684C7A65904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3DBCF0F9-D789-4877-8075-1416ADE6DEFD}" type="presParOf" srcId="{4EB5A443-E028-498B-B771-9E0A7F85ED49}" destId="{B2E17F8F-F67D-4B42-8A70-D7BC5ABEE96C}" srcOrd="2" destOrd="0" presId="urn:microsoft.com/office/officeart/2018/2/layout/IconVerticalSolidList"/>
    <dgm:cxn modelId="{72AE8157-EA79-4373-9352-725D7090E035}" type="presParOf" srcId="{B2E17F8F-F67D-4B42-8A70-D7BC5ABEE96C}" destId="{9222FEA6-1ABB-4848-AABD-9377FBA6CA65}" srcOrd="0" destOrd="0" presId="urn:microsoft.com/office/officeart/2018/2/layout/IconVerticalSolidList"/>
    <dgm:cxn modelId="{D325B9F7-05B1-4CD7-89CC-EB604DC0D7D9}" type="presParOf" srcId="{B2E17F8F-F67D-4B42-8A70-D7BC5ABEE96C}" destId="{DBECD62B-9D93-4BE5-A063-14A092F60C1E}" srcOrd="1" destOrd="0" presId="urn:microsoft.com/office/officeart/2018/2/layout/IconVerticalSolidList"/>
    <dgm:cxn modelId="{A7CDEC07-E23A-4C4F-BD71-4AC7234269E0}" type="presParOf" srcId="{B2E17F8F-F67D-4B42-8A70-D7BC5ABEE96C}" destId="{CF483056-E18C-4CEA-BD1B-7F3E91B0C103}" srcOrd="2" destOrd="0" presId="urn:microsoft.com/office/officeart/2018/2/layout/IconVerticalSolidList"/>
    <dgm:cxn modelId="{4AE6914D-E89B-413F-99EC-E15CFC6D3F7A}" type="presParOf" srcId="{B2E17F8F-F67D-4B42-8A70-D7BC5ABEE96C}" destId="{2D020EB2-9816-4333-8CEF-63E5E5AD333C}" srcOrd="3" destOrd="0" presId="urn:microsoft.com/office/officeart/2018/2/layout/IconVerticalSolidList"/>
    <dgm:cxn modelId="{41F3AE78-93AC-4E89-A921-100E8C8CCB4D}" type="presParOf" srcId="{4EB5A443-E028-498B-B771-9E0A7F85ED49}" destId="{FF66780B-A7D4-42CE-A96D-20961D37BF14}" srcOrd="3" destOrd="0" presId="urn:microsoft.com/office/officeart/2018/2/layout/IconVerticalSolidList"/>
    <dgm:cxn modelId="{80356665-509E-446C-9A8A-B00DE1805CF7}" type="presParOf" srcId="{4EB5A443-E028-498B-B771-9E0A7F85ED49}" destId="{161FFB12-F7C2-44B4-937E-4D5E0A3A37B0}" srcOrd="4" destOrd="0" presId="urn:microsoft.com/office/officeart/2018/2/layout/IconVerticalSolidList"/>
    <dgm:cxn modelId="{A6351F67-EA75-42EF-B775-36A1D97651F9}" type="presParOf" srcId="{161FFB12-F7C2-44B4-937E-4D5E0A3A37B0}" destId="{B7B81EF8-5157-46B9-BB48-D2CCCF482885}" srcOrd="0" destOrd="0" presId="urn:microsoft.com/office/officeart/2018/2/layout/IconVerticalSolidList"/>
    <dgm:cxn modelId="{45AD6709-1045-457A-8BC4-B132A4CBB125}" type="presParOf" srcId="{161FFB12-F7C2-44B4-937E-4D5E0A3A37B0}" destId="{A7FE1B4E-7C1A-4B61-8351-3D397F88FC7E}" srcOrd="1" destOrd="0" presId="urn:microsoft.com/office/officeart/2018/2/layout/IconVerticalSolidList"/>
    <dgm:cxn modelId="{598C54A9-1D42-4E1D-965A-CE3ABC07DC35}" type="presParOf" srcId="{161FFB12-F7C2-44B4-937E-4D5E0A3A37B0}" destId="{A1830574-430C-4E5C-9661-96816BC301DA}" srcOrd="2" destOrd="0" presId="urn:microsoft.com/office/officeart/2018/2/layout/IconVerticalSolidList"/>
    <dgm:cxn modelId="{825E370E-E9A7-45D9-B81F-D7963D9EEA0D}" type="presParOf" srcId="{161FFB12-F7C2-44B4-937E-4D5E0A3A37B0}" destId="{63342947-ADB2-4EDD-BB78-8684C7A65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Cada punto posible del mapa es un nodo del grafo</a:t>
          </a:r>
          <a:endParaRPr lang="en-US" sz="2500" kern="1200" dirty="0"/>
        </a:p>
      </dsp:txBody>
      <dsp:txXfrm>
        <a:off x="1274531" y="597724"/>
        <a:ext cx="9755083" cy="1103490"/>
      </dsp:txXfrm>
    </dsp:sp>
    <dsp:sp modelId="{6E698EE7-DCF3-49BE-9E08-D40FB8BB97EB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C9A2-2F63-41B7-A971-A75B6A739F5A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929-1982-4B1E-8F60-576F3596DA96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Los nodos dis-conexos son llamados obstáculos</a:t>
          </a:r>
          <a:endParaRPr lang="en-US" sz="2500" kern="1200" dirty="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308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218290" y="162673"/>
          <a:ext cx="396891" cy="396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833472" y="308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de Manhattan</a:t>
          </a:r>
          <a:endParaRPr lang="en-US" sz="2500" kern="1200" dirty="0"/>
        </a:p>
      </dsp:txBody>
      <dsp:txXfrm>
        <a:off x="833472" y="308"/>
        <a:ext cx="9933530" cy="721620"/>
      </dsp:txXfrm>
    </dsp:sp>
    <dsp:sp modelId="{9222FEA6-1ABB-4848-AABD-9377FBA6CA65}">
      <dsp:nvSpPr>
        <dsp:cNvPr id="0" name=""/>
        <dsp:cNvSpPr/>
      </dsp:nvSpPr>
      <dsp:spPr>
        <a:xfrm>
          <a:off x="0" y="902334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D62B-9D93-4BE5-A063-14A092F60C1E}">
      <dsp:nvSpPr>
        <dsp:cNvPr id="0" name=""/>
        <dsp:cNvSpPr/>
      </dsp:nvSpPr>
      <dsp:spPr>
        <a:xfrm>
          <a:off x="218290" y="1064699"/>
          <a:ext cx="396891" cy="396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0EB2-9816-4333-8CEF-63E5E5AD333C}">
      <dsp:nvSpPr>
        <dsp:cNvPr id="0" name=""/>
        <dsp:cNvSpPr/>
      </dsp:nvSpPr>
      <dsp:spPr>
        <a:xfrm>
          <a:off x="833472" y="902334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Distancia Diagonal </a:t>
          </a:r>
        </a:p>
      </dsp:txBody>
      <dsp:txXfrm>
        <a:off x="833472" y="902334"/>
        <a:ext cx="9933530" cy="721620"/>
      </dsp:txXfrm>
    </dsp:sp>
    <dsp:sp modelId="{B7B81EF8-5157-46B9-BB48-D2CCCF482885}">
      <dsp:nvSpPr>
        <dsp:cNvPr id="0" name=""/>
        <dsp:cNvSpPr/>
      </dsp:nvSpPr>
      <dsp:spPr>
        <a:xfrm>
          <a:off x="0" y="1804360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1B4E-7C1A-4B61-8351-3D397F88FC7E}">
      <dsp:nvSpPr>
        <dsp:cNvPr id="0" name=""/>
        <dsp:cNvSpPr/>
      </dsp:nvSpPr>
      <dsp:spPr>
        <a:xfrm>
          <a:off x="218290" y="1966725"/>
          <a:ext cx="396891" cy="396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2947-ADB2-4EDD-BB78-8684C7A65904}">
      <dsp:nvSpPr>
        <dsp:cNvPr id="0" name=""/>
        <dsp:cNvSpPr/>
      </dsp:nvSpPr>
      <dsp:spPr>
        <a:xfrm>
          <a:off x="833472" y="1804360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Euclidiana</a:t>
          </a:r>
        </a:p>
      </dsp:txBody>
      <dsp:txXfrm>
        <a:off x="833472" y="1804360"/>
        <a:ext cx="9933530" cy="72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algoritmo A*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Explicación inicial para comprender A*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es importante esta heurística?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la manera de calcular que tan buena es la decisión de tomar un camino u otro f(x)</a:t>
            </a:r>
          </a:p>
          <a:p>
            <a:r>
              <a:rPr lang="es-AR" dirty="0"/>
              <a:t>f(x) = g(x) + h(x)</a:t>
            </a:r>
          </a:p>
          <a:p>
            <a:r>
              <a:rPr lang="es-AR" dirty="0"/>
              <a:t>g(x) es la distancia acumulada de ir a celda elegida desde la celda que venia. (Igual a </a:t>
            </a:r>
            <a:r>
              <a:rPr lang="es-AR" sz="1800" kern="1200" dirty="0">
                <a:solidFill>
                  <a:srgbClr val="3D3D3D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Dijkstra)</a:t>
            </a:r>
            <a:endParaRPr lang="es-AR" dirty="0"/>
          </a:p>
          <a:p>
            <a:r>
              <a:rPr lang="es-AR" dirty="0"/>
              <a:t>h(x) es la distancia que hay entre la celda elegida y el destino. (Mejora de </a:t>
            </a:r>
            <a:r>
              <a:rPr lang="es-AR" sz="1800" kern="1200" dirty="0">
                <a:solidFill>
                  <a:srgbClr val="3D3D3D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Dijkstra)</a:t>
            </a:r>
            <a:endParaRPr lang="es-AR" dirty="0"/>
          </a:p>
          <a:p>
            <a:r>
              <a:rPr lang="es-AR" dirty="0"/>
              <a:t>Con esto puedo no solo saber si es bueno el camino en base a el movimiento local, sino que tambien puedo analizar si me estoy alejando del ideal</a:t>
            </a:r>
          </a:p>
          <a:p>
            <a:r>
              <a:rPr lang="es-AR" dirty="0"/>
              <a:t>Dijkstra funciona de esta manera, pero considera a h(x) como 0 siempre 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79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06598-DD0A-7E42-ADA8-F67C7C54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no uso Dijkstra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F5F63-D558-92B1-C77A-A2A0AC08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 necesitas un algoritmo rápido para grafos grandes y muy conexos, pero con pesos muy similares entonces Dijkstra no servirá</a:t>
            </a:r>
          </a:p>
          <a:p>
            <a:r>
              <a:rPr lang="es-AR" dirty="0"/>
              <a:t>La MEJORA a Dijkstra que ofrece el algoritmo es la heurística.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37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IMPORTANTE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dirty="0"/>
              <a:t>La Heurística no determina como se moverá el personaje sino como analiza este la distancia a la cual se acercando o alejando del objetivo</a:t>
            </a:r>
          </a:p>
          <a:p>
            <a:endParaRPr lang="es-AR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9425E1-358F-E350-76B1-695F69E7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s-AR" dirty="0"/>
              <a:t>Puede moverse en 8 direcciones como diagonal, pero hacer un análisis de la heurística como manhattan (Habbo)</a:t>
            </a:r>
          </a:p>
          <a:p>
            <a:r>
              <a:rPr lang="es-AR" dirty="0"/>
              <a:t>Rápida,  aproximada pero precisa de calcular distancia entre dos puntos en un mapa cuadriculado</a:t>
            </a:r>
          </a:p>
          <a:p>
            <a:r>
              <a:rPr lang="es-AR" dirty="0"/>
              <a:t>La heurística la determina el mapa y el desarrollador</a:t>
            </a:r>
          </a:p>
        </p:txBody>
      </p:sp>
    </p:spTree>
    <p:extLst>
      <p:ext uri="{BB962C8B-B14F-4D97-AF65-F5344CB8AC3E}">
        <p14:creationId xmlns:p14="http://schemas.microsoft.com/office/powerpoint/2010/main" val="266961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5E860-6734-5CFE-41F9-C2EE2109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96" y="2228003"/>
            <a:ext cx="4983383" cy="363304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A4CB72-4504-4FB4-535B-0E3DE507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AR" dirty="0"/>
              <a:t>Movimientos</a:t>
            </a:r>
            <a:r>
              <a:rPr lang="en-US" dirty="0"/>
              <a:t> </a:t>
            </a:r>
            <a:r>
              <a:rPr lang="es-AR" dirty="0"/>
              <a:t>Verticales</a:t>
            </a:r>
            <a:r>
              <a:rPr lang="en-US" dirty="0"/>
              <a:t> 1</a:t>
            </a:r>
          </a:p>
          <a:p>
            <a:r>
              <a:rPr lang="es-AR" dirty="0"/>
              <a:t>Movimientos</a:t>
            </a:r>
            <a:r>
              <a:rPr lang="en-US" dirty="0"/>
              <a:t> </a:t>
            </a:r>
            <a:r>
              <a:rPr lang="en-US" dirty="0" err="1"/>
              <a:t>Horizontales</a:t>
            </a:r>
            <a:r>
              <a:rPr lang="en-US" dirty="0"/>
              <a:t> 1</a:t>
            </a:r>
          </a:p>
          <a:p>
            <a:r>
              <a:rPr lang="en-US" dirty="0" err="1"/>
              <a:t>Diagonales</a:t>
            </a:r>
            <a:r>
              <a:rPr lang="en-US" dirty="0"/>
              <a:t> 1,4</a:t>
            </a:r>
          </a:p>
        </p:txBody>
      </p:sp>
    </p:spTree>
    <p:extLst>
      <p:ext uri="{BB962C8B-B14F-4D97-AF65-F5344CB8AC3E}">
        <p14:creationId xmlns:p14="http://schemas.microsoft.com/office/powerpoint/2010/main" val="18323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796B36-1D29-5FA5-CFE0-D9028863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439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AEEFD7-8680-BBCF-1153-3B998A46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60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044471-C430-F380-087C-C7AFAFF1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71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E6EB89-049B-75AE-7901-37978C07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944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3E8E522-34A5-9D3B-B2CC-F69652D4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10" y="2180496"/>
            <a:ext cx="5501178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84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3DBB2B5-B3E2-A33E-62EE-9E564539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0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22072-47D4-8AED-7850-7F55658C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a comprender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7B82E-904B-A9A9-B221-2C78C5A0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MAPA</a:t>
            </a:r>
          </a:p>
          <a:p>
            <a:r>
              <a:rPr lang="es-AR" dirty="0"/>
              <a:t>Personaje</a:t>
            </a:r>
          </a:p>
          <a:p>
            <a:r>
              <a:rPr lang="es-AR" dirty="0"/>
              <a:t>Movimientos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68CE89-5726-D22F-D7F4-7B9D7FE0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27" y="2476597"/>
            <a:ext cx="3086100" cy="3086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3845FD-7F60-7E4E-CE0C-F80231263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66" y="3467245"/>
            <a:ext cx="1104803" cy="110480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54621FC-B8F8-21BE-476A-1A9968E18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08" y="2476598"/>
            <a:ext cx="3086099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59CD3C8-3641-455E-ADF6-0BCF4A0B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70" y="2180496"/>
            <a:ext cx="504545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83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¿DUDAS?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0B21B-C7C6-68F0-9A6E-393516BB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EN Habbo</a:t>
            </a:r>
          </a:p>
        </p:txBody>
      </p:sp>
      <p:pic>
        <p:nvPicPr>
          <p:cNvPr id="19460" name="Picture 4" descr="Equipo administrativo de Habbo - Foro - Habbo-Happy">
            <a:extLst>
              <a:ext uri="{FF2B5EF4-FFF2-40B4-BE49-F238E27FC236}">
                <a16:creationId xmlns:a16="http://schemas.microsoft.com/office/drawing/2014/main" id="{4339D685-768A-D20A-978E-2FCDE620A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" b="3"/>
          <a:stretch/>
        </p:blipFill>
        <p:spPr bwMode="auto">
          <a:xfrm>
            <a:off x="581193" y="2228003"/>
            <a:ext cx="5422390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asas pequenas habbo hotel | Habblet, Habbo, Ideias de dormitório">
            <a:extLst>
              <a:ext uri="{FF2B5EF4-FFF2-40B4-BE49-F238E27FC236}">
                <a16:creationId xmlns:a16="http://schemas.microsoft.com/office/drawing/2014/main" id="{119C2BCA-96BA-3A8F-B192-A1BBF3B078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2" r="835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 dirty="0">
                <a:latin typeface="+mj-lt"/>
                <a:ea typeface="+mj-ea"/>
                <a:cs typeface="+mj-cs"/>
              </a:rPr>
              <a:t>Grafo entendido como mapa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C0F798F1-BA1A-EBFC-3BF7-F669099F7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0046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F107-82D6-3661-8390-B38046E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b="0" kern="1200" cap="all"/>
              <a:t>Grafo entendido como mapa</a:t>
            </a:r>
            <a:endParaRPr lang="es-AR" dirty="0"/>
          </a:p>
        </p:txBody>
      </p:sp>
      <p:pic>
        <p:nvPicPr>
          <p:cNvPr id="1026" name="Picture 2" descr="Aquamarine Games - Tablero de ajedrez Profesional (Compudid SG2077 ...">
            <a:extLst>
              <a:ext uri="{FF2B5EF4-FFF2-40B4-BE49-F238E27FC236}">
                <a16:creationId xmlns:a16="http://schemas.microsoft.com/office/drawing/2014/main" id="{64F2AE30-4AEA-D93F-45D0-75252FC5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014" y="2254030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DB12C11-A255-0CED-959F-2AA68ECE17A5}"/>
              </a:ext>
            </a:extLst>
          </p:cNvPr>
          <p:cNvCxnSpPr>
            <a:cxnSpLocks/>
          </p:cNvCxnSpPr>
          <p:nvPr/>
        </p:nvCxnSpPr>
        <p:spPr>
          <a:xfrm>
            <a:off x="3822905" y="4070553"/>
            <a:ext cx="70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96C97E-580F-838F-41E4-652485772309}"/>
              </a:ext>
            </a:extLst>
          </p:cNvPr>
          <p:cNvSpPr txBox="1"/>
          <p:nvPr/>
        </p:nvSpPr>
        <p:spPr>
          <a:xfrm>
            <a:off x="8023123" y="2254029"/>
            <a:ext cx="404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nodos estarán dis-conexos</a:t>
            </a:r>
            <a:br>
              <a:rPr lang="es-AR" dirty="0"/>
            </a:br>
            <a:r>
              <a:rPr lang="es-AR" dirty="0"/>
              <a:t>dependerá del mapa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conexiones o caminos posibles </a:t>
            </a:r>
            <a:br>
              <a:rPr lang="es-AR" dirty="0"/>
            </a:br>
            <a:r>
              <a:rPr lang="es-AR" dirty="0"/>
              <a:t>dependerá del mapa y/o de la 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EJ: El rey podrá hacer 8 movimientos </a:t>
            </a:r>
            <a:br>
              <a:rPr lang="es-AR" dirty="0"/>
            </a:br>
            <a:r>
              <a:rPr lang="es-AR" dirty="0"/>
              <a:t>posibles, siempre y cuando no salga </a:t>
            </a:r>
            <a:br>
              <a:rPr lang="es-AR" dirty="0"/>
            </a:br>
            <a:r>
              <a:rPr lang="es-AR" dirty="0"/>
              <a:t>del mapa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8A4C5BA6-28B5-EF7B-FF5C-4E2F7D503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741" y="2398603"/>
            <a:ext cx="3343900" cy="3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Heuristicas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D3CF1D-75FE-F50A-F449-6680E4BB0ED1}"/>
              </a:ext>
            </a:extLst>
          </p:cNvPr>
          <p:cNvSpPr txBox="1"/>
          <p:nvPr/>
        </p:nvSpPr>
        <p:spPr>
          <a:xfrm>
            <a:off x="1632197" y="2204162"/>
            <a:ext cx="8464303" cy="9233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Distancia calculada O(1) desde elemento actual hacia el objetivo. </a:t>
            </a:r>
          </a:p>
          <a:p>
            <a:endParaRPr lang="es-AR" dirty="0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33E0400F-8CD4-4022-5650-268439D5B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52551"/>
              </p:ext>
            </p:extLst>
          </p:nvPr>
        </p:nvGraphicFramePr>
        <p:xfrm>
          <a:off x="707200" y="3409950"/>
          <a:ext cx="10767003" cy="252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Bombilla con relleno sólido">
            <a:extLst>
              <a:ext uri="{FF2B5EF4-FFF2-40B4-BE49-F238E27FC236}">
                <a16:creationId xmlns:a16="http://schemas.microsoft.com/office/drawing/2014/main" id="{413D5FC9-FDE7-D6A0-5DAA-48320012D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87" y="2357772"/>
            <a:ext cx="616110" cy="6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de manhattan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BEBAE36-53B9-2DD8-658C-F33DB1E1B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AR" dirty="0"/>
              <a:t>Cuando tengo 4 posibles movimientos </a:t>
            </a:r>
          </a:p>
          <a:p>
            <a:r>
              <a:rPr lang="es-AR" dirty="0"/>
              <a:t>Camino Azul igual que el camino verde</a:t>
            </a:r>
          </a:p>
          <a:p>
            <a:r>
              <a:rPr lang="es-AR" dirty="0"/>
              <a:t>Calculo Distancia </a:t>
            </a:r>
          </a:p>
          <a:p>
            <a:pPr lvl="1"/>
            <a:r>
              <a:rPr lang="es-AR" sz="1800" dirty="0" err="1"/>
              <a:t>dx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current_cell.x</a:t>
            </a:r>
            <a:r>
              <a:rPr lang="es-AR" sz="1800" dirty="0"/>
              <a:t> – </a:t>
            </a:r>
            <a:r>
              <a:rPr lang="es-AR" sz="1800" dirty="0" err="1"/>
              <a:t>goal.x</a:t>
            </a:r>
            <a:r>
              <a:rPr lang="es-AR" sz="1800" dirty="0"/>
              <a:t>)</a:t>
            </a:r>
          </a:p>
          <a:p>
            <a:pPr lvl="1"/>
            <a:r>
              <a:rPr lang="es-AR" sz="1800" dirty="0" err="1"/>
              <a:t>dy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current_cell.y</a:t>
            </a:r>
            <a:r>
              <a:rPr lang="es-AR" sz="1800" dirty="0"/>
              <a:t> – </a:t>
            </a:r>
            <a:r>
              <a:rPr lang="es-AR" sz="1800" dirty="0" err="1"/>
              <a:t>goal.y</a:t>
            </a:r>
            <a:r>
              <a:rPr lang="es-AR" sz="1800" dirty="0"/>
              <a:t>)</a:t>
            </a:r>
          </a:p>
          <a:p>
            <a:pPr lvl="1"/>
            <a:r>
              <a:rPr lang="es-AR" sz="1800" dirty="0"/>
              <a:t>h = </a:t>
            </a:r>
            <a:r>
              <a:rPr lang="es-AR" sz="1800" dirty="0" err="1"/>
              <a:t>dx</a:t>
            </a:r>
            <a:r>
              <a:rPr lang="es-AR" sz="1800" dirty="0"/>
              <a:t> + </a:t>
            </a:r>
            <a:r>
              <a:rPr lang="es-AR" sz="1800" dirty="0" err="1"/>
              <a:t>dy</a:t>
            </a:r>
            <a:endParaRPr lang="es-AR" sz="18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644103D-D178-3187-41EF-DA330399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007" y="2228003"/>
            <a:ext cx="3641211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Diagonal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AR" dirty="0"/>
              <a:t>El Camino más corto es la diagonal hasta llegar a la fila o columna del objetivo y de ahi seguir el camino recto.</a:t>
            </a:r>
          </a:p>
          <a:p>
            <a:r>
              <a:rPr lang="es-AR" dirty="0"/>
              <a:t>Cálculo</a:t>
            </a:r>
          </a:p>
          <a:p>
            <a:pPr lvl="1"/>
            <a:r>
              <a:rPr lang="en-US" dirty="0"/>
              <a:t>dx = abs(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dy</a:t>
            </a:r>
            <a:r>
              <a:rPr lang="en-US" dirty="0"/>
              <a:t> = abs(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 = D * (dx + </a:t>
            </a:r>
            <a:r>
              <a:rPr lang="en-US" dirty="0" err="1"/>
              <a:t>dy</a:t>
            </a:r>
            <a:r>
              <a:rPr lang="en-US" dirty="0"/>
              <a:t>) + (D2 - 2 * D) * min(dx,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es la </a:t>
            </a:r>
            <a:r>
              <a:rPr lang="es-AR" dirty="0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1D7FFDD-F220-5C9F-C9F8-8EA5291C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Euclidiana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((dx + </a:t>
            </a:r>
            <a:r>
              <a:rPr lang="en-US" dirty="0" err="1"/>
              <a:t>dy</a:t>
            </a:r>
            <a:r>
              <a:rPr lang="en-US" dirty="0"/>
              <a:t> ) ^ 2)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u="sng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50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233</TotalTime>
  <Words>644</Words>
  <Application>Microsoft Office PowerPoint</Application>
  <PresentationFormat>Panorámica</PresentationFormat>
  <Paragraphs>71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Wingdings 2</vt:lpstr>
      <vt:lpstr>Personalizado</vt:lpstr>
      <vt:lpstr>algoritmo A*</vt:lpstr>
      <vt:lpstr>Elementos a comprender</vt:lpstr>
      <vt:lpstr>EN Habbo</vt:lpstr>
      <vt:lpstr>Grafo entendido como mapa</vt:lpstr>
      <vt:lpstr>Grafo entendido como mapa</vt:lpstr>
      <vt:lpstr>Heuristicas</vt:lpstr>
      <vt:lpstr>Distancia de manhattan</vt:lpstr>
      <vt:lpstr>Distancia Diagonal</vt:lpstr>
      <vt:lpstr>Distancia Euclidiana</vt:lpstr>
      <vt:lpstr>Por que es importante esta heurística?</vt:lpstr>
      <vt:lpstr>Por que no uso Dijkstra ?</vt:lpstr>
      <vt:lpstr>IMPORTANTE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A*</dc:title>
  <dc:creator>LECUONA MARTIN ROBERTO</dc:creator>
  <cp:lastModifiedBy>LECUONA MARTIN ROBERTO</cp:lastModifiedBy>
  <cp:revision>14</cp:revision>
  <dcterms:created xsi:type="dcterms:W3CDTF">2023-10-14T18:37:08Z</dcterms:created>
  <dcterms:modified xsi:type="dcterms:W3CDTF">2023-11-14T12:41:21Z</dcterms:modified>
</cp:coreProperties>
</file>