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22"/>
  </p:notesMasterIdLst>
  <p:handoutMasterIdLst>
    <p:handoutMasterId r:id="rId23"/>
  </p:handoutMasterIdLst>
  <p:sldIdLst>
    <p:sldId id="256" r:id="rId2"/>
    <p:sldId id="295" r:id="rId3"/>
    <p:sldId id="296" r:id="rId4"/>
    <p:sldId id="262" r:id="rId5"/>
    <p:sldId id="268" r:id="rId6"/>
    <p:sldId id="264" r:id="rId7"/>
    <p:sldId id="265" r:id="rId8"/>
    <p:sldId id="267" r:id="rId9"/>
    <p:sldId id="270" r:id="rId10"/>
    <p:sldId id="275" r:id="rId11"/>
    <p:sldId id="294" r:id="rId12"/>
    <p:sldId id="277" r:id="rId13"/>
    <p:sldId id="286" r:id="rId14"/>
    <p:sldId id="287" r:id="rId15"/>
    <p:sldId id="288" r:id="rId16"/>
    <p:sldId id="289" r:id="rId17"/>
    <p:sldId id="290" r:id="rId18"/>
    <p:sldId id="291" r:id="rId19"/>
    <p:sldId id="293" r:id="rId20"/>
    <p:sldId id="260" r:id="rId21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95" autoAdjust="0"/>
  </p:normalViewPr>
  <p:slideViewPr>
    <p:cSldViewPr snapToGrid="0">
      <p:cViewPr varScale="1">
        <p:scale>
          <a:sx n="95" d="100"/>
          <a:sy n="95" d="100"/>
        </p:scale>
        <p:origin x="11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397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2B1387-4D39-4D16-B4BC-5C232658F1EE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DE107F77-92DA-45E5-9414-1CB63C33BCC8}">
      <dgm:prSet/>
      <dgm:spPr/>
      <dgm:t>
        <a:bodyPr/>
        <a:lstStyle/>
        <a:p>
          <a:pPr>
            <a:lnSpc>
              <a:spcPct val="100000"/>
            </a:lnSpc>
          </a:pPr>
          <a:r>
            <a:rPr lang="es-AR" dirty="0"/>
            <a:t>Cada punto posible del mapa es un nodo del grafo</a:t>
          </a:r>
          <a:endParaRPr lang="en-US" dirty="0"/>
        </a:p>
      </dgm:t>
    </dgm:pt>
    <dgm:pt modelId="{D99F4F90-05F6-4CA2-B5B3-04B721C27F33}" type="parTrans" cxnId="{17596F15-19B3-4BC9-AFDE-0364D9C9A7A8}">
      <dgm:prSet/>
      <dgm:spPr/>
      <dgm:t>
        <a:bodyPr/>
        <a:lstStyle/>
        <a:p>
          <a:endParaRPr lang="en-US"/>
        </a:p>
      </dgm:t>
    </dgm:pt>
    <dgm:pt modelId="{65920E71-1FD3-4D0B-B3C1-9D40E6D1C376}" type="sibTrans" cxnId="{17596F15-19B3-4BC9-AFDE-0364D9C9A7A8}">
      <dgm:prSet/>
      <dgm:spPr/>
      <dgm:t>
        <a:bodyPr/>
        <a:lstStyle/>
        <a:p>
          <a:endParaRPr lang="en-US"/>
        </a:p>
      </dgm:t>
    </dgm:pt>
    <dgm:pt modelId="{1DD6B5C4-E998-4A43-BA1A-E2C145EC9EC2}">
      <dgm:prSet/>
      <dgm:spPr/>
      <dgm:t>
        <a:bodyPr/>
        <a:lstStyle/>
        <a:p>
          <a:pPr>
            <a:lnSpc>
              <a:spcPct val="100000"/>
            </a:lnSpc>
          </a:pPr>
          <a:r>
            <a:rPr lang="es-AR" dirty="0"/>
            <a:t>Los nodos dis-conexos son llamados obstáculos</a:t>
          </a:r>
          <a:endParaRPr lang="en-US" dirty="0"/>
        </a:p>
      </dgm:t>
    </dgm:pt>
    <dgm:pt modelId="{1C56DC6B-CF8F-4634-8A0A-B76FEFCA280F}" type="parTrans" cxnId="{5FADA512-D652-43B2-A565-FF6A55FAEA66}">
      <dgm:prSet/>
      <dgm:spPr/>
      <dgm:t>
        <a:bodyPr/>
        <a:lstStyle/>
        <a:p>
          <a:endParaRPr lang="en-US"/>
        </a:p>
      </dgm:t>
    </dgm:pt>
    <dgm:pt modelId="{F5D8AAEC-23D9-4E9E-A4D9-44D73BA18D39}" type="sibTrans" cxnId="{5FADA512-D652-43B2-A565-FF6A55FAEA66}">
      <dgm:prSet/>
      <dgm:spPr/>
      <dgm:t>
        <a:bodyPr/>
        <a:lstStyle/>
        <a:p>
          <a:endParaRPr lang="en-US"/>
        </a:p>
      </dgm:t>
    </dgm:pt>
    <dgm:pt modelId="{4EB5A443-E028-498B-B771-9E0A7F85ED49}" type="pres">
      <dgm:prSet presAssocID="{252B1387-4D39-4D16-B4BC-5C232658F1EE}" presName="root" presStyleCnt="0">
        <dgm:presLayoutVars>
          <dgm:dir/>
          <dgm:resizeHandles val="exact"/>
        </dgm:presLayoutVars>
      </dgm:prSet>
      <dgm:spPr/>
    </dgm:pt>
    <dgm:pt modelId="{D8D42A38-8A2C-47E6-BCA4-10E6F44196DF}" type="pres">
      <dgm:prSet presAssocID="{DE107F77-92DA-45E5-9414-1CB63C33BCC8}" presName="compNode" presStyleCnt="0"/>
      <dgm:spPr/>
    </dgm:pt>
    <dgm:pt modelId="{3699D0FB-EB3A-4A85-872E-DC57533F6ADC}" type="pres">
      <dgm:prSet presAssocID="{DE107F77-92DA-45E5-9414-1CB63C33BCC8}" presName="bgRect" presStyleLbl="bgShp" presStyleIdx="0" presStyleCnt="2"/>
      <dgm:spPr/>
    </dgm:pt>
    <dgm:pt modelId="{EE7A74F8-C6D2-4F33-AAF7-3C9D201FC9CB}" type="pres">
      <dgm:prSet presAssocID="{DE107F77-92DA-45E5-9414-1CB63C33BCC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9765F34B-D480-4524-AEB9-0EC9FC89809E}" type="pres">
      <dgm:prSet presAssocID="{DE107F77-92DA-45E5-9414-1CB63C33BCC8}" presName="spaceRect" presStyleCnt="0"/>
      <dgm:spPr/>
    </dgm:pt>
    <dgm:pt modelId="{368ECD03-CFA8-48C8-8BF6-009B88BCBE0B}" type="pres">
      <dgm:prSet presAssocID="{DE107F77-92DA-45E5-9414-1CB63C33BCC8}" presName="parTx" presStyleLbl="revTx" presStyleIdx="0" presStyleCnt="2">
        <dgm:presLayoutVars>
          <dgm:chMax val="0"/>
          <dgm:chPref val="0"/>
        </dgm:presLayoutVars>
      </dgm:prSet>
      <dgm:spPr/>
    </dgm:pt>
    <dgm:pt modelId="{EDCEE48A-9359-4E7B-A902-7625E10C9B53}" type="pres">
      <dgm:prSet presAssocID="{65920E71-1FD3-4D0B-B3C1-9D40E6D1C376}" presName="sibTrans" presStyleCnt="0"/>
      <dgm:spPr/>
    </dgm:pt>
    <dgm:pt modelId="{953CCEE7-7C69-4609-924D-E69082EE599F}" type="pres">
      <dgm:prSet presAssocID="{1DD6B5C4-E998-4A43-BA1A-E2C145EC9EC2}" presName="compNode" presStyleCnt="0"/>
      <dgm:spPr/>
    </dgm:pt>
    <dgm:pt modelId="{6E698EE7-DCF3-49BE-9E08-D40FB8BB97EB}" type="pres">
      <dgm:prSet presAssocID="{1DD6B5C4-E998-4A43-BA1A-E2C145EC9EC2}" presName="bgRect" presStyleLbl="bgShp" presStyleIdx="1" presStyleCnt="2"/>
      <dgm:spPr/>
    </dgm:pt>
    <dgm:pt modelId="{8F34C9A2-2F63-41B7-A971-A75B6A739F5A}" type="pres">
      <dgm:prSet presAssocID="{1DD6B5C4-E998-4A43-BA1A-E2C145EC9EC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F4DE97FC-6543-47DB-B632-C9A080A7A282}" type="pres">
      <dgm:prSet presAssocID="{1DD6B5C4-E998-4A43-BA1A-E2C145EC9EC2}" presName="spaceRect" presStyleCnt="0"/>
      <dgm:spPr/>
    </dgm:pt>
    <dgm:pt modelId="{38F37929-1982-4B1E-8F60-576F3596DA96}" type="pres">
      <dgm:prSet presAssocID="{1DD6B5C4-E998-4A43-BA1A-E2C145EC9EC2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5FADA512-D652-43B2-A565-FF6A55FAEA66}" srcId="{252B1387-4D39-4D16-B4BC-5C232658F1EE}" destId="{1DD6B5C4-E998-4A43-BA1A-E2C145EC9EC2}" srcOrd="1" destOrd="0" parTransId="{1C56DC6B-CF8F-4634-8A0A-B76FEFCA280F}" sibTransId="{F5D8AAEC-23D9-4E9E-A4D9-44D73BA18D39}"/>
    <dgm:cxn modelId="{17596F15-19B3-4BC9-AFDE-0364D9C9A7A8}" srcId="{252B1387-4D39-4D16-B4BC-5C232658F1EE}" destId="{DE107F77-92DA-45E5-9414-1CB63C33BCC8}" srcOrd="0" destOrd="0" parTransId="{D99F4F90-05F6-4CA2-B5B3-04B721C27F33}" sibTransId="{65920E71-1FD3-4D0B-B3C1-9D40E6D1C376}"/>
    <dgm:cxn modelId="{F35ED371-9A2E-4998-88EB-6E3F8106C372}" type="presOf" srcId="{DE107F77-92DA-45E5-9414-1CB63C33BCC8}" destId="{368ECD03-CFA8-48C8-8BF6-009B88BCBE0B}" srcOrd="0" destOrd="0" presId="urn:microsoft.com/office/officeart/2018/2/layout/IconVerticalSolidList"/>
    <dgm:cxn modelId="{92A58188-8EE2-41A6-97EB-8499CE861B44}" type="presOf" srcId="{252B1387-4D39-4D16-B4BC-5C232658F1EE}" destId="{4EB5A443-E028-498B-B771-9E0A7F85ED49}" srcOrd="0" destOrd="0" presId="urn:microsoft.com/office/officeart/2018/2/layout/IconVerticalSolidList"/>
    <dgm:cxn modelId="{ACA7C5D8-8861-46F2-926E-582639E5B016}" type="presOf" srcId="{1DD6B5C4-E998-4A43-BA1A-E2C145EC9EC2}" destId="{38F37929-1982-4B1E-8F60-576F3596DA96}" srcOrd="0" destOrd="0" presId="urn:microsoft.com/office/officeart/2018/2/layout/IconVerticalSolidList"/>
    <dgm:cxn modelId="{8BD5DED2-61DF-4AD8-8770-1208DA93D439}" type="presParOf" srcId="{4EB5A443-E028-498B-B771-9E0A7F85ED49}" destId="{D8D42A38-8A2C-47E6-BCA4-10E6F44196DF}" srcOrd="0" destOrd="0" presId="urn:microsoft.com/office/officeart/2018/2/layout/IconVerticalSolidList"/>
    <dgm:cxn modelId="{0E4688D4-2028-4001-905A-55C25964B0FE}" type="presParOf" srcId="{D8D42A38-8A2C-47E6-BCA4-10E6F44196DF}" destId="{3699D0FB-EB3A-4A85-872E-DC57533F6ADC}" srcOrd="0" destOrd="0" presId="urn:microsoft.com/office/officeart/2018/2/layout/IconVerticalSolidList"/>
    <dgm:cxn modelId="{63FE56C1-0656-4F97-8620-E56048787E05}" type="presParOf" srcId="{D8D42A38-8A2C-47E6-BCA4-10E6F44196DF}" destId="{EE7A74F8-C6D2-4F33-AAF7-3C9D201FC9CB}" srcOrd="1" destOrd="0" presId="urn:microsoft.com/office/officeart/2018/2/layout/IconVerticalSolidList"/>
    <dgm:cxn modelId="{6BB04DB9-1E85-4AE0-881E-EB1F4A253279}" type="presParOf" srcId="{D8D42A38-8A2C-47E6-BCA4-10E6F44196DF}" destId="{9765F34B-D480-4524-AEB9-0EC9FC89809E}" srcOrd="2" destOrd="0" presId="urn:microsoft.com/office/officeart/2018/2/layout/IconVerticalSolidList"/>
    <dgm:cxn modelId="{C63D1EFF-AB0F-423C-8BD0-13120BAF4CC4}" type="presParOf" srcId="{D8D42A38-8A2C-47E6-BCA4-10E6F44196DF}" destId="{368ECD03-CFA8-48C8-8BF6-009B88BCBE0B}" srcOrd="3" destOrd="0" presId="urn:microsoft.com/office/officeart/2018/2/layout/IconVerticalSolidList"/>
    <dgm:cxn modelId="{23F80FC4-778B-46BD-8C3B-F0B0DB276785}" type="presParOf" srcId="{4EB5A443-E028-498B-B771-9E0A7F85ED49}" destId="{EDCEE48A-9359-4E7B-A902-7625E10C9B53}" srcOrd="1" destOrd="0" presId="urn:microsoft.com/office/officeart/2018/2/layout/IconVerticalSolidList"/>
    <dgm:cxn modelId="{526701CF-444C-4A9F-95FD-795D5D00C3D3}" type="presParOf" srcId="{4EB5A443-E028-498B-B771-9E0A7F85ED49}" destId="{953CCEE7-7C69-4609-924D-E69082EE599F}" srcOrd="2" destOrd="0" presId="urn:microsoft.com/office/officeart/2018/2/layout/IconVerticalSolidList"/>
    <dgm:cxn modelId="{ECCA943C-7720-4C78-9AE2-C17C2215C0ED}" type="presParOf" srcId="{953CCEE7-7C69-4609-924D-E69082EE599F}" destId="{6E698EE7-DCF3-49BE-9E08-D40FB8BB97EB}" srcOrd="0" destOrd="0" presId="urn:microsoft.com/office/officeart/2018/2/layout/IconVerticalSolidList"/>
    <dgm:cxn modelId="{EA442FD3-E71E-4AC5-A8D4-5A70204E6E6A}" type="presParOf" srcId="{953CCEE7-7C69-4609-924D-E69082EE599F}" destId="{8F34C9A2-2F63-41B7-A971-A75B6A739F5A}" srcOrd="1" destOrd="0" presId="urn:microsoft.com/office/officeart/2018/2/layout/IconVerticalSolidList"/>
    <dgm:cxn modelId="{37E34DD9-D741-4C24-9823-BE04F1442599}" type="presParOf" srcId="{953CCEE7-7C69-4609-924D-E69082EE599F}" destId="{F4DE97FC-6543-47DB-B632-C9A080A7A282}" srcOrd="2" destOrd="0" presId="urn:microsoft.com/office/officeart/2018/2/layout/IconVerticalSolidList"/>
    <dgm:cxn modelId="{70E1197A-1266-49A2-9111-227E73340D75}" type="presParOf" srcId="{953CCEE7-7C69-4609-924D-E69082EE599F}" destId="{38F37929-1982-4B1E-8F60-576F3596DA9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52B1387-4D39-4D16-B4BC-5C232658F1EE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DE107F77-92DA-45E5-9414-1CB63C33BCC8}">
      <dgm:prSet/>
      <dgm:spPr/>
      <dgm:t>
        <a:bodyPr/>
        <a:lstStyle/>
        <a:p>
          <a:pPr>
            <a:lnSpc>
              <a:spcPct val="100000"/>
            </a:lnSpc>
          </a:pPr>
          <a:r>
            <a:rPr lang="es-AR" dirty="0"/>
            <a:t>Distancia de Manhattan</a:t>
          </a:r>
          <a:endParaRPr lang="en-US" dirty="0"/>
        </a:p>
      </dgm:t>
    </dgm:pt>
    <dgm:pt modelId="{D99F4F90-05F6-4CA2-B5B3-04B721C27F33}" type="parTrans" cxnId="{17596F15-19B3-4BC9-AFDE-0364D9C9A7A8}">
      <dgm:prSet/>
      <dgm:spPr/>
      <dgm:t>
        <a:bodyPr/>
        <a:lstStyle/>
        <a:p>
          <a:endParaRPr lang="en-US"/>
        </a:p>
      </dgm:t>
    </dgm:pt>
    <dgm:pt modelId="{65920E71-1FD3-4D0B-B3C1-9D40E6D1C376}" type="sibTrans" cxnId="{17596F15-19B3-4BC9-AFDE-0364D9C9A7A8}">
      <dgm:prSet/>
      <dgm:spPr/>
      <dgm:t>
        <a:bodyPr/>
        <a:lstStyle/>
        <a:p>
          <a:endParaRPr lang="en-US"/>
        </a:p>
      </dgm:t>
    </dgm:pt>
    <dgm:pt modelId="{B1C22CBC-A008-40E3-9DF4-896DF077C553}">
      <dgm:prSet/>
      <dgm:spPr/>
      <dgm:t>
        <a:bodyPr/>
        <a:lstStyle/>
        <a:p>
          <a:pPr>
            <a:lnSpc>
              <a:spcPct val="100000"/>
            </a:lnSpc>
          </a:pPr>
          <a:r>
            <a:rPr lang="es-AR"/>
            <a:t>Distancia Diagonal </a:t>
          </a:r>
        </a:p>
      </dgm:t>
    </dgm:pt>
    <dgm:pt modelId="{E6920A8B-583A-4CAA-900C-6B894F56CC34}" type="parTrans" cxnId="{F2816B12-4406-44A7-A009-8616A1ED7E88}">
      <dgm:prSet/>
      <dgm:spPr/>
      <dgm:t>
        <a:bodyPr/>
        <a:lstStyle/>
        <a:p>
          <a:endParaRPr lang="es-AR"/>
        </a:p>
      </dgm:t>
    </dgm:pt>
    <dgm:pt modelId="{D5C58677-3ECD-466A-8593-11DC50B41392}" type="sibTrans" cxnId="{F2816B12-4406-44A7-A009-8616A1ED7E88}">
      <dgm:prSet/>
      <dgm:spPr/>
      <dgm:t>
        <a:bodyPr/>
        <a:lstStyle/>
        <a:p>
          <a:endParaRPr lang="es-AR"/>
        </a:p>
      </dgm:t>
    </dgm:pt>
    <dgm:pt modelId="{2DFD9A9B-992E-4E7A-9ECE-B5A6E234BB60}">
      <dgm:prSet/>
      <dgm:spPr/>
      <dgm:t>
        <a:bodyPr/>
        <a:lstStyle/>
        <a:p>
          <a:pPr>
            <a:lnSpc>
              <a:spcPct val="100000"/>
            </a:lnSpc>
          </a:pPr>
          <a:r>
            <a:rPr lang="es-AR" dirty="0"/>
            <a:t>Distancia Euclidiana</a:t>
          </a:r>
        </a:p>
      </dgm:t>
    </dgm:pt>
    <dgm:pt modelId="{172B1009-09F2-495C-9A68-F0DFAC6B68D8}" type="parTrans" cxnId="{BC4B0321-A608-4158-A027-42F72BD236BA}">
      <dgm:prSet/>
      <dgm:spPr/>
      <dgm:t>
        <a:bodyPr/>
        <a:lstStyle/>
        <a:p>
          <a:endParaRPr lang="es-AR"/>
        </a:p>
      </dgm:t>
    </dgm:pt>
    <dgm:pt modelId="{A2661CFA-4A48-4B10-A5B5-67369EC36FBC}" type="sibTrans" cxnId="{BC4B0321-A608-4158-A027-42F72BD236BA}">
      <dgm:prSet/>
      <dgm:spPr/>
      <dgm:t>
        <a:bodyPr/>
        <a:lstStyle/>
        <a:p>
          <a:endParaRPr lang="es-AR"/>
        </a:p>
      </dgm:t>
    </dgm:pt>
    <dgm:pt modelId="{4EB5A443-E028-498B-B771-9E0A7F85ED49}" type="pres">
      <dgm:prSet presAssocID="{252B1387-4D39-4D16-B4BC-5C232658F1EE}" presName="root" presStyleCnt="0">
        <dgm:presLayoutVars>
          <dgm:dir/>
          <dgm:resizeHandles val="exact"/>
        </dgm:presLayoutVars>
      </dgm:prSet>
      <dgm:spPr/>
    </dgm:pt>
    <dgm:pt modelId="{D8D42A38-8A2C-47E6-BCA4-10E6F44196DF}" type="pres">
      <dgm:prSet presAssocID="{DE107F77-92DA-45E5-9414-1CB63C33BCC8}" presName="compNode" presStyleCnt="0"/>
      <dgm:spPr/>
    </dgm:pt>
    <dgm:pt modelId="{3699D0FB-EB3A-4A85-872E-DC57533F6ADC}" type="pres">
      <dgm:prSet presAssocID="{DE107F77-92DA-45E5-9414-1CB63C33BCC8}" presName="bgRect" presStyleLbl="bgShp" presStyleIdx="0" presStyleCnt="3"/>
      <dgm:spPr/>
    </dgm:pt>
    <dgm:pt modelId="{EE7A74F8-C6D2-4F33-AAF7-3C9D201FC9CB}" type="pres">
      <dgm:prSet presAssocID="{DE107F77-92DA-45E5-9414-1CB63C33BCC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r"/>
        </a:ext>
      </dgm:extLst>
    </dgm:pt>
    <dgm:pt modelId="{9765F34B-D480-4524-AEB9-0EC9FC89809E}" type="pres">
      <dgm:prSet presAssocID="{DE107F77-92DA-45E5-9414-1CB63C33BCC8}" presName="spaceRect" presStyleCnt="0"/>
      <dgm:spPr/>
    </dgm:pt>
    <dgm:pt modelId="{368ECD03-CFA8-48C8-8BF6-009B88BCBE0B}" type="pres">
      <dgm:prSet presAssocID="{DE107F77-92DA-45E5-9414-1CB63C33BCC8}" presName="parTx" presStyleLbl="revTx" presStyleIdx="0" presStyleCnt="3">
        <dgm:presLayoutVars>
          <dgm:chMax val="0"/>
          <dgm:chPref val="0"/>
        </dgm:presLayoutVars>
      </dgm:prSet>
      <dgm:spPr/>
    </dgm:pt>
    <dgm:pt modelId="{EDCEE48A-9359-4E7B-A902-7625E10C9B53}" type="pres">
      <dgm:prSet presAssocID="{65920E71-1FD3-4D0B-B3C1-9D40E6D1C376}" presName="sibTrans" presStyleCnt="0"/>
      <dgm:spPr/>
    </dgm:pt>
    <dgm:pt modelId="{B2E17F8F-F67D-4B42-8A70-D7BC5ABEE96C}" type="pres">
      <dgm:prSet presAssocID="{B1C22CBC-A008-40E3-9DF4-896DF077C553}" presName="compNode" presStyleCnt="0"/>
      <dgm:spPr/>
    </dgm:pt>
    <dgm:pt modelId="{9222FEA6-1ABB-4848-AABD-9377FBA6CA65}" type="pres">
      <dgm:prSet presAssocID="{B1C22CBC-A008-40E3-9DF4-896DF077C553}" presName="bgRect" presStyleLbl="bgShp" presStyleIdx="1" presStyleCnt="3"/>
      <dgm:spPr/>
    </dgm:pt>
    <dgm:pt modelId="{DBECD62B-9D93-4BE5-A063-14A092F60C1E}" type="pres">
      <dgm:prSet presAssocID="{B1C22CBC-A008-40E3-9DF4-896DF077C55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rona contorno"/>
        </a:ext>
      </dgm:extLst>
    </dgm:pt>
    <dgm:pt modelId="{CF483056-E18C-4CEA-BD1B-7F3E91B0C103}" type="pres">
      <dgm:prSet presAssocID="{B1C22CBC-A008-40E3-9DF4-896DF077C553}" presName="spaceRect" presStyleCnt="0"/>
      <dgm:spPr/>
    </dgm:pt>
    <dgm:pt modelId="{2D020EB2-9816-4333-8CEF-63E5E5AD333C}" type="pres">
      <dgm:prSet presAssocID="{B1C22CBC-A008-40E3-9DF4-896DF077C553}" presName="parTx" presStyleLbl="revTx" presStyleIdx="1" presStyleCnt="3">
        <dgm:presLayoutVars>
          <dgm:chMax val="0"/>
          <dgm:chPref val="0"/>
        </dgm:presLayoutVars>
      </dgm:prSet>
      <dgm:spPr/>
    </dgm:pt>
    <dgm:pt modelId="{FF66780B-A7D4-42CE-A96D-20961D37BF14}" type="pres">
      <dgm:prSet presAssocID="{D5C58677-3ECD-466A-8593-11DC50B41392}" presName="sibTrans" presStyleCnt="0"/>
      <dgm:spPr/>
    </dgm:pt>
    <dgm:pt modelId="{161FFB12-F7C2-44B4-937E-4D5E0A3A37B0}" type="pres">
      <dgm:prSet presAssocID="{2DFD9A9B-992E-4E7A-9ECE-B5A6E234BB60}" presName="compNode" presStyleCnt="0"/>
      <dgm:spPr/>
    </dgm:pt>
    <dgm:pt modelId="{B7B81EF8-5157-46B9-BB48-D2CCCF482885}" type="pres">
      <dgm:prSet presAssocID="{2DFD9A9B-992E-4E7A-9ECE-B5A6E234BB60}" presName="bgRect" presStyleLbl="bgShp" presStyleIdx="2" presStyleCnt="3"/>
      <dgm:spPr/>
    </dgm:pt>
    <dgm:pt modelId="{A7FE1B4E-7C1A-4B61-8351-3D397F88FC7E}" type="pres">
      <dgm:prSet presAssocID="{2DFD9A9B-992E-4E7A-9ECE-B5A6E234BB6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ráfico lineal con relleno sólido"/>
        </a:ext>
      </dgm:extLst>
    </dgm:pt>
    <dgm:pt modelId="{A1830574-430C-4E5C-9661-96816BC301DA}" type="pres">
      <dgm:prSet presAssocID="{2DFD9A9B-992E-4E7A-9ECE-B5A6E234BB60}" presName="spaceRect" presStyleCnt="0"/>
      <dgm:spPr/>
    </dgm:pt>
    <dgm:pt modelId="{63342947-ADB2-4EDD-BB78-8684C7A65904}" type="pres">
      <dgm:prSet presAssocID="{2DFD9A9B-992E-4E7A-9ECE-B5A6E234BB60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F2816B12-4406-44A7-A009-8616A1ED7E88}" srcId="{252B1387-4D39-4D16-B4BC-5C232658F1EE}" destId="{B1C22CBC-A008-40E3-9DF4-896DF077C553}" srcOrd="1" destOrd="0" parTransId="{E6920A8B-583A-4CAA-900C-6B894F56CC34}" sibTransId="{D5C58677-3ECD-466A-8593-11DC50B41392}"/>
    <dgm:cxn modelId="{17596F15-19B3-4BC9-AFDE-0364D9C9A7A8}" srcId="{252B1387-4D39-4D16-B4BC-5C232658F1EE}" destId="{DE107F77-92DA-45E5-9414-1CB63C33BCC8}" srcOrd="0" destOrd="0" parTransId="{D99F4F90-05F6-4CA2-B5B3-04B721C27F33}" sibTransId="{65920E71-1FD3-4D0B-B3C1-9D40E6D1C376}"/>
    <dgm:cxn modelId="{BC4B0321-A608-4158-A027-42F72BD236BA}" srcId="{252B1387-4D39-4D16-B4BC-5C232658F1EE}" destId="{2DFD9A9B-992E-4E7A-9ECE-B5A6E234BB60}" srcOrd="2" destOrd="0" parTransId="{172B1009-09F2-495C-9A68-F0DFAC6B68D8}" sibTransId="{A2661CFA-4A48-4B10-A5B5-67369EC36FBC}"/>
    <dgm:cxn modelId="{00BCAF6E-4D12-48A8-855E-5144382E3F8B}" type="presOf" srcId="{B1C22CBC-A008-40E3-9DF4-896DF077C553}" destId="{2D020EB2-9816-4333-8CEF-63E5E5AD333C}" srcOrd="0" destOrd="0" presId="urn:microsoft.com/office/officeart/2018/2/layout/IconVerticalSolidList"/>
    <dgm:cxn modelId="{F35ED371-9A2E-4998-88EB-6E3F8106C372}" type="presOf" srcId="{DE107F77-92DA-45E5-9414-1CB63C33BCC8}" destId="{368ECD03-CFA8-48C8-8BF6-009B88BCBE0B}" srcOrd="0" destOrd="0" presId="urn:microsoft.com/office/officeart/2018/2/layout/IconVerticalSolidList"/>
    <dgm:cxn modelId="{92A58188-8EE2-41A6-97EB-8499CE861B44}" type="presOf" srcId="{252B1387-4D39-4D16-B4BC-5C232658F1EE}" destId="{4EB5A443-E028-498B-B771-9E0A7F85ED49}" srcOrd="0" destOrd="0" presId="urn:microsoft.com/office/officeart/2018/2/layout/IconVerticalSolidList"/>
    <dgm:cxn modelId="{9B203DBA-051C-4270-8906-BC2FB39F7DB2}" type="presOf" srcId="{2DFD9A9B-992E-4E7A-9ECE-B5A6E234BB60}" destId="{63342947-ADB2-4EDD-BB78-8684C7A65904}" srcOrd="0" destOrd="0" presId="urn:microsoft.com/office/officeart/2018/2/layout/IconVerticalSolidList"/>
    <dgm:cxn modelId="{8BD5DED2-61DF-4AD8-8770-1208DA93D439}" type="presParOf" srcId="{4EB5A443-E028-498B-B771-9E0A7F85ED49}" destId="{D8D42A38-8A2C-47E6-BCA4-10E6F44196DF}" srcOrd="0" destOrd="0" presId="urn:microsoft.com/office/officeart/2018/2/layout/IconVerticalSolidList"/>
    <dgm:cxn modelId="{0E4688D4-2028-4001-905A-55C25964B0FE}" type="presParOf" srcId="{D8D42A38-8A2C-47E6-BCA4-10E6F44196DF}" destId="{3699D0FB-EB3A-4A85-872E-DC57533F6ADC}" srcOrd="0" destOrd="0" presId="urn:microsoft.com/office/officeart/2018/2/layout/IconVerticalSolidList"/>
    <dgm:cxn modelId="{63FE56C1-0656-4F97-8620-E56048787E05}" type="presParOf" srcId="{D8D42A38-8A2C-47E6-BCA4-10E6F44196DF}" destId="{EE7A74F8-C6D2-4F33-AAF7-3C9D201FC9CB}" srcOrd="1" destOrd="0" presId="urn:microsoft.com/office/officeart/2018/2/layout/IconVerticalSolidList"/>
    <dgm:cxn modelId="{6BB04DB9-1E85-4AE0-881E-EB1F4A253279}" type="presParOf" srcId="{D8D42A38-8A2C-47E6-BCA4-10E6F44196DF}" destId="{9765F34B-D480-4524-AEB9-0EC9FC89809E}" srcOrd="2" destOrd="0" presId="urn:microsoft.com/office/officeart/2018/2/layout/IconVerticalSolidList"/>
    <dgm:cxn modelId="{C63D1EFF-AB0F-423C-8BD0-13120BAF4CC4}" type="presParOf" srcId="{D8D42A38-8A2C-47E6-BCA4-10E6F44196DF}" destId="{368ECD03-CFA8-48C8-8BF6-009B88BCBE0B}" srcOrd="3" destOrd="0" presId="urn:microsoft.com/office/officeart/2018/2/layout/IconVerticalSolidList"/>
    <dgm:cxn modelId="{23F80FC4-778B-46BD-8C3B-F0B0DB276785}" type="presParOf" srcId="{4EB5A443-E028-498B-B771-9E0A7F85ED49}" destId="{EDCEE48A-9359-4E7B-A902-7625E10C9B53}" srcOrd="1" destOrd="0" presId="urn:microsoft.com/office/officeart/2018/2/layout/IconVerticalSolidList"/>
    <dgm:cxn modelId="{3DBCF0F9-D789-4877-8075-1416ADE6DEFD}" type="presParOf" srcId="{4EB5A443-E028-498B-B771-9E0A7F85ED49}" destId="{B2E17F8F-F67D-4B42-8A70-D7BC5ABEE96C}" srcOrd="2" destOrd="0" presId="urn:microsoft.com/office/officeart/2018/2/layout/IconVerticalSolidList"/>
    <dgm:cxn modelId="{72AE8157-EA79-4373-9352-725D7090E035}" type="presParOf" srcId="{B2E17F8F-F67D-4B42-8A70-D7BC5ABEE96C}" destId="{9222FEA6-1ABB-4848-AABD-9377FBA6CA65}" srcOrd="0" destOrd="0" presId="urn:microsoft.com/office/officeart/2018/2/layout/IconVerticalSolidList"/>
    <dgm:cxn modelId="{D325B9F7-05B1-4CD7-89CC-EB604DC0D7D9}" type="presParOf" srcId="{B2E17F8F-F67D-4B42-8A70-D7BC5ABEE96C}" destId="{DBECD62B-9D93-4BE5-A063-14A092F60C1E}" srcOrd="1" destOrd="0" presId="urn:microsoft.com/office/officeart/2018/2/layout/IconVerticalSolidList"/>
    <dgm:cxn modelId="{A7CDEC07-E23A-4C4F-BD71-4AC7234269E0}" type="presParOf" srcId="{B2E17F8F-F67D-4B42-8A70-D7BC5ABEE96C}" destId="{CF483056-E18C-4CEA-BD1B-7F3E91B0C103}" srcOrd="2" destOrd="0" presId="urn:microsoft.com/office/officeart/2018/2/layout/IconVerticalSolidList"/>
    <dgm:cxn modelId="{4AE6914D-E89B-413F-99EC-E15CFC6D3F7A}" type="presParOf" srcId="{B2E17F8F-F67D-4B42-8A70-D7BC5ABEE96C}" destId="{2D020EB2-9816-4333-8CEF-63E5E5AD333C}" srcOrd="3" destOrd="0" presId="urn:microsoft.com/office/officeart/2018/2/layout/IconVerticalSolidList"/>
    <dgm:cxn modelId="{41F3AE78-93AC-4E89-A921-100E8C8CCB4D}" type="presParOf" srcId="{4EB5A443-E028-498B-B771-9E0A7F85ED49}" destId="{FF66780B-A7D4-42CE-A96D-20961D37BF14}" srcOrd="3" destOrd="0" presId="urn:microsoft.com/office/officeart/2018/2/layout/IconVerticalSolidList"/>
    <dgm:cxn modelId="{80356665-509E-446C-9A8A-B00DE1805CF7}" type="presParOf" srcId="{4EB5A443-E028-498B-B771-9E0A7F85ED49}" destId="{161FFB12-F7C2-44B4-937E-4D5E0A3A37B0}" srcOrd="4" destOrd="0" presId="urn:microsoft.com/office/officeart/2018/2/layout/IconVerticalSolidList"/>
    <dgm:cxn modelId="{A6351F67-EA75-42EF-B775-36A1D97651F9}" type="presParOf" srcId="{161FFB12-F7C2-44B4-937E-4D5E0A3A37B0}" destId="{B7B81EF8-5157-46B9-BB48-D2CCCF482885}" srcOrd="0" destOrd="0" presId="urn:microsoft.com/office/officeart/2018/2/layout/IconVerticalSolidList"/>
    <dgm:cxn modelId="{45AD6709-1045-457A-8BC4-B132A4CBB125}" type="presParOf" srcId="{161FFB12-F7C2-44B4-937E-4D5E0A3A37B0}" destId="{A7FE1B4E-7C1A-4B61-8351-3D397F88FC7E}" srcOrd="1" destOrd="0" presId="urn:microsoft.com/office/officeart/2018/2/layout/IconVerticalSolidList"/>
    <dgm:cxn modelId="{598C54A9-1D42-4E1D-965A-CE3ABC07DC35}" type="presParOf" srcId="{161FFB12-F7C2-44B4-937E-4D5E0A3A37B0}" destId="{A1830574-430C-4E5C-9661-96816BC301DA}" srcOrd="2" destOrd="0" presId="urn:microsoft.com/office/officeart/2018/2/layout/IconVerticalSolidList"/>
    <dgm:cxn modelId="{825E370E-E9A7-45D9-B81F-D7963D9EEA0D}" type="presParOf" srcId="{161FFB12-F7C2-44B4-937E-4D5E0A3A37B0}" destId="{63342947-ADB2-4EDD-BB78-8684C7A6590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99D0FB-EB3A-4A85-872E-DC57533F6ADC}">
      <dsp:nvSpPr>
        <dsp:cNvPr id="0" name=""/>
        <dsp:cNvSpPr/>
      </dsp:nvSpPr>
      <dsp:spPr>
        <a:xfrm>
          <a:off x="0" y="597724"/>
          <a:ext cx="11029615" cy="110349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7A74F8-C6D2-4F33-AAF7-3C9D201FC9CB}">
      <dsp:nvSpPr>
        <dsp:cNvPr id="0" name=""/>
        <dsp:cNvSpPr/>
      </dsp:nvSpPr>
      <dsp:spPr>
        <a:xfrm>
          <a:off x="333805" y="846009"/>
          <a:ext cx="606919" cy="60691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8ECD03-CFA8-48C8-8BF6-009B88BCBE0B}">
      <dsp:nvSpPr>
        <dsp:cNvPr id="0" name=""/>
        <dsp:cNvSpPr/>
      </dsp:nvSpPr>
      <dsp:spPr>
        <a:xfrm>
          <a:off x="1274531" y="597724"/>
          <a:ext cx="9755083" cy="1103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786" tIns="116786" rIns="116786" bIns="116786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500" kern="1200" dirty="0"/>
            <a:t>Cada punto posible del mapa es un nodo del grafo</a:t>
          </a:r>
          <a:endParaRPr lang="en-US" sz="2500" kern="1200" dirty="0"/>
        </a:p>
      </dsp:txBody>
      <dsp:txXfrm>
        <a:off x="1274531" y="597724"/>
        <a:ext cx="9755083" cy="1103490"/>
      </dsp:txXfrm>
    </dsp:sp>
    <dsp:sp modelId="{6E698EE7-DCF3-49BE-9E08-D40FB8BB97EB}">
      <dsp:nvSpPr>
        <dsp:cNvPr id="0" name=""/>
        <dsp:cNvSpPr/>
      </dsp:nvSpPr>
      <dsp:spPr>
        <a:xfrm>
          <a:off x="0" y="1977087"/>
          <a:ext cx="11029615" cy="110349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34C9A2-2F63-41B7-A971-A75B6A739F5A}">
      <dsp:nvSpPr>
        <dsp:cNvPr id="0" name=""/>
        <dsp:cNvSpPr/>
      </dsp:nvSpPr>
      <dsp:spPr>
        <a:xfrm>
          <a:off x="333805" y="2225373"/>
          <a:ext cx="606919" cy="60691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F37929-1982-4B1E-8F60-576F3596DA96}">
      <dsp:nvSpPr>
        <dsp:cNvPr id="0" name=""/>
        <dsp:cNvSpPr/>
      </dsp:nvSpPr>
      <dsp:spPr>
        <a:xfrm>
          <a:off x="1274531" y="1977087"/>
          <a:ext cx="9755083" cy="1103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786" tIns="116786" rIns="116786" bIns="116786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500" kern="1200" dirty="0"/>
            <a:t>Los nodos dis-conexos son llamados obstáculos</a:t>
          </a:r>
          <a:endParaRPr lang="en-US" sz="2500" kern="1200" dirty="0"/>
        </a:p>
      </dsp:txBody>
      <dsp:txXfrm>
        <a:off x="1274531" y="1977087"/>
        <a:ext cx="9755083" cy="11034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99D0FB-EB3A-4A85-872E-DC57533F6ADC}">
      <dsp:nvSpPr>
        <dsp:cNvPr id="0" name=""/>
        <dsp:cNvSpPr/>
      </dsp:nvSpPr>
      <dsp:spPr>
        <a:xfrm>
          <a:off x="0" y="308"/>
          <a:ext cx="10767003" cy="72162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7A74F8-C6D2-4F33-AAF7-3C9D201FC9CB}">
      <dsp:nvSpPr>
        <dsp:cNvPr id="0" name=""/>
        <dsp:cNvSpPr/>
      </dsp:nvSpPr>
      <dsp:spPr>
        <a:xfrm>
          <a:off x="218290" y="162673"/>
          <a:ext cx="396891" cy="39689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8ECD03-CFA8-48C8-8BF6-009B88BCBE0B}">
      <dsp:nvSpPr>
        <dsp:cNvPr id="0" name=""/>
        <dsp:cNvSpPr/>
      </dsp:nvSpPr>
      <dsp:spPr>
        <a:xfrm>
          <a:off x="833472" y="308"/>
          <a:ext cx="9933530" cy="7216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372" tIns="76372" rIns="76372" bIns="76372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500" kern="1200" dirty="0"/>
            <a:t>Distancia de Manhattan</a:t>
          </a:r>
          <a:endParaRPr lang="en-US" sz="2500" kern="1200" dirty="0"/>
        </a:p>
      </dsp:txBody>
      <dsp:txXfrm>
        <a:off x="833472" y="308"/>
        <a:ext cx="9933530" cy="721620"/>
      </dsp:txXfrm>
    </dsp:sp>
    <dsp:sp modelId="{9222FEA6-1ABB-4848-AABD-9377FBA6CA65}">
      <dsp:nvSpPr>
        <dsp:cNvPr id="0" name=""/>
        <dsp:cNvSpPr/>
      </dsp:nvSpPr>
      <dsp:spPr>
        <a:xfrm>
          <a:off x="0" y="902334"/>
          <a:ext cx="10767003" cy="72162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ECD62B-9D93-4BE5-A063-14A092F60C1E}">
      <dsp:nvSpPr>
        <dsp:cNvPr id="0" name=""/>
        <dsp:cNvSpPr/>
      </dsp:nvSpPr>
      <dsp:spPr>
        <a:xfrm>
          <a:off x="218290" y="1064699"/>
          <a:ext cx="396891" cy="39689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020EB2-9816-4333-8CEF-63E5E5AD333C}">
      <dsp:nvSpPr>
        <dsp:cNvPr id="0" name=""/>
        <dsp:cNvSpPr/>
      </dsp:nvSpPr>
      <dsp:spPr>
        <a:xfrm>
          <a:off x="833472" y="902334"/>
          <a:ext cx="9933530" cy="7216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372" tIns="76372" rIns="76372" bIns="76372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500" kern="1200"/>
            <a:t>Distancia Diagonal </a:t>
          </a:r>
        </a:p>
      </dsp:txBody>
      <dsp:txXfrm>
        <a:off x="833472" y="902334"/>
        <a:ext cx="9933530" cy="721620"/>
      </dsp:txXfrm>
    </dsp:sp>
    <dsp:sp modelId="{B7B81EF8-5157-46B9-BB48-D2CCCF482885}">
      <dsp:nvSpPr>
        <dsp:cNvPr id="0" name=""/>
        <dsp:cNvSpPr/>
      </dsp:nvSpPr>
      <dsp:spPr>
        <a:xfrm>
          <a:off x="0" y="1804360"/>
          <a:ext cx="10767003" cy="72162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FE1B4E-7C1A-4B61-8351-3D397F88FC7E}">
      <dsp:nvSpPr>
        <dsp:cNvPr id="0" name=""/>
        <dsp:cNvSpPr/>
      </dsp:nvSpPr>
      <dsp:spPr>
        <a:xfrm>
          <a:off x="218290" y="1966725"/>
          <a:ext cx="396891" cy="39689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342947-ADB2-4EDD-BB78-8684C7A65904}">
      <dsp:nvSpPr>
        <dsp:cNvPr id="0" name=""/>
        <dsp:cNvSpPr/>
      </dsp:nvSpPr>
      <dsp:spPr>
        <a:xfrm>
          <a:off x="833472" y="1804360"/>
          <a:ext cx="9933530" cy="7216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372" tIns="76372" rIns="76372" bIns="76372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500" kern="1200" dirty="0"/>
            <a:t>Distancia Euclidiana</a:t>
          </a:r>
        </a:p>
      </dsp:txBody>
      <dsp:txXfrm>
        <a:off x="833472" y="1804360"/>
        <a:ext cx="9933530" cy="7216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62B80FE-187A-4085-BD71-F0873FF7BD68}" type="datetime1">
              <a:rPr lang="es-ES" smtClean="0"/>
              <a:t>14/11/2023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D59A2BD-4571-4110-BB3E-5D004DE434FA}" type="datetime1">
              <a:rPr lang="es-ES" noProof="0" smtClean="0"/>
              <a:t>14/11/2023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s-ES" smtClean="0"/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F409C0D2-15DE-4FAC-845B-C48979FFAEB9}" type="datetime1">
              <a:rPr lang="es-ES" noProof="0" smtClean="0"/>
              <a:t>14/11/2023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CF9F163-DD03-4353-882E-CE0F9A80F1C3}" type="datetime1">
              <a:rPr lang="es-ES" noProof="0" smtClean="0"/>
              <a:t>14/11/2023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D2FF54C-EA2F-453C-857C-5C9ADB86CB43}" type="datetime1">
              <a:rPr lang="es-ES" noProof="0" smtClean="0"/>
              <a:t>14/11/2023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7670FF6-52DC-429F-9C56-6A1BF295232E}" type="datetime1">
              <a:rPr lang="es-ES" noProof="0" smtClean="0"/>
              <a:t>14/11/2023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5E27922-51B6-4B96-9C28-2CD2060AE75A}" type="datetime1">
              <a:rPr lang="es-ES" noProof="0" smtClean="0"/>
              <a:t>14/11/2023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ECF5D1-1C98-40FD-9D65-EED7644802B9}" type="datetime1">
              <a:rPr lang="es-ES" noProof="0" smtClean="0"/>
              <a:t>14/11/2023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556C746-EB55-4634-AD93-A9FF2473885C}" type="datetime1">
              <a:rPr lang="es-ES" noProof="0" smtClean="0"/>
              <a:t>14/11/2023</a:t>
            </a:fld>
            <a:endParaRPr lang="es-ES" noProof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9051F13-F75A-440F-BED7-E2004746A95F}" type="datetime1">
              <a:rPr lang="es-ES" noProof="0" smtClean="0"/>
              <a:t>14/11/2023</a:t>
            </a:fld>
            <a:endParaRPr lang="es-ES" noProof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7" name="Rectángulo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D7A2E7D-666A-420B-9042-959E1D47E21D}" type="datetime1">
              <a:rPr lang="es-ES" noProof="0" smtClean="0"/>
              <a:t>14/11/2023</a:t>
            </a:fld>
            <a:endParaRPr lang="es-ES" noProof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403F12F-0E67-4CAB-8DFD-26DCD4A99D59}" type="datetime1">
              <a:rPr lang="es-ES" noProof="0" smtClean="0"/>
              <a:t>14/11/2023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709DA8C-1A59-4B91-B9EA-509377CD0E23}" type="datetime1">
              <a:rPr lang="es-ES" noProof="0" smtClean="0"/>
              <a:t>14/11/2023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A3DF7BF2-42BB-439B-88AA-F60334FF1291}" type="datetime1">
              <a:rPr lang="es-ES" noProof="0" smtClean="0"/>
              <a:t>14/11/2023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9" name="Rectángu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ángu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diagramLayout" Target="../diagrams/layout2.xml"/><Relationship Id="rId7" Type="http://schemas.openxmlformats.org/officeDocument/2006/relationships/image" Target="../media/image20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ángulo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pic>
        <p:nvPicPr>
          <p:cNvPr id="7" name="Imagen 6" descr="Conexiones digitale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upo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AR" dirty="0"/>
            </a:p>
          </p:txBody>
        </p:sp>
        <p:sp>
          <p:nvSpPr>
            <p:cNvPr id="19" name="Rectángulo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AR" dirty="0"/>
            </a:p>
          </p:txBody>
        </p:sp>
        <p:sp>
          <p:nvSpPr>
            <p:cNvPr id="20" name="Rectángulo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AR" dirty="0"/>
            </a:p>
          </p:txBody>
        </p:sp>
      </p:grpSp>
      <p:sp>
        <p:nvSpPr>
          <p:cNvPr id="22" name="Rectángulo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A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es-ES" sz="6000" dirty="0">
                <a:solidFill>
                  <a:schemeClr val="bg1"/>
                </a:solidFill>
              </a:rPr>
              <a:t>algoritmo A*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 rtlCol="0">
            <a:normAutofit/>
          </a:bodyPr>
          <a:lstStyle/>
          <a:p>
            <a:pPr rtl="0"/>
            <a:r>
              <a:rPr lang="es-ES" dirty="0">
                <a:solidFill>
                  <a:srgbClr val="7CEBFF"/>
                </a:solidFill>
              </a:rPr>
              <a:t>Explicación inicial para comprender A*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FD6B9F-0482-AA65-DF49-442592B03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Por que es importante esta heurística?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64E02B-2D7F-8346-5958-476BFCBD5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Es la manera de calcular que tan buena es la decisión de tomar un camino u otro f(x)</a:t>
            </a:r>
          </a:p>
          <a:p>
            <a:r>
              <a:rPr lang="es-AR" dirty="0"/>
              <a:t>f(x) = g(x) + h(x)</a:t>
            </a:r>
          </a:p>
          <a:p>
            <a:r>
              <a:rPr lang="es-AR" dirty="0"/>
              <a:t>g(x) es la distancia acumulada de ir a celda elegida desde la celda que venia. (Igual a </a:t>
            </a:r>
            <a:r>
              <a:rPr lang="es-AR" sz="1800" kern="1200" dirty="0">
                <a:solidFill>
                  <a:srgbClr val="3D3D3D"/>
                </a:solidFill>
                <a:effectLst/>
                <a:latin typeface="Gill Sans MT" panose="020B0502020104020203" pitchFamily="34" charset="0"/>
                <a:ea typeface="+mn-ea"/>
                <a:cs typeface="+mn-cs"/>
              </a:rPr>
              <a:t>Dijkstra)</a:t>
            </a:r>
            <a:endParaRPr lang="es-AR" dirty="0"/>
          </a:p>
          <a:p>
            <a:r>
              <a:rPr lang="es-AR" dirty="0"/>
              <a:t>h(x) es la distancia que hay entre la celda elegida y el destino. (Mejora de </a:t>
            </a:r>
            <a:r>
              <a:rPr lang="es-AR" sz="1800" kern="1200" dirty="0">
                <a:solidFill>
                  <a:srgbClr val="3D3D3D"/>
                </a:solidFill>
                <a:effectLst/>
                <a:latin typeface="Gill Sans MT" panose="020B0502020104020203" pitchFamily="34" charset="0"/>
                <a:ea typeface="+mn-ea"/>
                <a:cs typeface="+mn-cs"/>
              </a:rPr>
              <a:t>Dijkstra)</a:t>
            </a:r>
            <a:endParaRPr lang="es-AR" dirty="0"/>
          </a:p>
          <a:p>
            <a:r>
              <a:rPr lang="es-AR" dirty="0"/>
              <a:t>Con esto puedo no solo saber si es bueno el camino en base a el movimiento local, sino que tambien puedo analizar si me estoy alejando del ideal</a:t>
            </a:r>
          </a:p>
          <a:p>
            <a:r>
              <a:rPr lang="es-AR" dirty="0"/>
              <a:t>Dijkstra funciona de esta manera, pero considera a h(x) como 0 siempre </a:t>
            </a:r>
          </a:p>
          <a:p>
            <a:pPr marL="0" indent="0">
              <a:buNone/>
            </a:pPr>
            <a:endParaRPr lang="es-AR" dirty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881798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FD6B9F-0482-AA65-DF49-442592B03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s-AR" dirty="0"/>
              <a:t>IMPORTANTE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64E02B-2D7F-8346-5958-476BFCBD58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AR" dirty="0"/>
              <a:t>La Heurística no determina como se moverá el personaje sino como analiza este la distancia a la cual se acercando o alejando del objetivo</a:t>
            </a:r>
          </a:p>
          <a:p>
            <a:endParaRPr lang="es-AR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169425E1-358F-E350-76B1-695F69E7B9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/>
          <a:lstStyle/>
          <a:p>
            <a:r>
              <a:rPr lang="es-AR" dirty="0"/>
              <a:t>Puede moverse en 8 direcciones como diagonal, pero hacer un análisis de la heurística como manhattan (Habbo)</a:t>
            </a:r>
          </a:p>
          <a:p>
            <a:r>
              <a:rPr lang="es-AR" dirty="0"/>
              <a:t>Rápida,  aproximada pero precisa de calcular distancia entre dos puntos en un mapa cuadriculado</a:t>
            </a:r>
          </a:p>
          <a:p>
            <a:r>
              <a:rPr lang="es-AR" dirty="0"/>
              <a:t>La heurística la determina el mapa y el desarrollador</a:t>
            </a:r>
          </a:p>
        </p:txBody>
      </p:sp>
    </p:spTree>
    <p:extLst>
      <p:ext uri="{BB962C8B-B14F-4D97-AF65-F5344CB8AC3E}">
        <p14:creationId xmlns:p14="http://schemas.microsoft.com/office/powerpoint/2010/main" val="26696124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B15E2D-E772-B3EF-62F6-8ECF65F39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s-AR" dirty="0"/>
              <a:t>Ejemplo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705E860-6734-5CFE-41F9-C2EE210917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696" y="2228003"/>
            <a:ext cx="4983383" cy="3633047"/>
          </a:xfrm>
          <a:prstGeom prst="rect">
            <a:avLst/>
          </a:prstGeom>
          <a:noFill/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B6A4CB72-4504-4FB4-535B-0E3DE5076F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 anchor="ctr">
            <a:normAutofit/>
          </a:bodyPr>
          <a:lstStyle/>
          <a:p>
            <a:r>
              <a:rPr lang="es-AR" dirty="0"/>
              <a:t>Movimientos</a:t>
            </a:r>
            <a:r>
              <a:rPr lang="en-US" dirty="0"/>
              <a:t> </a:t>
            </a:r>
            <a:r>
              <a:rPr lang="es-AR" dirty="0"/>
              <a:t>Verticales</a:t>
            </a:r>
            <a:r>
              <a:rPr lang="en-US" dirty="0"/>
              <a:t> 1</a:t>
            </a:r>
          </a:p>
          <a:p>
            <a:r>
              <a:rPr lang="es-AR" dirty="0"/>
              <a:t>Movimientos</a:t>
            </a:r>
            <a:r>
              <a:rPr lang="en-US" dirty="0"/>
              <a:t> </a:t>
            </a:r>
            <a:r>
              <a:rPr lang="en-US" dirty="0" err="1"/>
              <a:t>Horizontales</a:t>
            </a:r>
            <a:r>
              <a:rPr lang="en-US" dirty="0"/>
              <a:t> 1</a:t>
            </a:r>
          </a:p>
          <a:p>
            <a:r>
              <a:rPr lang="en-US" dirty="0" err="1"/>
              <a:t>Diagonales</a:t>
            </a:r>
            <a:r>
              <a:rPr lang="en-US" dirty="0"/>
              <a:t> 1,4</a:t>
            </a:r>
          </a:p>
        </p:txBody>
      </p:sp>
    </p:spTree>
    <p:extLst>
      <p:ext uri="{BB962C8B-B14F-4D97-AF65-F5344CB8AC3E}">
        <p14:creationId xmlns:p14="http://schemas.microsoft.com/office/powerpoint/2010/main" val="18323336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B15E2D-E772-B3EF-62F6-8ECF65F39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anchor="b">
            <a:normAutofit/>
          </a:bodyPr>
          <a:lstStyle/>
          <a:p>
            <a:r>
              <a:rPr lang="es-AR" dirty="0"/>
              <a:t>Ejemplo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9796B36-1D29-5FA5-CFE0-D902886301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3270" y="2180496"/>
            <a:ext cx="5045459" cy="367830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843969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B15E2D-E772-B3EF-62F6-8ECF65F39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anchor="b">
            <a:normAutofit/>
          </a:bodyPr>
          <a:lstStyle/>
          <a:p>
            <a:r>
              <a:rPr lang="es-AR" dirty="0"/>
              <a:t>Ejemplo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F7AEEFD7-8680-BBCF-1153-3B998A4696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3270" y="2180496"/>
            <a:ext cx="5045459" cy="367830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216080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B15E2D-E772-B3EF-62F6-8ECF65F39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anchor="b">
            <a:normAutofit/>
          </a:bodyPr>
          <a:lstStyle/>
          <a:p>
            <a:r>
              <a:rPr lang="es-AR" dirty="0"/>
              <a:t>Ejemplo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2B044471-C430-F380-087C-C7AFAFF1DC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3270" y="2180496"/>
            <a:ext cx="5045459" cy="367830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827173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B15E2D-E772-B3EF-62F6-8ECF65F39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anchor="b">
            <a:normAutofit/>
          </a:bodyPr>
          <a:lstStyle/>
          <a:p>
            <a:r>
              <a:rPr lang="es-AR" dirty="0"/>
              <a:t>Ejemplo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4FE6EB89-049B-75AE-7901-37978C07F0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3270" y="2180496"/>
            <a:ext cx="5045459" cy="367830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694463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B15E2D-E772-B3EF-62F6-8ECF65F39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anchor="b">
            <a:normAutofit/>
          </a:bodyPr>
          <a:lstStyle/>
          <a:p>
            <a:r>
              <a:rPr lang="es-AR" dirty="0"/>
              <a:t>Ejemplo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93E8E522-34A5-9D3B-B2CC-F69652D48F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5410" y="2180496"/>
            <a:ext cx="5501178" cy="367830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408456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B15E2D-E772-B3EF-62F6-8ECF65F39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anchor="b">
            <a:normAutofit/>
          </a:bodyPr>
          <a:lstStyle/>
          <a:p>
            <a:r>
              <a:rPr lang="es-AR" dirty="0"/>
              <a:t>Ejemplo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B3DBB2B5-B3E2-A33E-62EE-9E5645393D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3270" y="2180496"/>
            <a:ext cx="5045459" cy="367830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270142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B15E2D-E772-B3EF-62F6-8ECF65F39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anchor="b">
            <a:normAutofit/>
          </a:bodyPr>
          <a:lstStyle/>
          <a:p>
            <a:r>
              <a:rPr lang="es-AR" dirty="0"/>
              <a:t>Ejemplo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159CD3C8-3641-455E-ADF6-0BCF4A0B59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3270" y="2180496"/>
            <a:ext cx="5045459" cy="367830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31834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422072-47D4-8AED-7850-7F55658CA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Elementos a comprender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F67B82E-904B-A9A9-B221-2C78C5A07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MAPA</a:t>
            </a:r>
          </a:p>
          <a:p>
            <a:r>
              <a:rPr lang="es-AR" dirty="0"/>
              <a:t>Personaje</a:t>
            </a:r>
          </a:p>
          <a:p>
            <a:r>
              <a:rPr lang="es-AR" dirty="0"/>
              <a:t>Movimientos</a:t>
            </a:r>
          </a:p>
          <a:p>
            <a:endParaRPr lang="es-AR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5768CE89-5726-D22F-D7F4-7B9D7FE0B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7127" y="2476597"/>
            <a:ext cx="3086100" cy="308610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AF3845FD-7F60-7E4E-CE0C-F80231263D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6566" y="3467245"/>
            <a:ext cx="1104803" cy="1104803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354621FC-B8F8-21BE-476A-1A9968E18E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4708" y="2476598"/>
            <a:ext cx="3086099" cy="3086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7251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ángulo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AR"/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AR"/>
            </a:p>
          </p:txBody>
        </p:sp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AR"/>
            </a:p>
          </p:txBody>
        </p:sp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AR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 rtlCol="0">
            <a:normAutofit/>
          </a:bodyPr>
          <a:lstStyle/>
          <a:p>
            <a:r>
              <a:rPr lang="es-ES" dirty="0">
                <a:solidFill>
                  <a:schemeClr val="bg2"/>
                </a:solidFill>
              </a:rPr>
              <a:t>¿DUDAS?</a:t>
            </a:r>
            <a:endParaRPr lang="es-ES" dirty="0">
              <a:solidFill>
                <a:srgbClr val="FFFFFF"/>
              </a:solidFill>
            </a:endParaRPr>
          </a:p>
        </p:txBody>
      </p:sp>
      <p:pic>
        <p:nvPicPr>
          <p:cNvPr id="5" name="Imagen 4" descr="Números digitale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10B21B-C7C6-68F0-9A6E-393516BB1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s-AR" dirty="0"/>
              <a:t>EN Habbo</a:t>
            </a:r>
          </a:p>
        </p:txBody>
      </p:sp>
      <p:pic>
        <p:nvPicPr>
          <p:cNvPr id="19460" name="Picture 4" descr="Equipo administrativo de Habbo - Foro - Habbo-Happy">
            <a:extLst>
              <a:ext uri="{FF2B5EF4-FFF2-40B4-BE49-F238E27FC236}">
                <a16:creationId xmlns:a16="http://schemas.microsoft.com/office/drawing/2014/main" id="{4339D685-768A-D20A-978E-2FCDE620AE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82" b="3"/>
          <a:stretch/>
        </p:blipFill>
        <p:spPr bwMode="auto">
          <a:xfrm>
            <a:off x="581193" y="2228003"/>
            <a:ext cx="5422390" cy="3633047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19458" name="Picture 2" descr="Casas pequenas habbo hotel | Habblet, Habbo, Ideias de dormitório">
            <a:extLst>
              <a:ext uri="{FF2B5EF4-FFF2-40B4-BE49-F238E27FC236}">
                <a16:creationId xmlns:a16="http://schemas.microsoft.com/office/drawing/2014/main" id="{119C2BCA-96BA-3A8F-B192-A1BBF3B078AF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12" r="835" b="1"/>
          <a:stretch/>
        </p:blipFill>
        <p:spPr bwMode="auto">
          <a:xfrm>
            <a:off x="6188417" y="2228003"/>
            <a:ext cx="5422392" cy="3633047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536728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4D516C-FB7A-3053-30F4-47D23D0C9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b="0" kern="1200" cap="all" dirty="0">
                <a:latin typeface="+mj-lt"/>
                <a:ea typeface="+mj-ea"/>
                <a:cs typeface="+mj-cs"/>
              </a:rPr>
              <a:t>Grafo entendido como mapa</a:t>
            </a:r>
          </a:p>
        </p:txBody>
      </p:sp>
      <p:graphicFrame>
        <p:nvGraphicFramePr>
          <p:cNvPr id="5" name="CuadroTexto 2">
            <a:extLst>
              <a:ext uri="{FF2B5EF4-FFF2-40B4-BE49-F238E27FC236}">
                <a16:creationId xmlns:a16="http://schemas.microsoft.com/office/drawing/2014/main" id="{C0F798F1-BA1A-EBFC-3BF7-F669099F7A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31004660"/>
              </p:ext>
            </p:extLst>
          </p:nvPr>
        </p:nvGraphicFramePr>
        <p:xfrm>
          <a:off x="581192" y="2180496"/>
          <a:ext cx="11029615" cy="36783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69718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08F107-82D6-3661-8390-B38046E4C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s-ES" b="0" kern="1200" cap="all"/>
              <a:t>Grafo entendido como mapa</a:t>
            </a:r>
            <a:endParaRPr lang="es-AR" dirty="0"/>
          </a:p>
        </p:txBody>
      </p:sp>
      <p:pic>
        <p:nvPicPr>
          <p:cNvPr id="1026" name="Picture 2" descr="Aquamarine Games - Tablero de ajedrez Profesional (Compudid SG2077 ...">
            <a:extLst>
              <a:ext uri="{FF2B5EF4-FFF2-40B4-BE49-F238E27FC236}">
                <a16:creationId xmlns:a16="http://schemas.microsoft.com/office/drawing/2014/main" id="{64F2AE30-4AEA-D93F-45D0-75252FC5D3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0014" y="2254030"/>
            <a:ext cx="3633047" cy="3633047"/>
          </a:xfrm>
          <a:prstGeom prst="rect">
            <a:avLst/>
          </a:prstGeom>
          <a:solidFill>
            <a:srgbClr val="FFFFFF"/>
          </a:solidFill>
        </p:spPr>
      </p:pic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0DB12C11-A255-0CED-959F-2AA68ECE17A5}"/>
              </a:ext>
            </a:extLst>
          </p:cNvPr>
          <p:cNvCxnSpPr>
            <a:cxnSpLocks/>
          </p:cNvCxnSpPr>
          <p:nvPr/>
        </p:nvCxnSpPr>
        <p:spPr>
          <a:xfrm>
            <a:off x="3822905" y="4070553"/>
            <a:ext cx="7088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CB96C97E-580F-838F-41E4-652485772309}"/>
              </a:ext>
            </a:extLst>
          </p:cNvPr>
          <p:cNvSpPr txBox="1"/>
          <p:nvPr/>
        </p:nvSpPr>
        <p:spPr>
          <a:xfrm>
            <a:off x="8023123" y="2254029"/>
            <a:ext cx="404105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Que nodos estarán dis-conexos</a:t>
            </a:r>
            <a:br>
              <a:rPr lang="es-AR" dirty="0"/>
            </a:br>
            <a:r>
              <a:rPr lang="es-AR" dirty="0"/>
              <a:t>dependerá del mapa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Que conexiones o caminos posibles </a:t>
            </a:r>
            <a:br>
              <a:rPr lang="es-AR" dirty="0"/>
            </a:br>
            <a:r>
              <a:rPr lang="es-AR" dirty="0"/>
              <a:t>dependerá del mapa y/o de la pieza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EJ: El rey podrá hacer 8 movimientos </a:t>
            </a:r>
            <a:br>
              <a:rPr lang="es-AR" dirty="0"/>
            </a:br>
            <a:r>
              <a:rPr lang="es-AR" dirty="0"/>
              <a:t>posibles, siempre y cuando no salga </a:t>
            </a:r>
            <a:br>
              <a:rPr lang="es-AR" dirty="0"/>
            </a:br>
            <a:r>
              <a:rPr lang="es-AR" dirty="0"/>
              <a:t>del mapa</a:t>
            </a:r>
          </a:p>
        </p:txBody>
      </p:sp>
      <p:pic>
        <p:nvPicPr>
          <p:cNvPr id="17" name="Gráfico 16">
            <a:extLst>
              <a:ext uri="{FF2B5EF4-FFF2-40B4-BE49-F238E27FC236}">
                <a16:creationId xmlns:a16="http://schemas.microsoft.com/office/drawing/2014/main" id="{8A4C5BA6-28B5-EF7B-FF5C-4E2F7D5032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31741" y="2398603"/>
            <a:ext cx="3343900" cy="334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127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4D516C-FB7A-3053-30F4-47D23D0C9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/>
              <a:t>Heuristicas</a:t>
            </a:r>
            <a:endParaRPr lang="es-AR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0D3CF1D-75FE-F50A-F449-6680E4BB0ED1}"/>
              </a:ext>
            </a:extLst>
          </p:cNvPr>
          <p:cNvSpPr txBox="1"/>
          <p:nvPr/>
        </p:nvSpPr>
        <p:spPr>
          <a:xfrm>
            <a:off x="1632197" y="2204162"/>
            <a:ext cx="8464303" cy="923330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endParaRPr lang="es-AR" dirty="0"/>
          </a:p>
          <a:p>
            <a:r>
              <a:rPr lang="es-AR" dirty="0"/>
              <a:t>Distancia calculada O(1) desde elemento actual hacia el objetivo. </a:t>
            </a:r>
          </a:p>
          <a:p>
            <a:endParaRPr lang="es-AR" dirty="0"/>
          </a:p>
        </p:txBody>
      </p:sp>
      <p:graphicFrame>
        <p:nvGraphicFramePr>
          <p:cNvPr id="5" name="CuadroTexto 2">
            <a:extLst>
              <a:ext uri="{FF2B5EF4-FFF2-40B4-BE49-F238E27FC236}">
                <a16:creationId xmlns:a16="http://schemas.microsoft.com/office/drawing/2014/main" id="{33E0400F-8CD4-4022-5650-268439D5B0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73152551"/>
              </p:ext>
            </p:extLst>
          </p:nvPr>
        </p:nvGraphicFramePr>
        <p:xfrm>
          <a:off x="707200" y="3409950"/>
          <a:ext cx="10767003" cy="25262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Gráfico 8" descr="Bombilla con relleno sólido">
            <a:extLst>
              <a:ext uri="{FF2B5EF4-FFF2-40B4-BE49-F238E27FC236}">
                <a16:creationId xmlns:a16="http://schemas.microsoft.com/office/drawing/2014/main" id="{413D5FC9-FDE7-D6A0-5DAA-48320012DD4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16087" y="2357772"/>
            <a:ext cx="616110" cy="61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520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4D516C-FB7A-3053-30F4-47D23D0C9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s-AR" dirty="0"/>
              <a:t>Distancia de manhattan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BBEBAE36-53B9-2DD8-658C-F33DB1E1B1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r>
              <a:rPr lang="es-AR" dirty="0"/>
              <a:t>Cuando tengo 4 posibles movimientos </a:t>
            </a:r>
          </a:p>
          <a:p>
            <a:r>
              <a:rPr lang="es-AR" dirty="0"/>
              <a:t>Camino Azul igual que el camino verde</a:t>
            </a:r>
          </a:p>
          <a:p>
            <a:r>
              <a:rPr lang="es-AR" dirty="0"/>
              <a:t>Calculo Distancia </a:t>
            </a:r>
          </a:p>
          <a:p>
            <a:pPr lvl="1"/>
            <a:r>
              <a:rPr lang="es-AR" sz="1800" dirty="0" err="1"/>
              <a:t>dx</a:t>
            </a:r>
            <a:r>
              <a:rPr lang="es-AR" sz="1800" dirty="0"/>
              <a:t> = </a:t>
            </a:r>
            <a:r>
              <a:rPr lang="es-AR" sz="1800" dirty="0" err="1"/>
              <a:t>abs</a:t>
            </a:r>
            <a:r>
              <a:rPr lang="es-AR" sz="1800" dirty="0"/>
              <a:t>(</a:t>
            </a:r>
            <a:r>
              <a:rPr lang="es-AR" sz="1800" dirty="0" err="1"/>
              <a:t>current_cell.x</a:t>
            </a:r>
            <a:r>
              <a:rPr lang="es-AR" sz="1800" dirty="0"/>
              <a:t> – </a:t>
            </a:r>
            <a:r>
              <a:rPr lang="es-AR" sz="1800" dirty="0" err="1"/>
              <a:t>goal.x</a:t>
            </a:r>
            <a:r>
              <a:rPr lang="es-AR" sz="1800" dirty="0"/>
              <a:t>)</a:t>
            </a:r>
          </a:p>
          <a:p>
            <a:pPr lvl="1"/>
            <a:r>
              <a:rPr lang="es-AR" sz="1800" dirty="0" err="1"/>
              <a:t>dy</a:t>
            </a:r>
            <a:r>
              <a:rPr lang="es-AR" sz="1800" dirty="0"/>
              <a:t> = </a:t>
            </a:r>
            <a:r>
              <a:rPr lang="es-AR" sz="1800" dirty="0" err="1"/>
              <a:t>abs</a:t>
            </a:r>
            <a:r>
              <a:rPr lang="es-AR" sz="1800" dirty="0"/>
              <a:t>(</a:t>
            </a:r>
            <a:r>
              <a:rPr lang="es-AR" sz="1800" dirty="0" err="1"/>
              <a:t>current_cell.y</a:t>
            </a:r>
            <a:r>
              <a:rPr lang="es-AR" sz="1800" dirty="0"/>
              <a:t> – </a:t>
            </a:r>
            <a:r>
              <a:rPr lang="es-AR" sz="1800" dirty="0" err="1"/>
              <a:t>goal.y</a:t>
            </a:r>
            <a:r>
              <a:rPr lang="es-AR" sz="1800" dirty="0"/>
              <a:t>)</a:t>
            </a:r>
          </a:p>
          <a:p>
            <a:pPr lvl="1"/>
            <a:r>
              <a:rPr lang="es-AR" sz="1800" dirty="0"/>
              <a:t>h = </a:t>
            </a:r>
            <a:r>
              <a:rPr lang="es-AR" sz="1800" dirty="0" err="1"/>
              <a:t>dx</a:t>
            </a:r>
            <a:r>
              <a:rPr lang="es-AR" sz="1800" dirty="0"/>
              <a:t> + </a:t>
            </a:r>
            <a:r>
              <a:rPr lang="es-AR" sz="1800" dirty="0" err="1"/>
              <a:t>dy</a:t>
            </a:r>
            <a:endParaRPr lang="es-AR" sz="1800" dirty="0"/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5644103D-D178-3187-41EF-DA330399AE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79007" y="2228003"/>
            <a:ext cx="3641211" cy="3633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400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4D516C-FB7A-3053-30F4-47D23D0C9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s-AR" dirty="0"/>
              <a:t>Distancia Diagonal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651BBCD-5147-B917-7DF7-D193C0E7BF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/>
          <a:lstStyle/>
          <a:p>
            <a:r>
              <a:rPr lang="es-AR" dirty="0"/>
              <a:t>El Camino más corto es la diagonal hasta llegar a la fila o columna del objetivo y de ahi seguir el camino recto.</a:t>
            </a:r>
          </a:p>
          <a:p>
            <a:r>
              <a:rPr lang="es-AR" dirty="0"/>
              <a:t>Cálculo</a:t>
            </a:r>
          </a:p>
          <a:p>
            <a:pPr lvl="1"/>
            <a:r>
              <a:rPr lang="en-US" dirty="0"/>
              <a:t>dx = abs(</a:t>
            </a:r>
            <a:r>
              <a:rPr lang="en-US" dirty="0" err="1"/>
              <a:t>current_cell.x</a:t>
            </a:r>
            <a:r>
              <a:rPr lang="en-US" dirty="0"/>
              <a:t> – </a:t>
            </a:r>
            <a:r>
              <a:rPr lang="en-US" dirty="0" err="1"/>
              <a:t>goal.x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dy</a:t>
            </a:r>
            <a:r>
              <a:rPr lang="en-US" dirty="0"/>
              <a:t> = abs(</a:t>
            </a:r>
            <a:r>
              <a:rPr lang="en-US" dirty="0" err="1"/>
              <a:t>current_cell.y</a:t>
            </a:r>
            <a:r>
              <a:rPr lang="en-US" dirty="0"/>
              <a:t> – </a:t>
            </a:r>
            <a:r>
              <a:rPr lang="en-US" dirty="0" err="1"/>
              <a:t>goal.y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h = D * (dx + </a:t>
            </a:r>
            <a:r>
              <a:rPr lang="en-US" dirty="0" err="1"/>
              <a:t>dy</a:t>
            </a:r>
            <a:r>
              <a:rPr lang="en-US" dirty="0"/>
              <a:t>) + (D2 - 2 * D) * min(dx, </a:t>
            </a:r>
            <a:r>
              <a:rPr lang="en-US" dirty="0" err="1"/>
              <a:t>dy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 es la </a:t>
            </a:r>
            <a:r>
              <a:rPr lang="es-AR" dirty="0"/>
              <a:t>distancia</a:t>
            </a:r>
            <a:r>
              <a:rPr lang="en-US" dirty="0"/>
              <a:t> entre </a:t>
            </a:r>
            <a:r>
              <a:rPr lang="en-US" dirty="0" err="1"/>
              <a:t>nodos</a:t>
            </a:r>
            <a:r>
              <a:rPr lang="en-US" dirty="0"/>
              <a:t> de </a:t>
            </a:r>
            <a:r>
              <a:rPr lang="en-US" dirty="0" err="1"/>
              <a:t>igual</a:t>
            </a:r>
            <a:r>
              <a:rPr lang="en-US" dirty="0"/>
              <a:t> fila o </a:t>
            </a:r>
            <a:r>
              <a:rPr lang="es-AR" dirty="0"/>
              <a:t>columna</a:t>
            </a:r>
            <a:r>
              <a:rPr lang="en-US" dirty="0"/>
              <a:t>(</a:t>
            </a:r>
            <a:r>
              <a:rPr lang="en-US" dirty="0" err="1"/>
              <a:t>usualmente</a:t>
            </a:r>
            <a:r>
              <a:rPr lang="en-US" dirty="0"/>
              <a:t> = 1) y D2 es la </a:t>
            </a:r>
            <a:r>
              <a:rPr lang="en-US" dirty="0" err="1"/>
              <a:t>distancia</a:t>
            </a:r>
            <a:r>
              <a:rPr lang="en-US" dirty="0"/>
              <a:t> diagonal entre </a:t>
            </a:r>
            <a:r>
              <a:rPr lang="en-US" dirty="0" err="1"/>
              <a:t>nodos</a:t>
            </a:r>
            <a:r>
              <a:rPr lang="en-US" dirty="0"/>
              <a:t> (</a:t>
            </a:r>
            <a:r>
              <a:rPr lang="en-US" dirty="0" err="1"/>
              <a:t>usualmente</a:t>
            </a:r>
            <a:r>
              <a:rPr lang="en-US" dirty="0"/>
              <a:t> = sqrt(2) ). </a:t>
            </a:r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E1D7FFDD-F220-5C9F-C9F8-8EA5291C21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83089" y="2228003"/>
            <a:ext cx="3633047" cy="3633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805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4D516C-FB7A-3053-30F4-47D23D0C9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s-AR" dirty="0"/>
              <a:t>Distancia Euclidiana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651BBCD-5147-B917-7DF7-D193C0E7BF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/>
          <a:lstStyle/>
          <a:p>
            <a:r>
              <a:rPr lang="en-US" dirty="0"/>
              <a:t>El </a:t>
            </a:r>
            <a:r>
              <a:rPr lang="en-US" dirty="0" err="1"/>
              <a:t>camino</a:t>
            </a:r>
            <a:r>
              <a:rPr lang="en-US" dirty="0"/>
              <a:t> mas </a:t>
            </a:r>
            <a:r>
              <a:rPr lang="en-US" dirty="0" err="1"/>
              <a:t>corto</a:t>
            </a:r>
            <a:r>
              <a:rPr lang="en-US" dirty="0"/>
              <a:t> es </a:t>
            </a:r>
            <a:r>
              <a:rPr lang="en-US" dirty="0" err="1"/>
              <a:t>el</a:t>
            </a:r>
            <a:r>
              <a:rPr lang="en-US" dirty="0"/>
              <a:t> que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directo</a:t>
            </a:r>
            <a:r>
              <a:rPr lang="en-US" dirty="0"/>
              <a:t> al </a:t>
            </a:r>
            <a:r>
              <a:rPr lang="en-US" dirty="0" err="1"/>
              <a:t>objetivo</a:t>
            </a:r>
            <a:r>
              <a:rPr lang="en-US" dirty="0"/>
              <a:t>. </a:t>
            </a:r>
            <a:r>
              <a:rPr lang="en-US" dirty="0" err="1"/>
              <a:t>Puedo</a:t>
            </a:r>
            <a:r>
              <a:rPr lang="en-US" dirty="0"/>
              <a:t> mover la </a:t>
            </a:r>
            <a:r>
              <a:rPr lang="en-US" dirty="0" err="1"/>
              <a:t>pieza</a:t>
            </a:r>
            <a:r>
              <a:rPr lang="en-US" dirty="0"/>
              <a:t> para </a:t>
            </a:r>
            <a:r>
              <a:rPr lang="en-US" dirty="0" err="1"/>
              <a:t>cualquier</a:t>
            </a:r>
            <a:r>
              <a:rPr lang="en-US" dirty="0"/>
              <a:t> </a:t>
            </a:r>
            <a:r>
              <a:rPr lang="en-US" dirty="0" err="1"/>
              <a:t>direccion</a:t>
            </a:r>
            <a:r>
              <a:rPr lang="en-US" dirty="0"/>
              <a:t> </a:t>
            </a:r>
          </a:p>
          <a:p>
            <a:r>
              <a:rPr lang="en-US" dirty="0" err="1"/>
              <a:t>Calculo</a:t>
            </a:r>
            <a:endParaRPr lang="en-US" dirty="0"/>
          </a:p>
          <a:p>
            <a:pPr lvl="1"/>
            <a:r>
              <a:rPr lang="en-US" dirty="0"/>
              <a:t>dx = </a:t>
            </a:r>
            <a:r>
              <a:rPr lang="en-US" dirty="0" err="1"/>
              <a:t>current_cell.x</a:t>
            </a:r>
            <a:r>
              <a:rPr lang="en-US" dirty="0"/>
              <a:t> – </a:t>
            </a:r>
            <a:r>
              <a:rPr lang="en-US" dirty="0" err="1"/>
              <a:t>goal.x</a:t>
            </a:r>
            <a:endParaRPr lang="en-US" dirty="0"/>
          </a:p>
          <a:p>
            <a:pPr lvl="1"/>
            <a:r>
              <a:rPr lang="en-US" dirty="0" err="1"/>
              <a:t>dy</a:t>
            </a:r>
            <a:r>
              <a:rPr lang="en-US" dirty="0"/>
              <a:t> = </a:t>
            </a:r>
            <a:r>
              <a:rPr lang="en-US" dirty="0" err="1"/>
              <a:t>current_cell.y</a:t>
            </a:r>
            <a:r>
              <a:rPr lang="en-US" dirty="0"/>
              <a:t> – </a:t>
            </a:r>
            <a:r>
              <a:rPr lang="en-US" dirty="0" err="1"/>
              <a:t>goal.y</a:t>
            </a:r>
            <a:endParaRPr lang="en-US" dirty="0"/>
          </a:p>
          <a:p>
            <a:pPr lvl="1"/>
            <a:r>
              <a:rPr lang="en-US" dirty="0"/>
              <a:t>h = sqrt (dx ^ 2 + </a:t>
            </a:r>
            <a:r>
              <a:rPr lang="en-US" dirty="0" err="1"/>
              <a:t>dy</a:t>
            </a:r>
            <a:r>
              <a:rPr lang="en-US" dirty="0"/>
              <a:t> ^ 2 )</a:t>
            </a:r>
          </a:p>
          <a:p>
            <a:pPr lvl="1"/>
            <a:r>
              <a:rPr lang="en-US" dirty="0"/>
              <a:t>D es la </a:t>
            </a:r>
            <a:r>
              <a:rPr lang="en-US" dirty="0" err="1"/>
              <a:t>distancia</a:t>
            </a:r>
            <a:r>
              <a:rPr lang="en-US" dirty="0"/>
              <a:t> entre </a:t>
            </a:r>
            <a:r>
              <a:rPr lang="en-US" dirty="0" err="1"/>
              <a:t>nodos</a:t>
            </a:r>
            <a:r>
              <a:rPr lang="en-US" dirty="0"/>
              <a:t> de </a:t>
            </a:r>
            <a:r>
              <a:rPr lang="en-US" u="sng" dirty="0" err="1"/>
              <a:t>igual</a:t>
            </a:r>
            <a:r>
              <a:rPr lang="en-US" dirty="0"/>
              <a:t> fila o </a:t>
            </a:r>
            <a:r>
              <a:rPr lang="es-AR" dirty="0"/>
              <a:t>columna</a:t>
            </a:r>
            <a:r>
              <a:rPr lang="en-US" dirty="0"/>
              <a:t>(</a:t>
            </a:r>
            <a:r>
              <a:rPr lang="en-US" dirty="0" err="1"/>
              <a:t>usualmente</a:t>
            </a:r>
            <a:r>
              <a:rPr lang="en-US" dirty="0"/>
              <a:t> = 1) y D2 es la </a:t>
            </a:r>
            <a:r>
              <a:rPr lang="en-US" dirty="0" err="1"/>
              <a:t>distancia</a:t>
            </a:r>
            <a:r>
              <a:rPr lang="en-US" dirty="0"/>
              <a:t> diagonal entre </a:t>
            </a:r>
            <a:r>
              <a:rPr lang="en-US" dirty="0" err="1"/>
              <a:t>nodos</a:t>
            </a:r>
            <a:r>
              <a:rPr lang="en-US" dirty="0"/>
              <a:t> (</a:t>
            </a:r>
            <a:r>
              <a:rPr lang="en-US" dirty="0" err="1"/>
              <a:t>usualmente</a:t>
            </a:r>
            <a:r>
              <a:rPr lang="en-US" dirty="0"/>
              <a:t> = sqrt(2) ). 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A4A6031-E54F-5AFA-F42F-3DB8E6EE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sz="12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kumimoji="0" lang="es-AR" altLang="es-A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= sqrt ( (current_cell.x – goal.x)2 + (current_cell.y – goal.y)2 )</a:t>
            </a:r>
            <a:r>
              <a:rPr kumimoji="0" lang="es-AR" altLang="es-AR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AR" alt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2" name="Picture 4" descr="Gráfica de los análisis de distancias euclidianas y promedios de los ...">
            <a:extLst>
              <a:ext uri="{FF2B5EF4-FFF2-40B4-BE49-F238E27FC236}">
                <a16:creationId xmlns:a16="http://schemas.microsoft.com/office/drawing/2014/main" id="{63BD1851-B52E-CB0E-5E04-D7552DEEC1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4675" y="2534517"/>
            <a:ext cx="4133849" cy="3326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4175078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9669_TF56390039_Win32" id="{FCB14B3E-2B92-48B8-A334-05E7A8EE34E1}" vid="{B6EC9E21-8C82-4EB1-BBE7-A370F785D0C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Diseño tecnológico</Template>
  <TotalTime>709</TotalTime>
  <Words>606</Words>
  <Application>Microsoft Office PowerPoint</Application>
  <PresentationFormat>Panorámica</PresentationFormat>
  <Paragraphs>68</Paragraphs>
  <Slides>20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6" baseType="lpstr">
      <vt:lpstr>Arial</vt:lpstr>
      <vt:lpstr>Calibri</vt:lpstr>
      <vt:lpstr>Consolas</vt:lpstr>
      <vt:lpstr>Gill Sans MT</vt:lpstr>
      <vt:lpstr>Wingdings 2</vt:lpstr>
      <vt:lpstr>Personalizado</vt:lpstr>
      <vt:lpstr>algoritmo A*</vt:lpstr>
      <vt:lpstr>Elementos a comprender</vt:lpstr>
      <vt:lpstr>EN Habbo</vt:lpstr>
      <vt:lpstr>Grafo entendido como mapa</vt:lpstr>
      <vt:lpstr>Grafo entendido como mapa</vt:lpstr>
      <vt:lpstr>Heuristicas</vt:lpstr>
      <vt:lpstr>Distancia de manhattan</vt:lpstr>
      <vt:lpstr>Distancia Diagonal</vt:lpstr>
      <vt:lpstr>Distancia Euclidiana</vt:lpstr>
      <vt:lpstr>Por que es importante esta heurística?</vt:lpstr>
      <vt:lpstr>IMPORTANTE</vt:lpstr>
      <vt:lpstr>Ejemplo</vt:lpstr>
      <vt:lpstr>Ejemplo</vt:lpstr>
      <vt:lpstr>Ejemplo</vt:lpstr>
      <vt:lpstr>Ejemplo</vt:lpstr>
      <vt:lpstr>Ejemplo</vt:lpstr>
      <vt:lpstr>Ejemplo</vt:lpstr>
      <vt:lpstr>Ejemplo</vt:lpstr>
      <vt:lpstr>Ejemplo</vt:lpstr>
      <vt:lpstr>¿DUDAS?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 A*</dc:title>
  <dc:creator>LECUONA MARTIN ROBERTO</dc:creator>
  <cp:lastModifiedBy>LECUONA MARTIN ROBERTO</cp:lastModifiedBy>
  <cp:revision>16</cp:revision>
  <dcterms:created xsi:type="dcterms:W3CDTF">2023-10-14T18:37:08Z</dcterms:created>
  <dcterms:modified xsi:type="dcterms:W3CDTF">2023-11-14T20:52:37Z</dcterms:modified>
</cp:coreProperties>
</file>