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860" r:id="rId2"/>
  </p:sldMasterIdLst>
  <p:notesMasterIdLst>
    <p:notesMasterId r:id="rId22"/>
  </p:notesMasterIdLst>
  <p:handoutMasterIdLst>
    <p:handoutMasterId r:id="rId23"/>
  </p:handoutMasterIdLst>
  <p:sldIdLst>
    <p:sldId id="300" r:id="rId3"/>
    <p:sldId id="325" r:id="rId4"/>
    <p:sldId id="303" r:id="rId5"/>
    <p:sldId id="302" r:id="rId6"/>
    <p:sldId id="306" r:id="rId7"/>
    <p:sldId id="305" r:id="rId8"/>
    <p:sldId id="311" r:id="rId9"/>
    <p:sldId id="308" r:id="rId10"/>
    <p:sldId id="309" r:id="rId11"/>
    <p:sldId id="310" r:id="rId12"/>
    <p:sldId id="320" r:id="rId13"/>
    <p:sldId id="314" r:id="rId14"/>
    <p:sldId id="321" r:id="rId15"/>
    <p:sldId id="316" r:id="rId16"/>
    <p:sldId id="317" r:id="rId17"/>
    <p:sldId id="318" r:id="rId18"/>
    <p:sldId id="324" r:id="rId19"/>
    <p:sldId id="322" r:id="rId20"/>
    <p:sldId id="323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296" userDrawn="1">
          <p15:clr>
            <a:srgbClr val="A4A3A4"/>
          </p15:clr>
        </p15:guide>
        <p15:guide id="4" orient="horz" pos="41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73" autoAdjust="0"/>
    <p:restoredTop sz="94050" autoAdjust="0"/>
  </p:normalViewPr>
  <p:slideViewPr>
    <p:cSldViewPr snapToGrid="0">
      <p:cViewPr varScale="1">
        <p:scale>
          <a:sx n="90" d="100"/>
          <a:sy n="90" d="100"/>
        </p:scale>
        <p:origin x="576" y="192"/>
      </p:cViewPr>
      <p:guideLst>
        <p:guide orient="horz" pos="2160"/>
        <p:guide pos="3840"/>
        <p:guide pos="7296"/>
        <p:guide orient="horz" pos="41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 varScale="1">
        <p:scale>
          <a:sx n="81" d="100"/>
          <a:sy n="81" d="100"/>
        </p:scale>
        <p:origin x="217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vin Peyton" userId="d217ee7d-9433-47bc-9637-90d62c54a936" providerId="ADAL" clId="{8F654CC7-5CDF-564D-A7B2-25F96DD4E868}"/>
    <pc:docChg chg="addSld delSld modSld">
      <pc:chgData name="Kevin Peyton" userId="d217ee7d-9433-47bc-9637-90d62c54a936" providerId="ADAL" clId="{8F654CC7-5CDF-564D-A7B2-25F96DD4E868}" dt="2024-10-15T09:02:51.871" v="53" actId="2696"/>
      <pc:docMkLst>
        <pc:docMk/>
      </pc:docMkLst>
      <pc:sldChg chg="modSp mod">
        <pc:chgData name="Kevin Peyton" userId="d217ee7d-9433-47bc-9637-90d62c54a936" providerId="ADAL" clId="{8F654CC7-5CDF-564D-A7B2-25F96DD4E868}" dt="2024-10-15T07:46:33.631" v="21" actId="20577"/>
        <pc:sldMkLst>
          <pc:docMk/>
          <pc:sldMk cId="1693075995" sldId="325"/>
        </pc:sldMkLst>
        <pc:spChg chg="mod">
          <ac:chgData name="Kevin Peyton" userId="d217ee7d-9433-47bc-9637-90d62c54a936" providerId="ADAL" clId="{8F654CC7-5CDF-564D-A7B2-25F96DD4E868}" dt="2024-10-15T07:46:33.631" v="21" actId="20577"/>
          <ac:spMkLst>
            <pc:docMk/>
            <pc:sldMk cId="1693075995" sldId="325"/>
            <ac:spMk id="3" creationId="{00000000-0000-0000-0000-000000000000}"/>
          </ac:spMkLst>
        </pc:spChg>
      </pc:sldChg>
      <pc:sldChg chg="modSp new del mod">
        <pc:chgData name="Kevin Peyton" userId="d217ee7d-9433-47bc-9637-90d62c54a936" providerId="ADAL" clId="{8F654CC7-5CDF-564D-A7B2-25F96DD4E868}" dt="2024-10-15T09:02:51.871" v="53" actId="2696"/>
        <pc:sldMkLst>
          <pc:docMk/>
          <pc:sldMk cId="628304596" sldId="326"/>
        </pc:sldMkLst>
        <pc:spChg chg="mod">
          <ac:chgData name="Kevin Peyton" userId="d217ee7d-9433-47bc-9637-90d62c54a936" providerId="ADAL" clId="{8F654CC7-5CDF-564D-A7B2-25F96DD4E868}" dt="2024-10-15T09:02:49.885" v="52" actId="20577"/>
          <ac:spMkLst>
            <pc:docMk/>
            <pc:sldMk cId="628304596" sldId="326"/>
            <ac:spMk id="2" creationId="{E51DCB39-6718-1578-4FF5-EC352986368B}"/>
          </ac:spMkLst>
        </pc:spChg>
        <pc:spChg chg="mod">
          <ac:chgData name="Kevin Peyton" userId="d217ee7d-9433-47bc-9637-90d62c54a936" providerId="ADAL" clId="{8F654CC7-5CDF-564D-A7B2-25F96DD4E868}" dt="2024-10-15T09:02:46.177" v="45" actId="20577"/>
          <ac:spMkLst>
            <pc:docMk/>
            <pc:sldMk cId="628304596" sldId="326"/>
            <ac:spMk id="5" creationId="{47263691-5C15-313C-9BBA-6CD67BC90C3A}"/>
          </ac:spMkLst>
        </pc:spChg>
      </pc:sldChg>
    </pc:docChg>
  </pc:docChgLst>
  <pc:docChgLst>
    <pc:chgData name="Kevin Peyton" userId="d217ee7d-9433-47bc-9637-90d62c54a936" providerId="ADAL" clId="{D7455360-CCC6-FB4E-944D-2CAB451FDE85}"/>
    <pc:docChg chg="undo custSel modSld">
      <pc:chgData name="Kevin Peyton" userId="d217ee7d-9433-47bc-9637-90d62c54a936" providerId="ADAL" clId="{D7455360-CCC6-FB4E-944D-2CAB451FDE85}" dt="2023-10-14T15:30:05.596" v="259" actId="1037"/>
      <pc:docMkLst>
        <pc:docMk/>
      </pc:docMkLst>
      <pc:sldChg chg="modSp mod">
        <pc:chgData name="Kevin Peyton" userId="d217ee7d-9433-47bc-9637-90d62c54a936" providerId="ADAL" clId="{D7455360-CCC6-FB4E-944D-2CAB451FDE85}" dt="2023-10-14T15:27:02.039" v="220" actId="1036"/>
        <pc:sldMkLst>
          <pc:docMk/>
          <pc:sldMk cId="271942661" sldId="309"/>
        </pc:sldMkLst>
        <pc:picChg chg="mod">
          <ac:chgData name="Kevin Peyton" userId="d217ee7d-9433-47bc-9637-90d62c54a936" providerId="ADAL" clId="{D7455360-CCC6-FB4E-944D-2CAB451FDE85}" dt="2023-10-14T15:27:02.039" v="220" actId="1036"/>
          <ac:picMkLst>
            <pc:docMk/>
            <pc:sldMk cId="271942661" sldId="309"/>
            <ac:picMk id="7" creationId="{00000000-0000-0000-0000-000000000000}"/>
          </ac:picMkLst>
        </pc:picChg>
      </pc:sldChg>
      <pc:sldChg chg="addSp delSp modSp mod">
        <pc:chgData name="Kevin Peyton" userId="d217ee7d-9433-47bc-9637-90d62c54a936" providerId="ADAL" clId="{D7455360-CCC6-FB4E-944D-2CAB451FDE85}" dt="2023-10-14T15:30:05.596" v="259" actId="1037"/>
        <pc:sldMkLst>
          <pc:docMk/>
          <pc:sldMk cId="1023298566" sldId="310"/>
        </pc:sldMkLst>
        <pc:spChg chg="mod">
          <ac:chgData name="Kevin Peyton" userId="d217ee7d-9433-47bc-9637-90d62c54a936" providerId="ADAL" clId="{D7455360-CCC6-FB4E-944D-2CAB451FDE85}" dt="2023-10-14T15:29:53.347" v="230" actId="167"/>
          <ac:spMkLst>
            <pc:docMk/>
            <pc:sldMk cId="1023298566" sldId="310"/>
            <ac:spMk id="2" creationId="{00000000-0000-0000-0000-000000000000}"/>
          </ac:spMkLst>
        </pc:spChg>
        <pc:spChg chg="mod">
          <ac:chgData name="Kevin Peyton" userId="d217ee7d-9433-47bc-9637-90d62c54a936" providerId="ADAL" clId="{D7455360-CCC6-FB4E-944D-2CAB451FDE85}" dt="2023-10-14T15:30:05.596" v="259" actId="1037"/>
          <ac:spMkLst>
            <pc:docMk/>
            <pc:sldMk cId="1023298566" sldId="310"/>
            <ac:spMk id="16" creationId="{00000000-0000-0000-0000-000000000000}"/>
          </ac:spMkLst>
        </pc:spChg>
        <pc:picChg chg="add mod">
          <ac:chgData name="Kevin Peyton" userId="d217ee7d-9433-47bc-9637-90d62c54a936" providerId="ADAL" clId="{D7455360-CCC6-FB4E-944D-2CAB451FDE85}" dt="2023-10-14T15:30:01.596" v="250" actId="1037"/>
          <ac:picMkLst>
            <pc:docMk/>
            <pc:sldMk cId="1023298566" sldId="310"/>
            <ac:picMk id="6" creationId="{58DCCBBA-D9A4-BCA3-CA03-78EFA3A2F5B8}"/>
          </ac:picMkLst>
        </pc:picChg>
        <pc:picChg chg="del mod">
          <ac:chgData name="Kevin Peyton" userId="d217ee7d-9433-47bc-9637-90d62c54a936" providerId="ADAL" clId="{D7455360-CCC6-FB4E-944D-2CAB451FDE85}" dt="2023-10-14T15:29:33.569" v="222" actId="478"/>
          <ac:picMkLst>
            <pc:docMk/>
            <pc:sldMk cId="1023298566" sldId="310"/>
            <ac:picMk id="7" creationId="{00000000-0000-0000-0000-000000000000}"/>
          </ac:picMkLst>
        </pc:picChg>
      </pc:sldChg>
      <pc:sldChg chg="modSp mod">
        <pc:chgData name="Kevin Peyton" userId="d217ee7d-9433-47bc-9637-90d62c54a936" providerId="ADAL" clId="{D7455360-CCC6-FB4E-944D-2CAB451FDE85}" dt="2023-10-14T15:26:12.871" v="219" actId="20577"/>
        <pc:sldMkLst>
          <pc:docMk/>
          <pc:sldMk cId="1693075995" sldId="325"/>
        </pc:sldMkLst>
        <pc:spChg chg="mod">
          <ac:chgData name="Kevin Peyton" userId="d217ee7d-9433-47bc-9637-90d62c54a936" providerId="ADAL" clId="{D7455360-CCC6-FB4E-944D-2CAB451FDE85}" dt="2023-10-14T15:26:12.871" v="219" actId="20577"/>
          <ac:spMkLst>
            <pc:docMk/>
            <pc:sldMk cId="1693075995" sldId="325"/>
            <ac:spMk id="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796EA6-6F25-4F19-87BA-7ADCC16DAEFF}" type="datetimeFigureOut">
              <a:rPr lang="en-US" smtClean="0"/>
              <a:t>10/15/24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E50CC-F33A-4EF4-9F12-93EC4A21A0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29507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9C172E-A8B5-46F6-B05C-DFA3E2E0F207}" type="datetimeFigureOut">
              <a:rPr lang="en-US" smtClean="0"/>
              <a:t>10/15/24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674CE4-FBD8-4481-AEFB-CA53E599A74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26818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7044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ooter Placeholder 10"/>
          <p:cNvSpPr>
            <a:spLocks noGrp="1"/>
          </p:cNvSpPr>
          <p:nvPr>
            <p:ph type="ftr" sz="quarter" idx="10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66543FF-3A6F-DA4D-8643-E889897F26A7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45075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2" y="6459787"/>
            <a:ext cx="2472271" cy="365125"/>
          </a:xfrm>
          <a:prstGeom prst="rect">
            <a:avLst/>
          </a:prstGeom>
        </p:spPr>
        <p:txBody>
          <a:bodyPr/>
          <a:lstStyle/>
          <a:p>
            <a:fld id="{2D0051C7-290A-094B-8BCE-7C6B1B84D832}" type="datetime1">
              <a:rPr lang="en-IE" smtClean="0"/>
              <a:t>15/10/2024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86186" y="6459787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00460" y="6459787"/>
            <a:ext cx="1312025" cy="365125"/>
          </a:xfrm>
          <a:prstGeom prst="rect">
            <a:avLst/>
          </a:prstGeo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14780"/>
            <a:ext cx="2628900" cy="5757421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14779"/>
            <a:ext cx="7734300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2" y="6459787"/>
            <a:ext cx="2472271" cy="365125"/>
          </a:xfrm>
          <a:prstGeom prst="rect">
            <a:avLst/>
          </a:prstGeom>
        </p:spPr>
        <p:txBody>
          <a:bodyPr/>
          <a:lstStyle/>
          <a:p>
            <a:fld id="{489F154C-EE93-9C4A-8CB9-55D4E003EA9D}" type="datetime1">
              <a:rPr lang="en-IE" smtClean="0"/>
              <a:t>15/10/2024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86186" y="6459787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00460" y="6459787"/>
            <a:ext cx="1312025" cy="365125"/>
          </a:xfrm>
          <a:prstGeom prst="rect">
            <a:avLst/>
          </a:prstGeo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Font typeface="Arial" charset="0"/>
              <a:buNone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2" y="6459787"/>
            <a:ext cx="2472271" cy="365125"/>
          </a:xfrm>
          <a:prstGeom prst="rect">
            <a:avLst/>
          </a:prstGeom>
        </p:spPr>
        <p:txBody>
          <a:bodyPr/>
          <a:lstStyle/>
          <a:p>
            <a:fld id="{2D615582-544E-B740-AD40-D503B05F1168}" type="datetime1">
              <a:rPr lang="en-IE" smtClean="0"/>
              <a:t>15/10/2024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86186" y="6459787"/>
            <a:ext cx="4822804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00460" y="6459787"/>
            <a:ext cx="131202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2" y="6459787"/>
            <a:ext cx="2472271" cy="365125"/>
          </a:xfrm>
          <a:prstGeom prst="rect">
            <a:avLst/>
          </a:prstGeom>
        </p:spPr>
        <p:txBody>
          <a:bodyPr/>
          <a:lstStyle/>
          <a:p>
            <a:fld id="{FF5652DC-5C33-EB4D-8111-C9B29CAF8573}" type="datetime1">
              <a:rPr lang="en-IE" smtClean="0"/>
              <a:t>15/10/2024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86186" y="6459787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00460" y="6459787"/>
            <a:ext cx="1312025" cy="365125"/>
          </a:xfrm>
          <a:prstGeom prst="rect">
            <a:avLst/>
          </a:prstGeo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45075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7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7282" y="6459787"/>
            <a:ext cx="2472271" cy="365125"/>
          </a:xfrm>
          <a:prstGeom prst="rect">
            <a:avLst/>
          </a:prstGeom>
        </p:spPr>
        <p:txBody>
          <a:bodyPr/>
          <a:lstStyle/>
          <a:p>
            <a:fld id="{A1D06E72-21C1-2E4B-B1A0-9FD5AB4B0A51}" type="datetime1">
              <a:rPr lang="en-IE" smtClean="0"/>
              <a:t>15/10/2024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86186" y="6459787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900460" y="6459787"/>
            <a:ext cx="1312025" cy="365125"/>
          </a:xfrm>
          <a:prstGeom prst="rect">
            <a:avLst/>
          </a:prstGeo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45075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097282" y="6459787"/>
            <a:ext cx="2472271" cy="365125"/>
          </a:xfrm>
          <a:prstGeom prst="rect">
            <a:avLst/>
          </a:prstGeom>
        </p:spPr>
        <p:txBody>
          <a:bodyPr/>
          <a:lstStyle/>
          <a:p>
            <a:fld id="{51E0CBF2-C94E-194B-95CE-BED1523C7669}" type="datetime1">
              <a:rPr lang="en-IE" smtClean="0"/>
              <a:t>15/10/2024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686186" y="6459787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9900460" y="6459787"/>
            <a:ext cx="1312025" cy="365125"/>
          </a:xfrm>
          <a:prstGeom prst="rect">
            <a:avLst/>
          </a:prstGeo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45075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097282" y="6459787"/>
            <a:ext cx="2472271" cy="365125"/>
          </a:xfrm>
          <a:prstGeom prst="rect">
            <a:avLst/>
          </a:prstGeom>
        </p:spPr>
        <p:txBody>
          <a:bodyPr/>
          <a:lstStyle/>
          <a:p>
            <a:fld id="{81A5F43C-6E6B-4C4D-94A4-A610D5D96BF6}" type="datetime1">
              <a:rPr lang="en-IE" smtClean="0"/>
              <a:t>15/10/2024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686186" y="6459787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900460" y="6459787"/>
            <a:ext cx="1312025" cy="365125"/>
          </a:xfrm>
          <a:prstGeom prst="rect">
            <a:avLst/>
          </a:prstGeo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097282" y="6459787"/>
            <a:ext cx="2472271" cy="365125"/>
          </a:xfrm>
          <a:prstGeom prst="rect">
            <a:avLst/>
          </a:prstGeom>
        </p:spPr>
        <p:txBody>
          <a:bodyPr/>
          <a:lstStyle/>
          <a:p>
            <a:fld id="{FA458CFE-F394-1848-B06F-D0969051A791}" type="datetime1">
              <a:rPr lang="en-IE" smtClean="0"/>
              <a:t>15/10/2024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686186" y="6459787"/>
            <a:ext cx="4822804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9900460" y="6459787"/>
            <a:ext cx="1312025" cy="365125"/>
          </a:xfrm>
          <a:prstGeom prst="rect">
            <a:avLst/>
          </a:prstGeo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8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3650" y="731520"/>
            <a:ext cx="6679191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3" y="6459787"/>
            <a:ext cx="2618511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8E5A137B-DDE5-2E4F-9164-C9930E7C3C78}" type="datetime1">
              <a:rPr lang="en-IE" smtClean="0"/>
              <a:t>15/10/2024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7"/>
            <a:ext cx="4648200" cy="36512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900460" y="6459787"/>
            <a:ext cx="131202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7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9360" cy="822960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" y="0"/>
            <a:ext cx="12191985" cy="4915076"/>
          </a:xfrm>
          <a:solidFill>
            <a:schemeClr val="accent2"/>
          </a:solid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907024"/>
            <a:ext cx="1011936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7282" y="6459787"/>
            <a:ext cx="2472271" cy="365125"/>
          </a:xfrm>
          <a:prstGeom prst="rect">
            <a:avLst/>
          </a:prstGeom>
        </p:spPr>
        <p:txBody>
          <a:bodyPr/>
          <a:lstStyle/>
          <a:p>
            <a:fld id="{E28FC310-D5FC-0C4E-B3F6-FA08C07CD5E1}" type="datetime1">
              <a:rPr lang="en-IE" smtClean="0"/>
              <a:t>15/10/2024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86186" y="6459787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900460" y="6459787"/>
            <a:ext cx="1312025" cy="365125"/>
          </a:xfrm>
          <a:prstGeom prst="rect">
            <a:avLst/>
          </a:prstGeo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79" y="1845734"/>
            <a:ext cx="100584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6543FF-3A6F-DA4D-8643-E889897F26A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itle Placeholder 10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12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1" r:id="rId1"/>
    <p:sldLayoutId id="2147483862" r:id="rId2"/>
    <p:sldLayoutId id="2147483863" r:id="rId3"/>
    <p:sldLayoutId id="2147483864" r:id="rId4"/>
    <p:sldLayoutId id="2147483865" r:id="rId5"/>
    <p:sldLayoutId id="2147483866" r:id="rId6"/>
    <p:sldLayoutId id="2147483867" r:id="rId7"/>
    <p:sldLayoutId id="2147483868" r:id="rId8"/>
    <p:sldLayoutId id="2147483869" r:id="rId9"/>
    <p:sldLayoutId id="2147483870" r:id="rId10"/>
    <p:sldLayoutId id="21474838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415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Web Design &amp; Development</a:t>
            </a:r>
            <a:br>
              <a:rPr lang="en-US" dirty="0"/>
            </a:br>
            <a:r>
              <a:rPr lang="en-US" sz="4400" dirty="0"/>
              <a:t>Y2/</a:t>
            </a:r>
            <a:r>
              <a:rPr lang="en-US" sz="4400" dirty="0" err="1"/>
              <a:t>Sem</a:t>
            </a:r>
            <a:r>
              <a:rPr lang="en-US" sz="4400" dirty="0"/>
              <a:t> 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Week 5. basic Forms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70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495550" y="2010337"/>
            <a:ext cx="7543801" cy="4023360"/>
          </a:xfrm>
          <a:solidFill>
            <a:schemeClr val="bg1">
              <a:tint val="90000"/>
              <a:shade val="97000"/>
              <a:satMod val="130000"/>
            </a:schemeClr>
          </a:solidFill>
        </p:spPr>
        <p:txBody>
          <a:bodyPr>
            <a:normAutofit/>
          </a:bodyPr>
          <a:lstStyle/>
          <a:p>
            <a:r>
              <a:rPr lang="en-US" dirty="0"/>
              <a:t>Using POST method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40BF929-C65C-393D-B576-C905029113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7978" y="3202492"/>
            <a:ext cx="4231146" cy="2206761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&lt;form&gt; element</a:t>
            </a:r>
          </a:p>
        </p:txBody>
      </p:sp>
      <p:sp>
        <p:nvSpPr>
          <p:cNvPr id="12" name="Left Arrow 11"/>
          <p:cNvSpPr/>
          <p:nvPr/>
        </p:nvSpPr>
        <p:spPr>
          <a:xfrm>
            <a:off x="2978799" y="4793667"/>
            <a:ext cx="721934" cy="35083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759230" y="4793667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Click submit</a:t>
            </a:r>
          </a:p>
        </p:txBody>
      </p:sp>
      <p:sp>
        <p:nvSpPr>
          <p:cNvPr id="16" name="Bent-Up Arrow 15"/>
          <p:cNvSpPr/>
          <p:nvPr/>
        </p:nvSpPr>
        <p:spPr>
          <a:xfrm rot="5400000">
            <a:off x="2644216" y="5394709"/>
            <a:ext cx="775162" cy="649752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7075201" y="3179081"/>
            <a:ext cx="2454474" cy="1754326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For below In Chrome </a:t>
            </a:r>
            <a:r>
              <a:rPr lang="mr-IN" dirty="0"/>
              <a:t>–</a:t>
            </a:r>
            <a:r>
              <a:rPr lang="en-US" dirty="0"/>
              <a:t> via developer tools, choose “Network, click on page being viewed and “Payload” .</a:t>
            </a:r>
          </a:p>
        </p:txBody>
      </p:sp>
      <p:cxnSp>
        <p:nvCxnSpPr>
          <p:cNvPr id="19" name="Straight Arrow Connector 18"/>
          <p:cNvCxnSpPr>
            <a:cxnSpLocks/>
          </p:cNvCxnSpPr>
          <p:nvPr/>
        </p:nvCxnSpPr>
        <p:spPr>
          <a:xfrm flipH="1">
            <a:off x="5246323" y="4483740"/>
            <a:ext cx="1813026" cy="878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5212" y="1892437"/>
            <a:ext cx="4762500" cy="1079500"/>
          </a:xfrm>
          <a:prstGeom prst="rect">
            <a:avLst/>
          </a:prstGeo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AEC2683-2B7C-EE8A-D002-AE00791F29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9309" y="5493947"/>
            <a:ext cx="3474027" cy="107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298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ln>
            <a:solidFill>
              <a:schemeClr val="tx1"/>
            </a:solidFill>
            <a:prstDash val="sysDash"/>
          </a:ln>
        </p:spPr>
        <p:txBody>
          <a:bodyPr>
            <a:normAutofit/>
          </a:bodyPr>
          <a:lstStyle/>
          <a:p>
            <a:r>
              <a:rPr lang="en-US" dirty="0"/>
              <a:t>Form inputs (text input fields, checkboxes, dropdowns </a:t>
            </a:r>
            <a:r>
              <a:rPr lang="en-US" dirty="0" err="1"/>
              <a:t>etc</a:t>
            </a:r>
            <a:r>
              <a:rPr lang="en-US" dirty="0"/>
              <a:t>) </a:t>
            </a:r>
            <a:r>
              <a:rPr lang="mr-IN" dirty="0"/>
              <a:t>–</a:t>
            </a:r>
            <a:r>
              <a:rPr lang="en-US" dirty="0"/>
              <a:t> are preceded by a &lt;</a:t>
            </a:r>
            <a:r>
              <a:rPr lang="en-US" b="1" dirty="0"/>
              <a:t>label&gt;</a:t>
            </a:r>
          </a:p>
          <a:p>
            <a:endParaRPr lang="en-US" b="1" dirty="0"/>
          </a:p>
          <a:p>
            <a:endParaRPr lang="en-US" b="1" dirty="0"/>
          </a:p>
          <a:p>
            <a:endParaRPr lang="en-US" dirty="0"/>
          </a:p>
          <a:p>
            <a:r>
              <a:rPr lang="en-US" dirty="0"/>
              <a:t>Visual cue for user </a:t>
            </a:r>
            <a:r>
              <a:rPr lang="mr-IN" dirty="0"/>
              <a:t>–</a:t>
            </a:r>
            <a:r>
              <a:rPr lang="en-US" dirty="0"/>
              <a:t> what the field for</a:t>
            </a:r>
          </a:p>
          <a:p>
            <a:r>
              <a:rPr lang="en-US" dirty="0"/>
              <a:t>&lt;label&gt; is a semantic element, should only be found in &lt;form&gt; element</a:t>
            </a:r>
          </a:p>
          <a:p>
            <a:r>
              <a:rPr lang="en-US" dirty="0"/>
              <a:t>&lt;label&gt; is paired with a specific form control through the </a:t>
            </a:r>
            <a:r>
              <a:rPr lang="en-US" b="1" dirty="0"/>
              <a:t>for</a:t>
            </a:r>
            <a:r>
              <a:rPr lang="en-US" dirty="0"/>
              <a:t> attribute matching the </a:t>
            </a:r>
            <a:r>
              <a:rPr lang="en-US" b="1" dirty="0"/>
              <a:t>id</a:t>
            </a:r>
            <a:r>
              <a:rPr lang="en-US" dirty="0"/>
              <a:t> attribute of the related input element</a:t>
            </a:r>
          </a:p>
          <a:p>
            <a:r>
              <a:rPr lang="en-US" b="1" dirty="0"/>
              <a:t>Best Practice : Labels should be above the field they relate to</a:t>
            </a:r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inputs need &lt;label&gt;</a:t>
            </a:r>
          </a:p>
        </p:txBody>
      </p:sp>
      <p:pic>
        <p:nvPicPr>
          <p:cNvPr id="6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5750" y="2583007"/>
            <a:ext cx="7213600" cy="609600"/>
          </a:xfrm>
          <a:prstGeom prst="rect">
            <a:avLst/>
          </a:prstGeo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9" name="Straight Connector 8"/>
          <p:cNvCxnSpPr/>
          <p:nvPr/>
        </p:nvCxnSpPr>
        <p:spPr>
          <a:xfrm>
            <a:off x="3629892" y="2895599"/>
            <a:ext cx="1466605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4170219" y="3053293"/>
            <a:ext cx="1427020" cy="3959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7350" y="3324014"/>
            <a:ext cx="3302000" cy="533400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36680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relevancy of some of these attributes depend on the </a:t>
            </a:r>
            <a:r>
              <a:rPr lang="en-US" b="1" dirty="0"/>
              <a:t>type</a:t>
            </a:r>
            <a:r>
              <a:rPr lang="en-US" dirty="0"/>
              <a:t> attribute of the input field</a:t>
            </a:r>
          </a:p>
          <a:p>
            <a:r>
              <a:rPr lang="en-US" dirty="0"/>
              <a:t>Example of an input text field called ”</a:t>
            </a:r>
            <a:r>
              <a:rPr lang="en-US" dirty="0" err="1"/>
              <a:t>firstname</a:t>
            </a:r>
            <a:r>
              <a:rPr lang="en-US" dirty="0"/>
              <a:t>”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 err="1"/>
              <a:t>maxlength</a:t>
            </a:r>
            <a:r>
              <a:rPr lang="en-US" dirty="0"/>
              <a:t> attribute: specifies the maximum length of the data the user can enter</a:t>
            </a:r>
          </a:p>
          <a:p>
            <a:r>
              <a:rPr lang="en-US" b="1" dirty="0"/>
              <a:t>required</a:t>
            </a:r>
            <a:r>
              <a:rPr lang="en-US" dirty="0"/>
              <a:t> attribute : if no value entered and form is submitted </a:t>
            </a:r>
            <a:r>
              <a:rPr lang="mr-IN" dirty="0"/>
              <a:t>–</a:t>
            </a:r>
            <a:r>
              <a:rPr lang="en-US" dirty="0"/>
              <a:t> browser will throw error </a:t>
            </a:r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&lt;input&gt; attributes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6572" y="3039995"/>
            <a:ext cx="7213600" cy="609600"/>
          </a:xfrm>
          <a:prstGeom prst="rect">
            <a:avLst/>
          </a:prstGeo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Content Placeholder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0061" y="4969139"/>
            <a:ext cx="3492500" cy="1536700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TextBox 8"/>
          <p:cNvSpPr txBox="1"/>
          <p:nvPr/>
        </p:nvSpPr>
        <p:spPr>
          <a:xfrm>
            <a:off x="8949345" y="573748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088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placeholder</a:t>
            </a:r>
            <a:r>
              <a:rPr lang="en-US" dirty="0"/>
              <a:t> attribute allows hint text to be added to a text input field</a:t>
            </a:r>
          </a:p>
          <a:p>
            <a:r>
              <a:rPr lang="en-US" dirty="0"/>
              <a:t>HTML5 element </a:t>
            </a:r>
            <a:r>
              <a:rPr lang="mr-IN" dirty="0"/>
              <a:t>–</a:t>
            </a:r>
            <a:r>
              <a:rPr lang="en-US" dirty="0"/>
              <a:t> fully supported across browsers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Disadvantage </a:t>
            </a:r>
            <a:r>
              <a:rPr lang="mr-IN" dirty="0"/>
              <a:t>–</a:t>
            </a:r>
            <a:r>
              <a:rPr lang="en-US" dirty="0"/>
              <a:t> disappears on entering data </a:t>
            </a:r>
          </a:p>
          <a:p>
            <a:r>
              <a:rPr lang="en-US" dirty="0"/>
              <a:t>Alternative - add help text above or below input field </a:t>
            </a:r>
            <a:r>
              <a:rPr lang="mr-IN" dirty="0"/>
              <a:t>–</a:t>
            </a:r>
            <a:r>
              <a:rPr lang="en-US" dirty="0"/>
              <a:t> always remains on screen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Placeholder attribute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6239" y="3470605"/>
            <a:ext cx="4483100" cy="109220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600" y="2570419"/>
            <a:ext cx="7416800" cy="787400"/>
          </a:xfrm>
          <a:prstGeom prst="rect">
            <a:avLst/>
          </a:prstGeo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805810"/>
            <a:ext cx="4470400" cy="111760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TextBox 9"/>
          <p:cNvSpPr txBox="1"/>
          <p:nvPr/>
        </p:nvSpPr>
        <p:spPr>
          <a:xfrm>
            <a:off x="7277562" y="4083354"/>
            <a:ext cx="2951018" cy="646331"/>
          </a:xfrm>
          <a:prstGeom prst="rect">
            <a:avLst/>
          </a:prstGeom>
          <a:solidFill>
            <a:schemeClr val="accent1"/>
          </a:solidFill>
          <a:effectLst>
            <a:outerShdw blurRad="50800" dist="50800" dir="5400000" algn="ctr" rotWithShape="0">
              <a:srgbClr val="FFC000"/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/>
              <a:t>hint text disappears when user enters data into field</a:t>
            </a:r>
          </a:p>
        </p:txBody>
      </p:sp>
    </p:spTree>
    <p:extLst>
      <p:ext uri="{BB962C8B-B14F-4D97-AF65-F5344CB8AC3E}">
        <p14:creationId xmlns:p14="http://schemas.microsoft.com/office/powerpoint/2010/main" val="1594815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&lt;input&gt; check boxes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Wrap checkbox in a label </a:t>
            </a:r>
            <a:r>
              <a:rPr lang="mr-IN" dirty="0"/>
              <a:t>–</a:t>
            </a:r>
            <a:r>
              <a:rPr lang="en-US" dirty="0"/>
              <a:t> easier for user to check field</a:t>
            </a:r>
          </a:p>
          <a:p>
            <a:r>
              <a:rPr lang="en-US" b="1" dirty="0"/>
              <a:t>checked</a:t>
            </a:r>
            <a:r>
              <a:rPr lang="en-US" dirty="0"/>
              <a:t> attribute</a:t>
            </a:r>
            <a:r>
              <a:rPr lang="mr-IN" dirty="0"/>
              <a:t>–</a:t>
            </a:r>
            <a:r>
              <a:rPr lang="en-US" dirty="0"/>
              <a:t> makes the field checked by default</a:t>
            </a:r>
          </a:p>
          <a:p>
            <a:r>
              <a:rPr lang="en-US" b="1" dirty="0"/>
              <a:t>disabled</a:t>
            </a:r>
            <a:r>
              <a:rPr lang="en-US" dirty="0"/>
              <a:t> attribute </a:t>
            </a:r>
            <a:r>
              <a:rPr lang="mr-IN" dirty="0"/>
              <a:t>–</a:t>
            </a:r>
            <a:r>
              <a:rPr lang="en-US" dirty="0"/>
              <a:t> usable for all form elements. Disallows user from entering information in that field</a:t>
            </a:r>
          </a:p>
          <a:p>
            <a:r>
              <a:rPr lang="en-US" sz="1800" i="1" dirty="0"/>
              <a:t>Question : give an example/context of using required attribute on checkbox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9742" y="4080923"/>
            <a:ext cx="6086641" cy="1882567"/>
          </a:xfrm>
          <a:prstGeom prst="rect">
            <a:avLst/>
          </a:prstGeo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Content Placeholder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4036" y="5657919"/>
            <a:ext cx="3803943" cy="1166992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868410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Radio buttons are </a:t>
            </a:r>
            <a:r>
              <a:rPr lang="en-US"/>
              <a:t>mutually exclusive - </a:t>
            </a:r>
            <a:r>
              <a:rPr lang="en-US" dirty="0"/>
              <a:t>only one with the same name is selectable</a:t>
            </a:r>
          </a:p>
          <a:p>
            <a:r>
              <a:rPr lang="en-US" b="1" dirty="0"/>
              <a:t>checked</a:t>
            </a:r>
            <a:r>
              <a:rPr lang="en-US" dirty="0"/>
              <a:t> attribute is usable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&lt;input&gt; radio buttons	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7658" y="3017128"/>
            <a:ext cx="5081963" cy="3007013"/>
          </a:xfrm>
          <a:prstGeom prst="rect">
            <a:avLst/>
          </a:prstGeo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8922" y="3909212"/>
            <a:ext cx="2931968" cy="2550574"/>
          </a:xfrm>
          <a:prstGeom prst="rect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448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Known as selects, combo boxes, drop downs</a:t>
            </a:r>
          </a:p>
          <a:p>
            <a:r>
              <a:rPr lang="en-US" b="1" dirty="0"/>
              <a:t>multiple</a:t>
            </a:r>
            <a:r>
              <a:rPr lang="en-US" dirty="0"/>
              <a:t> attribute</a:t>
            </a:r>
            <a:r>
              <a:rPr lang="mr-IN" dirty="0"/>
              <a:t>–</a:t>
            </a:r>
            <a:r>
              <a:rPr lang="en-US" dirty="0"/>
              <a:t> allows many options to be selected (ctrl + click)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&lt;select&gt; element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1623" y="2955645"/>
            <a:ext cx="5491018" cy="2451545"/>
          </a:xfrm>
          <a:prstGeom prst="rect">
            <a:avLst/>
          </a:prstGeo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7304" y="4181417"/>
            <a:ext cx="3670300" cy="201930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844704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 line text box </a:t>
            </a:r>
            <a:r>
              <a:rPr lang="mr-IN" dirty="0"/>
              <a:t>–</a:t>
            </a:r>
            <a:r>
              <a:rPr lang="en-US" dirty="0"/>
              <a:t> increase </a:t>
            </a:r>
            <a:r>
              <a:rPr lang="en-US" b="1" dirty="0"/>
              <a:t>rows</a:t>
            </a:r>
            <a:r>
              <a:rPr lang="en-US" dirty="0"/>
              <a:t> attribute to increase height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&lt;</a:t>
            </a:r>
            <a:r>
              <a:rPr lang="en-US" dirty="0" err="1"/>
              <a:t>textarea</a:t>
            </a:r>
            <a:r>
              <a:rPr lang="en-US" dirty="0"/>
              <a:t>&gt;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6960" y="2791178"/>
            <a:ext cx="6732431" cy="685800"/>
          </a:xfrm>
          <a:prstGeom prst="rect">
            <a:avLst/>
          </a:prstGeo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2560" y="3857414"/>
            <a:ext cx="4648200" cy="184150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87097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For basic project purposes </a:t>
            </a:r>
            <a:r>
              <a:rPr lang="mr-IN" dirty="0"/>
              <a:t>–</a:t>
            </a:r>
            <a:r>
              <a:rPr lang="en-US" dirty="0"/>
              <a:t> we will use Javascript to  store/process data from forms using the following basics.,</a:t>
            </a:r>
          </a:p>
          <a:p>
            <a:pPr marL="342900" indent="-342900">
              <a:buFont typeface="Arial" charset="0"/>
              <a:buChar char="•"/>
            </a:pPr>
            <a:r>
              <a:rPr lang="en-US"/>
              <a:t>Javascript object </a:t>
            </a:r>
            <a:r>
              <a:rPr lang="en-US" dirty="0"/>
              <a:t>to get data from forms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err="1"/>
              <a:t>console.log</a:t>
            </a:r>
            <a:r>
              <a:rPr lang="en-US" dirty="0"/>
              <a:t>() to push data to browser developer tools (console view)</a:t>
            </a:r>
          </a:p>
          <a:p>
            <a:pPr marL="726948" lvl="1" indent="-342900">
              <a:buFont typeface="Arial" charset="0"/>
              <a:buChar char="•"/>
            </a:pPr>
            <a:r>
              <a:rPr lang="en-US" dirty="0" err="1"/>
              <a:t>console.log</a:t>
            </a:r>
            <a:r>
              <a:rPr lang="en-US" dirty="0"/>
              <a:t>( </a:t>
            </a:r>
            <a:r>
              <a:rPr lang="en-US" dirty="0" err="1"/>
              <a:t>formValues</a:t>
            </a:r>
            <a:r>
              <a:rPr lang="en-US" dirty="0"/>
              <a:t> );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err="1"/>
              <a:t>localStorage</a:t>
            </a:r>
            <a:r>
              <a:rPr lang="en-US" dirty="0"/>
              <a:t> web object to store session information</a:t>
            </a:r>
          </a:p>
          <a:p>
            <a:pPr marL="525780" lvl="2" indent="-342900">
              <a:spcBef>
                <a:spcPts val="1200"/>
              </a:spcBef>
              <a:spcAft>
                <a:spcPts val="200"/>
              </a:spcAft>
              <a:buSzPct val="100000"/>
              <a:buFont typeface="Arial" charset="0"/>
              <a:buChar char="•"/>
            </a:pPr>
            <a:r>
              <a:rPr lang="en-US" dirty="0" err="1"/>
              <a:t>localStorage.setItem</a:t>
            </a:r>
            <a:r>
              <a:rPr lang="en-US" dirty="0"/>
              <a:t>(’</a:t>
            </a:r>
            <a:r>
              <a:rPr lang="en-US" dirty="0" err="1"/>
              <a:t>petName</a:t>
            </a:r>
            <a:r>
              <a:rPr lang="en-US" dirty="0"/>
              <a:t>', ‘Rover’)); // call this in </a:t>
            </a:r>
            <a:r>
              <a:rPr lang="en-US" dirty="0" err="1"/>
              <a:t>petname.html</a:t>
            </a:r>
            <a:endParaRPr lang="en-US" dirty="0"/>
          </a:p>
          <a:p>
            <a:pPr marL="525780" lvl="2" indent="-342900">
              <a:spcBef>
                <a:spcPts val="1200"/>
              </a:spcBef>
              <a:spcAft>
                <a:spcPts val="200"/>
              </a:spcAft>
              <a:buSzPct val="100000"/>
              <a:buFont typeface="Arial" charset="0"/>
              <a:buChar char="•"/>
            </a:pP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petName</a:t>
            </a:r>
            <a:r>
              <a:rPr lang="en-US" dirty="0"/>
              <a:t> = </a:t>
            </a:r>
            <a:r>
              <a:rPr lang="en-US" dirty="0" err="1"/>
              <a:t>localStorage.getItem</a:t>
            </a:r>
            <a:r>
              <a:rPr lang="en-US" dirty="0"/>
              <a:t>(’</a:t>
            </a:r>
            <a:r>
              <a:rPr lang="en-US" dirty="0" err="1"/>
              <a:t>petName</a:t>
            </a:r>
            <a:r>
              <a:rPr lang="en-US" dirty="0"/>
              <a:t>'); // retrieve in </a:t>
            </a:r>
            <a:r>
              <a:rPr lang="en-US" dirty="0" err="1"/>
              <a:t>mypets.html</a:t>
            </a:r>
            <a:r>
              <a:rPr lang="en-US" dirty="0"/>
              <a:t> </a:t>
            </a:r>
            <a:r>
              <a:rPr lang="mr-IN" dirty="0"/>
              <a:t>–</a:t>
            </a:r>
            <a:r>
              <a:rPr lang="en-US" dirty="0"/>
              <a:t> different page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JSON call to convert </a:t>
            </a:r>
            <a:r>
              <a:rPr lang="en-US" dirty="0" err="1"/>
              <a:t>Javascript</a:t>
            </a:r>
            <a:r>
              <a:rPr lang="en-US" dirty="0"/>
              <a:t> arrays to string name value pair</a:t>
            </a:r>
          </a:p>
          <a:p>
            <a:pPr marL="726948" lvl="1" indent="-342900">
              <a:buFont typeface="Arial" charset="0"/>
              <a:buChar char="•"/>
            </a:pPr>
            <a:r>
              <a:rPr lang="en-US" dirty="0"/>
              <a:t> </a:t>
            </a:r>
            <a:r>
              <a:rPr lang="en-US" dirty="0" err="1"/>
              <a:t>localStorage.setItem</a:t>
            </a:r>
            <a:r>
              <a:rPr lang="en-US" dirty="0"/>
              <a:t>('</a:t>
            </a:r>
            <a:r>
              <a:rPr lang="en-US" dirty="0" err="1"/>
              <a:t>regForm</a:t>
            </a:r>
            <a:r>
              <a:rPr lang="en-US" dirty="0"/>
              <a:t>', </a:t>
            </a:r>
            <a:r>
              <a:rPr lang="en-US" dirty="0" err="1"/>
              <a:t>JSON.stringify</a:t>
            </a:r>
            <a:r>
              <a:rPr lang="en-US" dirty="0"/>
              <a:t>(</a:t>
            </a:r>
            <a:r>
              <a:rPr lang="en-US" dirty="0" err="1"/>
              <a:t>formValues</a:t>
            </a:r>
            <a:r>
              <a:rPr lang="en-US" dirty="0"/>
              <a:t>));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JSON call to convert JSON string back to </a:t>
            </a:r>
            <a:r>
              <a:rPr lang="en-US" dirty="0" err="1"/>
              <a:t>Javascript</a:t>
            </a:r>
            <a:r>
              <a:rPr lang="en-US" dirty="0"/>
              <a:t> array</a:t>
            </a:r>
          </a:p>
          <a:p>
            <a:pPr marL="726948" lvl="1" indent="-342900">
              <a:buFont typeface="Arial" charset="0"/>
              <a:buChar char="•"/>
            </a:pP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formValues</a:t>
            </a:r>
            <a:r>
              <a:rPr lang="en-US" dirty="0"/>
              <a:t> = </a:t>
            </a:r>
            <a:r>
              <a:rPr lang="en-US" dirty="0" err="1"/>
              <a:t>JSON.parse</a:t>
            </a:r>
            <a:r>
              <a:rPr lang="en-US" dirty="0"/>
              <a:t>(</a:t>
            </a:r>
            <a:r>
              <a:rPr lang="en-US" dirty="0" err="1"/>
              <a:t>localStorage.getItem</a:t>
            </a:r>
            <a:r>
              <a:rPr lang="en-US" dirty="0"/>
              <a:t>('</a:t>
            </a:r>
            <a:r>
              <a:rPr lang="en-US" dirty="0" err="1"/>
              <a:t>regForm</a:t>
            </a:r>
            <a:r>
              <a:rPr lang="en-US" dirty="0"/>
              <a:t>'));</a:t>
            </a:r>
          </a:p>
          <a:p>
            <a:pPr marL="342900" indent="-342900">
              <a:buFont typeface="Arial" charset="0"/>
              <a:buChar char="•"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Getting values from a form – we will cover this in future tutorial..</a:t>
            </a:r>
          </a:p>
        </p:txBody>
      </p:sp>
    </p:spTree>
    <p:extLst>
      <p:ext uri="{BB962C8B-B14F-4D97-AF65-F5344CB8AC3E}">
        <p14:creationId xmlns:p14="http://schemas.microsoft.com/office/powerpoint/2010/main" val="1145957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code called from the bottom of your html file </a:t>
            </a:r>
            <a:r>
              <a:rPr lang="mr-IN" dirty="0"/>
              <a:t>–</a:t>
            </a:r>
            <a:r>
              <a:rPr lang="en-US" dirty="0"/>
              <a:t> could be also loaded as </a:t>
            </a:r>
            <a:r>
              <a:rPr lang="en-US" dirty="0" err="1"/>
              <a:t>customjs</a:t>
            </a:r>
            <a:r>
              <a:rPr lang="en-US" dirty="0"/>
              <a:t>\</a:t>
            </a:r>
            <a:r>
              <a:rPr lang="en-US" dirty="0" err="1"/>
              <a:t>project.js</a:t>
            </a:r>
            <a:r>
              <a:rPr lang="en-US" dirty="0"/>
              <a:t> or similar </a:t>
            </a:r>
            <a:r>
              <a:rPr lang="en-US" dirty="0">
                <a:sym typeface="Wingdings"/>
              </a:rPr>
              <a:t>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6AA5282-3F5F-BD45-A3EB-26E0A08422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72" y="2548187"/>
            <a:ext cx="8648700" cy="391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59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are you doing?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Week 5 already!!</a:t>
            </a:r>
          </a:p>
          <a:p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MCQ1  completed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MCQ2  – 15/16</a:t>
            </a:r>
            <a:r>
              <a:rPr lang="en-US" baseline="30000" dirty="0"/>
              <a:t>th</a:t>
            </a:r>
            <a:r>
              <a:rPr lang="en-US" dirty="0"/>
              <a:t> October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MCQ on Weeks1 to 5 – 22/23 October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Project wireframes – Week 7 - 4</a:t>
            </a:r>
            <a:r>
              <a:rPr lang="en-US" baseline="30000" dirty="0"/>
              <a:t>th</a:t>
            </a:r>
            <a:r>
              <a:rPr lang="en-US" dirty="0"/>
              <a:t> November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r>
              <a:rPr lang="en-US" dirty="0"/>
              <a:t>This is a </a:t>
            </a:r>
            <a:r>
              <a:rPr lang="en-US" b="1" u="sng" dirty="0"/>
              <a:t>tough</a:t>
            </a:r>
            <a:r>
              <a:rPr lang="en-US" dirty="0"/>
              <a:t> semester for you – with lots of project work across modules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075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fontAlgn="base"/>
            <a:r>
              <a:rPr lang="en-US" dirty="0"/>
              <a:t>User account on website</a:t>
            </a:r>
          </a:p>
          <a:p>
            <a:pPr lvl="1" fontAlgn="base"/>
            <a:r>
              <a:rPr lang="en-US" dirty="0"/>
              <a:t>Register/signup, login, forgot password</a:t>
            </a:r>
          </a:p>
          <a:p>
            <a:pPr lvl="1" fontAlgn="base"/>
            <a:r>
              <a:rPr lang="en-US" dirty="0"/>
              <a:t>Personal details, Payment details, Delivery details</a:t>
            </a:r>
          </a:p>
          <a:p>
            <a:pPr fontAlgn="base"/>
            <a:r>
              <a:rPr lang="en-US" dirty="0"/>
              <a:t>Online shopping</a:t>
            </a:r>
          </a:p>
          <a:p>
            <a:pPr lvl="1" fontAlgn="base"/>
            <a:r>
              <a:rPr lang="en-US" dirty="0"/>
              <a:t>Payment page, checkout page</a:t>
            </a:r>
          </a:p>
          <a:p>
            <a:pPr fontAlgn="base"/>
            <a:r>
              <a:rPr lang="en-US" dirty="0"/>
              <a:t>Filtering content </a:t>
            </a:r>
          </a:p>
          <a:p>
            <a:pPr lvl="1" fontAlgn="base"/>
            <a:r>
              <a:rPr lang="en-US" dirty="0"/>
              <a:t>Dropdowns, checkboxes, radio buttons</a:t>
            </a:r>
          </a:p>
          <a:p>
            <a:pPr fontAlgn="base"/>
            <a:r>
              <a:rPr lang="en-US" dirty="0"/>
              <a:t>Search</a:t>
            </a:r>
          </a:p>
          <a:p>
            <a:pPr lvl="1" fontAlgn="base"/>
            <a:r>
              <a:rPr lang="en-US" dirty="0"/>
              <a:t>Search box</a:t>
            </a:r>
          </a:p>
          <a:p>
            <a:pPr fontAlgn="base"/>
            <a:r>
              <a:rPr lang="en-US" dirty="0"/>
              <a:t>Uploading files</a:t>
            </a:r>
          </a:p>
          <a:p>
            <a:pPr lvl="1" fontAlgn="base"/>
            <a:r>
              <a:rPr lang="en-US" dirty="0"/>
              <a:t>Uploading assignment to Moodle, change profile image on social media site</a:t>
            </a:r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form interaction</a:t>
            </a:r>
          </a:p>
        </p:txBody>
      </p:sp>
    </p:spTree>
    <p:extLst>
      <p:ext uri="{BB962C8B-B14F-4D97-AF65-F5344CB8AC3E}">
        <p14:creationId xmlns:p14="http://schemas.microsoft.com/office/powerpoint/2010/main" val="1849560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Type of controls</a:t>
            </a:r>
          </a:p>
          <a:p>
            <a:pPr lvl="1" fontAlgn="base"/>
            <a:r>
              <a:rPr lang="en-US" dirty="0"/>
              <a:t>text inputs (for one or multiple lines)</a:t>
            </a:r>
          </a:p>
          <a:p>
            <a:pPr lvl="1" fontAlgn="base"/>
            <a:r>
              <a:rPr lang="en-US" dirty="0"/>
              <a:t>radio buttons, checkboxes. dropdowns</a:t>
            </a:r>
          </a:p>
          <a:p>
            <a:pPr lvl="1" fontAlgn="base"/>
            <a:r>
              <a:rPr lang="en-US" dirty="0"/>
              <a:t>File upload</a:t>
            </a:r>
          </a:p>
          <a:p>
            <a:pPr lvl="1" fontAlgn="base"/>
            <a:r>
              <a:rPr lang="en-US" dirty="0"/>
              <a:t>submit buttons</a:t>
            </a:r>
          </a:p>
          <a:p>
            <a:pPr fontAlgn="base"/>
            <a:r>
              <a:rPr lang="en-US" dirty="0"/>
              <a:t>Some of the above use the &lt;</a:t>
            </a:r>
            <a:r>
              <a:rPr lang="en-US" b="1" dirty="0"/>
              <a:t>input</a:t>
            </a:r>
            <a:r>
              <a:rPr lang="en-US" dirty="0"/>
              <a:t>&gt; tag </a:t>
            </a:r>
            <a:r>
              <a:rPr lang="mr-IN" dirty="0"/>
              <a:t>–</a:t>
            </a:r>
            <a:r>
              <a:rPr lang="en-US" dirty="0"/>
              <a:t> this is defined by the </a:t>
            </a:r>
            <a:r>
              <a:rPr lang="en-US" b="1" dirty="0"/>
              <a:t>type</a:t>
            </a:r>
            <a:r>
              <a:rPr lang="en-US" dirty="0"/>
              <a:t> attribute. We will see this attribute used later to define different types of input from the user</a:t>
            </a:r>
          </a:p>
          <a:p>
            <a:pPr fontAlgn="base"/>
            <a:endParaRPr lang="en-US" dirty="0"/>
          </a:p>
          <a:p>
            <a:pPr fontAlgn="base"/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controls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5857" y="4201746"/>
            <a:ext cx="3317506" cy="1667348"/>
          </a:xfrm>
          <a:prstGeom prst="rect">
            <a:avLst/>
          </a:prstGeo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60377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Field labels </a:t>
            </a:r>
            <a:r>
              <a:rPr lang="mr-IN" dirty="0"/>
              <a:t>–</a:t>
            </a:r>
            <a:r>
              <a:rPr lang="en-US" dirty="0"/>
              <a:t> what the input field is for?</a:t>
            </a:r>
          </a:p>
          <a:p>
            <a:pPr lvl="1"/>
            <a:r>
              <a:rPr lang="en-US" dirty="0"/>
              <a:t>Displayed above the input field </a:t>
            </a:r>
            <a:r>
              <a:rPr lang="mr-IN" dirty="0"/>
              <a:t>–</a:t>
            </a:r>
            <a:r>
              <a:rPr lang="en-US" dirty="0"/>
              <a:t> rather than to the left</a:t>
            </a:r>
          </a:p>
          <a:p>
            <a:r>
              <a:rPr lang="en-US" dirty="0"/>
              <a:t>Help text </a:t>
            </a:r>
            <a:r>
              <a:rPr lang="mr-IN" dirty="0"/>
              <a:t>–</a:t>
            </a:r>
            <a:r>
              <a:rPr lang="en-US" dirty="0"/>
              <a:t> any special instructions for entering value</a:t>
            </a:r>
          </a:p>
          <a:p>
            <a:pPr lvl="1"/>
            <a:r>
              <a:rPr lang="en-US" dirty="0"/>
              <a:t>Placeholder </a:t>
            </a:r>
            <a:r>
              <a:rPr lang="mr-IN" dirty="0"/>
              <a:t>–</a:t>
            </a:r>
            <a:r>
              <a:rPr lang="en-US" dirty="0"/>
              <a:t> displayed in the input field</a:t>
            </a:r>
          </a:p>
          <a:p>
            <a:pPr lvl="1"/>
            <a:r>
              <a:rPr lang="en-US" u="sng" dirty="0"/>
              <a:t>or</a:t>
            </a:r>
            <a:r>
              <a:rPr lang="en-US" dirty="0"/>
              <a:t> displayed above or below the input field</a:t>
            </a:r>
          </a:p>
          <a:p>
            <a:r>
              <a:rPr lang="en-US" dirty="0"/>
              <a:t>Input validation/feedback</a:t>
            </a:r>
          </a:p>
          <a:p>
            <a:pPr lvl="1"/>
            <a:r>
              <a:rPr lang="en-US" dirty="0"/>
              <a:t>Highlight errors to user during or after form submission</a:t>
            </a:r>
          </a:p>
          <a:p>
            <a:pPr lvl="1"/>
            <a:r>
              <a:rPr lang="en-US" dirty="0"/>
              <a:t>What fields are invalid and why</a:t>
            </a:r>
          </a:p>
          <a:p>
            <a:r>
              <a:rPr lang="en-US" dirty="0"/>
              <a:t>Failure in submission/feedback</a:t>
            </a:r>
          </a:p>
          <a:p>
            <a:pPr lvl="1"/>
            <a:r>
              <a:rPr lang="en-US" dirty="0"/>
              <a:t>What was incorrect? Why was the submission unsuccessful? What can I do to resolve?</a:t>
            </a:r>
          </a:p>
          <a:p>
            <a:r>
              <a:rPr lang="en-US" dirty="0"/>
              <a:t>Successful submission</a:t>
            </a:r>
          </a:p>
          <a:p>
            <a:pPr lvl="1"/>
            <a:r>
              <a:rPr lang="en-US" dirty="0"/>
              <a:t>What happens next? What should I expect? Do I need to do anything else?</a:t>
            </a:r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Making form completion easy</a:t>
            </a:r>
          </a:p>
        </p:txBody>
      </p:sp>
    </p:spTree>
    <p:extLst>
      <p:ext uri="{BB962C8B-B14F-4D97-AF65-F5344CB8AC3E}">
        <p14:creationId xmlns:p14="http://schemas.microsoft.com/office/powerpoint/2010/main" val="750451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example of user registration (looking for email address and password </a:t>
            </a:r>
            <a:r>
              <a:rPr lang="mr-IN" dirty="0"/>
              <a:t>–</a:t>
            </a:r>
            <a:r>
              <a:rPr lang="en-US" dirty="0"/>
              <a:t> gives us a simple starting example to look at the key parts of any form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example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844800"/>
            <a:ext cx="10690799" cy="2869045"/>
          </a:xfrm>
          <a:prstGeom prst="rect">
            <a:avLst/>
          </a:prstGeo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4212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</a:t>
            </a:r>
            <a:r>
              <a:rPr lang="en-US" b="1" dirty="0"/>
              <a:t>form</a:t>
            </a:r>
            <a:r>
              <a:rPr lang="en-US" dirty="0"/>
              <a:t>&gt; defines an interactive area of a web page which contains controls</a:t>
            </a:r>
          </a:p>
          <a:p>
            <a:r>
              <a:rPr lang="en-US" dirty="0"/>
              <a:t>Controls are input text, radio button, check boxes,  button (submit/cancel) etc.</a:t>
            </a:r>
          </a:p>
          <a:p>
            <a:r>
              <a:rPr lang="en-US" dirty="0"/>
              <a:t>All form controls must appear within the starting &lt;</a:t>
            </a:r>
            <a:r>
              <a:rPr lang="en-US" b="1" dirty="0"/>
              <a:t>form</a:t>
            </a:r>
            <a:r>
              <a:rPr lang="en-US" dirty="0"/>
              <a:t>&gt; and ending &lt;/</a:t>
            </a:r>
            <a:r>
              <a:rPr lang="en-US" b="1" dirty="0"/>
              <a:t>form</a:t>
            </a:r>
            <a:r>
              <a:rPr lang="en-US" dirty="0"/>
              <a:t>&gt; tags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When a form is submitted to a server </a:t>
            </a:r>
            <a:r>
              <a:rPr lang="mr-IN" dirty="0"/>
              <a:t>–</a:t>
            </a:r>
            <a:r>
              <a:rPr lang="en-US" dirty="0"/>
              <a:t> only the controls that are exist within the form can be processed.</a:t>
            </a:r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&lt;form&gt; element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4960" y="4635379"/>
            <a:ext cx="5149040" cy="1241412"/>
          </a:xfrm>
          <a:prstGeom prst="rect">
            <a:avLst/>
          </a:prstGeo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881056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&lt;</a:t>
            </a:r>
            <a:r>
              <a:rPr lang="en-US" b="1" dirty="0"/>
              <a:t>form</a:t>
            </a:r>
            <a:r>
              <a:rPr lang="en-US" dirty="0"/>
              <a:t>&gt; attributes</a:t>
            </a:r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Name </a:t>
            </a:r>
            <a:r>
              <a:rPr lang="mr-IN" dirty="0"/>
              <a:t>–</a:t>
            </a:r>
            <a:r>
              <a:rPr lang="en-US" dirty="0"/>
              <a:t> the name of the form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Action </a:t>
            </a:r>
            <a:r>
              <a:rPr lang="mr-IN" dirty="0"/>
              <a:t>–</a:t>
            </a:r>
            <a:r>
              <a:rPr lang="en-US" dirty="0"/>
              <a:t> what page to send  the form-data when the form is actually submitted. Can be omitted if same page.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Method </a:t>
            </a:r>
            <a:r>
              <a:rPr lang="mr-IN" dirty="0"/>
              <a:t>–</a:t>
            </a:r>
            <a:r>
              <a:rPr lang="en-US" dirty="0"/>
              <a:t> GET or POST; if omitted default is GET</a:t>
            </a:r>
          </a:p>
          <a:p>
            <a:pPr marL="726948" lvl="1" indent="-342900">
              <a:buFont typeface="Arial" charset="0"/>
              <a:buChar char="•"/>
            </a:pPr>
            <a:r>
              <a:rPr lang="en-US" dirty="0"/>
              <a:t>GET </a:t>
            </a:r>
            <a:r>
              <a:rPr lang="mr-IN" dirty="0"/>
              <a:t>–</a:t>
            </a:r>
            <a:r>
              <a:rPr lang="en-US" dirty="0"/>
              <a:t> form data name/value pairs sent in the URL of the GET request</a:t>
            </a:r>
          </a:p>
          <a:p>
            <a:pPr marL="726948" lvl="1" indent="-342900">
              <a:buFont typeface="Arial" charset="0"/>
              <a:buChar char="•"/>
            </a:pPr>
            <a:r>
              <a:rPr lang="en-US" dirty="0"/>
              <a:t>POST </a:t>
            </a:r>
            <a:r>
              <a:rPr lang="mr-IN" dirty="0"/>
              <a:t>–</a:t>
            </a:r>
            <a:r>
              <a:rPr lang="en-US" dirty="0"/>
              <a:t> form data name/value pairs sent in HTTP request</a:t>
            </a:r>
          </a:p>
          <a:p>
            <a:pPr marL="342900" indent="-342900">
              <a:buFont typeface="Arial" charset="0"/>
              <a:buChar char="•"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&lt;form&gt; element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3850" y="1845733"/>
            <a:ext cx="5498074" cy="1325563"/>
          </a:xfrm>
          <a:prstGeom prst="rect">
            <a:avLst/>
          </a:prstGeo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4799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495550" y="2010337"/>
            <a:ext cx="7543801" cy="4023360"/>
          </a:xfrm>
          <a:solidFill>
            <a:schemeClr val="bg1">
              <a:tint val="90000"/>
              <a:shade val="97000"/>
              <a:satMod val="130000"/>
            </a:schemeClr>
          </a:solidFill>
        </p:spPr>
        <p:txBody>
          <a:bodyPr>
            <a:normAutofit/>
          </a:bodyPr>
          <a:lstStyle/>
          <a:p>
            <a:r>
              <a:rPr lang="en-US" dirty="0"/>
              <a:t>Using GET method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2F0B16B-38E0-244D-F21A-CDDE0FF79F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7978" y="3202492"/>
            <a:ext cx="4231146" cy="2206761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&lt;form&gt; element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3850" y="1845734"/>
            <a:ext cx="4635500" cy="1117600"/>
          </a:xfrm>
          <a:prstGeom prst="rect">
            <a:avLst/>
          </a:prstGeo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2" name="Left Arrow 11"/>
          <p:cNvSpPr/>
          <p:nvPr/>
        </p:nvSpPr>
        <p:spPr>
          <a:xfrm>
            <a:off x="2978799" y="4793667"/>
            <a:ext cx="721934" cy="35083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759230" y="4793667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Click submit</a:t>
            </a:r>
          </a:p>
        </p:txBody>
      </p:sp>
      <p:sp>
        <p:nvSpPr>
          <p:cNvPr id="16" name="Bent-Up Arrow 15"/>
          <p:cNvSpPr/>
          <p:nvPr/>
        </p:nvSpPr>
        <p:spPr>
          <a:xfrm rot="5400000">
            <a:off x="2869299" y="5394709"/>
            <a:ext cx="775162" cy="649752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7633238" y="4145335"/>
            <a:ext cx="2454474" cy="1200329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Address bar at top of browser </a:t>
            </a:r>
            <a:r>
              <a:rPr lang="mr-IN" dirty="0"/>
              <a:t>–</a:t>
            </a:r>
            <a:r>
              <a:rPr lang="en-US" dirty="0"/>
              <a:t> name/value </a:t>
            </a:r>
          </a:p>
          <a:p>
            <a:r>
              <a:rPr lang="en-US" dirty="0"/>
              <a:t>pairs from form are available to view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8160328" y="5331808"/>
            <a:ext cx="484909" cy="373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94BC5D39-11C4-960E-01C6-B73EEAB537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4822" y="5763515"/>
            <a:ext cx="6963436" cy="365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42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Retrospect">
  <a:themeElements>
    <a:clrScheme name="Yellow Orang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FD44557-C150-4AA7-97B1-62E80215203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1039</Words>
  <Application>Microsoft Macintosh PowerPoint</Application>
  <PresentationFormat>Widescreen</PresentationFormat>
  <Paragraphs>146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Wingdings</vt:lpstr>
      <vt:lpstr>Retrospect</vt:lpstr>
      <vt:lpstr>Web Design &amp; Development Y2/Sem 1</vt:lpstr>
      <vt:lpstr>How are you doing?</vt:lpstr>
      <vt:lpstr>Typical form interaction</vt:lpstr>
      <vt:lpstr>Form controls</vt:lpstr>
      <vt:lpstr>Making form completion easy</vt:lpstr>
      <vt:lpstr>Basic example</vt:lpstr>
      <vt:lpstr>&lt;form&gt; element</vt:lpstr>
      <vt:lpstr>&lt;form&gt; element</vt:lpstr>
      <vt:lpstr>&lt;form&gt; element</vt:lpstr>
      <vt:lpstr>&lt;form&gt; element</vt:lpstr>
      <vt:lpstr>Form inputs need &lt;label&gt;</vt:lpstr>
      <vt:lpstr>Some &lt;input&gt; attributes</vt:lpstr>
      <vt:lpstr>Placeholder attribute</vt:lpstr>
      <vt:lpstr>&lt;input&gt; check boxes</vt:lpstr>
      <vt:lpstr>&lt;input&gt; radio buttons </vt:lpstr>
      <vt:lpstr>&lt;select&gt; element</vt:lpstr>
      <vt:lpstr>&lt;textarea&gt;</vt:lpstr>
      <vt:lpstr>Getting values from a form – we will cover this in future tutorial..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cp:lastPrinted>2019-10-05T12:29:34Z</cp:lastPrinted>
  <dcterms:created xsi:type="dcterms:W3CDTF">2017-02-01T22:37:42Z</dcterms:created>
  <dcterms:modified xsi:type="dcterms:W3CDTF">2024-10-15T09:02:54Z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TC034606049991</vt:lpwstr>
  </property>
</Properties>
</file>