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2" r:id="rId2"/>
    <p:sldMasterId id="2147483884" r:id="rId3"/>
  </p:sldMasterIdLst>
  <p:notesMasterIdLst>
    <p:notesMasterId r:id="rId9"/>
  </p:notesMasterIdLst>
  <p:handoutMasterIdLst>
    <p:handoutMasterId r:id="rId10"/>
  </p:handoutMasterIdLst>
  <p:sldIdLst>
    <p:sldId id="300" r:id="rId4"/>
    <p:sldId id="301" r:id="rId5"/>
    <p:sldId id="302" r:id="rId6"/>
    <p:sldId id="305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205B2-AC36-9C43-8FCD-6A1065334ED8}" v="2" dt="2023-10-09T09:10:34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7" autoAdjust="0"/>
    <p:restoredTop sz="86486" autoAdjust="0"/>
  </p:normalViewPr>
  <p:slideViewPr>
    <p:cSldViewPr snapToGrid="0">
      <p:cViewPr varScale="1">
        <p:scale>
          <a:sx n="81" d="100"/>
          <a:sy n="81" d="100"/>
        </p:scale>
        <p:origin x="704" y="18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17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Peyton" userId="d217ee7d-9433-47bc-9637-90d62c54a936" providerId="ADAL" clId="{67C205B2-AC36-9C43-8FCD-6A1065334ED8}"/>
    <pc:docChg chg="custSel modSld">
      <pc:chgData name="Kevin Peyton" userId="d217ee7d-9433-47bc-9637-90d62c54a936" providerId="ADAL" clId="{67C205B2-AC36-9C43-8FCD-6A1065334ED8}" dt="2023-10-09T09:12:51.676" v="775" actId="20577"/>
      <pc:docMkLst>
        <pc:docMk/>
      </pc:docMkLst>
      <pc:sldChg chg="addSp delSp modSp mod">
        <pc:chgData name="Kevin Peyton" userId="d217ee7d-9433-47bc-9637-90d62c54a936" providerId="ADAL" clId="{67C205B2-AC36-9C43-8FCD-6A1065334ED8}" dt="2023-10-09T08:45:18.024" v="10" actId="1038"/>
        <pc:sldMkLst>
          <pc:docMk/>
          <pc:sldMk cId="210460806" sldId="302"/>
        </pc:sldMkLst>
        <pc:spChg chg="del">
          <ac:chgData name="Kevin Peyton" userId="d217ee7d-9433-47bc-9637-90d62c54a936" providerId="ADAL" clId="{67C205B2-AC36-9C43-8FCD-6A1065334ED8}" dt="2023-10-09T08:45:00.274" v="1" actId="478"/>
          <ac:spMkLst>
            <pc:docMk/>
            <pc:sldMk cId="210460806" sldId="302"/>
            <ac:spMk id="4" creationId="{3FAB0EDB-E878-7C40-9698-3B36B4589951}"/>
          </ac:spMkLst>
        </pc:spChg>
        <pc:picChg chg="add mod">
          <ac:chgData name="Kevin Peyton" userId="d217ee7d-9433-47bc-9637-90d62c54a936" providerId="ADAL" clId="{67C205B2-AC36-9C43-8FCD-6A1065334ED8}" dt="2023-10-09T08:45:18.024" v="10" actId="1038"/>
          <ac:picMkLst>
            <pc:docMk/>
            <pc:sldMk cId="210460806" sldId="302"/>
            <ac:picMk id="2" creationId="{FAB68F8E-62EF-F567-8B7F-D6ED7733CEE8}"/>
          </ac:picMkLst>
        </pc:picChg>
        <pc:picChg chg="del">
          <ac:chgData name="Kevin Peyton" userId="d217ee7d-9433-47bc-9637-90d62c54a936" providerId="ADAL" clId="{67C205B2-AC36-9C43-8FCD-6A1065334ED8}" dt="2023-10-09T08:44:57.962" v="0" actId="478"/>
          <ac:picMkLst>
            <pc:docMk/>
            <pc:sldMk cId="210460806" sldId="302"/>
            <ac:picMk id="5" creationId="{1DB068A4-9F2A-03B6-C5A9-5350C5A51880}"/>
          </ac:picMkLst>
        </pc:picChg>
      </pc:sldChg>
      <pc:sldChg chg="modSp mod">
        <pc:chgData name="Kevin Peyton" userId="d217ee7d-9433-47bc-9637-90d62c54a936" providerId="ADAL" clId="{67C205B2-AC36-9C43-8FCD-6A1065334ED8}" dt="2023-10-09T09:12:51.676" v="775" actId="20577"/>
        <pc:sldMkLst>
          <pc:docMk/>
          <pc:sldMk cId="1024496163" sldId="304"/>
        </pc:sldMkLst>
        <pc:spChg chg="mod">
          <ac:chgData name="Kevin Peyton" userId="d217ee7d-9433-47bc-9637-90d62c54a936" providerId="ADAL" clId="{67C205B2-AC36-9C43-8FCD-6A1065334ED8}" dt="2023-10-09T09:12:51.676" v="775" actId="20577"/>
          <ac:spMkLst>
            <pc:docMk/>
            <pc:sldMk cId="1024496163" sldId="30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04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051C7-290A-094B-8BCE-7C6B1B84D832}" type="datetime1">
              <a:rPr lang="en-IE" smtClean="0"/>
              <a:t>09/10/2023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154C-EE93-9C4A-8CB9-55D4E003EA9D}" type="datetime1">
              <a:rPr lang="en-IE" smtClean="0"/>
              <a:t>09/10/2023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 typeface="Arial" charset="0"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fld id="{2D615582-544E-B740-AD40-D503B05F1168}" type="datetime1">
              <a:rPr lang="en-IE" smtClean="0"/>
              <a:t>09/10/2023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3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6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6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4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3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15582-544E-B740-AD40-D503B05F1168}" type="datetime1">
              <a:rPr lang="en-IE" smtClean="0"/>
              <a:t>09/10/2023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8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88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52DC-5C33-EB4D-8111-C9B29CAF8573}" type="datetime1">
              <a:rPr lang="en-IE" smtClean="0"/>
              <a:t>09/10/2023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06E72-21C1-2E4B-B1A0-9FD5AB4B0A51}" type="datetime1">
              <a:rPr lang="en-IE" smtClean="0"/>
              <a:t>09/10/2023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0CBF2-C94E-194B-95CE-BED1523C7669}" type="datetime1">
              <a:rPr lang="en-IE" smtClean="0"/>
              <a:t>09/10/2023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5F43C-6E6B-4C4D-94A4-A610D5D96BF6}" type="datetime1">
              <a:rPr lang="en-IE" smtClean="0"/>
              <a:t>09/10/2023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58CFE-F394-1848-B06F-D0969051A791}" type="datetime1">
              <a:rPr lang="en-IE" smtClean="0"/>
              <a:t>09/10/2023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5A137B-DDE5-2E4F-9164-C9930E7C3C78}" type="datetime1">
              <a:rPr lang="en-IE" smtClean="0"/>
              <a:t>09/10/2023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FC310-D5FC-0C4E-B3F6-FA08C07CD5E1}" type="datetime1">
              <a:rPr lang="en-IE" smtClean="0"/>
              <a:t>09/10/2023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66543FF-3A6F-DA4D-8643-E889897F26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61" r:id="rId12"/>
    <p:sldLayoutId id="2147483862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77AE9-D825-884B-84CF-76F322C09C57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74FB1-55E8-3542-86B3-3D74CB3FB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examples/cheatsheet/" TargetMode="External"/><Relationship Id="rId2" Type="http://schemas.openxmlformats.org/officeDocument/2006/relationships/hyperlink" Target="https://getbootstrap.com/docs/5.2/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Design &amp; Development</a:t>
            </a:r>
            <a:br>
              <a:rPr lang="en-US" dirty="0"/>
            </a:br>
            <a:r>
              <a:rPr lang="en-US" sz="4400" dirty="0"/>
              <a:t>Y2/</a:t>
            </a:r>
            <a:r>
              <a:rPr lang="en-US" sz="4400" dirty="0" err="1"/>
              <a:t>Sem</a:t>
            </a:r>
            <a:r>
              <a:rPr lang="en-US" sz="4400"/>
              <a:t>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4. bootstrap Tutorial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Install (</a:t>
            </a:r>
            <a:r>
              <a:rPr lang="en-IE" dirty="0" err="1"/>
              <a:t>getbootstrap.com</a:t>
            </a:r>
            <a:r>
              <a:rPr lang="en-IE" dirty="0"/>
              <a:t>)</a:t>
            </a:r>
            <a:endParaRPr lang="en-GB" dirty="0"/>
          </a:p>
        </p:txBody>
      </p:sp>
      <p:sp>
        <p:nvSpPr>
          <p:cNvPr id="9" name="object 5"/>
          <p:cNvSpPr txBox="1"/>
          <p:nvPr/>
        </p:nvSpPr>
        <p:spPr>
          <a:xfrm>
            <a:off x="6540500" y="7509093"/>
            <a:ext cx="140970" cy="203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20"/>
              </a:lnSpc>
              <a:spcBef>
                <a:spcPts val="76"/>
              </a:spcBef>
            </a:pPr>
            <a:r>
              <a:rPr sz="1400" spc="0" dirty="0"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6103" y="678873"/>
            <a:ext cx="629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min files - unnecessary chars removed = smalle</a:t>
            </a:r>
            <a:r>
              <a:rPr lang="en-US" spc="-10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faster files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00255" y="3034145"/>
            <a:ext cx="6294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min files - unnecessary chars removed = smalle</a:t>
            </a:r>
            <a:r>
              <a:rPr lang="en-US" spc="-10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faster files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574" y="286603"/>
            <a:ext cx="3087445" cy="5992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341416" y="5205567"/>
            <a:ext cx="155728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Source version</a:t>
            </a:r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73997"/>
            <a:ext cx="2473432" cy="4022725"/>
          </a:xfrm>
        </p:spPr>
      </p:pic>
      <p:sp>
        <p:nvSpPr>
          <p:cNvPr id="2" name="TextBox 1"/>
          <p:cNvSpPr txBox="1"/>
          <p:nvPr/>
        </p:nvSpPr>
        <p:spPr>
          <a:xfrm>
            <a:off x="3350572" y="5390233"/>
            <a:ext cx="18650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Compiled version </a:t>
            </a:r>
          </a:p>
        </p:txBody>
      </p:sp>
    </p:spTree>
    <p:extLst>
      <p:ext uri="{BB962C8B-B14F-4D97-AF65-F5344CB8AC3E}">
        <p14:creationId xmlns:p14="http://schemas.microsoft.com/office/powerpoint/2010/main" val="17440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3340" y="311727"/>
            <a:ext cx="10972800" cy="1066800"/>
          </a:xfrm>
        </p:spPr>
        <p:txBody>
          <a:bodyPr/>
          <a:lstStyle/>
          <a:p>
            <a:r>
              <a:rPr lang="en-GB" dirty="0"/>
              <a:t>Basic template (loaded from CDN)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68F8E-62EF-F567-8B7F-D6ED7733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0" y="1378527"/>
            <a:ext cx="9948520" cy="49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5642" y="351964"/>
            <a:ext cx="10972800" cy="1066800"/>
          </a:xfrm>
        </p:spPr>
        <p:txBody>
          <a:bodyPr/>
          <a:lstStyle/>
          <a:p>
            <a:r>
              <a:rPr lang="en-IE" dirty="0"/>
              <a:t>Customising Bootstrap</a:t>
            </a:r>
            <a:endParaRPr lang="en-GB" dirty="0"/>
          </a:p>
        </p:txBody>
      </p:sp>
      <p:sp>
        <p:nvSpPr>
          <p:cNvPr id="4" name="object 9"/>
          <p:cNvSpPr/>
          <p:nvPr/>
        </p:nvSpPr>
        <p:spPr>
          <a:xfrm>
            <a:off x="1414379" y="1714500"/>
            <a:ext cx="68453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object 7"/>
          <p:cNvSpPr/>
          <p:nvPr/>
        </p:nvSpPr>
        <p:spPr>
          <a:xfrm>
            <a:off x="1414379" y="3242430"/>
            <a:ext cx="4381500" cy="876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14379" y="4356100"/>
            <a:ext cx="6400800" cy="236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2"/>
              </a:solidFill>
            </a:endParaRPr>
          </a:p>
        </p:txBody>
      </p:sp>
      <p:sp>
        <p:nvSpPr>
          <p:cNvPr id="7" name="object 2"/>
          <p:cNvSpPr txBox="1"/>
          <p:nvPr/>
        </p:nvSpPr>
        <p:spPr>
          <a:xfrm>
            <a:off x="7815179" y="2806700"/>
            <a:ext cx="3302000" cy="1549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271" marR="63945" algn="ctr">
              <a:lnSpc>
                <a:spcPct val="98987"/>
              </a:lnSpc>
              <a:spcBef>
                <a:spcPts val="459"/>
              </a:spcBef>
            </a:pPr>
            <a:r>
              <a:rPr sz="3200" spc="0" dirty="0">
                <a:solidFill>
                  <a:schemeClr val="tx2"/>
                </a:solidFill>
                <a:latin typeface="Arial"/>
                <a:cs typeface="Arial"/>
              </a:rPr>
              <a:t>Add custom.css - never modify core files!</a:t>
            </a:r>
            <a:endParaRPr sz="3200">
              <a:solidFill>
                <a:schemeClr val="tx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6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Familiarise yourself with these  - I do not want to hear “I did not know about those”</a:t>
            </a:r>
          </a:p>
          <a:p>
            <a:pPr lvl="1"/>
            <a:r>
              <a:rPr lang="en-IE" dirty="0" err="1"/>
              <a:t>Goto</a:t>
            </a:r>
            <a:r>
              <a:rPr lang="en-IE" dirty="0"/>
              <a:t> </a:t>
            </a:r>
            <a:r>
              <a:rPr lang="en-IE" dirty="0">
                <a:hlinkClick r:id="rId2"/>
              </a:rPr>
              <a:t>https://getbootstrap.com/docs/</a:t>
            </a:r>
            <a:r>
              <a:rPr lang="en-IE" dirty="0"/>
              <a:t> - to find lots of examples/sample code</a:t>
            </a:r>
          </a:p>
          <a:p>
            <a:pPr lvl="2"/>
            <a:r>
              <a:rPr lang="en-IE" b="1" dirty="0"/>
              <a:t>Getting Started </a:t>
            </a:r>
            <a:r>
              <a:rPr lang="en-IE" dirty="0"/>
              <a:t>– installing and getting up and running</a:t>
            </a:r>
          </a:p>
          <a:p>
            <a:pPr lvl="2"/>
            <a:r>
              <a:rPr lang="en-IE" dirty="0"/>
              <a:t>Customise – overriding defaults using SASS</a:t>
            </a:r>
          </a:p>
          <a:p>
            <a:pPr lvl="2"/>
            <a:r>
              <a:rPr lang="en-IE" b="1" dirty="0"/>
              <a:t>Layout</a:t>
            </a:r>
            <a:r>
              <a:rPr lang="en-IE" dirty="0"/>
              <a:t> – Breakpoints, containers, grid, columns</a:t>
            </a:r>
          </a:p>
          <a:p>
            <a:pPr lvl="2"/>
            <a:r>
              <a:rPr lang="en-IE" b="1" dirty="0"/>
              <a:t>Content</a:t>
            </a:r>
            <a:r>
              <a:rPr lang="en-IE" dirty="0"/>
              <a:t> – typography, images, tables</a:t>
            </a:r>
          </a:p>
          <a:p>
            <a:pPr lvl="2"/>
            <a:r>
              <a:rPr lang="en-IE" b="1" dirty="0"/>
              <a:t>Forms</a:t>
            </a:r>
            <a:r>
              <a:rPr lang="en-IE" dirty="0"/>
              <a:t> – input, select, checkboxes, radio, labels</a:t>
            </a:r>
          </a:p>
          <a:p>
            <a:pPr lvl="2"/>
            <a:r>
              <a:rPr lang="en-IE" b="1" dirty="0"/>
              <a:t>Components</a:t>
            </a:r>
            <a:r>
              <a:rPr lang="en-IE" dirty="0"/>
              <a:t> – visual artifacts – buttons, carousels, dropdowns, </a:t>
            </a:r>
            <a:r>
              <a:rPr lang="en-IE" dirty="0" err="1"/>
              <a:t>acordions</a:t>
            </a:r>
            <a:endParaRPr lang="en-IE" dirty="0"/>
          </a:p>
          <a:p>
            <a:pPr lvl="2"/>
            <a:r>
              <a:rPr lang="en-IE" dirty="0"/>
              <a:t>Helpers – miscellaneous advanced topics</a:t>
            </a:r>
          </a:p>
          <a:p>
            <a:pPr lvl="2"/>
            <a:r>
              <a:rPr lang="en-IE" dirty="0"/>
              <a:t>Utilities</a:t>
            </a:r>
          </a:p>
          <a:p>
            <a:pPr lvl="1"/>
            <a:r>
              <a:rPr lang="en-IE"/>
              <a:t>Suggested Approach</a:t>
            </a:r>
            <a:endParaRPr lang="en-IE" dirty="0"/>
          </a:p>
          <a:p>
            <a:pPr lvl="2"/>
            <a:r>
              <a:rPr lang="en-IE" dirty="0"/>
              <a:t>Get familiar initially with with the base content components – the </a:t>
            </a:r>
            <a:r>
              <a:rPr lang="en-IE" dirty="0" err="1"/>
              <a:t>cheatsheet</a:t>
            </a:r>
            <a:r>
              <a:rPr lang="en-IE" dirty="0"/>
              <a:t> (</a:t>
            </a:r>
            <a:r>
              <a:rPr lang="en-IE" dirty="0">
                <a:hlinkClick r:id="rId3"/>
              </a:rPr>
              <a:t>https://getbootstrap.com/docs/5.3/examples/cheatsheet/</a:t>
            </a:r>
            <a:r>
              <a:rPr lang="en-IE" dirty="0"/>
              <a:t>) should be a bookmark in your browser</a:t>
            </a:r>
          </a:p>
          <a:p>
            <a:pPr lvl="2"/>
            <a:r>
              <a:rPr lang="en-IE" dirty="0"/>
              <a:t>Then follow up with container, grid and columns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Bootstrap examples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4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212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Custom Design</vt:lpstr>
      <vt:lpstr>Web Design &amp; Development Y2/Sem 1</vt:lpstr>
      <vt:lpstr>Install (getbootstrap.com)</vt:lpstr>
      <vt:lpstr>Basic template (loaded from CDN)</vt:lpstr>
      <vt:lpstr>Customising Bootstrap</vt:lpstr>
      <vt:lpstr>Bootstrap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2017-02-01T22:37:42Z</dcterms:created>
  <dcterms:modified xsi:type="dcterms:W3CDTF">2023-10-09T09:12:54Z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