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72" r:id="rId2"/>
  </p:sldMasterIdLst>
  <p:notesMasterIdLst>
    <p:notesMasterId r:id="rId35"/>
  </p:notesMasterIdLst>
  <p:handoutMasterIdLst>
    <p:handoutMasterId r:id="rId36"/>
  </p:handoutMasterIdLst>
  <p:sldIdLst>
    <p:sldId id="300" r:id="rId3"/>
    <p:sldId id="301" r:id="rId4"/>
    <p:sldId id="302" r:id="rId5"/>
    <p:sldId id="303" r:id="rId6"/>
    <p:sldId id="305" r:id="rId7"/>
    <p:sldId id="334" r:id="rId8"/>
    <p:sldId id="304" r:id="rId9"/>
    <p:sldId id="306" r:id="rId10"/>
    <p:sldId id="326" r:id="rId11"/>
    <p:sldId id="317" r:id="rId12"/>
    <p:sldId id="308" r:id="rId13"/>
    <p:sldId id="310" r:id="rId14"/>
    <p:sldId id="309" r:id="rId15"/>
    <p:sldId id="312" r:id="rId16"/>
    <p:sldId id="313" r:id="rId17"/>
    <p:sldId id="311" r:id="rId18"/>
    <p:sldId id="315" r:id="rId19"/>
    <p:sldId id="314" r:id="rId20"/>
    <p:sldId id="316" r:id="rId21"/>
    <p:sldId id="318" r:id="rId22"/>
    <p:sldId id="319" r:id="rId23"/>
    <p:sldId id="331" r:id="rId24"/>
    <p:sldId id="336" r:id="rId25"/>
    <p:sldId id="321" r:id="rId26"/>
    <p:sldId id="335" r:id="rId27"/>
    <p:sldId id="325" r:id="rId28"/>
    <p:sldId id="322" r:id="rId29"/>
    <p:sldId id="333" r:id="rId30"/>
    <p:sldId id="324" r:id="rId31"/>
    <p:sldId id="330" r:id="rId32"/>
    <p:sldId id="329" r:id="rId33"/>
    <p:sldId id="32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6C67B-33BC-2E4D-BAC4-01EC1758554F}" v="2" dt="2024-09-24T09:54:25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82" autoAdjust="0"/>
    <p:restoredTop sz="89911" autoAdjust="0"/>
  </p:normalViewPr>
  <p:slideViewPr>
    <p:cSldViewPr snapToGrid="0">
      <p:cViewPr varScale="1">
        <p:scale>
          <a:sx n="85" d="100"/>
          <a:sy n="85" d="100"/>
        </p:scale>
        <p:origin x="184" y="368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17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Peyton" userId="d217ee7d-9433-47bc-9637-90d62c54a936" providerId="ADAL" clId="{3536C67B-33BC-2E4D-BAC4-01EC1758554F}"/>
    <pc:docChg chg="custSel addSld modSld sldOrd">
      <pc:chgData name="Kevin Peyton" userId="d217ee7d-9433-47bc-9637-90d62c54a936" providerId="ADAL" clId="{3536C67B-33BC-2E4D-BAC4-01EC1758554F}" dt="2024-09-24T09:58:42.653" v="404" actId="20577"/>
      <pc:docMkLst>
        <pc:docMk/>
      </pc:docMkLst>
      <pc:sldChg chg="modSp mod">
        <pc:chgData name="Kevin Peyton" userId="d217ee7d-9433-47bc-9637-90d62c54a936" providerId="ADAL" clId="{3536C67B-33BC-2E4D-BAC4-01EC1758554F}" dt="2024-09-23T11:53:31.879" v="13" actId="20577"/>
        <pc:sldMkLst>
          <pc:docMk/>
          <pc:sldMk cId="2051885128" sldId="305"/>
        </pc:sldMkLst>
        <pc:spChg chg="mod">
          <ac:chgData name="Kevin Peyton" userId="d217ee7d-9433-47bc-9637-90d62c54a936" providerId="ADAL" clId="{3536C67B-33BC-2E4D-BAC4-01EC1758554F}" dt="2024-09-23T11:53:31.879" v="13" actId="20577"/>
          <ac:spMkLst>
            <pc:docMk/>
            <pc:sldMk cId="2051885128" sldId="305"/>
            <ac:spMk id="8" creationId="{00000000-0000-0000-0000-000000000000}"/>
          </ac:spMkLst>
        </pc:spChg>
      </pc:sldChg>
      <pc:sldChg chg="modSp mod">
        <pc:chgData name="Kevin Peyton" userId="d217ee7d-9433-47bc-9637-90d62c54a936" providerId="ADAL" clId="{3536C67B-33BC-2E4D-BAC4-01EC1758554F}" dt="2024-09-24T09:55:27.321" v="132" actId="20577"/>
        <pc:sldMkLst>
          <pc:docMk/>
          <pc:sldMk cId="207178782" sldId="321"/>
        </pc:sldMkLst>
        <pc:spChg chg="mod">
          <ac:chgData name="Kevin Peyton" userId="d217ee7d-9433-47bc-9637-90d62c54a936" providerId="ADAL" clId="{3536C67B-33BC-2E4D-BAC4-01EC1758554F}" dt="2024-09-24T09:55:27.321" v="132" actId="20577"/>
          <ac:spMkLst>
            <pc:docMk/>
            <pc:sldMk cId="207178782" sldId="321"/>
            <ac:spMk id="4" creationId="{00000000-0000-0000-0000-000000000000}"/>
          </ac:spMkLst>
        </pc:spChg>
      </pc:sldChg>
      <pc:sldChg chg="addSp delSp modSp mod">
        <pc:chgData name="Kevin Peyton" userId="d217ee7d-9433-47bc-9637-90d62c54a936" providerId="ADAL" clId="{3536C67B-33BC-2E4D-BAC4-01EC1758554F}" dt="2024-09-23T11:53:48.573" v="17" actId="1076"/>
        <pc:sldMkLst>
          <pc:docMk/>
          <pc:sldMk cId="3358783676" sldId="334"/>
        </pc:sldMkLst>
        <pc:spChg chg="add del mod">
          <ac:chgData name="Kevin Peyton" userId="d217ee7d-9433-47bc-9637-90d62c54a936" providerId="ADAL" clId="{3536C67B-33BC-2E4D-BAC4-01EC1758554F}" dt="2024-09-23T11:53:43.571" v="15" actId="478"/>
          <ac:spMkLst>
            <pc:docMk/>
            <pc:sldMk cId="3358783676" sldId="334"/>
            <ac:spMk id="6" creationId="{EC9EA5E6-41FE-127A-F844-6AB50EA8A40D}"/>
          </ac:spMkLst>
        </pc:spChg>
        <pc:spChg chg="add mod">
          <ac:chgData name="Kevin Peyton" userId="d217ee7d-9433-47bc-9637-90d62c54a936" providerId="ADAL" clId="{3536C67B-33BC-2E4D-BAC4-01EC1758554F}" dt="2024-09-23T11:53:44.580" v="16"/>
          <ac:spMkLst>
            <pc:docMk/>
            <pc:sldMk cId="3358783676" sldId="334"/>
            <ac:spMk id="7" creationId="{4E095543-F53A-3BA6-7263-634AEDF6503A}"/>
          </ac:spMkLst>
        </pc:spChg>
        <pc:spChg chg="del mod">
          <ac:chgData name="Kevin Peyton" userId="d217ee7d-9433-47bc-9637-90d62c54a936" providerId="ADAL" clId="{3536C67B-33BC-2E4D-BAC4-01EC1758554F}" dt="2024-09-23T11:53:40.512" v="14" actId="478"/>
          <ac:spMkLst>
            <pc:docMk/>
            <pc:sldMk cId="3358783676" sldId="334"/>
            <ac:spMk id="8" creationId="{085B94C6-107C-FE53-48A0-6433227468CC}"/>
          </ac:spMkLst>
        </pc:spChg>
        <pc:picChg chg="mod">
          <ac:chgData name="Kevin Peyton" userId="d217ee7d-9433-47bc-9637-90d62c54a936" providerId="ADAL" clId="{3536C67B-33BC-2E4D-BAC4-01EC1758554F}" dt="2024-09-23T11:53:48.573" v="17" actId="1076"/>
          <ac:picMkLst>
            <pc:docMk/>
            <pc:sldMk cId="3358783676" sldId="334"/>
            <ac:picMk id="9" creationId="{24EA810D-7F30-B0FF-04A6-7C2E8DA0F469}"/>
          </ac:picMkLst>
        </pc:picChg>
      </pc:sldChg>
      <pc:sldChg chg="modSp mod">
        <pc:chgData name="Kevin Peyton" userId="d217ee7d-9433-47bc-9637-90d62c54a936" providerId="ADAL" clId="{3536C67B-33BC-2E4D-BAC4-01EC1758554F}" dt="2024-09-24T09:57:37.123" v="400" actId="20577"/>
        <pc:sldMkLst>
          <pc:docMk/>
          <pc:sldMk cId="2113729226" sldId="335"/>
        </pc:sldMkLst>
        <pc:spChg chg="mod">
          <ac:chgData name="Kevin Peyton" userId="d217ee7d-9433-47bc-9637-90d62c54a936" providerId="ADAL" clId="{3536C67B-33BC-2E4D-BAC4-01EC1758554F}" dt="2024-09-24T09:57:37.123" v="400" actId="20577"/>
          <ac:spMkLst>
            <pc:docMk/>
            <pc:sldMk cId="2113729226" sldId="335"/>
            <ac:spMk id="7" creationId="{B9707704-0CF0-4ACB-B354-A63AF7C7D640}"/>
          </ac:spMkLst>
        </pc:spChg>
      </pc:sldChg>
      <pc:sldChg chg="delSp modSp add mod ord setBg">
        <pc:chgData name="Kevin Peyton" userId="d217ee7d-9433-47bc-9637-90d62c54a936" providerId="ADAL" clId="{3536C67B-33BC-2E4D-BAC4-01EC1758554F}" dt="2024-09-24T09:58:42.653" v="404" actId="20577"/>
        <pc:sldMkLst>
          <pc:docMk/>
          <pc:sldMk cId="4116527138" sldId="336"/>
        </pc:sldMkLst>
        <pc:spChg chg="mod">
          <ac:chgData name="Kevin Peyton" userId="d217ee7d-9433-47bc-9637-90d62c54a936" providerId="ADAL" clId="{3536C67B-33BC-2E4D-BAC4-01EC1758554F}" dt="2024-09-24T09:58:42.653" v="404" actId="20577"/>
          <ac:spMkLst>
            <pc:docMk/>
            <pc:sldMk cId="4116527138" sldId="336"/>
            <ac:spMk id="3" creationId="{BFEA46DF-D5D0-1DF6-9120-9FE36A1D9DD0}"/>
          </ac:spMkLst>
        </pc:spChg>
        <pc:spChg chg="mod">
          <ac:chgData name="Kevin Peyton" userId="d217ee7d-9433-47bc-9637-90d62c54a936" providerId="ADAL" clId="{3536C67B-33BC-2E4D-BAC4-01EC1758554F}" dt="2024-09-24T09:56:26.537" v="271" actId="20577"/>
          <ac:spMkLst>
            <pc:docMk/>
            <pc:sldMk cId="4116527138" sldId="336"/>
            <ac:spMk id="4" creationId="{23CA86F1-BBA3-9DA8-B6B9-2CEACDC9C4EB}"/>
          </ac:spMkLst>
        </pc:spChg>
        <pc:spChg chg="del">
          <ac:chgData name="Kevin Peyton" userId="d217ee7d-9433-47bc-9637-90d62c54a936" providerId="ADAL" clId="{3536C67B-33BC-2E4D-BAC4-01EC1758554F}" dt="2024-09-24T09:54:36.179" v="26" actId="478"/>
          <ac:spMkLst>
            <pc:docMk/>
            <pc:sldMk cId="4116527138" sldId="336"/>
            <ac:spMk id="11" creationId="{C547C5B9-4215-A9C3-4E36-BEA2618D774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9/24/24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9/24/24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0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694D5-7DCD-7EE5-69CD-5300A1FA1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0D0895-6640-9785-3A14-FE101B2E03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B49B2A-48C1-972D-C11A-B272ACC97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6E539-6C77-32A8-904C-845B44ACE2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57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50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874A9-769D-3B70-14E2-74A2348D8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79EB02-21ED-E9EC-A371-069A0E45EC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BCE469-0F02-6A9E-F862-24C8A65DA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515C9-A505-3A2A-4A3E-60D20A2B3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8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43FF-3A6F-DA4D-8643-E889897F26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51C7-290A-094B-8BCE-7C6B1B84D832}" type="datetime1">
              <a:rPr lang="en-IE" smtClean="0"/>
              <a:t>24/09/2024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154C-EE93-9C4A-8CB9-55D4E003EA9D}" type="datetime1">
              <a:rPr lang="en-IE" smtClean="0"/>
              <a:t>24/09/2024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6543FF-3A6F-DA4D-8643-E889897F26A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charset="0"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fld id="{2D615582-544E-B740-AD40-D503B05F1168}" type="datetime1">
              <a:rPr lang="en-IE" smtClean="0"/>
              <a:t>24/09/2024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5582-544E-B740-AD40-D503B05F1168}" type="datetime1">
              <a:rPr lang="en-IE" smtClean="0"/>
              <a:t>24/09/2024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52DC-5C33-EB4D-8111-C9B29CAF8573}" type="datetime1">
              <a:rPr lang="en-IE" smtClean="0"/>
              <a:t>24/09/2024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6E72-21C1-2E4B-B1A0-9FD5AB4B0A51}" type="datetime1">
              <a:rPr lang="en-IE" smtClean="0"/>
              <a:t>24/09/2024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CBF2-C94E-194B-95CE-BED1523C7669}" type="datetime1">
              <a:rPr lang="en-IE" smtClean="0"/>
              <a:t>24/09/2024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F43C-6E6B-4C4D-94A4-A610D5D96BF6}" type="datetime1">
              <a:rPr lang="en-IE" smtClean="0"/>
              <a:t>24/09/2024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8CFE-F394-1848-B06F-D0969051A791}" type="datetime1">
              <a:rPr lang="en-IE" smtClean="0"/>
              <a:t>24/09/2024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5A137B-DDE5-2E4F-9164-C9930E7C3C78}" type="datetime1">
              <a:rPr lang="en-IE" smtClean="0"/>
              <a:t>24/09/2024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C310-D5FC-0C4E-B3F6-FA08C07CD5E1}" type="datetime1">
              <a:rPr lang="en-IE" smtClean="0"/>
              <a:t>24/09/2024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6543FF-3A6F-DA4D-8643-E889897F26A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17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61" r:id="rId12"/>
    <p:sldLayoutId id="214748386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ecolas.github.io/normalize.css/" TargetMode="External"/><Relationship Id="rId2" Type="http://schemas.openxmlformats.org/officeDocument/2006/relationships/hyperlink" Target="https://meyerweb.com/eric/tools/css/reset/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P8USarU6X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smashingmagazine.com/2007/07/css-specificity-things-you-should-know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kinsta.com/browser-market-share/" TargetMode="External"/><Relationship Id="rId2" Type="http://schemas.openxmlformats.org/officeDocument/2006/relationships/hyperlink" Target="https://netmarketshare.com/browser-market-share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milarweb.com/browsers/worldwide/tablet/" TargetMode="External"/><Relationship Id="rId4" Type="http://schemas.openxmlformats.org/officeDocument/2006/relationships/hyperlink" Target="https://www.similarweb.com/browsers/worldwide/mobile-phon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hyperlink" Target="https://medium.com/@kristyburge/how-to-know-which-css3-properties-need-prefixes-f6ec11ac9e4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ecolas/idiomatic-css#declaration-order" TargetMode="External"/><Relationship Id="rId4" Type="http://schemas.openxmlformats.org/officeDocument/2006/relationships/hyperlink" Target="http://http/shouldiprefix.com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kristyburge/how-to-know-which-css3-properties-need-prefixes-f6ec11ac9e46" TargetMode="External"/><Relationship Id="rId3" Type="http://schemas.openxmlformats.org/officeDocument/2006/relationships/hyperlink" Target="https://thecontentworks.uk/size-content-viewport/" TargetMode="External"/><Relationship Id="rId7" Type="http://schemas.openxmlformats.org/officeDocument/2006/relationships/hyperlink" Target="https://www.smashingmagazine.com/2007/07/css-specificity-things-you-should-know/" TargetMode="External"/><Relationship Id="rId2" Type="http://schemas.openxmlformats.org/officeDocument/2006/relationships/hyperlink" Target="https://www.marketingterms.com/dictionary/ser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P8USarU6X0" TargetMode="External"/><Relationship Id="rId11" Type="http://schemas.openxmlformats.org/officeDocument/2006/relationships/hyperlink" Target="https://github.com/necolas/idiomatic-css#declaration-order" TargetMode="External"/><Relationship Id="rId5" Type="http://schemas.openxmlformats.org/officeDocument/2006/relationships/hyperlink" Target="https://necolas.github.io/normalize.css/" TargetMode="External"/><Relationship Id="rId10" Type="http://schemas.openxmlformats.org/officeDocument/2006/relationships/hyperlink" Target="http://http/shouldiprefix.com/" TargetMode="External"/><Relationship Id="rId4" Type="http://schemas.openxmlformats.org/officeDocument/2006/relationships/hyperlink" Target="https://meyerweb.com/eric/tools/css/reset/" TargetMode="External"/><Relationship Id="rId9" Type="http://schemas.openxmlformats.org/officeDocument/2006/relationships/hyperlink" Target="https://canius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arketingterms.com/dictionary/ser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thecontentworks.uk/size-content-viewpor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Design &amp; Development</a:t>
            </a:r>
            <a:br>
              <a:rPr lang="en-US" dirty="0"/>
            </a:br>
            <a:r>
              <a:rPr lang="en-US" sz="4400" dirty="0"/>
              <a:t>Y2/</a:t>
            </a:r>
            <a:r>
              <a:rPr lang="en-US" sz="4400" dirty="0" err="1"/>
              <a:t>Sem</a:t>
            </a:r>
            <a:r>
              <a:rPr lang="en-US" sz="4400" dirty="0"/>
              <a:t>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2. </a:t>
            </a:r>
            <a:r>
              <a:rPr lang="en-US" dirty="0" err="1"/>
              <a:t>Html+css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br>
              <a:rPr lang="en-US" dirty="0"/>
            </a:br>
            <a:r>
              <a:rPr lang="en-US" dirty="0"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&lt;body&gt; elements contains all of the content for the page</a:t>
            </a:r>
          </a:p>
          <a:p>
            <a:r>
              <a:rPr lang="en-US" dirty="0"/>
              <a:t>New Semantics elements of HTML5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124450" y="2138487"/>
            <a:ext cx="2895600" cy="344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800600" y="175235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&lt;body</a:t>
            </a:r>
            <a:r>
              <a:rPr lang="en-US" dirty="0"/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599" y="569623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57909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&lt;header&gt;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845734"/>
            <a:ext cx="7244287" cy="4023360"/>
          </a:xfrm>
        </p:spPr>
        <p:txBody>
          <a:bodyPr/>
          <a:lstStyle/>
          <a:p>
            <a:r>
              <a:rPr lang="en-IE" dirty="0"/>
              <a:t>specifies a header for a web page or an article  or a section</a:t>
            </a:r>
          </a:p>
          <a:p>
            <a:r>
              <a:rPr lang="en-IE" dirty="0"/>
              <a:t>&lt;header&gt; can include the navigation area</a:t>
            </a:r>
          </a:p>
          <a:p>
            <a:r>
              <a:rPr lang="en-IE" dirty="0"/>
              <a:t>If your &lt;header&gt; element only contains a single  heading element - leave it out..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object 6"/>
          <p:cNvSpPr/>
          <p:nvPr/>
        </p:nvSpPr>
        <p:spPr>
          <a:xfrm>
            <a:off x="9080630" y="1845734"/>
            <a:ext cx="2895600" cy="344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9218645" y="1996751"/>
            <a:ext cx="2593910" cy="354563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0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&lt;</a:t>
            </a:r>
            <a:r>
              <a:rPr lang="en-IE" dirty="0" err="1"/>
              <a:t>nav</a:t>
            </a:r>
            <a:r>
              <a:rPr lang="en-IE" dirty="0"/>
              <a:t>&gt;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845734"/>
            <a:ext cx="6721773" cy="4023360"/>
          </a:xfrm>
        </p:spPr>
        <p:txBody>
          <a:bodyPr/>
          <a:lstStyle/>
          <a:p>
            <a:r>
              <a:rPr lang="en-IE" dirty="0"/>
              <a:t>&lt;</a:t>
            </a:r>
            <a:r>
              <a:rPr lang="en-IE" dirty="0" err="1"/>
              <a:t>nav</a:t>
            </a:r>
            <a:r>
              <a:rPr lang="en-IE" dirty="0"/>
              <a:t>&gt; indicates major navigation blocks on a  page</a:t>
            </a:r>
          </a:p>
          <a:p>
            <a:r>
              <a:rPr lang="en-IE" dirty="0"/>
              <a:t>Don’t apply to regular links, only to significant  sections that are fully dedicated to navigation</a:t>
            </a:r>
          </a:p>
          <a:p>
            <a:r>
              <a:rPr lang="en-IE" dirty="0"/>
              <a:t>does not need a heading - but useful for screen  readers</a:t>
            </a:r>
          </a:p>
          <a:p>
            <a:endParaRPr lang="en-IE" dirty="0"/>
          </a:p>
        </p:txBody>
      </p:sp>
      <p:sp>
        <p:nvSpPr>
          <p:cNvPr id="4" name="object 6"/>
          <p:cNvSpPr/>
          <p:nvPr/>
        </p:nvSpPr>
        <p:spPr>
          <a:xfrm>
            <a:off x="9080630" y="1845734"/>
            <a:ext cx="2895600" cy="344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9231475" y="2425959"/>
            <a:ext cx="2593910" cy="354563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&lt;main&gt;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845734"/>
            <a:ext cx="8009398" cy="4023360"/>
          </a:xfrm>
        </p:spPr>
        <p:txBody>
          <a:bodyPr/>
          <a:lstStyle/>
          <a:p>
            <a:r>
              <a:rPr lang="en-IE" dirty="0"/>
              <a:t>&lt;main&gt; specifies the main content of a  document</a:t>
            </a:r>
          </a:p>
          <a:p>
            <a:r>
              <a:rPr lang="en-IE" dirty="0"/>
              <a:t>html4 versions by developers would have included :</a:t>
            </a:r>
          </a:p>
          <a:p>
            <a:pPr lvl="1"/>
            <a:r>
              <a:rPr lang="en-IE" dirty="0"/>
              <a:t>&lt;div id=“content”&gt;, &lt;div id=“main”&gt;</a:t>
            </a:r>
          </a:p>
          <a:p>
            <a:r>
              <a:rPr lang="en-IE" dirty="0"/>
              <a:t>Only used once per page</a:t>
            </a:r>
          </a:p>
          <a:p>
            <a:r>
              <a:rPr lang="en-IE" dirty="0"/>
              <a:t>Any content that is repeated on multiple pages  (</a:t>
            </a:r>
            <a:r>
              <a:rPr lang="en-IE" dirty="0" err="1"/>
              <a:t>eg</a:t>
            </a:r>
            <a:r>
              <a:rPr lang="en-IE" dirty="0"/>
              <a:t>. logo, search, footer) - is not placed within &lt;main&gt;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5" name="object 6"/>
          <p:cNvSpPr/>
          <p:nvPr/>
        </p:nvSpPr>
        <p:spPr>
          <a:xfrm>
            <a:off x="9106678" y="2136564"/>
            <a:ext cx="2895600" cy="344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9255967" y="3153747"/>
            <a:ext cx="2595466" cy="1791477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&lt;article&gt;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845734"/>
            <a:ext cx="7039014" cy="4023360"/>
          </a:xfrm>
        </p:spPr>
        <p:txBody>
          <a:bodyPr/>
          <a:lstStyle/>
          <a:p>
            <a:r>
              <a:rPr lang="en-IE" dirty="0"/>
              <a:t>&lt;article&gt; specifies independent, self-contained  content</a:t>
            </a:r>
          </a:p>
          <a:p>
            <a:r>
              <a:rPr lang="en-IE" dirty="0"/>
              <a:t>Examples would include an article or news item  on a newspaper, a blog post, forum post, blog  comment</a:t>
            </a:r>
          </a:p>
          <a:p>
            <a:r>
              <a:rPr lang="en-IE" dirty="0"/>
              <a:t>The article or content - should make sense  when read in isolation</a:t>
            </a:r>
          </a:p>
          <a:p>
            <a:r>
              <a:rPr lang="en-IE" dirty="0"/>
              <a:t>You can nest an &lt;article&gt; within another &lt;article&gt;</a:t>
            </a:r>
          </a:p>
          <a:p>
            <a:endParaRPr lang="en-IE" dirty="0"/>
          </a:p>
        </p:txBody>
      </p:sp>
      <p:sp>
        <p:nvSpPr>
          <p:cNvPr id="4" name="object 6"/>
          <p:cNvSpPr/>
          <p:nvPr/>
        </p:nvSpPr>
        <p:spPr>
          <a:xfrm>
            <a:off x="8987324" y="1845734"/>
            <a:ext cx="2895600" cy="344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138169" y="3788229"/>
            <a:ext cx="1592035" cy="839755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">
              <a:lnSpc>
                <a:spcPct val="100000"/>
              </a:lnSpc>
            </a:pPr>
            <a:r>
              <a:rPr lang="en-IE" dirty="0"/>
              <a:t>&lt;article&gt;</a:t>
            </a:r>
          </a:p>
          <a:p>
            <a:pPr marL="180975">
              <a:lnSpc>
                <a:spcPct val="100000"/>
              </a:lnSpc>
              <a:spcBef>
                <a:spcPts val="1425"/>
              </a:spcBef>
            </a:pPr>
            <a:r>
              <a:rPr lang="en-IE" dirty="0"/>
              <a:t>&lt;header&gt;</a:t>
            </a:r>
          </a:p>
          <a:p>
            <a:pPr marL="352425">
              <a:lnSpc>
                <a:spcPct val="100000"/>
              </a:lnSpc>
              <a:spcBef>
                <a:spcPts val="1425"/>
              </a:spcBef>
            </a:pPr>
            <a:r>
              <a:rPr lang="en-IE" dirty="0"/>
              <a:t>&lt;h1&gt;Blog Post about</a:t>
            </a:r>
            <a:r>
              <a:rPr lang="en-IE" spc="-83" dirty="0"/>
              <a:t> </a:t>
            </a:r>
            <a:r>
              <a:rPr lang="en-IE" dirty="0"/>
              <a:t>html5&lt;/h1&gt;</a:t>
            </a:r>
          </a:p>
          <a:p>
            <a:pPr marL="352425">
              <a:lnSpc>
                <a:spcPct val="100000"/>
              </a:lnSpc>
              <a:spcBef>
                <a:spcPts val="1425"/>
              </a:spcBef>
            </a:pPr>
            <a:r>
              <a:rPr lang="en-IE" dirty="0"/>
              <a:t>&lt;p&gt;Posted on 23rd</a:t>
            </a:r>
            <a:r>
              <a:rPr lang="en-IE" spc="-75" dirty="0"/>
              <a:t> September</a:t>
            </a:r>
            <a:r>
              <a:rPr lang="en-IE" dirty="0"/>
              <a:t>&lt;/p&gt;</a:t>
            </a:r>
          </a:p>
          <a:p>
            <a:pPr marL="180975">
              <a:lnSpc>
                <a:spcPct val="100000"/>
              </a:lnSpc>
              <a:spcBef>
                <a:spcPts val="1425"/>
              </a:spcBef>
            </a:pPr>
            <a:r>
              <a:rPr lang="en-IE" dirty="0"/>
              <a:t>&lt;/header&gt;</a:t>
            </a:r>
          </a:p>
          <a:p>
            <a:pPr marL="180975">
              <a:lnSpc>
                <a:spcPct val="100000"/>
              </a:lnSpc>
              <a:spcBef>
                <a:spcPts val="1425"/>
              </a:spcBef>
            </a:pPr>
            <a:r>
              <a:rPr lang="en-IE" dirty="0"/>
              <a:t>&lt;p&gt;blah</a:t>
            </a:r>
            <a:r>
              <a:rPr lang="en-IE" spc="-75" dirty="0"/>
              <a:t> </a:t>
            </a:r>
            <a:r>
              <a:rPr lang="en-IE" dirty="0"/>
              <a:t>blah&lt;/p&gt;</a:t>
            </a:r>
          </a:p>
          <a:p>
            <a:pPr marL="180975">
              <a:lnSpc>
                <a:spcPct val="100000"/>
              </a:lnSpc>
              <a:spcBef>
                <a:spcPts val="1425"/>
              </a:spcBef>
            </a:pPr>
            <a:r>
              <a:rPr lang="en-IE" dirty="0"/>
              <a:t>&lt;p&gt;more</a:t>
            </a:r>
            <a:r>
              <a:rPr lang="en-IE" spc="-75" dirty="0"/>
              <a:t> </a:t>
            </a:r>
            <a:r>
              <a:rPr lang="en-IE" dirty="0"/>
              <a:t>blah&lt;/p&gt;</a:t>
            </a:r>
          </a:p>
          <a:p>
            <a:pPr marL="9525">
              <a:lnSpc>
                <a:spcPct val="100000"/>
              </a:lnSpc>
              <a:spcBef>
                <a:spcPts val="1425"/>
              </a:spcBef>
            </a:pPr>
            <a:r>
              <a:rPr lang="en-IE" dirty="0"/>
              <a:t>&lt;/article&gt;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5310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&lt;section&gt;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&lt;section&gt; is a thematic grouping of content,  typically with a header</a:t>
            </a:r>
          </a:p>
          <a:p>
            <a:r>
              <a:rPr lang="en-IE" dirty="0"/>
              <a:t>Or &lt;section&gt; is a block of related elements</a:t>
            </a:r>
          </a:p>
          <a:p>
            <a:r>
              <a:rPr lang="en-IE" dirty="0"/>
              <a:t>A sports &lt;section&gt; could have many &lt;article&gt;  elements</a:t>
            </a:r>
          </a:p>
          <a:p>
            <a:endParaRPr lang="en-IE" dirty="0"/>
          </a:p>
        </p:txBody>
      </p:sp>
      <p:sp>
        <p:nvSpPr>
          <p:cNvPr id="4" name="object 6"/>
          <p:cNvSpPr/>
          <p:nvPr/>
        </p:nvSpPr>
        <p:spPr>
          <a:xfrm>
            <a:off x="9061969" y="1845734"/>
            <a:ext cx="2895600" cy="344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212814" y="2892490"/>
            <a:ext cx="1573374" cy="821094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82296"/>
            <a:r>
              <a:rPr lang="en-IE" sz="4650" dirty="0"/>
              <a:t>&lt;h1&gt;Sports&lt;/h1&gt;</a:t>
            </a:r>
          </a:p>
          <a:p>
            <a:pPr marL="82296"/>
            <a:r>
              <a:rPr lang="en-IE" sz="4650" dirty="0"/>
              <a:t>&lt;p&gt;All the sports news of the day.&lt;/p&gt;</a:t>
            </a:r>
          </a:p>
          <a:p>
            <a:pPr marL="82296"/>
            <a:r>
              <a:rPr lang="en-IE" sz="4650" dirty="0"/>
              <a:t>&lt;section&gt;</a:t>
            </a:r>
          </a:p>
          <a:p>
            <a:pPr marL="82296"/>
            <a:r>
              <a:rPr lang="en-IE" sz="4650" dirty="0"/>
              <a:t>	&lt;h1&gt;Football&lt;h1&gt;</a:t>
            </a:r>
          </a:p>
          <a:p>
            <a:pPr marL="82296"/>
            <a:r>
              <a:rPr lang="en-IE" sz="4650" dirty="0"/>
              <a:t>	&lt;article&gt;</a:t>
            </a:r>
          </a:p>
          <a:p>
            <a:pPr marL="82296"/>
            <a:r>
              <a:rPr lang="en-IE" sz="4650" dirty="0"/>
              <a:t>		&lt;h1&gt;Liverpool Win!&lt;/h1&gt;</a:t>
            </a:r>
          </a:p>
          <a:p>
            <a:pPr marL="82296"/>
            <a:r>
              <a:rPr lang="en-IE" sz="4650" dirty="0"/>
              <a:t>		&lt;p&gt;blah blah&lt;/p&gt;</a:t>
            </a:r>
          </a:p>
          <a:p>
            <a:pPr marL="82296"/>
            <a:r>
              <a:rPr lang="en-IE" sz="4650" dirty="0"/>
              <a:t>	&lt;/article&gt;</a:t>
            </a:r>
          </a:p>
          <a:p>
            <a:pPr marL="82296"/>
            <a:r>
              <a:rPr lang="en-IE" sz="4650" dirty="0"/>
              <a:t>	&lt;article&gt;</a:t>
            </a:r>
          </a:p>
          <a:p>
            <a:pPr marL="82296"/>
            <a:r>
              <a:rPr lang="en-IE" sz="4650" dirty="0"/>
              <a:t>		&lt;h1&gt;Arsenal Lose&lt;/h1&gt;</a:t>
            </a:r>
          </a:p>
          <a:p>
            <a:pPr marL="82296"/>
            <a:r>
              <a:rPr lang="en-IE" sz="4650" dirty="0"/>
              <a:t>		&lt;p&gt;blah blah&lt;/p&gt;</a:t>
            </a:r>
          </a:p>
          <a:p>
            <a:pPr marL="82296"/>
            <a:r>
              <a:rPr lang="en-IE" sz="4650" dirty="0"/>
              <a:t>	&lt;/article&gt;</a:t>
            </a:r>
          </a:p>
          <a:p>
            <a:pPr marL="82296"/>
            <a:r>
              <a:rPr lang="en-IE" sz="4650" dirty="0"/>
              <a:t>&lt;/section&gt;</a:t>
            </a:r>
          </a:p>
          <a:p>
            <a:pPr marL="82296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373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&lt;aside&gt;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845734"/>
            <a:ext cx="7356255" cy="4023360"/>
          </a:xfrm>
        </p:spPr>
        <p:txBody>
          <a:bodyPr/>
          <a:lstStyle/>
          <a:p>
            <a:r>
              <a:rPr lang="en-IE" dirty="0"/>
              <a:t>&lt;aside&gt; used for content that is related to the  content around it - but is separate from the main  content of the page.</a:t>
            </a:r>
          </a:p>
          <a:p>
            <a:r>
              <a:rPr lang="en-IE" dirty="0"/>
              <a:t>Examples would include sidebar, monthly news  archive, </a:t>
            </a:r>
            <a:r>
              <a:rPr lang="en-IE" dirty="0" err="1"/>
              <a:t>etc</a:t>
            </a:r>
            <a:endParaRPr lang="en-IE" dirty="0"/>
          </a:p>
          <a:p>
            <a:r>
              <a:rPr lang="en-IE" dirty="0"/>
              <a:t>Content that is neither article nor section nor  navigation</a:t>
            </a:r>
          </a:p>
          <a:p>
            <a:r>
              <a:rPr lang="en-IE" dirty="0"/>
              <a:t>Does not need a heading - but useful for screen  readers</a:t>
            </a:r>
          </a:p>
          <a:p>
            <a:endParaRPr lang="en-IE" dirty="0"/>
          </a:p>
        </p:txBody>
      </p:sp>
      <p:sp>
        <p:nvSpPr>
          <p:cNvPr id="4" name="object 6"/>
          <p:cNvSpPr/>
          <p:nvPr/>
        </p:nvSpPr>
        <p:spPr>
          <a:xfrm>
            <a:off x="8987324" y="1845734"/>
            <a:ext cx="2895600" cy="344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0824678" y="2892490"/>
            <a:ext cx="894571" cy="1735493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4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Articles and Sections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An article is a specialised kind of section. use it  for self-contained, related content</a:t>
            </a:r>
          </a:p>
          <a:p>
            <a:r>
              <a:rPr lang="en-IE" dirty="0"/>
              <a:t>You can have multiple articles within sections  and multiple sections within article</a:t>
            </a:r>
          </a:p>
          <a:p>
            <a:r>
              <a:rPr lang="en-IE" dirty="0"/>
              <a:t>Both can have a &lt;header&gt; and &lt;footer&gt;</a:t>
            </a:r>
          </a:p>
          <a:p>
            <a:r>
              <a:rPr lang="en-IE" dirty="0"/>
              <a:t>Both can/should contain a heading</a:t>
            </a:r>
          </a:p>
          <a:p>
            <a:r>
              <a:rPr lang="en-IE" dirty="0"/>
              <a:t>&lt;article&gt; is for syndication (stand alone)</a:t>
            </a:r>
          </a:p>
          <a:p>
            <a:r>
              <a:rPr lang="en-IE" dirty="0"/>
              <a:t>&lt;section&gt; is designed for document structure  and portability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1071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Page Structure</a:t>
            </a:r>
          </a:p>
          <a:p>
            <a:r>
              <a:rPr lang="en-US" dirty="0"/>
              <a:t>Viewport</a:t>
            </a:r>
          </a:p>
          <a:p>
            <a:r>
              <a:rPr lang="en-US" dirty="0"/>
              <a:t>HTML Structural elements</a:t>
            </a:r>
          </a:p>
          <a:p>
            <a:r>
              <a:rPr lang="en-US" dirty="0"/>
              <a:t>CSS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CSS rules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5124451" y="237840"/>
            <a:ext cx="5188165" cy="2647573"/>
            <a:chOff x="3964512" y="1657727"/>
            <a:chExt cx="5188165" cy="264757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00" y="2730500"/>
              <a:ext cx="1828800" cy="8001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Left Brace 7"/>
            <p:cNvSpPr/>
            <p:nvPr/>
          </p:nvSpPr>
          <p:spPr>
            <a:xfrm>
              <a:off x="4533899" y="2772926"/>
              <a:ext cx="317501" cy="681474"/>
            </a:xfrm>
            <a:prstGeom prst="leftBrace">
              <a:avLst>
                <a:gd name="adj1" fmla="val 5476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64512" y="290359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rule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168900" y="2044700"/>
              <a:ext cx="0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080000" y="1657727"/>
              <a:ext cx="3057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selector is p, element is &lt;p&gt;</a:t>
              </a:r>
            </a:p>
          </p:txBody>
        </p:sp>
        <p:cxnSp>
          <p:nvCxnSpPr>
            <p:cNvPr id="14" name="Straight Arrow Connector 13"/>
            <p:cNvCxnSpPr>
              <a:endCxn id="7" idx="3"/>
            </p:cNvCxnSpPr>
            <p:nvPr/>
          </p:nvCxnSpPr>
          <p:spPr>
            <a:xfrm flipH="1">
              <a:off x="6908800" y="3130550"/>
              <a:ext cx="516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467600" y="2813050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 declarations </a:t>
              </a:r>
              <a:endParaRPr lang="en-US" dirty="0"/>
            </a:p>
            <a:p>
              <a:r>
                <a:rPr lang="en-US" dirty="0"/>
                <a:t>in this rule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5704411" y="3272929"/>
              <a:ext cx="2111" cy="695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6502400" y="3272929"/>
              <a:ext cx="0" cy="695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851400" y="393596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property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43600" y="393559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value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002080" y="3289301"/>
            <a:ext cx="5441558" cy="3202691"/>
            <a:chOff x="3478080" y="3073400"/>
            <a:chExt cx="5441558" cy="3202691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080" y="3909343"/>
              <a:ext cx="2171700" cy="6223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338" y="3957652"/>
              <a:ext cx="2781300" cy="5969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6586813" y="5198873"/>
              <a:ext cx="1677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Introduction</a:t>
              </a:r>
            </a:p>
            <a:p>
              <a:endParaRPr lang="en-US" dirty="0">
                <a:solidFill>
                  <a:srgbClr val="00B0F0"/>
                </a:solidFill>
              </a:endParaRPr>
            </a:p>
            <a:p>
              <a:r>
                <a:rPr lang="en-US" sz="1400" dirty="0">
                  <a:solidFill>
                    <a:srgbClr val="92D050"/>
                  </a:solidFill>
                </a:rPr>
                <a:t>A line of text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Another line of text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784600" y="3689772"/>
              <a:ext cx="0" cy="305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625850" y="3073400"/>
              <a:ext cx="2537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Target generic elements (with .)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7103538" y="4630752"/>
              <a:ext cx="321806" cy="6443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flipH="1">
              <a:off x="7293262" y="4719652"/>
              <a:ext cx="122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rendered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3784600" y="4381500"/>
              <a:ext cx="0" cy="406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524249" y="4794861"/>
              <a:ext cx="2537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Target unique element (with #)</a:t>
              </a: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5048250" y="3103880"/>
            <a:ext cx="5137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Including CSS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5086351" y="124459"/>
            <a:ext cx="3167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Linking (preferred)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63" y="524509"/>
            <a:ext cx="4800600" cy="15875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64" y="3028597"/>
            <a:ext cx="4989137" cy="20828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5086350" y="258993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86351" y="54115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Inline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5850185"/>
            <a:ext cx="5384800" cy="3556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259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Default Values</a:t>
            </a:r>
          </a:p>
          <a:p>
            <a:pPr lvl="1"/>
            <a:r>
              <a:rPr lang="en-US" dirty="0"/>
              <a:t>If no styling browser defaults applied. Text element black, &lt;a&gt; is blue, underlined.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If an element does not have a style applied </a:t>
            </a:r>
            <a:r>
              <a:rPr lang="mr-IN" dirty="0"/>
              <a:t>–</a:t>
            </a:r>
            <a:r>
              <a:rPr lang="en-US" dirty="0"/>
              <a:t> it will inherit the style of its parent element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Reset</a:t>
            </a:r>
          </a:p>
          <a:p>
            <a:pPr marL="578358" lvl="1" indent="-285750"/>
            <a:r>
              <a:rPr lang="en-US" dirty="0"/>
              <a:t>Section of CSS that </a:t>
            </a:r>
            <a:r>
              <a:rPr lang="en-US" dirty="0" err="1"/>
              <a:t>initialises</a:t>
            </a:r>
            <a:r>
              <a:rPr lang="en-US" dirty="0"/>
              <a:t> everything (reset stylesheet</a:t>
            </a:r>
          </a:p>
          <a:p>
            <a:pPr marL="578358" lvl="1" indent="-285750"/>
            <a:r>
              <a:rPr lang="en-US" dirty="0"/>
              <a:t>First CSS rendered by the browser</a:t>
            </a:r>
          </a:p>
          <a:p>
            <a:pPr marL="578358" lvl="1" indent="-285750"/>
            <a:r>
              <a:rPr lang="en-US" dirty="0"/>
              <a:t>Pre-built Reset</a:t>
            </a:r>
            <a:endParaRPr lang="en-US" dirty="0">
              <a:hlinkClick r:id="rId2"/>
            </a:endParaRPr>
          </a:p>
          <a:p>
            <a:pPr marL="578358" lvl="1" indent="-285750"/>
            <a:endParaRPr lang="en-US" dirty="0">
              <a:hlinkClick r:id="rId2"/>
            </a:endParaRPr>
          </a:p>
          <a:p>
            <a:pPr marL="578358" lvl="1" indent="-285750"/>
            <a:r>
              <a:rPr lang="en-US" dirty="0">
                <a:hlinkClick r:id="rId2"/>
              </a:rPr>
              <a:t>Eric Meyer’s Reset</a:t>
            </a:r>
            <a:endParaRPr lang="en-US" dirty="0"/>
          </a:p>
          <a:p>
            <a:pPr marL="578358" lvl="1" indent="-285750"/>
            <a:r>
              <a:rPr lang="en-US" dirty="0">
                <a:hlinkClick r:id="rId3"/>
              </a:rPr>
              <a:t>Normalize.css</a:t>
            </a:r>
            <a:r>
              <a:rPr lang="en-US" dirty="0"/>
              <a:t> (used in bootstrap)</a:t>
            </a:r>
          </a:p>
          <a:p>
            <a:pPr marL="578358" lvl="1" indent="-285750"/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Default Values, Inheritance, Reset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91377" y="2202805"/>
            <a:ext cx="3818161" cy="14465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&lt;style&gt;</a:t>
            </a:r>
          </a:p>
          <a:p>
            <a:r>
              <a:rPr lang="en-US" sz="1400" dirty="0"/>
              <a:t>p { </a:t>
            </a:r>
            <a:r>
              <a:rPr lang="en-US" sz="1400" dirty="0" err="1"/>
              <a:t>color:blue</a:t>
            </a:r>
            <a:r>
              <a:rPr lang="en-US" sz="1400" dirty="0"/>
              <a:t>; }</a:t>
            </a:r>
          </a:p>
          <a:p>
            <a:r>
              <a:rPr lang="en-US" sz="1400" dirty="0"/>
              <a:t>&lt;/style&gt;</a:t>
            </a:r>
          </a:p>
          <a:p>
            <a:endParaRPr lang="en-US" sz="1400" dirty="0"/>
          </a:p>
          <a:p>
            <a:r>
              <a:rPr lang="en-US" sz="1400" dirty="0"/>
              <a:t>&lt;p&gt; Hello my name is &lt;strong&gt;Frank&lt;strong&gt;&lt;/p&gt;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39469-C108-2715-479D-227E340E1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1601-ADF9-38E4-C664-863E5485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A46DF-D5D0-1DF6-9120-9FE36A1D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616" y="743395"/>
            <a:ext cx="4937166" cy="5257800"/>
          </a:xfrm>
        </p:spPr>
        <p:txBody>
          <a:bodyPr/>
          <a:lstStyle/>
          <a:p>
            <a:r>
              <a:rPr lang="en-US" dirty="0"/>
              <a:t>Specificity</a:t>
            </a:r>
          </a:p>
          <a:p>
            <a:endParaRPr lang="en-US" dirty="0"/>
          </a:p>
          <a:p>
            <a:r>
              <a:rPr lang="en-US" dirty="0"/>
              <a:t>Importance (!important)</a:t>
            </a:r>
          </a:p>
          <a:p>
            <a:endParaRPr lang="en-US" dirty="0"/>
          </a:p>
          <a:p>
            <a:r>
              <a:rPr lang="en-US" dirty="0"/>
              <a:t>Origin</a:t>
            </a:r>
          </a:p>
          <a:p>
            <a:endParaRPr lang="en-US" dirty="0"/>
          </a:p>
          <a:p>
            <a:r>
              <a:rPr lang="en-US" dirty="0"/>
              <a:t>Inheritance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A86F1-BBA3-9DA8-B6B9-2CEACDC9C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Cascade in CSS (determining what styles are applied to an element)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2FF93-DB57-7B54-3E16-970785B2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19711-368F-D290-79BE-A3AB5A45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2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616" y="743395"/>
            <a:ext cx="4937166" cy="52578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Inline styles</a:t>
            </a:r>
          </a:p>
          <a:p>
            <a:endParaRPr lang="en-US" dirty="0"/>
          </a:p>
          <a:p>
            <a:r>
              <a:rPr lang="en-US" dirty="0"/>
              <a:t>Internal style sheets (embedded)</a:t>
            </a:r>
          </a:p>
          <a:p>
            <a:endParaRPr lang="en-US" dirty="0"/>
          </a:p>
          <a:p>
            <a:r>
              <a:rPr lang="en-US" dirty="0"/>
              <a:t>External style sheets (imported or linked)</a:t>
            </a:r>
          </a:p>
          <a:p>
            <a:endParaRPr lang="en-US" dirty="0"/>
          </a:p>
          <a:p>
            <a:r>
              <a:rPr lang="en-US" dirty="0"/>
              <a:t>Browser defaults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order of style sheets (origin)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5400000">
            <a:off x="8417593" y="2244118"/>
            <a:ext cx="3780376" cy="7789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Cascde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75037-AFDA-76C7-B937-CB4011240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C0E9-150E-DC79-65D8-497BFC63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DB37-07A3-7BFF-0160-ECC8A660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616" y="743395"/>
            <a:ext cx="4937166" cy="5257800"/>
          </a:xfrm>
        </p:spPr>
        <p:txBody>
          <a:bodyPr/>
          <a:lstStyle/>
          <a:p>
            <a:r>
              <a:rPr lang="en-US" dirty="0"/>
              <a:t>Rules that are marked as important (with !important)</a:t>
            </a:r>
          </a:p>
          <a:p>
            <a:r>
              <a:rPr lang="en-US" dirty="0"/>
              <a:t>Inline style rules</a:t>
            </a:r>
          </a:p>
          <a:p>
            <a:r>
              <a:rPr lang="en-US" dirty="0"/>
              <a:t>Rules containing IDs</a:t>
            </a:r>
          </a:p>
          <a:p>
            <a:r>
              <a:rPr lang="en-US" dirty="0"/>
              <a:t>Rules containing classes, attributes, and pseudo-classes</a:t>
            </a:r>
          </a:p>
          <a:p>
            <a:r>
              <a:rPr lang="en-US" dirty="0"/>
              <a:t>Rules containing elements and pseudo-elements</a:t>
            </a:r>
          </a:p>
          <a:p>
            <a:r>
              <a:rPr lang="en-US" dirty="0"/>
              <a:t>Inherited rules</a:t>
            </a:r>
          </a:p>
          <a:p>
            <a:r>
              <a:rPr lang="en-US" dirty="0"/>
              <a:t>Default rules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1E181-9631-5763-DAAB-8123DAA75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cascade in cascading style sheets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A3986-AF40-3F0C-710B-4DFA904D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A56C9-0CC2-E569-62CD-5E8DEAC7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1CE98F3-0193-19AE-8BD9-62F62B5DC02B}"/>
              </a:ext>
            </a:extLst>
          </p:cNvPr>
          <p:cNvSpPr/>
          <p:nvPr/>
        </p:nvSpPr>
        <p:spPr>
          <a:xfrm rot="5400000">
            <a:off x="2910410" y="2261053"/>
            <a:ext cx="3780379" cy="74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Priority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2FC76094-4657-D6F7-BFB9-4F418F774067}"/>
              </a:ext>
            </a:extLst>
          </p:cNvPr>
          <p:cNvSpPr/>
          <p:nvPr/>
        </p:nvSpPr>
        <p:spPr>
          <a:xfrm rot="5400000">
            <a:off x="8417593" y="2244118"/>
            <a:ext cx="3780376" cy="7789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Cascade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EDAC72-B0E3-5087-4359-CB07BF9B91C5}"/>
              </a:ext>
            </a:extLst>
          </p:cNvPr>
          <p:cNvSpPr txBox="1"/>
          <p:nvPr/>
        </p:nvSpPr>
        <p:spPr>
          <a:xfrm>
            <a:off x="5146249" y="5584159"/>
            <a:ext cx="4724307" cy="646331"/>
          </a:xfrm>
          <a:prstGeom prst="rect">
            <a:avLst/>
          </a:prstGeom>
          <a:solidFill>
            <a:srgbClr val="00B0F0">
              <a:alpha val="20000"/>
            </a:srgbClr>
          </a:solidFill>
          <a:effectLst>
            <a:outerShdw dist="508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Understanding the Cascade</a:t>
            </a:r>
            <a:r>
              <a:rPr lang="en-US" dirty="0"/>
              <a:t> (YouTube Video)</a:t>
            </a:r>
          </a:p>
          <a:p>
            <a:r>
              <a:rPr lang="en-US" dirty="0">
                <a:hlinkClick r:id="rId4"/>
              </a:rPr>
              <a:t>CSS Specificity : Things you should know </a:t>
            </a:r>
            <a:r>
              <a:rPr lang="en-US" dirty="0"/>
              <a:t>(article)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07704-0CF0-4ACB-B354-A63AF7C7D640}"/>
              </a:ext>
            </a:extLst>
          </p:cNvPr>
          <p:cNvSpPr txBox="1"/>
          <p:nvPr/>
        </p:nvSpPr>
        <p:spPr>
          <a:xfrm>
            <a:off x="5173133" y="4985532"/>
            <a:ext cx="6219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most specific rule wins – the ones with the most selectors – </a:t>
            </a:r>
          </a:p>
          <a:p>
            <a:r>
              <a:rPr lang="en-US" dirty="0"/>
              <a:t>the specificity</a:t>
            </a:r>
          </a:p>
        </p:txBody>
      </p:sp>
    </p:spTree>
    <p:extLst>
      <p:ext uri="{BB962C8B-B14F-4D97-AF65-F5344CB8AC3E}">
        <p14:creationId xmlns:p14="http://schemas.microsoft.com/office/powerpoint/2010/main" val="211372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916" y="775894"/>
            <a:ext cx="4937166" cy="5257800"/>
          </a:xfrm>
        </p:spPr>
        <p:txBody>
          <a:bodyPr/>
          <a:lstStyle/>
          <a:p>
            <a:r>
              <a:rPr lang="en-US" dirty="0"/>
              <a:t>Rules that are marked as important (with !important)</a:t>
            </a:r>
          </a:p>
          <a:p>
            <a:r>
              <a:rPr lang="en-US" dirty="0"/>
              <a:t>Inline style rules</a:t>
            </a:r>
          </a:p>
          <a:p>
            <a:r>
              <a:rPr lang="en-US" dirty="0"/>
              <a:t>Rules containing IDs</a:t>
            </a:r>
          </a:p>
          <a:p>
            <a:r>
              <a:rPr lang="en-US" dirty="0"/>
              <a:t>Rules containing classes, attributes, and pseudo-classes</a:t>
            </a:r>
          </a:p>
          <a:p>
            <a:r>
              <a:rPr lang="en-US" dirty="0"/>
              <a:t>Rules containing elements and pseudo-elements</a:t>
            </a:r>
          </a:p>
          <a:p>
            <a:r>
              <a:rPr lang="en-US" dirty="0"/>
              <a:t>Inherited rules</a:t>
            </a:r>
          </a:p>
          <a:p>
            <a:r>
              <a:rPr lang="en-US" dirty="0"/>
              <a:t>Default rules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cascade in cascading style sheets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3095193" y="2352920"/>
            <a:ext cx="3780379" cy="74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Priority</a:t>
            </a:r>
          </a:p>
        </p:txBody>
      </p:sp>
      <p:sp>
        <p:nvSpPr>
          <p:cNvPr id="11" name="Left Arrow 10"/>
          <p:cNvSpPr/>
          <p:nvPr/>
        </p:nvSpPr>
        <p:spPr>
          <a:xfrm rot="5400000">
            <a:off x="2460936" y="2335985"/>
            <a:ext cx="3780376" cy="7789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Cascade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890" y="111939"/>
            <a:ext cx="2236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 {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font-color:black!important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  <a:r>
              <a:rPr lang="en-US" dirty="0"/>
              <a:t>	</a:t>
            </a:r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 flipH="1">
            <a:off x="9613514" y="619771"/>
            <a:ext cx="231376" cy="18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44890" y="1187608"/>
            <a:ext cx="223663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&lt;p style=‘</a:t>
            </a:r>
            <a:r>
              <a:rPr lang="en-US" sz="1400" dirty="0" err="1"/>
              <a:t>color:red</a:t>
            </a:r>
            <a:r>
              <a:rPr lang="en-US" sz="1400" dirty="0"/>
              <a:t>’&gt;There was an error&lt;/p&gt;</a:t>
            </a:r>
            <a:r>
              <a:rPr lang="en-US" dirty="0"/>
              <a:t>	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7228144" y="1418519"/>
            <a:ext cx="2616746" cy="24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44890" y="1973572"/>
            <a:ext cx="223663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#row { </a:t>
            </a:r>
            <a:r>
              <a:rPr lang="en-US" sz="1400" dirty="0" err="1"/>
              <a:t>background-color:grey</a:t>
            </a:r>
            <a:r>
              <a:rPr lang="en-US" sz="1400" dirty="0"/>
              <a:t>; }</a:t>
            </a:r>
            <a:r>
              <a:rPr lang="en-US" dirty="0"/>
              <a:t>	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94090" y="2778249"/>
            <a:ext cx="2236634" cy="80021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warning.p</a:t>
            </a:r>
            <a:r>
              <a:rPr lang="en-US" sz="1400" dirty="0"/>
              <a:t> { </a:t>
            </a:r>
            <a:r>
              <a:rPr lang="en-US" sz="1400" dirty="0" err="1"/>
              <a:t>font-color:red</a:t>
            </a:r>
            <a:r>
              <a:rPr lang="en-US" sz="1400" dirty="0"/>
              <a:t>; }</a:t>
            </a:r>
          </a:p>
          <a:p>
            <a:r>
              <a:rPr lang="en-US" sz="1400" dirty="0"/>
              <a:t>OR</a:t>
            </a:r>
          </a:p>
          <a:p>
            <a:r>
              <a:rPr lang="en-US" sz="1400" dirty="0" err="1"/>
              <a:t>a:hover</a:t>
            </a:r>
            <a:r>
              <a:rPr lang="en-US" sz="1400" dirty="0"/>
              <a:t> { </a:t>
            </a:r>
            <a:r>
              <a:rPr lang="en-US" sz="1400" dirty="0" err="1"/>
              <a:t>color:green</a:t>
            </a:r>
            <a:r>
              <a:rPr lang="en-US" sz="1400" dirty="0"/>
              <a:t>; }</a:t>
            </a:r>
            <a:r>
              <a:rPr lang="en-US" dirty="0"/>
              <a:t>	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70365" y="4916710"/>
            <a:ext cx="2236634" cy="123110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&lt;p&gt;sentence with &lt;strong&gt;bold&lt;/strong&gt; text&lt;/p&gt;</a:t>
            </a:r>
          </a:p>
          <a:p>
            <a:endParaRPr lang="en-US" sz="1400" dirty="0"/>
          </a:p>
          <a:p>
            <a:r>
              <a:rPr lang="en-US" sz="1400" dirty="0"/>
              <a:t>P {</a:t>
            </a:r>
            <a:r>
              <a:rPr lang="en-US" sz="1400" dirty="0" err="1"/>
              <a:t>color:blue</a:t>
            </a:r>
            <a:r>
              <a:rPr lang="en-US" sz="1400" dirty="0"/>
              <a:t>;}</a:t>
            </a:r>
            <a:r>
              <a:rPr lang="en-US" dirty="0"/>
              <a:t>	</a:t>
            </a:r>
          </a:p>
        </p:txBody>
      </p:sp>
      <p:cxnSp>
        <p:nvCxnSpPr>
          <p:cNvPr id="22" name="Straight Connector 21"/>
          <p:cNvCxnSpPr>
            <a:stCxn id="18" idx="1"/>
          </p:cNvCxnSpPr>
          <p:nvPr/>
        </p:nvCxnSpPr>
        <p:spPr>
          <a:xfrm flipH="1" flipV="1">
            <a:off x="7556500" y="2144049"/>
            <a:ext cx="2288390" cy="121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1"/>
          </p:cNvCxnSpPr>
          <p:nvPr/>
        </p:nvCxnSpPr>
        <p:spPr>
          <a:xfrm flipH="1" flipV="1">
            <a:off x="7058233" y="4099852"/>
            <a:ext cx="1712132" cy="1432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75849" y="3739732"/>
            <a:ext cx="2236634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p.Intro</a:t>
            </a:r>
            <a:r>
              <a:rPr lang="en-US" sz="1400" dirty="0"/>
              <a:t>::first-letter { font-size:150%}</a:t>
            </a:r>
            <a:r>
              <a:rPr lang="en-US" dirty="0"/>
              <a:t>	</a:t>
            </a:r>
          </a:p>
          <a:p>
            <a:r>
              <a:rPr lang="en-US" dirty="0"/>
              <a:t>OR </a:t>
            </a:r>
          </a:p>
          <a:p>
            <a:r>
              <a:rPr lang="en-US" sz="1400" dirty="0"/>
              <a:t>H1:before { content:”~”;}</a:t>
            </a:r>
          </a:p>
        </p:txBody>
      </p:sp>
      <p:cxnSp>
        <p:nvCxnSpPr>
          <p:cNvPr id="28" name="Straight Connector 27"/>
          <p:cNvCxnSpPr>
            <a:stCxn id="25" idx="1"/>
          </p:cNvCxnSpPr>
          <p:nvPr/>
        </p:nvCxnSpPr>
        <p:spPr>
          <a:xfrm flipH="1" flipV="1">
            <a:off x="6440907" y="3625308"/>
            <a:ext cx="2534942" cy="653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27298" y="5537708"/>
            <a:ext cx="223663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What the browser uses as default if </a:t>
            </a:r>
            <a:r>
              <a:rPr lang="en-US" sz="1400"/>
              <a:t>no styling</a:t>
            </a:r>
            <a:r>
              <a:rPr lang="en-US" dirty="0"/>
              <a:t>	</a:t>
            </a:r>
          </a:p>
        </p:txBody>
      </p: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6745941" y="4590310"/>
            <a:ext cx="399674" cy="947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9" idx="1"/>
          </p:cNvCxnSpPr>
          <p:nvPr/>
        </p:nvCxnSpPr>
        <p:spPr>
          <a:xfrm flipH="1" flipV="1">
            <a:off x="7058233" y="2858928"/>
            <a:ext cx="2735857" cy="319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75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323" y="3549109"/>
            <a:ext cx="5398347" cy="29106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43400" y="1549281"/>
            <a:ext cx="35052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h1 {</a:t>
            </a:r>
          </a:p>
          <a:p>
            <a:r>
              <a:rPr lang="en-US" dirty="0"/>
              <a:t>	width:300px;</a:t>
            </a:r>
          </a:p>
          <a:p>
            <a:r>
              <a:rPr lang="en-US" dirty="0"/>
              <a:t>	padding:5px;</a:t>
            </a:r>
          </a:p>
          <a:p>
            <a:r>
              <a:rPr lang="en-US" dirty="0"/>
              <a:t>	border:10px solid #333;</a:t>
            </a:r>
          </a:p>
          <a:p>
            <a:r>
              <a:rPr lang="en-US" dirty="0"/>
              <a:t>	margin-top:15px;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0" y="1529893"/>
            <a:ext cx="362712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h1 {</a:t>
            </a:r>
          </a:p>
          <a:p>
            <a:r>
              <a:rPr lang="en-US" dirty="0"/>
              <a:t>   width:200px;	</a:t>
            </a:r>
          </a:p>
          <a:p>
            <a:r>
              <a:rPr lang="en-US" dirty="0"/>
              <a:t>   margin:15px 0 10px 5px;</a:t>
            </a:r>
          </a:p>
          <a:p>
            <a:r>
              <a:rPr lang="en-US" dirty="0"/>
              <a:t>   padding:5px 10px;</a:t>
            </a:r>
          </a:p>
          <a:p>
            <a:r>
              <a:rPr lang="en-US" dirty="0"/>
              <a:t>   border-bottom:5px solid #333;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1FF4F-F54A-604E-88B6-1A8ACCD34EA2}"/>
              </a:ext>
            </a:extLst>
          </p:cNvPr>
          <p:cNvSpPr txBox="1"/>
          <p:nvPr/>
        </p:nvSpPr>
        <p:spPr>
          <a:xfrm>
            <a:off x="4343400" y="241438"/>
            <a:ext cx="350520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h1 {</a:t>
            </a:r>
          </a:p>
          <a:p>
            <a:r>
              <a:rPr lang="en-US" dirty="0"/>
              <a:t>   </a:t>
            </a:r>
            <a:r>
              <a:rPr lang="en-US" dirty="0" err="1"/>
              <a:t>padding:top</a:t>
            </a:r>
            <a:r>
              <a:rPr lang="en-US" dirty="0"/>
              <a:t> right bottom left;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6482A-8EFA-AC4D-9ECD-7487DC72827F}"/>
              </a:ext>
            </a:extLst>
          </p:cNvPr>
          <p:cNvSpPr txBox="1"/>
          <p:nvPr/>
        </p:nvSpPr>
        <p:spPr>
          <a:xfrm>
            <a:off x="8246533" y="241438"/>
            <a:ext cx="362712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h1 {</a:t>
            </a:r>
          </a:p>
          <a:p>
            <a:r>
              <a:rPr lang="en-US" dirty="0"/>
              <a:t>   </a:t>
            </a:r>
            <a:r>
              <a:rPr lang="en-US" dirty="0" err="1"/>
              <a:t>padding:top</a:t>
            </a:r>
            <a:r>
              <a:rPr lang="en-US" dirty="0"/>
              <a:t> right;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1BEBD-B4C1-A6CD-DA64-98894B5B2539}"/>
              </a:ext>
            </a:extLst>
          </p:cNvPr>
          <p:cNvSpPr txBox="1"/>
          <p:nvPr/>
        </p:nvSpPr>
        <p:spPr>
          <a:xfrm>
            <a:off x="457200" y="5185659"/>
            <a:ext cx="369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  <a:highlight>
                  <a:srgbClr val="0000FF"/>
                </a:highlight>
              </a:rPr>
              <a:t>The full size of the elements includes </a:t>
            </a:r>
          </a:p>
          <a:p>
            <a:r>
              <a:rPr lang="en-IE" dirty="0">
                <a:solidFill>
                  <a:schemeClr val="bg1"/>
                </a:solidFill>
                <a:highlight>
                  <a:srgbClr val="0000FF"/>
                </a:highlight>
              </a:rPr>
              <a:t>padding, border AND margin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04678F-C892-105D-F37A-EEC8186B1993}"/>
              </a:ext>
            </a:extLst>
          </p:cNvPr>
          <p:cNvCxnSpPr>
            <a:cxnSpLocks/>
          </p:cNvCxnSpPr>
          <p:nvPr/>
        </p:nvCxnSpPr>
        <p:spPr>
          <a:xfrm flipV="1">
            <a:off x="3775480" y="4502727"/>
            <a:ext cx="1239866" cy="69636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ED30A1-2BFD-2501-B559-F4E64CEA7108}"/>
              </a:ext>
            </a:extLst>
          </p:cNvPr>
          <p:cNvCxnSpPr>
            <a:cxnSpLocks/>
          </p:cNvCxnSpPr>
          <p:nvPr/>
        </p:nvCxnSpPr>
        <p:spPr>
          <a:xfrm flipV="1">
            <a:off x="3782868" y="4629497"/>
            <a:ext cx="1553092" cy="58344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D7A4F-FD24-4886-8220-61265F7AB67A}"/>
              </a:ext>
            </a:extLst>
          </p:cNvPr>
          <p:cNvCxnSpPr>
            <a:cxnSpLocks/>
          </p:cNvCxnSpPr>
          <p:nvPr/>
        </p:nvCxnSpPr>
        <p:spPr>
          <a:xfrm flipV="1">
            <a:off x="3859183" y="4907365"/>
            <a:ext cx="1755602" cy="29172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5E9F23-0F40-776B-4E2F-4E91B3FA8AC6}"/>
              </a:ext>
            </a:extLst>
          </p:cNvPr>
          <p:cNvCxnSpPr>
            <a:cxnSpLocks/>
          </p:cNvCxnSpPr>
          <p:nvPr/>
        </p:nvCxnSpPr>
        <p:spPr>
          <a:xfrm flipV="1">
            <a:off x="3825884" y="4291255"/>
            <a:ext cx="1007321" cy="86098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04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71ED-9EF2-5FE1-3A8D-8DACF7FE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043F0-B210-35DF-AC1B-B842B5666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Block level element : always starts on a new line – includes p, div, h1, form, hr </a:t>
            </a:r>
          </a:p>
          <a:p>
            <a:r>
              <a:rPr lang="en-IE" dirty="0"/>
              <a:t>Inline level element : does not start on new line, only takes up the space it needs – includes </a:t>
            </a:r>
            <a:r>
              <a:rPr lang="en-IE" dirty="0" err="1"/>
              <a:t>img</a:t>
            </a:r>
            <a:r>
              <a:rPr lang="en-IE" dirty="0"/>
              <a:t>, span, a, </a:t>
            </a:r>
            <a:r>
              <a:rPr lang="en-IE" dirty="0" err="1"/>
              <a:t>i</a:t>
            </a:r>
            <a:r>
              <a:rPr lang="en-IE" dirty="0"/>
              <a:t>, </a:t>
            </a:r>
            <a:r>
              <a:rPr lang="en-IE" dirty="0" err="1"/>
              <a:t>em</a:t>
            </a:r>
            <a:r>
              <a:rPr lang="en-IE" dirty="0"/>
              <a:t>, bold</a:t>
            </a:r>
          </a:p>
          <a:p>
            <a:endParaRPr lang="en-IE" dirty="0"/>
          </a:p>
          <a:p>
            <a:pPr lvl="1"/>
            <a:r>
              <a:rPr lang="en-IE" dirty="0" err="1"/>
              <a:t>display:inline</a:t>
            </a:r>
            <a:r>
              <a:rPr lang="en-IE" dirty="0"/>
              <a:t>; /* no width/height */</a:t>
            </a:r>
          </a:p>
          <a:p>
            <a:pPr lvl="1"/>
            <a:r>
              <a:rPr lang="en-IE" dirty="0" err="1"/>
              <a:t>display:inline-block</a:t>
            </a:r>
            <a:r>
              <a:rPr lang="en-IE" dirty="0"/>
              <a:t>; /*we can set width/height/paddings/margins */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7B3F3-CB82-EB22-4CBE-47D9F5FB2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E" dirty="0"/>
              <a:t>Block and inline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69CC5-804C-1983-004C-E5BB6956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AC35E-6BED-1D57-92C9-814369CF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/>
              <a:t>Market Share</a:t>
            </a:r>
            <a:endParaRPr lang="en-US" sz="2000" dirty="0">
              <a:hlinkClick r:id="rId2"/>
            </a:endParaRPr>
          </a:p>
          <a:p>
            <a:pPr lvl="1"/>
            <a:r>
              <a:rPr lang="en-US" dirty="0">
                <a:hlinkClick r:id="rId3"/>
              </a:rPr>
              <a:t>Browser Market Share (desktop)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Browser Market Share (mobile)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Browser Market Share (tablet)</a:t>
            </a:r>
            <a:endParaRPr lang="en-US" dirty="0"/>
          </a:p>
          <a:p>
            <a:r>
              <a:rPr lang="en-US" dirty="0"/>
              <a:t>Browser engine is rendering  + </a:t>
            </a:r>
            <a:r>
              <a:rPr lang="en-US" dirty="0" err="1"/>
              <a:t>javascript</a:t>
            </a:r>
            <a:r>
              <a:rPr lang="en-US" dirty="0"/>
              <a:t> support</a:t>
            </a:r>
          </a:p>
          <a:p>
            <a:pPr lvl="1"/>
            <a:r>
              <a:rPr lang="en-US" dirty="0"/>
              <a:t>Chrome, Edge, Brave, Opera (Chromium using Blink engine)</a:t>
            </a:r>
          </a:p>
          <a:p>
            <a:pPr lvl="1"/>
            <a:r>
              <a:rPr lang="en-US" dirty="0"/>
              <a:t>Firefox (Gecko engine)</a:t>
            </a:r>
          </a:p>
          <a:p>
            <a:pPr lvl="1"/>
            <a:r>
              <a:rPr lang="en-US" dirty="0"/>
              <a:t>Safari (</a:t>
            </a:r>
            <a:r>
              <a:rPr lang="en-US" dirty="0" err="1"/>
              <a:t>WebKit</a:t>
            </a:r>
            <a:r>
              <a:rPr lang="en-US" dirty="0"/>
              <a:t> engine)</a:t>
            </a:r>
          </a:p>
          <a:p>
            <a:pPr lvl="1"/>
            <a:r>
              <a:rPr lang="en-US" dirty="0"/>
              <a:t>So long Internet Explorer…</a:t>
            </a:r>
          </a:p>
          <a:p>
            <a:pPr lvl="1"/>
            <a:r>
              <a:rPr lang="en-US" dirty="0"/>
              <a:t>Many browsers means more testing (e.g. </a:t>
            </a:r>
            <a:r>
              <a:rPr lang="en-US" dirty="0" err="1"/>
              <a:t>browserstack.com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Page Structure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46960" y="1845734"/>
            <a:ext cx="4904741" cy="4023360"/>
          </a:xfrm>
        </p:spPr>
        <p:txBody>
          <a:bodyPr/>
          <a:lstStyle/>
          <a:p>
            <a:r>
              <a:rPr lang="en-US" dirty="0"/>
              <a:t>HTML5 </a:t>
            </a:r>
            <a:r>
              <a:rPr lang="en-US" dirty="0" err="1"/>
              <a:t>doctype</a:t>
            </a:r>
            <a:r>
              <a:rPr lang="en-US" dirty="0"/>
              <a:t> is html</a:t>
            </a:r>
          </a:p>
          <a:p>
            <a:r>
              <a:rPr lang="en-US" dirty="0"/>
              <a:t>Every page will have &lt;head&gt; and &lt;body&gt;</a:t>
            </a:r>
          </a:p>
          <a:p>
            <a:r>
              <a:rPr lang="en-US" dirty="0" err="1"/>
              <a:t>lang</a:t>
            </a:r>
            <a:r>
              <a:rPr lang="en-US" dirty="0"/>
              <a:t> attribute is optional but recommended</a:t>
            </a:r>
          </a:p>
          <a:p>
            <a:r>
              <a:rPr lang="en-US" dirty="0"/>
              <a:t>&lt;head&gt; contains information about the page (called metadata), external files</a:t>
            </a:r>
          </a:p>
          <a:p>
            <a:r>
              <a:rPr lang="en-US" dirty="0"/>
              <a:t>&lt;body&gt; contains all visible page content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906" y="4117272"/>
            <a:ext cx="3482794" cy="190686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32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6889" y="1958719"/>
            <a:ext cx="70974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Safari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3138" y="2799065"/>
            <a:ext cx="81682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Firefox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9462" y="3839437"/>
            <a:ext cx="160415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Everything else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04203" y="2143385"/>
            <a:ext cx="176530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686185" y="3039082"/>
            <a:ext cx="2053278" cy="949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1" idx="1"/>
          </p:cNvCxnSpPr>
          <p:nvPr/>
        </p:nvCxnSpPr>
        <p:spPr>
          <a:xfrm flipH="1" flipV="1">
            <a:off x="3910125" y="2720584"/>
            <a:ext cx="2923013" cy="19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284220" cy="402336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roundcorners</a:t>
            </a:r>
            <a:r>
              <a:rPr lang="en-US" dirty="0"/>
              <a:t> { </a:t>
            </a:r>
            <a:endParaRPr lang="en-US" i="1" dirty="0"/>
          </a:p>
          <a:p>
            <a:pPr marL="201168" lvl="1" indent="0">
              <a:buNone/>
            </a:pPr>
            <a:r>
              <a:rPr lang="en-US" dirty="0"/>
              <a:t>     -</a:t>
            </a:r>
            <a:r>
              <a:rPr lang="en-US" dirty="0" err="1"/>
              <a:t>webkit</a:t>
            </a:r>
            <a:r>
              <a:rPr lang="en-US" dirty="0"/>
              <a:t>-border-radius: 12px; </a:t>
            </a:r>
          </a:p>
          <a:p>
            <a:pPr marL="201168" lvl="1" indent="0">
              <a:buNone/>
            </a:pPr>
            <a:r>
              <a:rPr lang="en-US" dirty="0"/>
              <a:t>     -</a:t>
            </a:r>
            <a:r>
              <a:rPr lang="en-US" dirty="0" err="1"/>
              <a:t>moz</a:t>
            </a:r>
            <a:r>
              <a:rPr lang="en-US" dirty="0"/>
              <a:t>-border-radius: 12px; </a:t>
            </a:r>
          </a:p>
          <a:p>
            <a:pPr marL="201168" lvl="1" indent="0">
              <a:buNone/>
            </a:pPr>
            <a:r>
              <a:rPr lang="en-US" dirty="0"/>
              <a:t>       border-radius: 12px; </a:t>
            </a:r>
          </a:p>
          <a:p>
            <a:r>
              <a:rPr lang="en-US" dirty="0"/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CAC8C7-BEFE-2140-84D8-318CEFFB5426}"/>
              </a:ext>
            </a:extLst>
          </p:cNvPr>
          <p:cNvSpPr/>
          <p:nvPr/>
        </p:nvSpPr>
        <p:spPr>
          <a:xfrm>
            <a:off x="8660556" y="2514662"/>
            <a:ext cx="2999816" cy="999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8EA443A-B05F-C448-B55E-C56253FB895A}"/>
              </a:ext>
            </a:extLst>
          </p:cNvPr>
          <p:cNvSpPr/>
          <p:nvPr/>
        </p:nvSpPr>
        <p:spPr>
          <a:xfrm>
            <a:off x="8660556" y="3988378"/>
            <a:ext cx="3046703" cy="999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9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CSS Prefixes</a:t>
            </a:r>
          </a:p>
          <a:p>
            <a:pPr lvl="1"/>
            <a:r>
              <a:rPr lang="en-US" dirty="0">
                <a:hlinkClick r:id="rId2"/>
              </a:rPr>
              <a:t>How to know which CSS3 properties need prefixes 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caniuse.com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Should I prefix</a:t>
            </a:r>
            <a:endParaRPr lang="en-US" dirty="0"/>
          </a:p>
          <a:p>
            <a:r>
              <a:rPr lang="en-US" dirty="0"/>
              <a:t>Style Guide - general Principles, whitespace, </a:t>
            </a:r>
            <a:r>
              <a:rPr lang="en-US" dirty="0" err="1"/>
              <a:t>comment,formatting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https://github.com/necolas/idiomatic-css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7524" y="6492875"/>
            <a:ext cx="48228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used in these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84420" cy="40233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SERPS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2"/>
              </a:rPr>
              <a:t>https://www.marketingterms.com/dictionary/serp/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Viewport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https://thecontentworks.uk/size-content-viewport/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Browser Reset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4"/>
              </a:rPr>
              <a:t>https://meyerweb.com/eric/tools/css/reset/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5"/>
              </a:rPr>
              <a:t>Normalize.css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Understanding the cascade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6"/>
              </a:rPr>
              <a:t>https://www.youtube.com/watch?v=NP8USarU6X0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66779" y="1845734"/>
            <a:ext cx="48844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CSS Specificity </a:t>
            </a:r>
            <a:r>
              <a:rPr lang="mr-IN" dirty="0">
                <a:solidFill>
                  <a:schemeClr val="tx1"/>
                </a:solidFill>
              </a:rPr>
              <a:t>–</a:t>
            </a:r>
            <a:r>
              <a:rPr lang="en-US" dirty="0">
                <a:solidFill>
                  <a:schemeClr val="tx1"/>
                </a:solidFill>
              </a:rPr>
              <a:t> things you should know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7"/>
              </a:rPr>
              <a:t>https://www.smashingmagazine.com/2007/07/css-specificity-things-you-should-know/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CSS Prefixes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8"/>
              </a:rPr>
              <a:t>How to know which CSS3 properties need prefixes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9"/>
              </a:rPr>
              <a:t>caniuse.com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10"/>
              </a:rPr>
              <a:t>Should I prefix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CSS Style Guide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11"/>
              </a:rPr>
              <a:t>https://github.com/necolas/idiomatic-css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4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Page Structure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&lt;title&gt; - seen at top of browser window, open tab, bookmarks, link text in </a:t>
            </a:r>
            <a:r>
              <a:rPr lang="en-US" dirty="0">
                <a:hlinkClick r:id="rId2"/>
              </a:rPr>
              <a:t>SERPS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64 char max recommended</a:t>
            </a:r>
          </a:p>
          <a:p>
            <a:r>
              <a:rPr lang="en-US" dirty="0"/>
              <a:t>Page can have one or more &lt;meta&gt; elements</a:t>
            </a:r>
          </a:p>
          <a:p>
            <a:pPr lvl="1"/>
            <a:r>
              <a:rPr lang="en-US" dirty="0"/>
              <a:t>charset attribute </a:t>
            </a:r>
            <a:r>
              <a:rPr lang="mr-IN" dirty="0"/>
              <a:t>–</a:t>
            </a:r>
            <a:r>
              <a:rPr lang="en-US" dirty="0"/>
              <a:t> character encoding for international languages</a:t>
            </a:r>
          </a:p>
          <a:p>
            <a:pPr lvl="1"/>
            <a:r>
              <a:rPr lang="en-US" dirty="0"/>
              <a:t>description attribute </a:t>
            </a:r>
            <a:r>
              <a:rPr lang="mr-IN" dirty="0"/>
              <a:t>–</a:t>
            </a:r>
            <a:r>
              <a:rPr lang="en-US" dirty="0"/>
              <a:t> a </a:t>
            </a:r>
            <a:r>
              <a:rPr lang="en-US" dirty="0" err="1"/>
              <a:t>summarisation</a:t>
            </a:r>
            <a:r>
              <a:rPr lang="en-US" dirty="0"/>
              <a:t> of the content of the page (max 160 chars) </a:t>
            </a:r>
            <a:r>
              <a:rPr lang="mr-IN" dirty="0"/>
              <a:t>–</a:t>
            </a:r>
            <a:r>
              <a:rPr lang="en-US" dirty="0"/>
              <a:t> link description in SERPS 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3886200"/>
            <a:ext cx="8369300" cy="23876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927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SERPS Page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38245" y="3000689"/>
            <a:ext cx="3895880" cy="4023360"/>
          </a:xfrm>
        </p:spPr>
        <p:txBody>
          <a:bodyPr/>
          <a:lstStyle/>
          <a:p>
            <a:pPr marL="544068" lvl="1" indent="-342900">
              <a:buFont typeface="+mj-lt"/>
              <a:buAutoNum type="arabicPeriod"/>
            </a:pPr>
            <a:r>
              <a:rPr lang="en-US" dirty="0"/>
              <a:t>Page title with site name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Page title divided from site name with dash or pipe or colon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Date page updated/</a:t>
            </a:r>
            <a:r>
              <a:rPr lang="en-US" dirty="0" err="1"/>
              <a:t>reindexed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Short sentence for meta description otherwise page content used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DE3BE4-6823-0632-F491-BE529D455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49076"/>
            <a:ext cx="5913096" cy="4398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FA70EA-568C-AB33-C604-677C8CE85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801476"/>
            <a:ext cx="5913096" cy="43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E7286-4A14-5FF5-8D3A-0E77B420B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DFBD42-D589-0FCB-3E7B-0946FA1F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SERPS Page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9E1C2-C00A-1C33-F5F2-42F032E3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3A365-C1EF-1492-98B3-0008315A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EA810D-7F30-B0FF-04A6-7C2E8DA0F4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05" y="1737360"/>
            <a:ext cx="5632904" cy="463389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4E095543-F53A-3BA6-7263-634AEDF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245" y="3000689"/>
            <a:ext cx="3895880" cy="4023360"/>
          </a:xfrm>
        </p:spPr>
        <p:txBody>
          <a:bodyPr/>
          <a:lstStyle/>
          <a:p>
            <a:pPr marL="544068" lvl="1" indent="-342900">
              <a:buFont typeface="+mj-lt"/>
              <a:buAutoNum type="arabicPeriod"/>
            </a:pPr>
            <a:r>
              <a:rPr lang="en-US" dirty="0"/>
              <a:t>Page title with site name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Page title divided from site name with dash or pipe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Date page updated/</a:t>
            </a:r>
            <a:r>
              <a:rPr lang="en-US" dirty="0" err="1"/>
              <a:t>reindexed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Short sentence for meta description otherwise page content used</a:t>
            </a:r>
          </a:p>
        </p:txBody>
      </p:sp>
    </p:spTree>
    <p:extLst>
      <p:ext uri="{BB962C8B-B14F-4D97-AF65-F5344CB8AC3E}">
        <p14:creationId xmlns:p14="http://schemas.microsoft.com/office/powerpoint/2010/main" val="335878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845734"/>
            <a:ext cx="10408920" cy="216746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Viewport</a:t>
            </a:r>
            <a:r>
              <a:rPr lang="en-US" dirty="0"/>
              <a:t> determines how a web page will appear on a mobile device</a:t>
            </a:r>
          </a:p>
          <a:p>
            <a:r>
              <a:rPr lang="en-US" dirty="0"/>
              <a:t>Even with Viewport set non-responsive sites will just be scaled to to fit the viewport (pinch &amp; zoom)</a:t>
            </a:r>
          </a:p>
          <a:p>
            <a:r>
              <a:rPr lang="en-US" dirty="0"/>
              <a:t>Mobiles/tablets </a:t>
            </a:r>
            <a:r>
              <a:rPr lang="mr-IN" dirty="0"/>
              <a:t>–</a:t>
            </a:r>
            <a:r>
              <a:rPr lang="en-US" dirty="0"/>
              <a:t> viewport  is size of glass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1" y="3028198"/>
            <a:ext cx="5394959" cy="322514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11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Viewport is an attribute of the &lt;meta&gt; element</a:t>
            </a:r>
          </a:p>
          <a:p>
            <a:r>
              <a:rPr lang="en-US" dirty="0"/>
              <a:t>Width attribute </a:t>
            </a:r>
            <a:r>
              <a:rPr lang="mr-IN" dirty="0"/>
              <a:t>–</a:t>
            </a:r>
            <a:r>
              <a:rPr lang="en-US" dirty="0"/>
              <a:t> scales the page</a:t>
            </a:r>
          </a:p>
          <a:p>
            <a:r>
              <a:rPr lang="en-US" dirty="0"/>
              <a:t>Initial-scale attribute </a:t>
            </a:r>
            <a:r>
              <a:rPr lang="mr-IN" dirty="0"/>
              <a:t>–</a:t>
            </a:r>
            <a:r>
              <a:rPr lang="en-US" dirty="0"/>
              <a:t> scales the page when first loaded (the zoom factor)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3700640"/>
            <a:ext cx="8331200" cy="24638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91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Pinch &amp; zoom on mobile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65" y="1934791"/>
            <a:ext cx="2458720" cy="4314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148" y="1920959"/>
            <a:ext cx="2446534" cy="4341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B4801C-E242-F54D-9F54-0ABB69C48E36}"/>
              </a:ext>
            </a:extLst>
          </p:cNvPr>
          <p:cNvSpPr txBox="1"/>
          <p:nvPr/>
        </p:nvSpPr>
        <p:spPr>
          <a:xfrm>
            <a:off x="6577446" y="3165521"/>
            <a:ext cx="4919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Google..</a:t>
            </a:r>
          </a:p>
          <a:p>
            <a:r>
              <a:rPr lang="en-IE" dirty="0"/>
              <a:t>“</a:t>
            </a:r>
            <a:r>
              <a:rPr lang="en-IE" i="1" dirty="0"/>
              <a:t>forcing the user to scroll horizontally or to zoom out in order to see the whole page results in a poor user experience.”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8289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1721</Words>
  <Application>Microsoft Macintosh PowerPoint</Application>
  <PresentationFormat>Widescreen</PresentationFormat>
  <Paragraphs>308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Retrospect</vt:lpstr>
      <vt:lpstr>Web Design &amp; Development Y2/Sem 1</vt:lpstr>
      <vt:lpstr>Overview</vt:lpstr>
      <vt:lpstr>Basic Page Structure</vt:lpstr>
      <vt:lpstr>Basic Page Structure</vt:lpstr>
      <vt:lpstr>SERPS Page example</vt:lpstr>
      <vt:lpstr>SERPS Page example</vt:lpstr>
      <vt:lpstr>Viewport</vt:lpstr>
      <vt:lpstr>Viewport</vt:lpstr>
      <vt:lpstr>Pinch &amp; zoom on mobile</vt:lpstr>
      <vt:lpstr>Structural  elements</vt:lpstr>
      <vt:lpstr>&lt;header&gt;</vt:lpstr>
      <vt:lpstr>&lt;nav&gt;</vt:lpstr>
      <vt:lpstr>&lt;main&gt;</vt:lpstr>
      <vt:lpstr>&lt;article&gt;</vt:lpstr>
      <vt:lpstr>Example</vt:lpstr>
      <vt:lpstr>&lt;section&gt;</vt:lpstr>
      <vt:lpstr>Example</vt:lpstr>
      <vt:lpstr>&lt;aside&gt;</vt:lpstr>
      <vt:lpstr>Articles and Sections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Browsers</vt:lpstr>
      <vt:lpstr>Prefixes</vt:lpstr>
      <vt:lpstr>Writing CSS</vt:lpstr>
      <vt:lpstr>Links used in these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cp:lastPrinted>2020-10-06T09:15:02Z</cp:lastPrinted>
  <dcterms:created xsi:type="dcterms:W3CDTF">2017-02-01T22:37:42Z</dcterms:created>
  <dcterms:modified xsi:type="dcterms:W3CDTF">2024-09-24T09:58:49Z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