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60" r:id="rId2"/>
  </p:sldMasterIdLst>
  <p:notesMasterIdLst>
    <p:notesMasterId r:id="rId21"/>
  </p:notesMasterIdLst>
  <p:handoutMasterIdLst>
    <p:handoutMasterId r:id="rId22"/>
  </p:handoutMasterIdLst>
  <p:sldIdLst>
    <p:sldId id="300" r:id="rId3"/>
    <p:sldId id="303" r:id="rId4"/>
    <p:sldId id="304" r:id="rId5"/>
    <p:sldId id="306" r:id="rId6"/>
    <p:sldId id="305" r:id="rId7"/>
    <p:sldId id="307" r:id="rId8"/>
    <p:sldId id="311" r:id="rId9"/>
    <p:sldId id="316" r:id="rId10"/>
    <p:sldId id="317" r:id="rId11"/>
    <p:sldId id="308" r:id="rId12"/>
    <p:sldId id="309" r:id="rId13"/>
    <p:sldId id="319" r:id="rId14"/>
    <p:sldId id="310" r:id="rId15"/>
    <p:sldId id="312" r:id="rId16"/>
    <p:sldId id="313" r:id="rId17"/>
    <p:sldId id="314" r:id="rId18"/>
    <p:sldId id="315" r:id="rId19"/>
    <p:sldId id="318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orient="horz" pos="3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826925-C6DE-6742-9A0D-14EAA3E02C6E}" v="12" dt="2024-11-04T12:59:40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8" autoAdjust="0"/>
    <p:restoredTop sz="95246" autoAdjust="0"/>
  </p:normalViewPr>
  <p:slideViewPr>
    <p:cSldViewPr snapToGrid="0">
      <p:cViewPr varScale="1">
        <p:scale>
          <a:sx n="123" d="100"/>
          <a:sy n="123" d="100"/>
        </p:scale>
        <p:origin x="352" y="184"/>
      </p:cViewPr>
      <p:guideLst>
        <p:guide orient="horz" pos="1620"/>
        <p:guide pos="2880"/>
        <p:guide pos="5472"/>
        <p:guide orient="horz"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1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Peyton" userId="d217ee7d-9433-47bc-9637-90d62c54a936" providerId="ADAL" clId="{89826925-C6DE-6742-9A0D-14EAA3E02C6E}"/>
    <pc:docChg chg="undo custSel addSld modSld">
      <pc:chgData name="Kevin Peyton" userId="d217ee7d-9433-47bc-9637-90d62c54a936" providerId="ADAL" clId="{89826925-C6DE-6742-9A0D-14EAA3E02C6E}" dt="2024-11-05T09:16:38.749" v="894" actId="20577"/>
      <pc:docMkLst>
        <pc:docMk/>
      </pc:docMkLst>
      <pc:sldChg chg="modSp mod">
        <pc:chgData name="Kevin Peyton" userId="d217ee7d-9433-47bc-9637-90d62c54a936" providerId="ADAL" clId="{89826925-C6DE-6742-9A0D-14EAA3E02C6E}" dt="2024-11-04T12:58:14.413" v="821" actId="20577"/>
        <pc:sldMkLst>
          <pc:docMk/>
          <pc:sldMk cId="604665025" sldId="303"/>
        </pc:sldMkLst>
        <pc:spChg chg="mod">
          <ac:chgData name="Kevin Peyton" userId="d217ee7d-9433-47bc-9637-90d62c54a936" providerId="ADAL" clId="{89826925-C6DE-6742-9A0D-14EAA3E02C6E}" dt="2024-11-04T12:58:14.413" v="821" actId="20577"/>
          <ac:spMkLst>
            <pc:docMk/>
            <pc:sldMk cId="604665025" sldId="303"/>
            <ac:spMk id="2" creationId="{00000000-0000-0000-0000-000000000000}"/>
          </ac:spMkLst>
        </pc:spChg>
      </pc:sldChg>
      <pc:sldChg chg="modSp mod">
        <pc:chgData name="Kevin Peyton" userId="d217ee7d-9433-47bc-9637-90d62c54a936" providerId="ADAL" clId="{89826925-C6DE-6742-9A0D-14EAA3E02C6E}" dt="2024-11-04T12:58:38.472" v="825" actId="20577"/>
        <pc:sldMkLst>
          <pc:docMk/>
          <pc:sldMk cId="1702932199" sldId="305"/>
        </pc:sldMkLst>
        <pc:spChg chg="mod">
          <ac:chgData name="Kevin Peyton" userId="d217ee7d-9433-47bc-9637-90d62c54a936" providerId="ADAL" clId="{89826925-C6DE-6742-9A0D-14EAA3E02C6E}" dt="2024-11-04T12:58:38.472" v="825" actId="20577"/>
          <ac:spMkLst>
            <pc:docMk/>
            <pc:sldMk cId="1702932199" sldId="305"/>
            <ac:spMk id="2" creationId="{00000000-0000-0000-0000-000000000000}"/>
          </ac:spMkLst>
        </pc:spChg>
      </pc:sldChg>
      <pc:sldChg chg="modSp mod">
        <pc:chgData name="Kevin Peyton" userId="d217ee7d-9433-47bc-9637-90d62c54a936" providerId="ADAL" clId="{89826925-C6DE-6742-9A0D-14EAA3E02C6E}" dt="2024-11-04T12:57:53.523" v="817" actId="20577"/>
        <pc:sldMkLst>
          <pc:docMk/>
          <pc:sldMk cId="1527943208" sldId="306"/>
        </pc:sldMkLst>
        <pc:spChg chg="mod">
          <ac:chgData name="Kevin Peyton" userId="d217ee7d-9433-47bc-9637-90d62c54a936" providerId="ADAL" clId="{89826925-C6DE-6742-9A0D-14EAA3E02C6E}" dt="2024-11-04T12:57:53.523" v="817" actId="20577"/>
          <ac:spMkLst>
            <pc:docMk/>
            <pc:sldMk cId="1527943208" sldId="306"/>
            <ac:spMk id="2" creationId="{00000000-0000-0000-0000-000000000000}"/>
          </ac:spMkLst>
        </pc:spChg>
      </pc:sldChg>
      <pc:sldChg chg="modSp mod">
        <pc:chgData name="Kevin Peyton" userId="d217ee7d-9433-47bc-9637-90d62c54a936" providerId="ADAL" clId="{89826925-C6DE-6742-9A0D-14EAA3E02C6E}" dt="2024-11-04T13:00:02.404" v="829" actId="20577"/>
        <pc:sldMkLst>
          <pc:docMk/>
          <pc:sldMk cId="1762130172" sldId="308"/>
        </pc:sldMkLst>
        <pc:spChg chg="mod">
          <ac:chgData name="Kevin Peyton" userId="d217ee7d-9433-47bc-9637-90d62c54a936" providerId="ADAL" clId="{89826925-C6DE-6742-9A0D-14EAA3E02C6E}" dt="2024-11-04T13:00:02.404" v="829" actId="20577"/>
          <ac:spMkLst>
            <pc:docMk/>
            <pc:sldMk cId="1762130172" sldId="308"/>
            <ac:spMk id="2" creationId="{00000000-0000-0000-0000-000000000000}"/>
          </ac:spMkLst>
        </pc:spChg>
      </pc:sldChg>
      <pc:sldChg chg="modSp mod">
        <pc:chgData name="Kevin Peyton" userId="d217ee7d-9433-47bc-9637-90d62c54a936" providerId="ADAL" clId="{89826925-C6DE-6742-9A0D-14EAA3E02C6E}" dt="2024-11-04T12:59:49.092" v="828" actId="20577"/>
        <pc:sldMkLst>
          <pc:docMk/>
          <pc:sldMk cId="268765010" sldId="309"/>
        </pc:sldMkLst>
        <pc:spChg chg="mod">
          <ac:chgData name="Kevin Peyton" userId="d217ee7d-9433-47bc-9637-90d62c54a936" providerId="ADAL" clId="{89826925-C6DE-6742-9A0D-14EAA3E02C6E}" dt="2024-11-04T12:59:49.092" v="828" actId="20577"/>
          <ac:spMkLst>
            <pc:docMk/>
            <pc:sldMk cId="268765010" sldId="309"/>
            <ac:spMk id="2" creationId="{00000000-0000-0000-0000-000000000000}"/>
          </ac:spMkLst>
        </pc:spChg>
        <pc:picChg chg="mod">
          <ac:chgData name="Kevin Peyton" userId="d217ee7d-9433-47bc-9637-90d62c54a936" providerId="ADAL" clId="{89826925-C6DE-6742-9A0D-14EAA3E02C6E}" dt="2024-11-04T10:16:13.058" v="15" actId="14100"/>
          <ac:picMkLst>
            <pc:docMk/>
            <pc:sldMk cId="268765010" sldId="309"/>
            <ac:picMk id="7" creationId="{00000000-0000-0000-0000-000000000000}"/>
          </ac:picMkLst>
        </pc:picChg>
      </pc:sldChg>
      <pc:sldChg chg="modSp mod">
        <pc:chgData name="Kevin Peyton" userId="d217ee7d-9433-47bc-9637-90d62c54a936" providerId="ADAL" clId="{89826925-C6DE-6742-9A0D-14EAA3E02C6E}" dt="2024-11-04T12:11:55.928" v="300" actId="20577"/>
        <pc:sldMkLst>
          <pc:docMk/>
          <pc:sldMk cId="3344135427" sldId="310"/>
        </pc:sldMkLst>
        <pc:spChg chg="mod">
          <ac:chgData name="Kevin Peyton" userId="d217ee7d-9433-47bc-9637-90d62c54a936" providerId="ADAL" clId="{89826925-C6DE-6742-9A0D-14EAA3E02C6E}" dt="2024-11-04T12:11:55.928" v="300" actId="20577"/>
          <ac:spMkLst>
            <pc:docMk/>
            <pc:sldMk cId="3344135427" sldId="310"/>
            <ac:spMk id="7" creationId="{00000000-0000-0000-0000-000000000000}"/>
          </ac:spMkLst>
        </pc:spChg>
      </pc:sldChg>
      <pc:sldChg chg="modSp mod">
        <pc:chgData name="Kevin Peyton" userId="d217ee7d-9433-47bc-9637-90d62c54a936" providerId="ADAL" clId="{89826925-C6DE-6742-9A0D-14EAA3E02C6E}" dt="2024-11-04T12:42:33.888" v="809" actId="20577"/>
        <pc:sldMkLst>
          <pc:docMk/>
          <pc:sldMk cId="1224050897" sldId="312"/>
        </pc:sldMkLst>
        <pc:spChg chg="mod">
          <ac:chgData name="Kevin Peyton" userId="d217ee7d-9433-47bc-9637-90d62c54a936" providerId="ADAL" clId="{89826925-C6DE-6742-9A0D-14EAA3E02C6E}" dt="2024-11-04T12:42:33.888" v="809" actId="20577"/>
          <ac:spMkLst>
            <pc:docMk/>
            <pc:sldMk cId="1224050897" sldId="312"/>
            <ac:spMk id="7" creationId="{00000000-0000-0000-0000-000000000000}"/>
          </ac:spMkLst>
        </pc:spChg>
      </pc:sldChg>
      <pc:sldChg chg="modSp mod">
        <pc:chgData name="Kevin Peyton" userId="d217ee7d-9433-47bc-9637-90d62c54a936" providerId="ADAL" clId="{89826925-C6DE-6742-9A0D-14EAA3E02C6E}" dt="2024-11-04T12:42:38.908" v="813" actId="20577"/>
        <pc:sldMkLst>
          <pc:docMk/>
          <pc:sldMk cId="298390883" sldId="313"/>
        </pc:sldMkLst>
        <pc:spChg chg="mod">
          <ac:chgData name="Kevin Peyton" userId="d217ee7d-9433-47bc-9637-90d62c54a936" providerId="ADAL" clId="{89826925-C6DE-6742-9A0D-14EAA3E02C6E}" dt="2024-11-04T12:42:38.908" v="813" actId="20577"/>
          <ac:spMkLst>
            <pc:docMk/>
            <pc:sldMk cId="298390883" sldId="313"/>
            <ac:spMk id="7" creationId="{00000000-0000-0000-0000-000000000000}"/>
          </ac:spMkLst>
        </pc:spChg>
      </pc:sldChg>
      <pc:sldChg chg="modSp mod">
        <pc:chgData name="Kevin Peyton" userId="d217ee7d-9433-47bc-9637-90d62c54a936" providerId="ADAL" clId="{89826925-C6DE-6742-9A0D-14EAA3E02C6E}" dt="2024-11-04T12:11:45.804" v="294" actId="20577"/>
        <pc:sldMkLst>
          <pc:docMk/>
          <pc:sldMk cId="348931677" sldId="314"/>
        </pc:sldMkLst>
        <pc:spChg chg="mod">
          <ac:chgData name="Kevin Peyton" userId="d217ee7d-9433-47bc-9637-90d62c54a936" providerId="ADAL" clId="{89826925-C6DE-6742-9A0D-14EAA3E02C6E}" dt="2024-11-04T12:11:45.804" v="294" actId="20577"/>
          <ac:spMkLst>
            <pc:docMk/>
            <pc:sldMk cId="348931677" sldId="314"/>
            <ac:spMk id="7" creationId="{00000000-0000-0000-0000-000000000000}"/>
          </ac:spMkLst>
        </pc:spChg>
      </pc:sldChg>
      <pc:sldChg chg="modSp mod">
        <pc:chgData name="Kevin Peyton" userId="d217ee7d-9433-47bc-9637-90d62c54a936" providerId="ADAL" clId="{89826925-C6DE-6742-9A0D-14EAA3E02C6E}" dt="2024-11-04T12:11:42.541" v="292" actId="20577"/>
        <pc:sldMkLst>
          <pc:docMk/>
          <pc:sldMk cId="1543465805" sldId="315"/>
        </pc:sldMkLst>
        <pc:spChg chg="mod">
          <ac:chgData name="Kevin Peyton" userId="d217ee7d-9433-47bc-9637-90d62c54a936" providerId="ADAL" clId="{89826925-C6DE-6742-9A0D-14EAA3E02C6E}" dt="2024-11-04T12:11:42.541" v="292" actId="20577"/>
          <ac:spMkLst>
            <pc:docMk/>
            <pc:sldMk cId="1543465805" sldId="315"/>
            <ac:spMk id="7" creationId="{00000000-0000-0000-0000-000000000000}"/>
          </ac:spMkLst>
        </pc:spChg>
      </pc:sldChg>
      <pc:sldChg chg="modSp mod">
        <pc:chgData name="Kevin Peyton" userId="d217ee7d-9433-47bc-9637-90d62c54a936" providerId="ADAL" clId="{89826925-C6DE-6742-9A0D-14EAA3E02C6E}" dt="2024-11-04T12:59:12.968" v="826" actId="20577"/>
        <pc:sldMkLst>
          <pc:docMk/>
          <pc:sldMk cId="3236747400" sldId="317"/>
        </pc:sldMkLst>
        <pc:spChg chg="mod">
          <ac:chgData name="Kevin Peyton" userId="d217ee7d-9433-47bc-9637-90d62c54a936" providerId="ADAL" clId="{89826925-C6DE-6742-9A0D-14EAA3E02C6E}" dt="2024-11-04T12:59:12.968" v="826" actId="20577"/>
          <ac:spMkLst>
            <pc:docMk/>
            <pc:sldMk cId="3236747400" sldId="317"/>
            <ac:spMk id="2" creationId="{00000000-0000-0000-0000-000000000000}"/>
          </ac:spMkLst>
        </pc:spChg>
      </pc:sldChg>
      <pc:sldChg chg="modSp mod">
        <pc:chgData name="Kevin Peyton" userId="d217ee7d-9433-47bc-9637-90d62c54a936" providerId="ADAL" clId="{89826925-C6DE-6742-9A0D-14EAA3E02C6E}" dt="2024-11-04T12:32:17.463" v="748" actId="5793"/>
        <pc:sldMkLst>
          <pc:docMk/>
          <pc:sldMk cId="236905990" sldId="318"/>
        </pc:sldMkLst>
        <pc:spChg chg="mod">
          <ac:chgData name="Kevin Peyton" userId="d217ee7d-9433-47bc-9637-90d62c54a936" providerId="ADAL" clId="{89826925-C6DE-6742-9A0D-14EAA3E02C6E}" dt="2024-11-04T12:32:17.463" v="748" actId="5793"/>
          <ac:spMkLst>
            <pc:docMk/>
            <pc:sldMk cId="236905990" sldId="318"/>
            <ac:spMk id="2" creationId="{00000000-0000-0000-0000-000000000000}"/>
          </ac:spMkLst>
        </pc:spChg>
      </pc:sldChg>
      <pc:sldChg chg="addSp modSp new mod">
        <pc:chgData name="Kevin Peyton" userId="d217ee7d-9433-47bc-9637-90d62c54a936" providerId="ADAL" clId="{89826925-C6DE-6742-9A0D-14EAA3E02C6E}" dt="2024-11-05T09:16:38.749" v="894" actId="20577"/>
        <pc:sldMkLst>
          <pc:docMk/>
          <pc:sldMk cId="3023490910" sldId="319"/>
        </pc:sldMkLst>
        <pc:spChg chg="mod">
          <ac:chgData name="Kevin Peyton" userId="d217ee7d-9433-47bc-9637-90d62c54a936" providerId="ADAL" clId="{89826925-C6DE-6742-9A0D-14EAA3E02C6E}" dt="2024-11-05T09:16:38.749" v="894" actId="20577"/>
          <ac:spMkLst>
            <pc:docMk/>
            <pc:sldMk cId="3023490910" sldId="319"/>
            <ac:spMk id="2" creationId="{12FF3E07-41ED-BA8E-BB8A-8BE6FBE1F506}"/>
          </ac:spMkLst>
        </pc:spChg>
        <pc:spChg chg="mod">
          <ac:chgData name="Kevin Peyton" userId="d217ee7d-9433-47bc-9637-90d62c54a936" providerId="ADAL" clId="{89826925-C6DE-6742-9A0D-14EAA3E02C6E}" dt="2024-11-04T12:19:08.408" v="678" actId="20577"/>
          <ac:spMkLst>
            <pc:docMk/>
            <pc:sldMk cId="3023490910" sldId="319"/>
            <ac:spMk id="5" creationId="{215324CE-BC00-CED7-39C3-365C9F68D93E}"/>
          </ac:spMkLst>
        </pc:spChg>
        <pc:picChg chg="add mod">
          <ac:chgData name="Kevin Peyton" userId="d217ee7d-9433-47bc-9637-90d62c54a936" providerId="ADAL" clId="{89826925-C6DE-6742-9A0D-14EAA3E02C6E}" dt="2024-11-05T09:16:29.481" v="890" actId="1035"/>
          <ac:picMkLst>
            <pc:docMk/>
            <pc:sldMk cId="3023490910" sldId="319"/>
            <ac:picMk id="6" creationId="{33867A5F-3737-FE55-F7AA-B7C2B58489BC}"/>
          </ac:picMkLst>
        </pc:picChg>
      </pc:sldChg>
    </pc:docChg>
  </pc:docChgLst>
  <pc:docChgLst>
    <pc:chgData name="Kevin Peyton" userId="d217ee7d-9433-47bc-9637-90d62c54a936" providerId="ADAL" clId="{3530996C-AEF1-884E-9BB0-1CF71F79EBBD}"/>
    <pc:docChg chg="modSld">
      <pc:chgData name="Kevin Peyton" userId="d217ee7d-9433-47bc-9637-90d62c54a936" providerId="ADAL" clId="{3530996C-AEF1-884E-9BB0-1CF71F79EBBD}" dt="2023-09-11T13:10:56.791" v="1" actId="20577"/>
      <pc:docMkLst>
        <pc:docMk/>
      </pc:docMkLst>
      <pc:sldChg chg="modSp mod">
        <pc:chgData name="Kevin Peyton" userId="d217ee7d-9433-47bc-9637-90d62c54a936" providerId="ADAL" clId="{3530996C-AEF1-884E-9BB0-1CF71F79EBBD}" dt="2023-09-11T13:10:56.791" v="1" actId="20577"/>
        <pc:sldMkLst>
          <pc:docMk/>
          <pc:sldMk cId="371170562" sldId="300"/>
        </pc:sldMkLst>
        <pc:spChg chg="mod">
          <ac:chgData name="Kevin Peyton" userId="d217ee7d-9433-47bc-9637-90d62c54a936" providerId="ADAL" clId="{3530996C-AEF1-884E-9BB0-1CF71F79EBBD}" dt="2023-09-11T13:10:56.791" v="1" actId="20577"/>
          <ac:spMkLst>
            <pc:docMk/>
            <pc:sldMk cId="371170562" sldId="30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0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6543FF-3A6F-DA4D-8643-E889897F26A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/>
          <a:lstStyle/>
          <a:p>
            <a:fld id="{2D0051C7-290A-094B-8BCE-7C6B1B84D832}" type="datetime1">
              <a:rPr lang="en-IE" smtClean="0"/>
              <a:t>05/11/2024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11085"/>
            <a:ext cx="1971675" cy="431806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11084"/>
            <a:ext cx="5800725" cy="4318065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/>
          <a:lstStyle/>
          <a:p>
            <a:fld id="{489F154C-EE93-9C4A-8CB9-55D4E003EA9D}" type="datetime1">
              <a:rPr lang="en-IE" smtClean="0"/>
              <a:t>05/11/2024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charset="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/>
          <a:lstStyle/>
          <a:p>
            <a:fld id="{2D615582-544E-B740-AD40-D503B05F1168}" type="datetime1">
              <a:rPr lang="en-IE" smtClean="0"/>
              <a:t>05/11/2024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/>
          <a:lstStyle/>
          <a:p>
            <a:fld id="{FF5652DC-5C33-EB4D-8111-C9B29CAF8573}" type="datetime1">
              <a:rPr lang="en-IE" smtClean="0"/>
              <a:t>05/11/2024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/>
          <a:lstStyle/>
          <a:p>
            <a:fld id="{A1D06E72-21C1-2E4B-B1A0-9FD5AB4B0A51}" type="datetime1">
              <a:rPr lang="en-IE" smtClean="0"/>
              <a:t>05/11/2024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/>
          <a:lstStyle/>
          <a:p>
            <a:fld id="{51E0CBF2-C94E-194B-95CE-BED1523C7669}" type="datetime1">
              <a:rPr lang="en-IE" smtClean="0"/>
              <a:t>05/11/2024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/>
          <a:lstStyle/>
          <a:p>
            <a:fld id="{81A5F43C-6E6B-4C4D-94A4-A610D5D96BF6}" type="datetime1">
              <a:rPr lang="en-IE" smtClean="0"/>
              <a:t>05/11/2024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/>
          <a:lstStyle/>
          <a:p>
            <a:fld id="{FA458CFE-F394-1848-B06F-D0969051A791}" type="datetime1">
              <a:rPr lang="en-IE" smtClean="0"/>
              <a:t>05/11/2024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8E5A137B-DDE5-2E4F-9164-C9930E7C3C78}" type="datetime1">
              <a:rPr lang="en-IE" smtClean="0"/>
              <a:t>05/11/2024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9520" cy="617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3686307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4430268"/>
            <a:ext cx="7589520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/>
          <a:lstStyle/>
          <a:p>
            <a:fld id="{E28FC310-D5FC-0C4E-B3F6-FA08C07CD5E1}" type="datetime1">
              <a:rPr lang="en-IE" smtClean="0"/>
              <a:t>05/11/2024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1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543FF-3A6F-DA4D-8643-E889897F26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regex101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pad.io/blog/development/the-complete-guide-to-regular-expressions-regex/" TargetMode="External"/><Relationship Id="rId2" Type="http://schemas.openxmlformats.org/officeDocument/2006/relationships/hyperlink" Target="http://regex101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ml5patter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Design &amp; Development</a:t>
            </a:r>
            <a:br>
              <a:rPr lang="en-US" dirty="0"/>
            </a:br>
            <a:r>
              <a:rPr lang="en-US" sz="3300" dirty="0"/>
              <a:t>Y2/</a:t>
            </a:r>
            <a:r>
              <a:rPr lang="en-US" sz="3300" dirty="0" err="1"/>
              <a:t>Sem</a:t>
            </a:r>
            <a:r>
              <a:rPr lang="en-US" sz="3300" dirty="0"/>
              <a:t>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7. advanced 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also known as regex </a:t>
            </a:r>
            <a:r>
              <a:rPr lang="mr-IN" dirty="0"/>
              <a:t>–</a:t>
            </a:r>
            <a:r>
              <a:rPr lang="en-US" dirty="0"/>
              <a:t> describes a certain pattern in pieces of text. Common patterns include: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Mobile phone number, email addresses, bank sort code, Eircode/UK post code, Lab room number, CAO Course Codes</a:t>
            </a:r>
          </a:p>
          <a:p>
            <a:r>
              <a:rPr lang="en-US" dirty="0"/>
              <a:t>We check for the pattern occurrences in input fields </a:t>
            </a:r>
            <a:r>
              <a:rPr lang="mr-IN" dirty="0"/>
              <a:t>–</a:t>
            </a:r>
            <a:r>
              <a:rPr lang="en-US" dirty="0"/>
              <a:t> these patterns allow us generate ways to detect the correct data has been entered</a:t>
            </a:r>
          </a:p>
          <a:p>
            <a:r>
              <a:rPr lang="en-US" dirty="0"/>
              <a:t>Numbers/alpha-numeric, special characters, spaces, lengths</a:t>
            </a:r>
          </a:p>
          <a:p>
            <a:endParaRPr lang="en-US" dirty="0"/>
          </a:p>
          <a:p>
            <a:pPr marL="257175" indent="-257175">
              <a:buFont typeface="Arial" charset="0"/>
              <a:buChar char="•"/>
            </a:pPr>
            <a:endParaRPr lang="en-US" dirty="0"/>
          </a:p>
          <a:p>
            <a:pPr marL="257175" indent="-257175">
              <a:buFont typeface="Arial" charset="0"/>
              <a:buChar char="•"/>
            </a:pPr>
            <a:endParaRPr lang="en-US" dirty="0"/>
          </a:p>
          <a:p>
            <a:pPr marL="257175" indent="-257175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76213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[a-z] lowercase only</a:t>
            </a:r>
          </a:p>
          <a:p>
            <a:r>
              <a:rPr lang="en-US" dirty="0"/>
              <a:t>[A-Z] uppercase only</a:t>
            </a:r>
          </a:p>
          <a:p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 case insensitive</a:t>
            </a:r>
          </a:p>
          <a:p>
            <a:r>
              <a:rPr lang="en-US" dirty="0"/>
              <a:t>[0-9] one number </a:t>
            </a:r>
          </a:p>
          <a:p>
            <a:r>
              <a:rPr lang="en-US" dirty="0"/>
              <a:t>[0-5] one  number from 0 to 5</a:t>
            </a:r>
          </a:p>
          <a:p>
            <a:r>
              <a:rPr lang="en-US" dirty="0"/>
              <a:t>[0-9]{2}  at least 2 numbers (e.g.  26)</a:t>
            </a:r>
          </a:p>
          <a:p>
            <a:r>
              <a:rPr lang="en-US" dirty="0"/>
              <a:t>[0-9]{1,4} from 1 to 4 numbers </a:t>
            </a:r>
          </a:p>
          <a:p>
            <a:pPr lvl="1"/>
            <a:r>
              <a:rPr lang="en-US" dirty="0"/>
              <a:t>(e.g. 3 or 43 or 741 or 3452)</a:t>
            </a:r>
          </a:p>
          <a:p>
            <a:r>
              <a:rPr lang="en-US" dirty="0"/>
              <a:t>(SO) text must be SO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basic syntax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773" y="20734"/>
            <a:ext cx="2544447" cy="46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FF3E07-41ED-BA8E-BB8A-8BE6FBE1F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Testing</a:t>
            </a:r>
            <a:endParaRPr lang="en-US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Regex101.com</a:t>
            </a:r>
            <a:r>
              <a:rPr lang="en-US" dirty="0"/>
              <a:t> - we will use this site to test our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**Set regex flags – g (global), m (multiline)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**Use </a:t>
            </a:r>
            <a:r>
              <a:rPr lang="en-US" dirty="0"/>
              <a:t>^ to start the expression, and $ to end the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test our expression with various strings</a:t>
            </a:r>
          </a:p>
          <a:p>
            <a:r>
              <a:rPr lang="en-US" dirty="0"/>
              <a:t>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pattern attribute on our &lt;input&gt;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^ and $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C7D06-3E31-5B9F-8420-A4E6CC15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A1129-A6F5-D95D-05E3-14EC51AA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5324CE-BC00-CED7-39C3-365C9F68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Implement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67A5F-3737-FE55-F7AA-B7C2B584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36" y="73720"/>
            <a:ext cx="5124443" cy="23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9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4786" y="4800600"/>
            <a:ext cx="6856214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09" y="4750737"/>
            <a:ext cx="68562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22307" y="325755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00" y="0"/>
            <a:ext cx="6858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02113" y="2824843"/>
            <a:ext cx="6136354" cy="1240972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3900">
                <a:solidFill>
                  <a:schemeClr val="tx1">
                    <a:lumMod val="85000"/>
                    <a:lumOff val="15000"/>
                  </a:schemeClr>
                </a:solidFill>
              </a:rPr>
              <a:t>Password regex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12" y="689213"/>
            <a:ext cx="5784770" cy="52062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777" y="4075281"/>
            <a:ext cx="5915025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09" y="4750737"/>
            <a:ext cx="6857992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00" y="4800600"/>
            <a:ext cx="6858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6479" y="4844839"/>
            <a:ext cx="2712827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endParaRPr lang="en-US" sz="675" cap="all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2008" y="4844839"/>
            <a:ext cx="738014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401CF334-2D5C-4859-84A6-CA7E6E43FAEB}" type="slidenum">
              <a:rPr lang="en-US" sz="788">
                <a:solidFill>
                  <a:srgbClr val="FFFFFF"/>
                </a:solidFill>
              </a:rPr>
              <a:pPr>
                <a:spcAft>
                  <a:spcPts val="450"/>
                </a:spcAft>
              </a:pPr>
              <a:t>13</a:t>
            </a:fld>
            <a:endParaRPr lang="en-US" sz="788">
              <a:solidFill>
                <a:srgbClr val="FFFF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700" dirty="0"/>
          </a:p>
          <a:p>
            <a:pPr algn="ctr"/>
            <a:r>
              <a:rPr lang="mr-IN" sz="2700" dirty="0"/>
              <a:t>pattern=”.{6,}”</a:t>
            </a:r>
            <a:endParaRPr lang="en-US" sz="2700" dirty="0"/>
          </a:p>
          <a:p>
            <a:pPr algn="ctr"/>
            <a:endParaRPr lang="en-US" sz="1350" dirty="0"/>
          </a:p>
          <a:p>
            <a:r>
              <a:rPr lang="en-US" sz="1200" i="1" dirty="0"/>
              <a:t>Match any number of characters there must be at least 6 (e.g. qwerty56!)</a:t>
            </a:r>
          </a:p>
        </p:txBody>
      </p:sp>
    </p:spTree>
    <p:extLst>
      <p:ext uri="{BB962C8B-B14F-4D97-AF65-F5344CB8AC3E}">
        <p14:creationId xmlns:p14="http://schemas.microsoft.com/office/powerpoint/2010/main" val="334413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02113" y="2824843"/>
            <a:ext cx="6136354" cy="1240972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3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Mobile number regex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6479" y="4844839"/>
            <a:ext cx="2712827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endParaRPr lang="en-US" sz="675" cap="all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2008" y="4844839"/>
            <a:ext cx="738014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401CF334-2D5C-4859-84A6-CA7E6E43FAEB}" type="slidenum">
              <a:rPr lang="en-US" sz="788">
                <a:solidFill>
                  <a:srgbClr val="FFFFFF"/>
                </a:solidFill>
              </a:rPr>
              <a:pPr>
                <a:spcAft>
                  <a:spcPts val="450"/>
                </a:spcAft>
              </a:pPr>
              <a:t>14</a:t>
            </a:fld>
            <a:endParaRPr lang="en-US" sz="788">
              <a:solidFill>
                <a:srgbClr val="FFFF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07412" y="1394240"/>
            <a:ext cx="5657851" cy="3017520"/>
          </a:xfrm>
        </p:spPr>
        <p:txBody>
          <a:bodyPr>
            <a:normAutofit/>
          </a:bodyPr>
          <a:lstStyle/>
          <a:p>
            <a:endParaRPr lang="en-US" sz="2700" dirty="0"/>
          </a:p>
          <a:p>
            <a:pPr algn="ctr"/>
            <a:r>
              <a:rPr lang="mr-IN" sz="2700" dirty="0"/>
              <a:t>pattern=”[0][8][0-9]\</a:t>
            </a:r>
            <a:r>
              <a:rPr lang="mr-IN" sz="2700" dirty="0" err="1"/>
              <a:t>s</a:t>
            </a:r>
            <a:r>
              <a:rPr lang="mr-IN" sz="2700" dirty="0"/>
              <a:t>[0-9]{7}"</a:t>
            </a:r>
            <a:endParaRPr lang="en-US" sz="2700" dirty="0"/>
          </a:p>
          <a:p>
            <a:pPr algn="ctr"/>
            <a:endParaRPr lang="en-US" sz="1350" dirty="0"/>
          </a:p>
          <a:p>
            <a:r>
              <a:rPr lang="en-US" sz="1200" i="1" dirty="0"/>
              <a:t>Must start with 08, followed by a number, a space and finally at least and no more than 7 numbers (e.g. 085 1234567)</a:t>
            </a:r>
          </a:p>
          <a:p>
            <a:r>
              <a:rPr lang="en-US" sz="1200" i="1" dirty="0" err="1"/>
              <a:t>i</a:t>
            </a:r>
            <a:r>
              <a:rPr lang="en-US" sz="1200" i="1" dirty="0"/>
              <a:t>) What is the even simpler regex for this?</a:t>
            </a:r>
          </a:p>
          <a:p>
            <a:endParaRPr lang="en-US" sz="12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17" y="629841"/>
            <a:ext cx="6487658" cy="50047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405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02113" y="2824843"/>
            <a:ext cx="6136354" cy="1240972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3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 ID regex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6479" y="4844839"/>
            <a:ext cx="2712827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endParaRPr lang="en-US" sz="675" cap="all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2008" y="4844839"/>
            <a:ext cx="738014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401CF334-2D5C-4859-84A6-CA7E6E43FAEB}" type="slidenum">
              <a:rPr lang="en-US" sz="788">
                <a:solidFill>
                  <a:srgbClr val="FFFFFF"/>
                </a:solidFill>
              </a:rPr>
              <a:pPr>
                <a:spcAft>
                  <a:spcPts val="450"/>
                </a:spcAft>
              </a:pPr>
              <a:t>15</a:t>
            </a:fld>
            <a:endParaRPr lang="en-US" sz="788">
              <a:solidFill>
                <a:srgbClr val="FFFF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07412" y="1394240"/>
            <a:ext cx="5657851" cy="3017520"/>
          </a:xfrm>
        </p:spPr>
        <p:txBody>
          <a:bodyPr>
            <a:normAutofit/>
          </a:bodyPr>
          <a:lstStyle/>
          <a:p>
            <a:endParaRPr lang="en-US" sz="2700" dirty="0"/>
          </a:p>
          <a:p>
            <a:pPr algn="ctr"/>
            <a:r>
              <a:rPr lang="mr-IN" sz="2700" dirty="0"/>
              <a:t>pattern=”[</a:t>
            </a:r>
            <a:r>
              <a:rPr lang="mr-IN" sz="2700" dirty="0" err="1"/>
              <a:t>S</a:t>
            </a:r>
            <a:r>
              <a:rPr lang="mr-IN" sz="2700" dirty="0"/>
              <a:t>][0]{2}[0-9]{5}"</a:t>
            </a:r>
            <a:endParaRPr lang="en-US" sz="1350" dirty="0"/>
          </a:p>
          <a:p>
            <a:r>
              <a:rPr lang="en-US" sz="1200" i="1" dirty="0"/>
              <a:t>Must start with capital letter S, followed by 2 zeros and least and no more than 5 numbers (e.g. S0012345)</a:t>
            </a:r>
          </a:p>
          <a:p>
            <a:r>
              <a:rPr lang="en-US" sz="1200" i="1" dirty="0"/>
              <a:t>ii) What is the even simpler regex for this?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57" y="717223"/>
            <a:ext cx="6677792" cy="48787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02113" y="2824843"/>
            <a:ext cx="6136354" cy="1240972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3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Eircode</a:t>
            </a:r>
            <a:r>
              <a:rPr lang="en-US" sz="3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regex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6479" y="4844839"/>
            <a:ext cx="2712827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endParaRPr lang="en-US" sz="675" cap="all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2008" y="4844839"/>
            <a:ext cx="738014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401CF334-2D5C-4859-84A6-CA7E6E43FAEB}" type="slidenum">
              <a:rPr lang="en-US" sz="788">
                <a:solidFill>
                  <a:srgbClr val="FFFFFF"/>
                </a:solidFill>
              </a:rPr>
              <a:pPr>
                <a:spcAft>
                  <a:spcPts val="450"/>
                </a:spcAft>
              </a:pPr>
              <a:t>16</a:t>
            </a:fld>
            <a:endParaRPr lang="en-US" sz="788">
              <a:solidFill>
                <a:srgbClr val="FFFF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07412" y="1394240"/>
            <a:ext cx="5657851" cy="3017520"/>
          </a:xfrm>
        </p:spPr>
        <p:txBody>
          <a:bodyPr>
            <a:normAutofit/>
          </a:bodyPr>
          <a:lstStyle/>
          <a:p>
            <a:endParaRPr lang="en-US" sz="2700" dirty="0"/>
          </a:p>
          <a:p>
            <a:pPr algn="ctr"/>
            <a:r>
              <a:rPr lang="mr-IN" sz="2100" dirty="0"/>
              <a:t>pattern=”[</a:t>
            </a:r>
            <a:r>
              <a:rPr lang="mr-IN" sz="2100" dirty="0" err="1"/>
              <a:t>a-zA-Z</a:t>
            </a:r>
            <a:r>
              <a:rPr lang="mr-IN" sz="2100" dirty="0"/>
              <a:t>][0-9]{2}\</a:t>
            </a:r>
            <a:r>
              <a:rPr lang="mr-IN" sz="2100" dirty="0" err="1"/>
              <a:t>s</a:t>
            </a:r>
            <a:r>
              <a:rPr lang="mr-IN" sz="2100" dirty="0"/>
              <a:t>[a-zA-Z,0-9]{4}”</a:t>
            </a:r>
            <a:endParaRPr lang="en-US" sz="2100" dirty="0"/>
          </a:p>
          <a:p>
            <a:pPr algn="ctr"/>
            <a:endParaRPr lang="en-US" sz="1200" i="1" dirty="0"/>
          </a:p>
          <a:p>
            <a:pPr algn="ctr"/>
            <a:r>
              <a:rPr lang="en-US" sz="1200" i="1" dirty="0"/>
              <a:t>First character is lower case or upper case letter, followed by 2 numbers, followed by a space, and finally of least 4 and no more than 4 alpha numeric characters case insensitive (</a:t>
            </a:r>
            <a:r>
              <a:rPr lang="en-US" sz="1200" i="1" dirty="0" err="1"/>
              <a:t>e.g</a:t>
            </a:r>
            <a:r>
              <a:rPr lang="en-US" sz="1200" i="1" dirty="0"/>
              <a:t> </a:t>
            </a:r>
            <a:r>
              <a:rPr lang="is-IS" sz="1200" i="1" dirty="0"/>
              <a:t>A65 F4E2)</a:t>
            </a:r>
            <a:r>
              <a:rPr lang="en-US" sz="1200" i="1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69" y="691278"/>
            <a:ext cx="6663311" cy="53976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9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02113" y="2824843"/>
            <a:ext cx="6136354" cy="1240972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3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 registration regex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6479" y="4844839"/>
            <a:ext cx="2712827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endParaRPr lang="en-US" sz="675" cap="all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2008" y="4844839"/>
            <a:ext cx="738014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401CF334-2D5C-4859-84A6-CA7E6E43FAEB}" type="slidenum">
              <a:rPr lang="en-US" sz="788">
                <a:solidFill>
                  <a:srgbClr val="FFFFFF"/>
                </a:solidFill>
              </a:rPr>
              <a:pPr>
                <a:spcAft>
                  <a:spcPts val="450"/>
                </a:spcAft>
              </a:pPr>
              <a:t>17</a:t>
            </a:fld>
            <a:endParaRPr lang="en-US" sz="788">
              <a:solidFill>
                <a:srgbClr val="FFFF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07412" y="1394240"/>
            <a:ext cx="5657851" cy="3017520"/>
          </a:xfrm>
        </p:spPr>
        <p:txBody>
          <a:bodyPr>
            <a:normAutofit/>
          </a:bodyPr>
          <a:lstStyle/>
          <a:p>
            <a:endParaRPr lang="en-US" sz="2700" dirty="0"/>
          </a:p>
          <a:p>
            <a:pPr algn="ctr"/>
            <a:r>
              <a:rPr lang="mr-IN" sz="2100" dirty="0"/>
              <a:t>pattern=”[0-9]{2,3}\</a:t>
            </a:r>
            <a:r>
              <a:rPr lang="mr-IN" sz="2100" dirty="0" err="1"/>
              <a:t>s</a:t>
            </a:r>
            <a:r>
              <a:rPr lang="en-US" sz="2100" dirty="0"/>
              <a:t>(</a:t>
            </a:r>
            <a:r>
              <a:rPr lang="mr-IN" sz="2100" dirty="0"/>
              <a:t>SO|MO</a:t>
            </a:r>
            <a:r>
              <a:rPr lang="en-US" sz="2100" dirty="0"/>
              <a:t>)</a:t>
            </a:r>
            <a:r>
              <a:rPr lang="mr-IN" sz="2100" dirty="0"/>
              <a:t>\</a:t>
            </a:r>
            <a:r>
              <a:rPr lang="mr-IN" sz="2100" dirty="0" err="1"/>
              <a:t>s</a:t>
            </a:r>
            <a:r>
              <a:rPr lang="mr-IN" sz="2100" dirty="0"/>
              <a:t>[0-9]{1,5}"</a:t>
            </a:r>
            <a:endParaRPr lang="en-US" sz="2100" dirty="0"/>
          </a:p>
          <a:p>
            <a:pPr algn="ctr"/>
            <a:endParaRPr lang="en-US" sz="1200" i="1" dirty="0"/>
          </a:p>
          <a:p>
            <a:pPr algn="ctr"/>
            <a:r>
              <a:rPr lang="en-US" sz="1200" i="1" dirty="0"/>
              <a:t>Year can be 2 or 3 numbers, followed by space, followed by either MO or SO county, followed by space followed by from 1 to 5 numbers (</a:t>
            </a:r>
            <a:r>
              <a:rPr lang="en-US" sz="1200" i="1" dirty="0" err="1"/>
              <a:t>e.g</a:t>
            </a:r>
            <a:r>
              <a:rPr lang="en-US" sz="1200" i="1" dirty="0"/>
              <a:t> </a:t>
            </a:r>
            <a:r>
              <a:rPr lang="is-IS" sz="1200" i="1" dirty="0"/>
              <a:t>10 MO 456 or 191 SO 12 or 09 MO 12532)</a:t>
            </a:r>
            <a:r>
              <a:rPr lang="en-US" sz="1200" i="1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42" y="715898"/>
            <a:ext cx="6296025" cy="49052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4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regular expressions</a:t>
            </a:r>
          </a:p>
          <a:p>
            <a:pPr lvl="1"/>
            <a:r>
              <a:rPr lang="en-US" dirty="0">
                <a:hlinkClick r:id="rId2"/>
              </a:rPr>
              <a:t>Regex101.com</a:t>
            </a:r>
            <a:endParaRPr lang="en-US" dirty="0"/>
          </a:p>
          <a:p>
            <a:r>
              <a:rPr lang="en-US" dirty="0"/>
              <a:t>A Good guide to Regex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https://coderpad.io/blog/development/the-complete-guide-to-regular-expressions-regex/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a pattern for doing validation</a:t>
            </a:r>
          </a:p>
          <a:p>
            <a:pPr lvl="1"/>
            <a:r>
              <a:rPr lang="en-US" dirty="0">
                <a:hlinkClick r:id="rId4"/>
              </a:rPr>
              <a:t>http://html5pattern.com/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3690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Client-side validation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Validation of form data entered by user </a:t>
            </a:r>
            <a:r>
              <a:rPr lang="mr-IN" dirty="0"/>
              <a:t>–</a:t>
            </a:r>
            <a:r>
              <a:rPr lang="en-US" dirty="0"/>
              <a:t> input validation/sanitisation, mandatory fields (e.g. “Username must be at least 8 characters long”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Performed using HTML5 &amp; JavaScript in the browser</a:t>
            </a:r>
          </a:p>
          <a:p>
            <a:endParaRPr lang="en-US" dirty="0"/>
          </a:p>
          <a:p>
            <a:r>
              <a:rPr lang="en-US" dirty="0"/>
              <a:t>Server-side validation</a:t>
            </a:r>
          </a:p>
          <a:p>
            <a:pPr lvl="1"/>
            <a:r>
              <a:rPr lang="en-US" dirty="0"/>
              <a:t>All data should be validated/checked before it is written/stored in database</a:t>
            </a:r>
          </a:p>
          <a:p>
            <a:pPr lvl="1"/>
            <a:r>
              <a:rPr lang="en-US" dirty="0"/>
              <a:t>Web application/site carries out processes out and response or action may be relayed to user (e.g. ”this username already exists</a:t>
            </a:r>
            <a:r>
              <a:rPr lang="en-US" dirty="0">
                <a:sym typeface="Wingdings"/>
              </a:rPr>
              <a:t>”)</a:t>
            </a:r>
          </a:p>
          <a:p>
            <a:pPr lvl="1"/>
            <a:r>
              <a:rPr lang="en-US" dirty="0">
                <a:sym typeface="Wingdings"/>
              </a:rPr>
              <a:t>Performed on the server after form data is submitted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</p:spTree>
    <p:extLst>
      <p:ext uri="{BB962C8B-B14F-4D97-AF65-F5344CB8AC3E}">
        <p14:creationId xmlns:p14="http://schemas.microsoft.com/office/powerpoint/2010/main" val="60466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Helps user in the process of filling out form with context related error messages</a:t>
            </a:r>
          </a:p>
          <a:p>
            <a:pPr marL="545211" lvl="1" indent="-257175">
              <a:buFont typeface="Arial" charset="0"/>
              <a:buChar char="•"/>
            </a:pPr>
            <a:r>
              <a:rPr lang="en-US" dirty="0"/>
              <a:t>HTML5 type attribute </a:t>
            </a:r>
            <a:r>
              <a:rPr lang="mr-IN" dirty="0"/>
              <a:t>–</a:t>
            </a:r>
            <a:r>
              <a:rPr lang="en-US" dirty="0"/>
              <a:t> text, date, search, url, tel, email &amp; password</a:t>
            </a:r>
          </a:p>
          <a:p>
            <a:pPr marL="545211" lvl="1" indent="-257175">
              <a:buFont typeface="Arial" charset="0"/>
              <a:buChar char="•"/>
            </a:pPr>
            <a:r>
              <a:rPr lang="en-US" dirty="0"/>
              <a:t>HTML5 required attribute  </a:t>
            </a:r>
            <a:r>
              <a:rPr lang="mr-IN" dirty="0"/>
              <a:t>–</a:t>
            </a:r>
            <a:r>
              <a:rPr lang="en-US" dirty="0"/>
              <a:t> field must have a value</a:t>
            </a:r>
          </a:p>
          <a:p>
            <a:pPr marL="545211" lvl="1" indent="-257175">
              <a:buFont typeface="Arial" charset="0"/>
              <a:buChar char="•"/>
            </a:pPr>
            <a:r>
              <a:rPr lang="en-US" dirty="0"/>
              <a:t>HTML5 pattern attribute </a:t>
            </a:r>
            <a:r>
              <a:rPr lang="mr-IN" dirty="0"/>
              <a:t>–</a:t>
            </a:r>
            <a:r>
              <a:rPr lang="en-US" dirty="0"/>
              <a:t> use regular expressions (regex) to ensure correctly formatted input (e.g. that a student id is 8 digits and starts with S00)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getting the right data in the right format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Protects server from malicious activity</a:t>
            </a:r>
          </a:p>
          <a:p>
            <a:pPr marL="257175" indent="-257175">
              <a:buFont typeface="Arial" charset="0"/>
              <a:buChar char="•"/>
            </a:pPr>
            <a:endParaRPr lang="en-US" dirty="0"/>
          </a:p>
          <a:p>
            <a:pPr marL="545211" lvl="1" indent="-257175">
              <a:buFont typeface="Arial" charset="0"/>
              <a:buChar char="•"/>
            </a:pPr>
            <a:endParaRPr lang="en-US" dirty="0"/>
          </a:p>
          <a:p>
            <a:pPr marL="545211" lvl="1" indent="-257175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validation</a:t>
            </a:r>
          </a:p>
        </p:txBody>
      </p:sp>
    </p:spTree>
    <p:extLst>
      <p:ext uri="{BB962C8B-B14F-4D97-AF65-F5344CB8AC3E}">
        <p14:creationId xmlns:p14="http://schemas.microsoft.com/office/powerpoint/2010/main" val="170571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Scripting support can be turned off in the browser (disables client-side validation)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User can alter/modify field controls in the browser </a:t>
            </a:r>
            <a:r>
              <a:rPr lang="mr-IN" dirty="0"/>
              <a:t>–</a:t>
            </a:r>
            <a:r>
              <a:rPr lang="en-US" dirty="0"/>
              <a:t> by going into developer tools, selecting an input field and choosing to edit html (e.g. add novalidate attribute to &lt;form&gt; element)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validation</a:t>
            </a:r>
          </a:p>
        </p:txBody>
      </p:sp>
    </p:spTree>
    <p:extLst>
      <p:ext uri="{BB962C8B-B14F-4D97-AF65-F5344CB8AC3E}">
        <p14:creationId xmlns:p14="http://schemas.microsoft.com/office/powerpoint/2010/main" val="152794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Server-side code ensures that data submitted from a form is again validated and sanitised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Allows business process logic validation to be carried out on validated data (e.g. result of business process displayed to the user </a:t>
            </a:r>
            <a:r>
              <a:rPr lang="mr-IN" dirty="0"/>
              <a:t>–</a:t>
            </a:r>
            <a:r>
              <a:rPr lang="en-US" dirty="0"/>
              <a:t> “your loan request has been turned down”)</a:t>
            </a:r>
          </a:p>
          <a:p>
            <a:pPr marL="257175" indent="-257175">
              <a:buFont typeface="Arial" charset="0"/>
              <a:buChar char="•"/>
            </a:pPr>
            <a:endParaRPr lang="en-US" dirty="0"/>
          </a:p>
          <a:p>
            <a:r>
              <a:rPr lang="en-US" dirty="0"/>
              <a:t>Disadvantages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None </a:t>
            </a:r>
            <a:r>
              <a:rPr lang="mr-IN" dirty="0"/>
              <a:t>–</a:t>
            </a:r>
            <a:r>
              <a:rPr lang="en-US" dirty="0"/>
              <a:t> but it’s a severe disadvantage it is not used!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validation</a:t>
            </a:r>
          </a:p>
        </p:txBody>
      </p:sp>
    </p:spTree>
    <p:extLst>
      <p:ext uri="{BB962C8B-B14F-4D97-AF65-F5344CB8AC3E}">
        <p14:creationId xmlns:p14="http://schemas.microsoft.com/office/powerpoint/2010/main" val="17029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pattern attribute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8" y="3393249"/>
            <a:ext cx="2975974" cy="130485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8" y="1358572"/>
            <a:ext cx="2857010" cy="130136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999383" y="3532202"/>
            <a:ext cx="2653748" cy="12464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When “Submit” is pressed browser validates input data from user against the regular expression in the</a:t>
            </a:r>
            <a:r>
              <a:rPr lang="en-US" sz="1050" b="1" dirty="0"/>
              <a:t> pattern </a:t>
            </a:r>
            <a:r>
              <a:rPr lang="en-US" sz="1050" dirty="0"/>
              <a:t>attribute.</a:t>
            </a:r>
          </a:p>
          <a:p>
            <a:r>
              <a:rPr lang="en-US" sz="1050" dirty="0"/>
              <a:t>If data does not validate </a:t>
            </a:r>
            <a:r>
              <a:rPr lang="mr-IN" sz="1050" dirty="0"/>
              <a:t>–</a:t>
            </a:r>
            <a:r>
              <a:rPr lang="en-US" sz="1050" dirty="0"/>
              <a:t> error is displayed with text from the </a:t>
            </a:r>
            <a:r>
              <a:rPr lang="en-US" sz="1050" b="1" dirty="0"/>
              <a:t>title</a:t>
            </a:r>
            <a:r>
              <a:rPr lang="en-US" sz="1050" dirty="0"/>
              <a:t> attribute</a:t>
            </a:r>
          </a:p>
          <a:p>
            <a:endParaRPr lang="en-US" sz="1200" dirty="0"/>
          </a:p>
        </p:txBody>
      </p:sp>
      <p:sp>
        <p:nvSpPr>
          <p:cNvPr id="11" name="Left Arrow 10"/>
          <p:cNvSpPr/>
          <p:nvPr/>
        </p:nvSpPr>
        <p:spPr>
          <a:xfrm>
            <a:off x="4358268" y="4238386"/>
            <a:ext cx="596348" cy="1624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05" y="2750488"/>
            <a:ext cx="6522913" cy="53369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Up Arrow 13"/>
          <p:cNvSpPr/>
          <p:nvPr/>
        </p:nvSpPr>
        <p:spPr>
          <a:xfrm>
            <a:off x="5849179" y="3101009"/>
            <a:ext cx="126995" cy="3763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Up Arrow 12"/>
          <p:cNvSpPr/>
          <p:nvPr/>
        </p:nvSpPr>
        <p:spPr>
          <a:xfrm>
            <a:off x="6559826" y="3101009"/>
            <a:ext cx="126995" cy="3763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8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minlength, maxlength attributes </a:t>
            </a:r>
            <a:r>
              <a:rPr lang="mr-IN" dirty="0"/>
              <a:t>–</a:t>
            </a:r>
            <a:r>
              <a:rPr lang="en-US" dirty="0"/>
              <a:t> simple data entry checking on text where patterns/regex not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input attributes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26" y="2044478"/>
            <a:ext cx="6386513" cy="60468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55" y="3092186"/>
            <a:ext cx="4710188" cy="10524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642486" y="3244371"/>
            <a:ext cx="113985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After the user clicks</a:t>
            </a:r>
          </a:p>
          <a:p>
            <a:r>
              <a:rPr lang="en-US" sz="1350" dirty="0"/>
              <a:t>Submit on the form</a:t>
            </a:r>
          </a:p>
        </p:txBody>
      </p:sp>
      <p:sp>
        <p:nvSpPr>
          <p:cNvPr id="9" name="Left Arrow 8"/>
          <p:cNvSpPr/>
          <p:nvPr/>
        </p:nvSpPr>
        <p:spPr>
          <a:xfrm>
            <a:off x="5980945" y="3776870"/>
            <a:ext cx="594543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5720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3075" y="1366754"/>
            <a:ext cx="5657851" cy="3017520"/>
          </a:xfrm>
        </p:spPr>
        <p:txBody>
          <a:bodyPr/>
          <a:lstStyle/>
          <a:p>
            <a:r>
              <a:rPr lang="en-US" dirty="0"/>
              <a:t>readonly attribute </a:t>
            </a:r>
            <a:r>
              <a:rPr lang="mr-IN" dirty="0"/>
              <a:t>–</a:t>
            </a:r>
            <a:r>
              <a:rPr lang="en-US" dirty="0"/>
              <a:t> user cannot update/edit field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input attributes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8" y="3148437"/>
            <a:ext cx="3610482" cy="11864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8" y="1971137"/>
            <a:ext cx="6172199" cy="49194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610421" y="3256931"/>
            <a:ext cx="1635206" cy="71558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User cannot edit field to </a:t>
            </a:r>
          </a:p>
          <a:p>
            <a:r>
              <a:rPr lang="en-US" sz="1350" dirty="0"/>
              <a:t>update the value</a:t>
            </a:r>
          </a:p>
        </p:txBody>
      </p:sp>
      <p:sp>
        <p:nvSpPr>
          <p:cNvPr id="9" name="Left Arrow 8"/>
          <p:cNvSpPr/>
          <p:nvPr/>
        </p:nvSpPr>
        <p:spPr>
          <a:xfrm>
            <a:off x="5068956" y="3409123"/>
            <a:ext cx="516835" cy="1987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1258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&lt;fieldset&gt; element </a:t>
            </a:r>
            <a:r>
              <a:rPr lang="mr-IN" dirty="0"/>
              <a:t>–</a:t>
            </a:r>
            <a:r>
              <a:rPr lang="en-US" dirty="0"/>
              <a:t> groups related items in a form. e.g. address details, credit card details. &lt;legend&gt; displays the caption/heading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Fieldset – grouping items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52" y="1856002"/>
            <a:ext cx="4755905" cy="133637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12" y="3424870"/>
            <a:ext cx="3265625" cy="12083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74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989</Words>
  <Application>Microsoft Macintosh PowerPoint</Application>
  <PresentationFormat>On-screen Show (16:9)</PresentationFormat>
  <Paragraphs>126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Retrospect</vt:lpstr>
      <vt:lpstr>Web Design &amp; Development Y2/Sem 1</vt:lpstr>
      <vt:lpstr>Form Validation</vt:lpstr>
      <vt:lpstr>Client side validation</vt:lpstr>
      <vt:lpstr>Client side validation</vt:lpstr>
      <vt:lpstr>Server side validation</vt:lpstr>
      <vt:lpstr>HTML5 pattern attribute</vt:lpstr>
      <vt:lpstr>Other input attributes</vt:lpstr>
      <vt:lpstr>Other input attributes</vt:lpstr>
      <vt:lpstr>Fieldset – grouping items</vt:lpstr>
      <vt:lpstr>Constructing regular expressions</vt:lpstr>
      <vt:lpstr>Regex basic syntax</vt:lpstr>
      <vt:lpstr>Test, Implement </vt:lpstr>
      <vt:lpstr>Password regex</vt:lpstr>
      <vt:lpstr>Mobile number regex</vt:lpstr>
      <vt:lpstr>Student ID regex</vt:lpstr>
      <vt:lpstr>Eircode regex</vt:lpstr>
      <vt:lpstr>Car registration regex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2019-10-21T10:29:36Z</cp:lastPrinted>
  <dcterms:created xsi:type="dcterms:W3CDTF">2017-02-01T22:37:42Z</dcterms:created>
  <dcterms:modified xsi:type="dcterms:W3CDTF">2024-11-05T09:16:44Z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