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0" r:id="rId2"/>
  </p:sldMasterIdLst>
  <p:notesMasterIdLst>
    <p:notesMasterId r:id="rId32"/>
  </p:notesMasterIdLst>
  <p:handoutMasterIdLst>
    <p:handoutMasterId r:id="rId33"/>
  </p:handoutMasterIdLst>
  <p:sldIdLst>
    <p:sldId id="300" r:id="rId3"/>
    <p:sldId id="333" r:id="rId4"/>
    <p:sldId id="332" r:id="rId5"/>
    <p:sldId id="302" r:id="rId6"/>
    <p:sldId id="321" r:id="rId7"/>
    <p:sldId id="323" r:id="rId8"/>
    <p:sldId id="324" r:id="rId9"/>
    <p:sldId id="322" r:id="rId10"/>
    <p:sldId id="326" r:id="rId11"/>
    <p:sldId id="327" r:id="rId12"/>
    <p:sldId id="303" r:id="rId13"/>
    <p:sldId id="304" r:id="rId14"/>
    <p:sldId id="305" r:id="rId15"/>
    <p:sldId id="306" r:id="rId16"/>
    <p:sldId id="307" r:id="rId17"/>
    <p:sldId id="308" r:id="rId18"/>
    <p:sldId id="309" r:id="rId19"/>
    <p:sldId id="310" r:id="rId20"/>
    <p:sldId id="328" r:id="rId21"/>
    <p:sldId id="329" r:id="rId22"/>
    <p:sldId id="314" r:id="rId23"/>
    <p:sldId id="315" r:id="rId24"/>
    <p:sldId id="317" r:id="rId25"/>
    <p:sldId id="318" r:id="rId26"/>
    <p:sldId id="319" r:id="rId27"/>
    <p:sldId id="320" r:id="rId28"/>
    <p:sldId id="330" r:id="rId29"/>
    <p:sldId id="331" r:id="rId30"/>
    <p:sldId id="32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0E9BF-0299-A943-AABA-3CA303162C8C}" v="29" dt="2024-10-22T09:25:08.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06" autoAdjust="0"/>
    <p:restoredTop sz="95135" autoAdjust="0"/>
  </p:normalViewPr>
  <p:slideViewPr>
    <p:cSldViewPr snapToGrid="0">
      <p:cViewPr varScale="1">
        <p:scale>
          <a:sx n="90" d="100"/>
          <a:sy n="90" d="100"/>
        </p:scale>
        <p:origin x="952" y="192"/>
      </p:cViewPr>
      <p:guideLst>
        <p:guide orient="horz" pos="2160"/>
        <p:guide pos="2880"/>
        <p:guide pos="5472"/>
        <p:guide orient="horz" pos="412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1" d="100"/>
          <a:sy n="81" d="100"/>
        </p:scale>
        <p:origin x="217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Peyton" userId="d217ee7d-9433-47bc-9637-90d62c54a936" providerId="ADAL" clId="{2E248A39-C003-6747-8AE3-689A8FA5006C}"/>
    <pc:docChg chg="modSld">
      <pc:chgData name="Kevin Peyton" userId="d217ee7d-9433-47bc-9637-90d62c54a936" providerId="ADAL" clId="{2E248A39-C003-6747-8AE3-689A8FA5006C}" dt="2023-10-24T08:17:49.753" v="29" actId="20577"/>
      <pc:docMkLst>
        <pc:docMk/>
      </pc:docMkLst>
      <pc:sldChg chg="modSp mod">
        <pc:chgData name="Kevin Peyton" userId="d217ee7d-9433-47bc-9637-90d62c54a936" providerId="ADAL" clId="{2E248A39-C003-6747-8AE3-689A8FA5006C}" dt="2023-10-24T08:17:49.753" v="29" actId="20577"/>
        <pc:sldMkLst>
          <pc:docMk/>
          <pc:sldMk cId="1344658768" sldId="321"/>
        </pc:sldMkLst>
        <pc:spChg chg="mod">
          <ac:chgData name="Kevin Peyton" userId="d217ee7d-9433-47bc-9637-90d62c54a936" providerId="ADAL" clId="{2E248A39-C003-6747-8AE3-689A8FA5006C}" dt="2023-10-24T08:17:49.753" v="29" actId="20577"/>
          <ac:spMkLst>
            <pc:docMk/>
            <pc:sldMk cId="1344658768" sldId="321"/>
            <ac:spMk id="12" creationId="{00000000-0000-0000-0000-000000000000}"/>
          </ac:spMkLst>
        </pc:spChg>
      </pc:sldChg>
    </pc:docChg>
  </pc:docChgLst>
  <pc:docChgLst>
    <pc:chgData name="Kevin Peyton" userId="d217ee7d-9433-47bc-9637-90d62c54a936" providerId="ADAL" clId="{D580E9BF-0299-A943-AABA-3CA303162C8C}"/>
    <pc:docChg chg="custSel addSld delSld modSld">
      <pc:chgData name="Kevin Peyton" userId="d217ee7d-9433-47bc-9637-90d62c54a936" providerId="ADAL" clId="{D580E9BF-0299-A943-AABA-3CA303162C8C}" dt="2024-10-22T10:31:36.408" v="566" actId="20577"/>
      <pc:docMkLst>
        <pc:docMk/>
      </pc:docMkLst>
      <pc:sldChg chg="modSp mod modAnim">
        <pc:chgData name="Kevin Peyton" userId="d217ee7d-9433-47bc-9637-90d62c54a936" providerId="ADAL" clId="{D580E9BF-0299-A943-AABA-3CA303162C8C}" dt="2024-10-18T11:32:58.042" v="12"/>
        <pc:sldMkLst>
          <pc:docMk/>
          <pc:sldMk cId="1321579671" sldId="303"/>
        </pc:sldMkLst>
        <pc:spChg chg="mod">
          <ac:chgData name="Kevin Peyton" userId="d217ee7d-9433-47bc-9637-90d62c54a936" providerId="ADAL" clId="{D580E9BF-0299-A943-AABA-3CA303162C8C}" dt="2024-10-18T11:31:35.626" v="0" actId="12"/>
          <ac:spMkLst>
            <pc:docMk/>
            <pc:sldMk cId="1321579671" sldId="303"/>
            <ac:spMk id="2" creationId="{00000000-0000-0000-0000-000000000000}"/>
          </ac:spMkLst>
        </pc:spChg>
      </pc:sldChg>
      <pc:sldChg chg="addSp mod modAnim">
        <pc:chgData name="Kevin Peyton" userId="d217ee7d-9433-47bc-9637-90d62c54a936" providerId="ADAL" clId="{D580E9BF-0299-A943-AABA-3CA303162C8C}" dt="2024-10-22T08:35:38.434" v="445"/>
        <pc:sldMkLst>
          <pc:docMk/>
          <pc:sldMk cId="430902263" sldId="308"/>
        </pc:sldMkLst>
        <pc:grpChg chg="add">
          <ac:chgData name="Kevin Peyton" userId="d217ee7d-9433-47bc-9637-90d62c54a936" providerId="ADAL" clId="{D580E9BF-0299-A943-AABA-3CA303162C8C}" dt="2024-10-22T08:35:31.881" v="444" actId="164"/>
          <ac:grpSpMkLst>
            <pc:docMk/>
            <pc:sldMk cId="430902263" sldId="308"/>
            <ac:grpSpMk id="5" creationId="{A844F894-E4F7-AB7F-899A-1E6DE3A7E114}"/>
          </ac:grpSpMkLst>
        </pc:grpChg>
      </pc:sldChg>
      <pc:sldChg chg="modAnim">
        <pc:chgData name="Kevin Peyton" userId="d217ee7d-9433-47bc-9637-90d62c54a936" providerId="ADAL" clId="{D580E9BF-0299-A943-AABA-3CA303162C8C}" dt="2024-10-22T08:36:09.683" v="446"/>
        <pc:sldMkLst>
          <pc:docMk/>
          <pc:sldMk cId="543661214" sldId="310"/>
        </pc:sldMkLst>
      </pc:sldChg>
      <pc:sldChg chg="addSp delSp modSp mod">
        <pc:chgData name="Kevin Peyton" userId="d217ee7d-9433-47bc-9637-90d62c54a936" providerId="ADAL" clId="{D580E9BF-0299-A943-AABA-3CA303162C8C}" dt="2024-10-21T08:57:23.292" v="22" actId="1076"/>
        <pc:sldMkLst>
          <pc:docMk/>
          <pc:sldMk cId="560816371" sldId="315"/>
        </pc:sldMkLst>
        <pc:picChg chg="del">
          <ac:chgData name="Kevin Peyton" userId="d217ee7d-9433-47bc-9637-90d62c54a936" providerId="ADAL" clId="{D580E9BF-0299-A943-AABA-3CA303162C8C}" dt="2024-10-21T08:56:39.808" v="13" actId="478"/>
          <ac:picMkLst>
            <pc:docMk/>
            <pc:sldMk cId="560816371" sldId="315"/>
            <ac:picMk id="4" creationId="{00000000-0000-0000-0000-000000000000}"/>
          </ac:picMkLst>
        </pc:picChg>
        <pc:picChg chg="add mod">
          <ac:chgData name="Kevin Peyton" userId="d217ee7d-9433-47bc-9637-90d62c54a936" providerId="ADAL" clId="{D580E9BF-0299-A943-AABA-3CA303162C8C}" dt="2024-10-21T08:57:20.800" v="21" actId="1076"/>
          <ac:picMkLst>
            <pc:docMk/>
            <pc:sldMk cId="560816371" sldId="315"/>
            <ac:picMk id="5" creationId="{906936BA-1BE4-4965-6458-DFCD60A0C2F1}"/>
          </ac:picMkLst>
        </pc:picChg>
        <pc:picChg chg="add mod">
          <ac:chgData name="Kevin Peyton" userId="d217ee7d-9433-47bc-9637-90d62c54a936" providerId="ADAL" clId="{D580E9BF-0299-A943-AABA-3CA303162C8C}" dt="2024-10-21T08:57:23.292" v="22" actId="1076"/>
          <ac:picMkLst>
            <pc:docMk/>
            <pc:sldMk cId="560816371" sldId="315"/>
            <ac:picMk id="6" creationId="{40DB7898-48D7-2148-2C63-3FACA7BFB9A3}"/>
          </ac:picMkLst>
        </pc:picChg>
      </pc:sldChg>
      <pc:sldChg chg="addSp delSp modSp mod">
        <pc:chgData name="Kevin Peyton" userId="d217ee7d-9433-47bc-9637-90d62c54a936" providerId="ADAL" clId="{D580E9BF-0299-A943-AABA-3CA303162C8C}" dt="2024-10-21T08:59:02.029" v="40" actId="1076"/>
        <pc:sldMkLst>
          <pc:docMk/>
          <pc:sldMk cId="1962871176" sldId="317"/>
        </pc:sldMkLst>
        <pc:picChg chg="add mod">
          <ac:chgData name="Kevin Peyton" userId="d217ee7d-9433-47bc-9637-90d62c54a936" providerId="ADAL" clId="{D580E9BF-0299-A943-AABA-3CA303162C8C}" dt="2024-10-21T08:58:38.775" v="35" actId="1076"/>
          <ac:picMkLst>
            <pc:docMk/>
            <pc:sldMk cId="1962871176" sldId="317"/>
            <ac:picMk id="4" creationId="{0553F0E3-D5CE-8B02-F49C-EED1F919B139}"/>
          </ac:picMkLst>
        </pc:picChg>
        <pc:picChg chg="del mod">
          <ac:chgData name="Kevin Peyton" userId="d217ee7d-9433-47bc-9637-90d62c54a936" providerId="ADAL" clId="{D580E9BF-0299-A943-AABA-3CA303162C8C}" dt="2024-10-21T08:58:04.913" v="25" actId="478"/>
          <ac:picMkLst>
            <pc:docMk/>
            <pc:sldMk cId="1962871176" sldId="317"/>
            <ac:picMk id="5" creationId="{00000000-0000-0000-0000-000000000000}"/>
          </ac:picMkLst>
        </pc:picChg>
        <pc:picChg chg="del mod">
          <ac:chgData name="Kevin Peyton" userId="d217ee7d-9433-47bc-9637-90d62c54a936" providerId="ADAL" clId="{D580E9BF-0299-A943-AABA-3CA303162C8C}" dt="2024-10-21T08:58:26.931" v="28" actId="478"/>
          <ac:picMkLst>
            <pc:docMk/>
            <pc:sldMk cId="1962871176" sldId="317"/>
            <ac:picMk id="6" creationId="{00000000-0000-0000-0000-000000000000}"/>
          </ac:picMkLst>
        </pc:picChg>
        <pc:picChg chg="add mod">
          <ac:chgData name="Kevin Peyton" userId="d217ee7d-9433-47bc-9637-90d62c54a936" providerId="ADAL" clId="{D580E9BF-0299-A943-AABA-3CA303162C8C}" dt="2024-10-21T08:59:02.029" v="40" actId="1076"/>
          <ac:picMkLst>
            <pc:docMk/>
            <pc:sldMk cId="1962871176" sldId="317"/>
            <ac:picMk id="7" creationId="{CB5115DA-CEE1-E3C2-05F5-5407E8F5108A}"/>
          </ac:picMkLst>
        </pc:picChg>
      </pc:sldChg>
      <pc:sldChg chg="modSp mod">
        <pc:chgData name="Kevin Peyton" userId="d217ee7d-9433-47bc-9637-90d62c54a936" providerId="ADAL" clId="{D580E9BF-0299-A943-AABA-3CA303162C8C}" dt="2024-10-22T08:54:45.957" v="450" actId="20577"/>
        <pc:sldMkLst>
          <pc:docMk/>
          <pc:sldMk cId="1210798147" sldId="319"/>
        </pc:sldMkLst>
        <pc:spChg chg="mod">
          <ac:chgData name="Kevin Peyton" userId="d217ee7d-9433-47bc-9637-90d62c54a936" providerId="ADAL" clId="{D580E9BF-0299-A943-AABA-3CA303162C8C}" dt="2024-10-22T08:54:45.957" v="450" actId="20577"/>
          <ac:spMkLst>
            <pc:docMk/>
            <pc:sldMk cId="1210798147" sldId="319"/>
            <ac:spMk id="2" creationId="{00000000-0000-0000-0000-000000000000}"/>
          </ac:spMkLst>
        </pc:spChg>
      </pc:sldChg>
      <pc:sldChg chg="modAnim">
        <pc:chgData name="Kevin Peyton" userId="d217ee7d-9433-47bc-9637-90d62c54a936" providerId="ADAL" clId="{D580E9BF-0299-A943-AABA-3CA303162C8C}" dt="2024-10-22T08:38:46.907" v="448"/>
        <pc:sldMkLst>
          <pc:docMk/>
          <pc:sldMk cId="1023246690" sldId="328"/>
        </pc:sldMkLst>
      </pc:sldChg>
      <pc:sldChg chg="addSp delSp modSp new mod">
        <pc:chgData name="Kevin Peyton" userId="d217ee7d-9433-47bc-9637-90d62c54a936" providerId="ADAL" clId="{D580E9BF-0299-A943-AABA-3CA303162C8C}" dt="2024-10-22T07:42:35.379" v="441" actId="1076"/>
        <pc:sldMkLst>
          <pc:docMk/>
          <pc:sldMk cId="1073195121" sldId="330"/>
        </pc:sldMkLst>
        <pc:spChg chg="del">
          <ac:chgData name="Kevin Peyton" userId="d217ee7d-9433-47bc-9637-90d62c54a936" providerId="ADAL" clId="{D580E9BF-0299-A943-AABA-3CA303162C8C}" dt="2024-10-21T09:02:43.314" v="50" actId="478"/>
          <ac:spMkLst>
            <pc:docMk/>
            <pc:sldMk cId="1073195121" sldId="330"/>
            <ac:spMk id="2" creationId="{5D767A45-CDA1-A83D-F8BC-AA6BF3DE2193}"/>
          </ac:spMkLst>
        </pc:spChg>
        <pc:spChg chg="add mod">
          <ac:chgData name="Kevin Peyton" userId="d217ee7d-9433-47bc-9637-90d62c54a936" providerId="ADAL" clId="{D580E9BF-0299-A943-AABA-3CA303162C8C}" dt="2024-10-22T07:42:35.379" v="441" actId="1076"/>
          <ac:spMkLst>
            <pc:docMk/>
            <pc:sldMk cId="1073195121" sldId="330"/>
            <ac:spMk id="2" creationId="{6B9783E0-1AED-239B-128F-DECF1709816E}"/>
          </ac:spMkLst>
        </pc:spChg>
        <pc:spChg chg="mod">
          <ac:chgData name="Kevin Peyton" userId="d217ee7d-9433-47bc-9637-90d62c54a936" providerId="ADAL" clId="{D580E9BF-0299-A943-AABA-3CA303162C8C}" dt="2024-10-22T07:42:18.121" v="414" actId="20577"/>
          <ac:spMkLst>
            <pc:docMk/>
            <pc:sldMk cId="1073195121" sldId="330"/>
            <ac:spMk id="5" creationId="{CF16998F-5E91-A124-B781-CFC262CB8437}"/>
          </ac:spMkLst>
        </pc:spChg>
        <pc:picChg chg="add mod">
          <ac:chgData name="Kevin Peyton" userId="d217ee7d-9433-47bc-9637-90d62c54a936" providerId="ADAL" clId="{D580E9BF-0299-A943-AABA-3CA303162C8C}" dt="2024-10-21T09:02:46.796" v="52" actId="1076"/>
          <ac:picMkLst>
            <pc:docMk/>
            <pc:sldMk cId="1073195121" sldId="330"/>
            <ac:picMk id="6" creationId="{326CA5C3-2640-844E-6DF9-09A070873192}"/>
          </ac:picMkLst>
        </pc:picChg>
      </pc:sldChg>
      <pc:sldChg chg="addSp delSp modSp new mod">
        <pc:chgData name="Kevin Peyton" userId="d217ee7d-9433-47bc-9637-90d62c54a936" providerId="ADAL" clId="{D580E9BF-0299-A943-AABA-3CA303162C8C}" dt="2024-10-22T07:42:52.208" v="443"/>
        <pc:sldMkLst>
          <pc:docMk/>
          <pc:sldMk cId="1143639088" sldId="331"/>
        </pc:sldMkLst>
        <pc:spChg chg="add mod">
          <ac:chgData name="Kevin Peyton" userId="d217ee7d-9433-47bc-9637-90d62c54a936" providerId="ADAL" clId="{D580E9BF-0299-A943-AABA-3CA303162C8C}" dt="2024-10-22T07:42:52.208" v="443"/>
          <ac:spMkLst>
            <pc:docMk/>
            <pc:sldMk cId="1143639088" sldId="331"/>
            <ac:spMk id="2" creationId="{9BE6BABA-2658-EF13-E7C5-07B0B3E7C53A}"/>
          </ac:spMkLst>
        </pc:spChg>
        <pc:spChg chg="del">
          <ac:chgData name="Kevin Peyton" userId="d217ee7d-9433-47bc-9637-90d62c54a936" providerId="ADAL" clId="{D580E9BF-0299-A943-AABA-3CA303162C8C}" dt="2024-10-21T09:04:01.886" v="104" actId="478"/>
          <ac:spMkLst>
            <pc:docMk/>
            <pc:sldMk cId="1143639088" sldId="331"/>
            <ac:spMk id="2" creationId="{DD01AB36-9725-7B0E-DD67-9D5465392B75}"/>
          </ac:spMkLst>
        </pc:spChg>
        <pc:spChg chg="mod">
          <ac:chgData name="Kevin Peyton" userId="d217ee7d-9433-47bc-9637-90d62c54a936" providerId="ADAL" clId="{D580E9BF-0299-A943-AABA-3CA303162C8C}" dt="2024-10-22T07:42:43.955" v="442" actId="20577"/>
          <ac:spMkLst>
            <pc:docMk/>
            <pc:sldMk cId="1143639088" sldId="331"/>
            <ac:spMk id="5" creationId="{0955A2AF-EEB8-7092-6483-9DC76BB9D81A}"/>
          </ac:spMkLst>
        </pc:spChg>
        <pc:picChg chg="add">
          <ac:chgData name="Kevin Peyton" userId="d217ee7d-9433-47bc-9637-90d62c54a936" providerId="ADAL" clId="{D580E9BF-0299-A943-AABA-3CA303162C8C}" dt="2024-10-21T09:04:02.806" v="105"/>
          <ac:picMkLst>
            <pc:docMk/>
            <pc:sldMk cId="1143639088" sldId="331"/>
            <ac:picMk id="6" creationId="{A296E41F-774B-88DC-A2B6-965844C36344}"/>
          </ac:picMkLst>
        </pc:picChg>
      </pc:sldChg>
      <pc:sldChg chg="new del">
        <pc:chgData name="Kevin Peyton" userId="d217ee7d-9433-47bc-9637-90d62c54a936" providerId="ADAL" clId="{D580E9BF-0299-A943-AABA-3CA303162C8C}" dt="2024-10-22T07:34:43.318" v="109" actId="2696"/>
        <pc:sldMkLst>
          <pc:docMk/>
          <pc:sldMk cId="828545279" sldId="332"/>
        </pc:sldMkLst>
      </pc:sldChg>
      <pc:sldChg chg="addSp delSp modSp new mod modAnim">
        <pc:chgData name="Kevin Peyton" userId="d217ee7d-9433-47bc-9637-90d62c54a936" providerId="ADAL" clId="{D580E9BF-0299-A943-AABA-3CA303162C8C}" dt="2024-10-22T07:37:22.205" v="204" actId="20577"/>
        <pc:sldMkLst>
          <pc:docMk/>
          <pc:sldMk cId="1584323823" sldId="332"/>
        </pc:sldMkLst>
        <pc:spChg chg="del">
          <ac:chgData name="Kevin Peyton" userId="d217ee7d-9433-47bc-9637-90d62c54a936" providerId="ADAL" clId="{D580E9BF-0299-A943-AABA-3CA303162C8C}" dt="2024-10-22T07:35:27.610" v="162" actId="478"/>
          <ac:spMkLst>
            <pc:docMk/>
            <pc:sldMk cId="1584323823" sldId="332"/>
            <ac:spMk id="2" creationId="{5EF51756-A574-CCCE-72B6-7D37937E6639}"/>
          </ac:spMkLst>
        </pc:spChg>
        <pc:spChg chg="mod">
          <ac:chgData name="Kevin Peyton" userId="d217ee7d-9433-47bc-9637-90d62c54a936" providerId="ADAL" clId="{D580E9BF-0299-A943-AABA-3CA303162C8C}" dt="2024-10-22T07:37:19.574" v="203" actId="20577"/>
          <ac:spMkLst>
            <pc:docMk/>
            <pc:sldMk cId="1584323823" sldId="332"/>
            <ac:spMk id="5" creationId="{EC12932E-8FD0-1AC3-D2F5-68621DF8A691}"/>
          </ac:spMkLst>
        </pc:spChg>
        <pc:spChg chg="add mod">
          <ac:chgData name="Kevin Peyton" userId="d217ee7d-9433-47bc-9637-90d62c54a936" providerId="ADAL" clId="{D580E9BF-0299-A943-AABA-3CA303162C8C}" dt="2024-10-22T07:37:22.205" v="204" actId="20577"/>
          <ac:spMkLst>
            <pc:docMk/>
            <pc:sldMk cId="1584323823" sldId="332"/>
            <ac:spMk id="8" creationId="{C62D85B7-3CED-6BB8-D5DE-2F3AF5AC9315}"/>
          </ac:spMkLst>
        </pc:spChg>
        <pc:picChg chg="add mod">
          <ac:chgData name="Kevin Peyton" userId="d217ee7d-9433-47bc-9637-90d62c54a936" providerId="ADAL" clId="{D580E9BF-0299-A943-AABA-3CA303162C8C}" dt="2024-10-22T07:35:35.180" v="165" actId="1076"/>
          <ac:picMkLst>
            <pc:docMk/>
            <pc:sldMk cId="1584323823" sldId="332"/>
            <ac:picMk id="6" creationId="{B969D5F2-4A1A-A7FB-9D49-D8D26FE7641B}"/>
          </ac:picMkLst>
        </pc:picChg>
        <pc:picChg chg="add mod">
          <ac:chgData name="Kevin Peyton" userId="d217ee7d-9433-47bc-9637-90d62c54a936" providerId="ADAL" clId="{D580E9BF-0299-A943-AABA-3CA303162C8C}" dt="2024-10-22T07:36:24.744" v="168" actId="14100"/>
          <ac:picMkLst>
            <pc:docMk/>
            <pc:sldMk cId="1584323823" sldId="332"/>
            <ac:picMk id="7" creationId="{B89C3172-D72F-D315-5064-8F45B0912733}"/>
          </ac:picMkLst>
        </pc:picChg>
      </pc:sldChg>
      <pc:sldChg chg="addSp modSp new mod">
        <pc:chgData name="Kevin Peyton" userId="d217ee7d-9433-47bc-9637-90d62c54a936" providerId="ADAL" clId="{D580E9BF-0299-A943-AABA-3CA303162C8C}" dt="2024-10-22T10:31:36.408" v="566" actId="20577"/>
        <pc:sldMkLst>
          <pc:docMk/>
          <pc:sldMk cId="1958481515" sldId="333"/>
        </pc:sldMkLst>
        <pc:spChg chg="mod">
          <ac:chgData name="Kevin Peyton" userId="d217ee7d-9433-47bc-9637-90d62c54a936" providerId="ADAL" clId="{D580E9BF-0299-A943-AABA-3CA303162C8C}" dt="2024-10-22T10:31:36.408" v="566" actId="20577"/>
          <ac:spMkLst>
            <pc:docMk/>
            <pc:sldMk cId="1958481515" sldId="333"/>
            <ac:spMk id="2" creationId="{43376520-2B82-AF3B-A729-F44577CBB3F2}"/>
          </ac:spMkLst>
        </pc:spChg>
        <pc:spChg chg="mod">
          <ac:chgData name="Kevin Peyton" userId="d217ee7d-9433-47bc-9637-90d62c54a936" providerId="ADAL" clId="{D580E9BF-0299-A943-AABA-3CA303162C8C}" dt="2024-10-22T07:38:35.235" v="227" actId="20577"/>
          <ac:spMkLst>
            <pc:docMk/>
            <pc:sldMk cId="1958481515" sldId="333"/>
            <ac:spMk id="5" creationId="{2915AAC0-5626-2093-50E7-FB40D61142F0}"/>
          </ac:spMkLst>
        </pc:spChg>
        <pc:spChg chg="add mod">
          <ac:chgData name="Kevin Peyton" userId="d217ee7d-9433-47bc-9637-90d62c54a936" providerId="ADAL" clId="{D580E9BF-0299-A943-AABA-3CA303162C8C}" dt="2024-10-22T10:24:29.758" v="560" actId="20577"/>
          <ac:spMkLst>
            <pc:docMk/>
            <pc:sldMk cId="1958481515" sldId="333"/>
            <ac:spMk id="6" creationId="{DF6B26FB-B6BB-FDB9-316B-514C4C9073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10/22/24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10/22/24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85070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226461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0"/>
          </p:nvPr>
        </p:nvSpPr>
        <p:spPr>
          <a:xfrm>
            <a:off x="3028950" y="6356350"/>
            <a:ext cx="3086100" cy="365125"/>
          </a:xfrm>
          <a:prstGeom prst="rect">
            <a:avLst/>
          </a:prstGeom>
        </p:spPr>
        <p:txBody>
          <a:bodyPr/>
          <a:lstStyle/>
          <a:p>
            <a:endParaRPr lang="en-US"/>
          </a:p>
        </p:txBody>
      </p:sp>
      <p:sp>
        <p:nvSpPr>
          <p:cNvPr id="12" name="Slide Number Placeholder 11"/>
          <p:cNvSpPr>
            <a:spLocks noGrp="1"/>
          </p:cNvSpPr>
          <p:nvPr>
            <p:ph type="sldNum" sz="quarter" idx="11"/>
          </p:nvPr>
        </p:nvSpPr>
        <p:spPr/>
        <p:txBody>
          <a:bodyPr/>
          <a:lstStyle/>
          <a:p>
            <a:fld id="{A66543FF-3A6F-DA4D-8643-E889897F26A7}" type="slidenum">
              <a:rPr lang="en-US" smtClean="0"/>
              <a:t>‹#›</a:t>
            </a:fld>
            <a:endParaRPr lang="en-US"/>
          </a:p>
        </p:txBody>
      </p:sp>
      <p:sp>
        <p:nvSpPr>
          <p:cNvPr id="13" name="Title 12"/>
          <p:cNvSpPr>
            <a:spLocks noGrp="1"/>
          </p:cNvSpPr>
          <p:nvPr>
            <p:ph type="title"/>
          </p:nvPr>
        </p:nvSpPr>
        <p:spPr/>
        <p:txBody>
          <a:bodyPr/>
          <a:lstStyle/>
          <a:p>
            <a:r>
              <a:rPr lang="en-US"/>
              <a:t>Click to edit Master title style</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2D0051C7-290A-094B-8BCE-7C6B1B84D832}" type="datetime1">
              <a:rPr lang="en-IE" smtClean="0"/>
              <a:t>22/10/2024</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89F154C-EE93-9C4A-8CB9-55D4E003EA9D}" type="datetime1">
              <a:rPr lang="en-IE" smtClean="0"/>
              <a:t>22/10/2024</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Font typeface="Arial"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2D615582-544E-B740-AD40-D503B05F1168}" type="datetime1">
              <a:rPr lang="en-IE" smtClean="0"/>
              <a:t>22/10/2024</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lvl1pPr>
              <a:defRPr>
                <a:solidFill>
                  <a:schemeClr val="bg1">
                    <a:lumMod val="95000"/>
                  </a:schemeClr>
                </a:solidFill>
              </a:defRPr>
            </a:lvl1p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lvl1pPr>
              <a:defRPr>
                <a:solidFill>
                  <a:schemeClr val="bg1">
                    <a:lumMod val="95000"/>
                  </a:schemeClr>
                </a:solidFill>
              </a:defRPr>
            </a:lvl1pPr>
          </a:lstStyle>
          <a:p>
            <a:fld id="{401CF334-2D5C-4859-84A6-CA7E6E43FAE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FF5652DC-5C33-EB4D-8111-C9B29CAF8573}" type="datetime1">
              <a:rPr lang="en-IE" smtClean="0"/>
              <a:t>22/10/2024</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A1D06E72-21C1-2E4B-B1A0-9FD5AB4B0A51}" type="datetime1">
              <a:rPr lang="en-IE" smtClean="0"/>
              <a:t>22/10/2024</a:t>
            </a:fld>
            <a:endParaRPr lang="en-US" dirty="0"/>
          </a:p>
        </p:txBody>
      </p:sp>
      <p:sp>
        <p:nvSpPr>
          <p:cNvPr id="6" name="Footer Placeholder 5"/>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22961" y="6459786"/>
            <a:ext cx="1854203" cy="365125"/>
          </a:xfrm>
          <a:prstGeom prst="rect">
            <a:avLst/>
          </a:prstGeom>
        </p:spPr>
        <p:txBody>
          <a:bodyPr/>
          <a:lstStyle/>
          <a:p>
            <a:fld id="{51E0CBF2-C94E-194B-95CE-BED1523C7669}" type="datetime1">
              <a:rPr lang="en-IE" smtClean="0"/>
              <a:t>22/10/2024</a:t>
            </a:fld>
            <a:endParaRPr lang="en-US" dirty="0"/>
          </a:p>
        </p:txBody>
      </p:sp>
      <p:sp>
        <p:nvSpPr>
          <p:cNvPr id="8" name="Footer Placeholder 7"/>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22961" y="6459786"/>
            <a:ext cx="1854203" cy="365125"/>
          </a:xfrm>
          <a:prstGeom prst="rect">
            <a:avLst/>
          </a:prstGeom>
        </p:spPr>
        <p:txBody>
          <a:bodyPr/>
          <a:lstStyle/>
          <a:p>
            <a:fld id="{81A5F43C-6E6B-4C4D-94A4-A610D5D96BF6}" type="datetime1">
              <a:rPr lang="en-IE" smtClean="0"/>
              <a:t>22/10/2024</a:t>
            </a:fld>
            <a:endParaRPr lang="en-US" dirty="0"/>
          </a:p>
        </p:txBody>
      </p:sp>
      <p:sp>
        <p:nvSpPr>
          <p:cNvPr id="4" name="Footer Placeholder 3"/>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6459786"/>
            <a:ext cx="1854203" cy="365125"/>
          </a:xfrm>
          <a:prstGeom prst="rect">
            <a:avLst/>
          </a:prstGeom>
        </p:spPr>
        <p:txBody>
          <a:bodyPr/>
          <a:lstStyle/>
          <a:p>
            <a:fld id="{FA458CFE-F394-1848-B06F-D0969051A791}" type="datetime1">
              <a:rPr lang="en-IE" smtClean="0"/>
              <a:t>22/10/2024</a:t>
            </a:fld>
            <a:endParaRPr lang="en-US" dirty="0"/>
          </a:p>
        </p:txBody>
      </p:sp>
      <p:sp>
        <p:nvSpPr>
          <p:cNvPr id="8" name="Footer Placeholder 7"/>
          <p:cNvSpPr>
            <a:spLocks noGrp="1"/>
          </p:cNvSpPr>
          <p:nvPr>
            <p:ph type="ftr" sz="quarter" idx="11"/>
          </p:nvPr>
        </p:nvSpPr>
        <p:spPr>
          <a:xfrm>
            <a:off x="2764639" y="6459786"/>
            <a:ext cx="3617103" cy="365125"/>
          </a:xfrm>
          <a:prstGeom prst="rect">
            <a:avLst/>
          </a:prstGeo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a:prstGeom prst="rect">
            <a:avLst/>
          </a:prstGeom>
        </p:spPr>
        <p:txBody>
          <a:bodyPr/>
          <a:lstStyle>
            <a:lvl1pPr algn="l">
              <a:defRPr/>
            </a:lvl1pPr>
          </a:lstStyle>
          <a:p>
            <a:fld id="{8E5A137B-DDE5-2E4F-9164-C9930E7C3C78}" type="datetime1">
              <a:rPr lang="en-IE" smtClean="0"/>
              <a:t>22/10/2024</a:t>
            </a:fld>
            <a:endParaRPr lang="en-US" dirty="0"/>
          </a:p>
        </p:txBody>
      </p:sp>
      <p:sp>
        <p:nvSpPr>
          <p:cNvPr id="6" name="Footer Placeholder 5"/>
          <p:cNvSpPr>
            <a:spLocks noGrp="1"/>
          </p:cNvSpPr>
          <p:nvPr>
            <p:ph type="ftr" sz="quarter" idx="11"/>
          </p:nvPr>
        </p:nvSpPr>
        <p:spPr>
          <a:xfrm>
            <a:off x="3600450" y="6459786"/>
            <a:ext cx="348615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a:prstGeom prst="rect">
            <a:avLst/>
          </a:prstGeo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E28FC310-D5FC-0C4E-B3F6-FA08C07CD5E1}" type="datetime1">
              <a:rPr lang="en-IE" smtClean="0"/>
              <a:t>22/10/2024</a:t>
            </a:fld>
            <a:endParaRPr lang="en-US" dirty="0"/>
          </a:p>
        </p:txBody>
      </p:sp>
      <p:sp>
        <p:nvSpPr>
          <p:cNvPr id="6" name="Footer Placeholder 5"/>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543FF-3A6F-DA4D-8643-E889897F26A7}" type="slidenum">
              <a:rPr lang="en-US" smtClean="0"/>
              <a:t>‹#›</a:t>
            </a:fld>
            <a:endParaRPr lang="en-US"/>
          </a:p>
        </p:txBody>
      </p:sp>
      <p:sp>
        <p:nvSpPr>
          <p:cNvPr id="11" name="Title Placeholder 10"/>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16" name="Footer Placeholder 1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84012012"/>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Web/Accessibility/ARIA/Ro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ebaim.org/resources/contrastchecker/" TargetMode="External"/><Relationship Id="rId3" Type="http://schemas.openxmlformats.org/officeDocument/2006/relationships/hyperlink" Target="http://universaldesign.ie/" TargetMode="External"/><Relationship Id="rId7" Type="http://schemas.openxmlformats.org/officeDocument/2006/relationships/hyperlink" Target="http://www.checkmycolours.com/" TargetMode="External"/><Relationship Id="rId2" Type="http://schemas.openxmlformats.org/officeDocument/2006/relationships/hyperlink" Target="http://www.inclusivedesigntoolkit.com/" TargetMode="External"/><Relationship Id="rId1" Type="http://schemas.openxmlformats.org/officeDocument/2006/relationships/slideLayout" Target="../slideLayouts/slideLayout2.xml"/><Relationship Id="rId6" Type="http://schemas.openxmlformats.org/officeDocument/2006/relationships/hyperlink" Target="https://thecodeboss.dev/2016/09/aria-roles-and-attributes-how-to-actually-use-them/" TargetMode="External"/><Relationship Id="rId5" Type="http://schemas.openxmlformats.org/officeDocument/2006/relationships/hyperlink" Target="https://medium.com/nyc-design/why-accessible-design-makes-good-business-sense-8db45ff4c937" TargetMode="External"/><Relationship Id="rId4" Type="http://schemas.openxmlformats.org/officeDocument/2006/relationships/hyperlink" Target="https://www.accessiblemetrics.com/blog/4-key-takeaways-from-2018-web-accessibility-lawsui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Design &amp; Development</a:t>
            </a:r>
            <a:br>
              <a:rPr lang="en-US" dirty="0"/>
            </a:br>
            <a:r>
              <a:rPr lang="en-US" sz="4400" dirty="0"/>
              <a:t>Y2/</a:t>
            </a:r>
            <a:r>
              <a:rPr lang="en-US" sz="4400" dirty="0" err="1"/>
              <a:t>Sem</a:t>
            </a:r>
            <a:r>
              <a:rPr lang="en-US" sz="4400" dirty="0"/>
              <a:t> 1</a:t>
            </a:r>
          </a:p>
        </p:txBody>
      </p:sp>
      <p:sp>
        <p:nvSpPr>
          <p:cNvPr id="3" name="Text Placeholder 2"/>
          <p:cNvSpPr>
            <a:spLocks noGrp="1"/>
          </p:cNvSpPr>
          <p:nvPr>
            <p:ph type="body" idx="1"/>
          </p:nvPr>
        </p:nvSpPr>
        <p:spPr/>
        <p:txBody>
          <a:bodyPr/>
          <a:lstStyle/>
          <a:p>
            <a:r>
              <a:rPr lang="en-US" dirty="0"/>
              <a:t>Week 6. Accessibility</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7117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Perceivable </a:t>
            </a:r>
            <a:r>
              <a:rPr lang="mr-IN" b="1" dirty="0"/>
              <a:t>–</a:t>
            </a:r>
            <a:r>
              <a:rPr lang="en-US" b="1" dirty="0"/>
              <a:t> 1.4.4 Resize text (Level AA)</a:t>
            </a:r>
          </a:p>
          <a:p>
            <a:r>
              <a:rPr lang="en-US" dirty="0"/>
              <a:t>Except for captions and images of text, text can be resized without assistive technology up to 200 percent without loss of content or functionality.</a:t>
            </a:r>
          </a:p>
          <a:p>
            <a:r>
              <a:rPr lang="en-US" b="1" dirty="0"/>
              <a:t>Operable </a:t>
            </a:r>
            <a:r>
              <a:rPr lang="mr-IN" b="1" dirty="0"/>
              <a:t>–</a:t>
            </a:r>
            <a:r>
              <a:rPr lang="en-US" b="1" dirty="0"/>
              <a:t> 2.4.6. Headings and Labels (Level AA)</a:t>
            </a:r>
          </a:p>
          <a:p>
            <a:r>
              <a:rPr lang="en-US" dirty="0"/>
              <a:t>Headings and labels describe topic or purpose.</a:t>
            </a:r>
          </a:p>
          <a:p>
            <a:r>
              <a:rPr lang="en-US" b="1" dirty="0"/>
              <a:t>Understandable - 3.2.3 Consistent Navigation (Level AA)</a:t>
            </a:r>
          </a:p>
          <a:p>
            <a:r>
              <a:rPr lang="en-US" dirty="0"/>
              <a:t>Navigational mechanisms that are repeated on multiple Web pages within a set of Web pages occur in the same relative order each time they are repeated, unless a change is initiated by the user.</a:t>
            </a:r>
          </a:p>
          <a:p>
            <a:r>
              <a:rPr lang="en-US" dirty="0"/>
              <a:t> </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10</a:t>
            </a:fld>
            <a:endParaRPr lang="en-US" dirty="0"/>
          </a:p>
        </p:txBody>
      </p:sp>
      <p:sp>
        <p:nvSpPr>
          <p:cNvPr id="5" name="Title 4"/>
          <p:cNvSpPr>
            <a:spLocks noGrp="1"/>
          </p:cNvSpPr>
          <p:nvPr>
            <p:ph type="title"/>
          </p:nvPr>
        </p:nvSpPr>
        <p:spPr/>
        <p:txBody>
          <a:bodyPr/>
          <a:lstStyle/>
          <a:p>
            <a:r>
              <a:rPr lang="en-US" dirty="0"/>
              <a:t>Examples of Conformance</a:t>
            </a:r>
          </a:p>
        </p:txBody>
      </p:sp>
    </p:spTree>
    <p:extLst>
      <p:ext uri="{BB962C8B-B14F-4D97-AF65-F5344CB8AC3E}">
        <p14:creationId xmlns:p14="http://schemas.microsoft.com/office/powerpoint/2010/main" val="37239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IE" dirty="0"/>
              <a:t>Consistency - look, colours, navigation &amp; links, content &amp; tone</a:t>
            </a:r>
          </a:p>
          <a:p>
            <a:pPr marL="342900" indent="-342900">
              <a:buFont typeface="Arial" panose="020B0604020202020204" pitchFamily="34" charset="0"/>
              <a:buChar char="•"/>
            </a:pPr>
            <a:r>
              <a:rPr lang="en-IE" dirty="0"/>
              <a:t>Enhance clarity - images, colour, space (good design)</a:t>
            </a:r>
          </a:p>
          <a:p>
            <a:pPr marL="342900" indent="-342900">
              <a:buFont typeface="Arial" panose="020B0604020202020204" pitchFamily="34" charset="0"/>
              <a:buChar char="•"/>
            </a:pPr>
            <a:r>
              <a:rPr lang="en-IE" dirty="0"/>
              <a:t>Avoid colour alone (e.g. for forms use * for required fields)</a:t>
            </a:r>
          </a:p>
          <a:p>
            <a:pPr marL="342900" indent="-342900">
              <a:buFont typeface="Arial" panose="020B0604020202020204" pitchFamily="34" charset="0"/>
              <a:buChar char="•"/>
            </a:pPr>
            <a:r>
              <a:rPr lang="en-IE" dirty="0"/>
              <a:t>Contrast between background &amp; foreground</a:t>
            </a:r>
          </a:p>
          <a:p>
            <a:pPr marL="342900" indent="-342900">
              <a:buFont typeface="Arial" panose="020B0604020202020204" pitchFamily="34" charset="0"/>
              <a:buChar char="•"/>
            </a:pPr>
            <a:r>
              <a:rPr lang="en-IE" dirty="0"/>
              <a:t>Avoid flash, flicker, unnecessary animation</a:t>
            </a:r>
          </a:p>
          <a:p>
            <a:pPr marL="342900" indent="-342900">
              <a:buFont typeface="Arial" panose="020B0604020202020204" pitchFamily="34" charset="0"/>
              <a:buChar char="•"/>
            </a:pPr>
            <a:r>
              <a:rPr lang="en-IE" dirty="0"/>
              <a:t>Consider how multimedia is used</a:t>
            </a:r>
          </a:p>
        </p:txBody>
      </p:sp>
      <p:sp>
        <p:nvSpPr>
          <p:cNvPr id="3" name="Title 2"/>
          <p:cNvSpPr>
            <a:spLocks noGrp="1"/>
          </p:cNvSpPr>
          <p:nvPr>
            <p:ph type="title"/>
          </p:nvPr>
        </p:nvSpPr>
        <p:spPr/>
        <p:txBody>
          <a:bodyPr>
            <a:normAutofit fontScale="90000"/>
          </a:bodyPr>
          <a:lstStyle/>
          <a:p>
            <a:r>
              <a:rPr lang="en-IE" dirty="0"/>
              <a:t>General Design Basics for Accessibility</a:t>
            </a:r>
          </a:p>
        </p:txBody>
      </p:sp>
    </p:spTree>
    <p:extLst>
      <p:ext uri="{BB962C8B-B14F-4D97-AF65-F5344CB8AC3E}">
        <p14:creationId xmlns:p14="http://schemas.microsoft.com/office/powerpoint/2010/main" val="13215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Avoid frames</a:t>
            </a:r>
          </a:p>
          <a:p>
            <a:r>
              <a:rPr lang="en-IE" dirty="0"/>
              <a:t>Use </a:t>
            </a:r>
            <a:r>
              <a:rPr lang="en-IE" dirty="0" err="1"/>
              <a:t>Javascript</a:t>
            </a:r>
            <a:r>
              <a:rPr lang="en-IE" dirty="0"/>
              <a:t> wisely (</a:t>
            </a:r>
            <a:r>
              <a:rPr lang="en-IE" dirty="0" err="1"/>
              <a:t>e.g</a:t>
            </a:r>
            <a:r>
              <a:rPr lang="en-IE" dirty="0"/>
              <a:t> does user know that part of page has changed?)</a:t>
            </a:r>
          </a:p>
          <a:p>
            <a:r>
              <a:rPr lang="en-IE" dirty="0"/>
              <a:t>Avoid popups (but if used should be smaller, have title, close option).</a:t>
            </a:r>
          </a:p>
          <a:p>
            <a:r>
              <a:rPr lang="en-IE" dirty="0"/>
              <a:t>Avoid auto-refresh, auto-redirect pages</a:t>
            </a:r>
          </a:p>
        </p:txBody>
      </p:sp>
      <p:sp>
        <p:nvSpPr>
          <p:cNvPr id="3" name="Title 2"/>
          <p:cNvSpPr>
            <a:spLocks noGrp="1"/>
          </p:cNvSpPr>
          <p:nvPr>
            <p:ph type="title"/>
          </p:nvPr>
        </p:nvSpPr>
        <p:spPr/>
        <p:txBody>
          <a:bodyPr>
            <a:normAutofit fontScale="90000"/>
          </a:bodyPr>
          <a:lstStyle/>
          <a:p>
            <a:r>
              <a:rPr lang="en-IE" dirty="0"/>
              <a:t>Technical Design Basics for Accessibility</a:t>
            </a:r>
          </a:p>
        </p:txBody>
      </p:sp>
    </p:spTree>
    <p:extLst>
      <p:ext uri="{BB962C8B-B14F-4D97-AF65-F5344CB8AC3E}">
        <p14:creationId xmlns:p14="http://schemas.microsoft.com/office/powerpoint/2010/main" val="24129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Consistent, expected navigation</a:t>
            </a:r>
          </a:p>
          <a:p>
            <a:r>
              <a:rPr lang="en-IE" dirty="0"/>
              <a:t>Consider site search, site map, breadcrumbs.</a:t>
            </a:r>
          </a:p>
          <a:p>
            <a:r>
              <a:rPr lang="en-IE" dirty="0"/>
              <a:t>Long pages - anchor links + back to top.</a:t>
            </a:r>
          </a:p>
          <a:p>
            <a:r>
              <a:rPr lang="en-IE" dirty="0"/>
              <a:t>Make links ‘readable’ - avoid ‘click here’, ‘download here’ etc. use title attribute for tooltip</a:t>
            </a:r>
          </a:p>
          <a:p>
            <a:r>
              <a:rPr lang="en-IE" dirty="0"/>
              <a:t>Use logical tab order (use </a:t>
            </a:r>
            <a:r>
              <a:rPr lang="en-IE" dirty="0" err="1"/>
              <a:t>tabindex</a:t>
            </a:r>
            <a:r>
              <a:rPr lang="en-IE" dirty="0"/>
              <a:t> attribute)</a:t>
            </a:r>
          </a:p>
        </p:txBody>
      </p:sp>
      <p:sp>
        <p:nvSpPr>
          <p:cNvPr id="3" name="Title 2"/>
          <p:cNvSpPr>
            <a:spLocks noGrp="1"/>
          </p:cNvSpPr>
          <p:nvPr>
            <p:ph type="title"/>
          </p:nvPr>
        </p:nvSpPr>
        <p:spPr/>
        <p:txBody>
          <a:bodyPr/>
          <a:lstStyle/>
          <a:p>
            <a:r>
              <a:rPr lang="en-IE" dirty="0"/>
              <a:t>Navigation, site traversal</a:t>
            </a:r>
          </a:p>
        </p:txBody>
      </p:sp>
    </p:spTree>
    <p:extLst>
      <p:ext uri="{BB962C8B-B14F-4D97-AF65-F5344CB8AC3E}">
        <p14:creationId xmlns:p14="http://schemas.microsoft.com/office/powerpoint/2010/main" val="92321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Write clearly and concisely</a:t>
            </a:r>
          </a:p>
          <a:p>
            <a:r>
              <a:rPr lang="en-IE" dirty="0"/>
              <a:t>Short sentences and paragraphs</a:t>
            </a:r>
          </a:p>
          <a:p>
            <a:r>
              <a:rPr lang="en-IE" dirty="0"/>
              <a:t>Prioritise information (inverted pyramid, visitors scanning most of the time) and present it clearly (avoid bold, italics, all caps)</a:t>
            </a:r>
          </a:p>
          <a:p>
            <a:endParaRPr lang="en-IE" dirty="0"/>
          </a:p>
          <a:p>
            <a:pPr marL="109728" indent="0">
              <a:buNone/>
            </a:pPr>
            <a:endParaRPr lang="en-IE" dirty="0"/>
          </a:p>
        </p:txBody>
      </p:sp>
      <p:sp>
        <p:nvSpPr>
          <p:cNvPr id="3" name="Title 2"/>
          <p:cNvSpPr>
            <a:spLocks noGrp="1"/>
          </p:cNvSpPr>
          <p:nvPr>
            <p:ph type="title"/>
          </p:nvPr>
        </p:nvSpPr>
        <p:spPr/>
        <p:txBody>
          <a:bodyPr/>
          <a:lstStyle/>
          <a:p>
            <a:r>
              <a:rPr lang="en-IE" dirty="0"/>
              <a:t>Content</a:t>
            </a:r>
          </a:p>
        </p:txBody>
      </p:sp>
    </p:spTree>
    <p:extLst>
      <p:ext uri="{BB962C8B-B14F-4D97-AF65-F5344CB8AC3E}">
        <p14:creationId xmlns:p14="http://schemas.microsoft.com/office/powerpoint/2010/main" val="3700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Language declaration (</a:t>
            </a:r>
            <a:r>
              <a:rPr lang="en-IE" dirty="0" err="1"/>
              <a:t>e.g</a:t>
            </a:r>
            <a:r>
              <a:rPr lang="en-IE" dirty="0"/>
              <a:t> &lt;html </a:t>
            </a:r>
            <a:r>
              <a:rPr lang="en-IE" dirty="0" err="1"/>
              <a:t>lang</a:t>
            </a:r>
            <a:r>
              <a:rPr lang="en-IE" dirty="0"/>
              <a:t>=‘</a:t>
            </a:r>
            <a:r>
              <a:rPr lang="en-IE" dirty="0" err="1"/>
              <a:t>en</a:t>
            </a:r>
            <a:r>
              <a:rPr lang="en-IE" dirty="0"/>
              <a:t>’&gt;), </a:t>
            </a:r>
            <a:r>
              <a:rPr lang="en-IE" dirty="0" err="1"/>
              <a:t>lang</a:t>
            </a:r>
            <a:r>
              <a:rPr lang="en-IE" dirty="0"/>
              <a:t> attribute can also be used on other page elements (div, span, p, </a:t>
            </a:r>
            <a:r>
              <a:rPr lang="en-IE" dirty="0" err="1"/>
              <a:t>etc</a:t>
            </a:r>
            <a:r>
              <a:rPr lang="en-IE" dirty="0"/>
              <a:t>)</a:t>
            </a:r>
          </a:p>
          <a:p>
            <a:r>
              <a:rPr lang="en-IE" dirty="0"/>
              <a:t>Page title &amp; basic metadata (&lt;title&gt;, &lt;meta name=“description” content=“”&gt;</a:t>
            </a:r>
          </a:p>
          <a:p>
            <a:r>
              <a:rPr lang="en-IE" dirty="0"/>
              <a:t>Page Headings (h1..h6 - avoid skipping)</a:t>
            </a:r>
          </a:p>
          <a:p>
            <a:r>
              <a:rPr lang="en-IE" dirty="0"/>
              <a:t>Define and use lists properly (</a:t>
            </a:r>
            <a:r>
              <a:rPr lang="en-IE" dirty="0" err="1"/>
              <a:t>ul</a:t>
            </a:r>
            <a:r>
              <a:rPr lang="en-IE" dirty="0"/>
              <a:t>, </a:t>
            </a:r>
            <a:r>
              <a:rPr lang="en-IE" dirty="0" err="1"/>
              <a:t>ol</a:t>
            </a:r>
            <a:r>
              <a:rPr lang="en-IE" dirty="0"/>
              <a:t>) – all navigation will be lists</a:t>
            </a:r>
          </a:p>
          <a:p>
            <a:r>
              <a:rPr lang="en-IE" dirty="0"/>
              <a:t>Avoid absolute units (e.g. </a:t>
            </a:r>
            <a:r>
              <a:rPr lang="en-IE" dirty="0" err="1"/>
              <a:t>px</a:t>
            </a:r>
            <a:r>
              <a:rPr lang="en-IE" dirty="0"/>
              <a:t>)</a:t>
            </a:r>
          </a:p>
        </p:txBody>
      </p:sp>
      <p:sp>
        <p:nvSpPr>
          <p:cNvPr id="3" name="Title 2"/>
          <p:cNvSpPr>
            <a:spLocks noGrp="1"/>
          </p:cNvSpPr>
          <p:nvPr>
            <p:ph type="title"/>
          </p:nvPr>
        </p:nvSpPr>
        <p:spPr/>
        <p:txBody>
          <a:bodyPr>
            <a:normAutofit/>
          </a:bodyPr>
          <a:lstStyle/>
          <a:p>
            <a:r>
              <a:rPr lang="en-IE" dirty="0"/>
              <a:t>HTML code &amp; Accessibility</a:t>
            </a:r>
          </a:p>
        </p:txBody>
      </p:sp>
    </p:spTree>
    <p:extLst>
      <p:ext uri="{BB962C8B-B14F-4D97-AF65-F5344CB8AC3E}">
        <p14:creationId xmlns:p14="http://schemas.microsoft.com/office/powerpoint/2010/main" val="23532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2568" y="1768211"/>
            <a:ext cx="7478864" cy="3916796"/>
          </a:xfrm>
        </p:spPr>
        <p:txBody>
          <a:bodyPr/>
          <a:lstStyle/>
          <a:p>
            <a:r>
              <a:rPr lang="en-IE" dirty="0"/>
              <a:t>Use the alt attribute if relevant (e.g. graphic of phone number but not with image providing ‘eye candy’)</a:t>
            </a:r>
          </a:p>
          <a:p>
            <a:r>
              <a:rPr lang="en-IE" dirty="0"/>
              <a:t>Avoid use of images to display text</a:t>
            </a:r>
          </a:p>
        </p:txBody>
      </p:sp>
      <p:sp>
        <p:nvSpPr>
          <p:cNvPr id="3" name="Title 2"/>
          <p:cNvSpPr>
            <a:spLocks noGrp="1"/>
          </p:cNvSpPr>
          <p:nvPr>
            <p:ph type="title"/>
          </p:nvPr>
        </p:nvSpPr>
        <p:spPr/>
        <p:txBody>
          <a:bodyPr/>
          <a:lstStyle/>
          <a:p>
            <a:r>
              <a:rPr lang="en-IE" dirty="0"/>
              <a:t>Images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648" y="3032266"/>
            <a:ext cx="4494435" cy="2730264"/>
          </a:xfrm>
          <a:prstGeom prst="rect">
            <a:avLst/>
          </a:prstGeom>
        </p:spPr>
      </p:pic>
      <p:sp>
        <p:nvSpPr>
          <p:cNvPr id="12" name="TextBox 11"/>
          <p:cNvSpPr txBox="1"/>
          <p:nvPr/>
        </p:nvSpPr>
        <p:spPr>
          <a:xfrm>
            <a:off x="777240" y="3644186"/>
            <a:ext cx="2379319" cy="923330"/>
          </a:xfrm>
          <a:prstGeom prst="rect">
            <a:avLst/>
          </a:prstGeom>
          <a:solidFill>
            <a:schemeClr val="accent1"/>
          </a:solidFill>
        </p:spPr>
        <p:txBody>
          <a:bodyPr wrap="square" rtlCol="0">
            <a:spAutoFit/>
          </a:bodyPr>
          <a:lstStyle/>
          <a:p>
            <a:r>
              <a:rPr lang="en-US" dirty="0"/>
              <a:t>In this example, alt text is same as caption</a:t>
            </a:r>
          </a:p>
        </p:txBody>
      </p:sp>
      <p:cxnSp>
        <p:nvCxnSpPr>
          <p:cNvPr id="22" name="Straight Arrow Connector 21"/>
          <p:cNvCxnSpPr/>
          <p:nvPr/>
        </p:nvCxnSpPr>
        <p:spPr>
          <a:xfrm>
            <a:off x="2434248" y="4521271"/>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844F894-E4F7-AB7F-899A-1E6DE3A7E114}"/>
              </a:ext>
            </a:extLst>
          </p:cNvPr>
          <p:cNvGrpSpPr/>
          <p:nvPr/>
        </p:nvGrpSpPr>
        <p:grpSpPr>
          <a:xfrm>
            <a:off x="777240" y="5597421"/>
            <a:ext cx="6846718" cy="688329"/>
            <a:chOff x="777240" y="5597421"/>
            <a:chExt cx="6846718" cy="688329"/>
          </a:xfrm>
        </p:grpSpPr>
        <p:sp>
          <p:nvSpPr>
            <p:cNvPr id="6" name="TextBox 5"/>
            <p:cNvSpPr txBox="1"/>
            <p:nvPr/>
          </p:nvSpPr>
          <p:spPr>
            <a:xfrm>
              <a:off x="3348648" y="5762530"/>
              <a:ext cx="4275310" cy="523220"/>
            </a:xfrm>
            <a:prstGeom prst="rect">
              <a:avLst/>
            </a:prstGeom>
            <a:noFill/>
          </p:spPr>
          <p:txBody>
            <a:bodyPr wrap="square" rtlCol="0">
              <a:spAutoFit/>
            </a:bodyPr>
            <a:lstStyle/>
            <a:p>
              <a:r>
                <a:rPr lang="en-US" sz="1400" dirty="0"/>
                <a:t>EU Brexit negotiator Michel </a:t>
              </a:r>
              <a:r>
                <a:rPr lang="en-US" sz="1400" dirty="0" err="1"/>
                <a:t>Barnier</a:t>
              </a:r>
              <a:r>
                <a:rPr lang="en-US" sz="1400" dirty="0"/>
                <a:t> speaking to the media in Brussels, Photograph: Getty</a:t>
              </a:r>
            </a:p>
          </p:txBody>
        </p:sp>
        <p:sp>
          <p:nvSpPr>
            <p:cNvPr id="19" name="TextBox 18"/>
            <p:cNvSpPr txBox="1"/>
            <p:nvPr/>
          </p:nvSpPr>
          <p:spPr>
            <a:xfrm>
              <a:off x="777240" y="5597421"/>
              <a:ext cx="1836254" cy="646331"/>
            </a:xfrm>
            <a:prstGeom prst="rect">
              <a:avLst/>
            </a:prstGeom>
            <a:solidFill>
              <a:schemeClr val="accent1"/>
            </a:solidFill>
          </p:spPr>
          <p:txBody>
            <a:bodyPr wrap="square" rtlCol="0">
              <a:spAutoFit/>
            </a:bodyPr>
            <a:lstStyle/>
            <a:p>
              <a:r>
                <a:rPr lang="en-US" dirty="0"/>
                <a:t>More correct alt text</a:t>
              </a:r>
            </a:p>
          </p:txBody>
        </p:sp>
        <p:cxnSp>
          <p:nvCxnSpPr>
            <p:cNvPr id="24" name="Straight Arrow Connector 23"/>
            <p:cNvCxnSpPr/>
            <p:nvPr/>
          </p:nvCxnSpPr>
          <p:spPr>
            <a:xfrm>
              <a:off x="2782957" y="5920586"/>
              <a:ext cx="565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090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Good form layout = good for user conversion</a:t>
            </a:r>
          </a:p>
          <a:p>
            <a:r>
              <a:rPr lang="en-IE" dirty="0"/>
              <a:t>Think carefully about the detail you wish to gather (why do I need this information?)</a:t>
            </a:r>
          </a:p>
          <a:p>
            <a:r>
              <a:rPr lang="en-IE" dirty="0"/>
              <a:t>Always use labels (&lt;label&gt; provides description of the field to the user)</a:t>
            </a:r>
          </a:p>
          <a:p>
            <a:r>
              <a:rPr lang="en-IE" dirty="0"/>
              <a:t>Group similar items and order logically (use &lt;</a:t>
            </a:r>
            <a:r>
              <a:rPr lang="en-IE" dirty="0" err="1"/>
              <a:t>fieldset</a:t>
            </a:r>
            <a:r>
              <a:rPr lang="en-IE" dirty="0"/>
              <a:t>&gt; and &lt;legend&gt; elements</a:t>
            </a:r>
          </a:p>
          <a:p>
            <a:r>
              <a:rPr lang="en-IE" dirty="0"/>
              <a:t>Dropdown vs radio buttons?</a:t>
            </a:r>
          </a:p>
        </p:txBody>
      </p:sp>
      <p:sp>
        <p:nvSpPr>
          <p:cNvPr id="3" name="Title 2"/>
          <p:cNvSpPr>
            <a:spLocks noGrp="1"/>
          </p:cNvSpPr>
          <p:nvPr>
            <p:ph type="title"/>
          </p:nvPr>
        </p:nvSpPr>
        <p:spPr/>
        <p:txBody>
          <a:bodyPr/>
          <a:lstStyle/>
          <a:p>
            <a:r>
              <a:rPr lang="en-IE" dirty="0"/>
              <a:t>Forms</a:t>
            </a:r>
          </a:p>
        </p:txBody>
      </p:sp>
    </p:spTree>
    <p:extLst>
      <p:ext uri="{BB962C8B-B14F-4D97-AF65-F5344CB8AC3E}">
        <p14:creationId xmlns:p14="http://schemas.microsoft.com/office/powerpoint/2010/main" val="12474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ARIA is </a:t>
            </a:r>
            <a:r>
              <a:rPr lang="en-IE" dirty="0" err="1"/>
              <a:t>markup</a:t>
            </a:r>
            <a:r>
              <a:rPr lang="en-IE" dirty="0"/>
              <a:t> that allows us to communicate important semantics when the native HTML cannot.</a:t>
            </a:r>
          </a:p>
          <a:p>
            <a:r>
              <a:rPr lang="en-IE" dirty="0"/>
              <a:t>ARIA allows web content and internet applications to be more usable. Conveys extra information to screen readers parsing/reading through a web application.</a:t>
            </a:r>
          </a:p>
          <a:p>
            <a:r>
              <a:rPr lang="en-IE" dirty="0"/>
              <a:t>Allows JavaScript to communicate dynamic changes in roles, states and relations to assistive technologies.</a:t>
            </a:r>
          </a:p>
          <a:p>
            <a:r>
              <a:rPr lang="en-IE" dirty="0"/>
              <a:t>The author gives information about site so flow and focus are detectable.</a:t>
            </a:r>
          </a:p>
          <a:p>
            <a:r>
              <a:rPr lang="en-IE" dirty="0"/>
              <a:t>ARIA attributes can be added to existing HTML5 elements.</a:t>
            </a:r>
          </a:p>
        </p:txBody>
      </p:sp>
      <p:sp>
        <p:nvSpPr>
          <p:cNvPr id="3" name="Title 2"/>
          <p:cNvSpPr>
            <a:spLocks noGrp="1"/>
          </p:cNvSpPr>
          <p:nvPr>
            <p:ph type="title"/>
          </p:nvPr>
        </p:nvSpPr>
        <p:spPr/>
        <p:txBody>
          <a:bodyPr>
            <a:normAutofit fontScale="90000"/>
          </a:bodyPr>
          <a:lstStyle/>
          <a:p>
            <a:r>
              <a:rPr lang="en-IE" dirty="0"/>
              <a:t>ARIA </a:t>
            </a:r>
            <a:r>
              <a:rPr lang="mr-IN" dirty="0"/>
              <a:t>–</a:t>
            </a:r>
            <a:r>
              <a:rPr lang="en-IE" dirty="0"/>
              <a:t> Accessible Rich Internet Applications</a:t>
            </a:r>
          </a:p>
        </p:txBody>
      </p:sp>
    </p:spTree>
    <p:extLst>
      <p:ext uri="{BB962C8B-B14F-4D97-AF65-F5344CB8AC3E}">
        <p14:creationId xmlns:p14="http://schemas.microsoft.com/office/powerpoint/2010/main" val="54366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Roles </a:t>
            </a:r>
          </a:p>
          <a:p>
            <a:pPr marL="342900" indent="-342900">
              <a:buFont typeface="Arial" panose="020B0604020202020204" pitchFamily="34" charset="0"/>
              <a:buChar char="•"/>
            </a:pPr>
            <a:r>
              <a:rPr lang="en-US" dirty="0"/>
              <a:t>Provide semantic meaning to content</a:t>
            </a:r>
          </a:p>
          <a:p>
            <a:pPr marL="342900" indent="-342900">
              <a:buFont typeface="Arial" panose="020B0604020202020204" pitchFamily="34" charset="0"/>
              <a:buChar char="•"/>
            </a:pPr>
            <a:r>
              <a:rPr lang="en-US" dirty="0"/>
              <a:t>&lt;input type=‘radio’&gt;  is radio role, &lt;input type=‘checkbox’&gt; is checkbox and so on..</a:t>
            </a:r>
          </a:p>
          <a:p>
            <a:pPr marL="342900" indent="-342900">
              <a:buFont typeface="Arial" panose="020B0604020202020204" pitchFamily="34" charset="0"/>
              <a:buChar char="•"/>
            </a:pPr>
            <a:r>
              <a:rPr lang="en-US" dirty="0"/>
              <a:t>&lt;div&gt; and &lt;span&gt; have no semantic role unless added &lt;div role=”navigation” (</a:t>
            </a:r>
            <a:r>
              <a:rPr lang="en-US" dirty="0">
                <a:hlinkClick r:id="rId2"/>
              </a:rPr>
              <a:t>see all of the ARIA roles</a:t>
            </a:r>
            <a:r>
              <a:rPr lang="en-US" dirty="0"/>
              <a:t>)</a:t>
            </a:r>
          </a:p>
          <a:p>
            <a:endParaRPr lang="en-US" dirty="0"/>
          </a:p>
          <a:p>
            <a:r>
              <a:rPr lang="en-US" dirty="0"/>
              <a:t>Roles </a:t>
            </a:r>
            <a:r>
              <a:rPr lang="mr-IN" dirty="0"/>
              <a:t>–</a:t>
            </a:r>
            <a:r>
              <a:rPr lang="en-US" dirty="0"/>
              <a:t> the purpose of an element</a:t>
            </a:r>
          </a:p>
          <a:p>
            <a:pPr marL="342900" indent="-342900">
              <a:buFont typeface="Arial" charset="0"/>
              <a:buChar char="•"/>
            </a:pPr>
            <a:r>
              <a:rPr lang="en-US" dirty="0"/>
              <a:t>Widgets </a:t>
            </a:r>
            <a:r>
              <a:rPr lang="mr-IN" dirty="0"/>
              <a:t>–</a:t>
            </a:r>
            <a:r>
              <a:rPr lang="en-US" dirty="0"/>
              <a:t> button, checkbox, slider, textbox </a:t>
            </a:r>
          </a:p>
          <a:p>
            <a:pPr marL="342900" indent="-342900">
              <a:buFont typeface="Arial" charset="0"/>
              <a:buChar char="•"/>
            </a:pPr>
            <a:r>
              <a:rPr lang="en-US" dirty="0"/>
              <a:t>Composite </a:t>
            </a:r>
            <a:r>
              <a:rPr lang="mr-IN" dirty="0"/>
              <a:t>–</a:t>
            </a:r>
            <a:r>
              <a:rPr lang="en-US" dirty="0"/>
              <a:t> select/combo box, grid</a:t>
            </a:r>
          </a:p>
          <a:p>
            <a:pPr marL="342900" indent="-342900">
              <a:buFont typeface="Arial" charset="0"/>
              <a:buChar char="•"/>
            </a:pPr>
            <a:r>
              <a:rPr lang="en-US" dirty="0"/>
              <a:t>Document Structure </a:t>
            </a:r>
            <a:r>
              <a:rPr lang="mr-IN" dirty="0"/>
              <a:t>–</a:t>
            </a:r>
            <a:r>
              <a:rPr lang="en-US" dirty="0"/>
              <a:t> table, article, cell, list</a:t>
            </a:r>
          </a:p>
          <a:p>
            <a:pPr marL="342900" indent="-342900">
              <a:buFont typeface="Arial" charset="0"/>
              <a:buChar char="•"/>
            </a:pPr>
            <a:r>
              <a:rPr lang="en-US" dirty="0"/>
              <a:t>Landmark </a:t>
            </a:r>
            <a:r>
              <a:rPr lang="mr-IN" dirty="0"/>
              <a:t>–</a:t>
            </a:r>
            <a:r>
              <a:rPr lang="en-US" dirty="0"/>
              <a:t> banner, form, search, navigation</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19</a:t>
            </a:fld>
            <a:endParaRPr lang="en-US" dirty="0"/>
          </a:p>
        </p:txBody>
      </p:sp>
      <p:sp>
        <p:nvSpPr>
          <p:cNvPr id="5" name="Title 4"/>
          <p:cNvSpPr>
            <a:spLocks noGrp="1"/>
          </p:cNvSpPr>
          <p:nvPr>
            <p:ph type="title"/>
          </p:nvPr>
        </p:nvSpPr>
        <p:spPr/>
        <p:txBody>
          <a:bodyPr>
            <a:normAutofit fontScale="90000"/>
          </a:bodyPr>
          <a:lstStyle/>
          <a:p>
            <a:r>
              <a:rPr lang="en-US" dirty="0"/>
              <a:t>ARIA </a:t>
            </a:r>
            <a:r>
              <a:rPr lang="mr-IN" dirty="0"/>
              <a:t>–</a:t>
            </a:r>
            <a:r>
              <a:rPr lang="en-US" dirty="0"/>
              <a:t> Roles, Properties, States</a:t>
            </a:r>
          </a:p>
        </p:txBody>
      </p:sp>
    </p:spTree>
    <p:extLst>
      <p:ext uri="{BB962C8B-B14F-4D97-AF65-F5344CB8AC3E}">
        <p14:creationId xmlns:p14="http://schemas.microsoft.com/office/powerpoint/2010/main" val="10232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376520-2B82-AF3B-A729-F44577CBB3F2}"/>
              </a:ext>
            </a:extLst>
          </p:cNvPr>
          <p:cNvSpPr>
            <a:spLocks noGrp="1"/>
          </p:cNvSpPr>
          <p:nvPr>
            <p:ph idx="1"/>
          </p:nvPr>
        </p:nvSpPr>
        <p:spPr>
          <a:xfrm>
            <a:off x="822959" y="1845734"/>
            <a:ext cx="7543801" cy="2426229"/>
          </a:xfrm>
        </p:spPr>
        <p:txBody>
          <a:bodyPr/>
          <a:lstStyle/>
          <a:p>
            <a:pPr marL="342900" indent="-342900">
              <a:buFont typeface="Arial" panose="020B0604020202020204" pitchFamily="34" charset="0"/>
              <a:buChar char="•"/>
            </a:pPr>
            <a:r>
              <a:rPr lang="en-US" dirty="0"/>
              <a:t>What is Web accessibility?</a:t>
            </a:r>
          </a:p>
          <a:p>
            <a:pPr marL="342900" indent="-342900">
              <a:buFont typeface="Arial" panose="020B0604020202020204" pitchFamily="34" charset="0"/>
              <a:buChar char="•"/>
            </a:pPr>
            <a:r>
              <a:rPr lang="en-US" dirty="0"/>
              <a:t>WCAG (Web Content Accessibility Guidelines)</a:t>
            </a:r>
          </a:p>
          <a:p>
            <a:pPr marL="342900" indent="-342900">
              <a:buFont typeface="Arial" panose="020B0604020202020204" pitchFamily="34" charset="0"/>
              <a:buChar char="•"/>
            </a:pPr>
            <a:r>
              <a:rPr lang="en-US" dirty="0"/>
              <a:t>Design basics </a:t>
            </a:r>
            <a:r>
              <a:rPr lang="en-US"/>
              <a:t>for web accessibility</a:t>
            </a:r>
            <a:endParaRPr lang="en-US" dirty="0"/>
          </a:p>
          <a:p>
            <a:pPr marL="342900" indent="-342900">
              <a:buFont typeface="Arial" panose="020B0604020202020204" pitchFamily="34" charset="0"/>
              <a:buChar char="•"/>
            </a:pPr>
            <a:r>
              <a:rPr lang="en-US" dirty="0"/>
              <a:t>ARIA (Accessible Rich Internet Applications)</a:t>
            </a:r>
          </a:p>
          <a:p>
            <a:endParaRPr lang="en-US" dirty="0"/>
          </a:p>
          <a:p>
            <a:endParaRPr lang="en-US" dirty="0"/>
          </a:p>
        </p:txBody>
      </p:sp>
      <p:sp>
        <p:nvSpPr>
          <p:cNvPr id="3" name="Footer Placeholder 2">
            <a:extLst>
              <a:ext uri="{FF2B5EF4-FFF2-40B4-BE49-F238E27FC236}">
                <a16:creationId xmlns:a16="http://schemas.microsoft.com/office/drawing/2014/main" id="{B9D3AC1B-7716-B5E6-3C6C-F5A9ADCF380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1EF458-E179-95F9-ADAE-69E8AD2F0E27}"/>
              </a:ext>
            </a:extLst>
          </p:cNvPr>
          <p:cNvSpPr>
            <a:spLocks noGrp="1"/>
          </p:cNvSpPr>
          <p:nvPr>
            <p:ph type="sldNum" sz="quarter" idx="12"/>
          </p:nvPr>
        </p:nvSpPr>
        <p:spPr/>
        <p:txBody>
          <a:bodyPr/>
          <a:lstStyle/>
          <a:p>
            <a:fld id="{401CF334-2D5C-4859-84A6-CA7E6E43FAEB}" type="slidenum">
              <a:rPr lang="en-US" smtClean="0"/>
              <a:pPr/>
              <a:t>2</a:t>
            </a:fld>
            <a:endParaRPr lang="en-US" dirty="0"/>
          </a:p>
        </p:txBody>
      </p:sp>
      <p:sp>
        <p:nvSpPr>
          <p:cNvPr id="5" name="Title 4">
            <a:extLst>
              <a:ext uri="{FF2B5EF4-FFF2-40B4-BE49-F238E27FC236}">
                <a16:creationId xmlns:a16="http://schemas.microsoft.com/office/drawing/2014/main" id="{2915AAC0-5626-2093-50E7-FB40D61142F0}"/>
              </a:ext>
            </a:extLst>
          </p:cNvPr>
          <p:cNvSpPr>
            <a:spLocks noGrp="1"/>
          </p:cNvSpPr>
          <p:nvPr>
            <p:ph type="title"/>
          </p:nvPr>
        </p:nvSpPr>
        <p:spPr/>
        <p:txBody>
          <a:bodyPr/>
          <a:lstStyle/>
          <a:p>
            <a:r>
              <a:rPr lang="en-US" dirty="0"/>
              <a:t>Topics</a:t>
            </a:r>
          </a:p>
        </p:txBody>
      </p:sp>
      <p:sp>
        <p:nvSpPr>
          <p:cNvPr id="6" name="TextBox 5">
            <a:extLst>
              <a:ext uri="{FF2B5EF4-FFF2-40B4-BE49-F238E27FC236}">
                <a16:creationId xmlns:a16="http://schemas.microsoft.com/office/drawing/2014/main" id="{DF6B26FB-B6BB-FDB9-316B-514C4C90739A}"/>
              </a:ext>
            </a:extLst>
          </p:cNvPr>
          <p:cNvSpPr txBox="1"/>
          <p:nvPr/>
        </p:nvSpPr>
        <p:spPr>
          <a:xfrm>
            <a:off x="1829177" y="5724009"/>
            <a:ext cx="7468711" cy="369332"/>
          </a:xfrm>
          <a:prstGeom prst="rect">
            <a:avLst/>
          </a:prstGeom>
          <a:noFill/>
        </p:spPr>
        <p:txBody>
          <a:bodyPr wrap="none" rtlCol="0">
            <a:spAutoFit/>
          </a:bodyPr>
          <a:lstStyle/>
          <a:p>
            <a:r>
              <a:rPr lang="en-US" i="1" dirty="0"/>
              <a:t>Inclusive Design, Universal design, Universal design for learning (UDL)</a:t>
            </a:r>
          </a:p>
        </p:txBody>
      </p:sp>
    </p:spTree>
    <p:extLst>
      <p:ext uri="{BB962C8B-B14F-4D97-AF65-F5344CB8AC3E}">
        <p14:creationId xmlns:p14="http://schemas.microsoft.com/office/powerpoint/2010/main" val="19584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Properties </a:t>
            </a:r>
            <a:r>
              <a:rPr lang="mr-IN" dirty="0"/>
              <a:t>–</a:t>
            </a:r>
            <a:r>
              <a:rPr lang="en-US" dirty="0"/>
              <a:t> what an element can do</a:t>
            </a:r>
          </a:p>
          <a:p>
            <a:r>
              <a:rPr lang="en-US" dirty="0"/>
              <a:t>States </a:t>
            </a:r>
            <a:r>
              <a:rPr lang="mr-IN" dirty="0"/>
              <a:t>–</a:t>
            </a:r>
            <a:r>
              <a:rPr lang="en-US" dirty="0"/>
              <a:t> how the element can change</a:t>
            </a:r>
          </a:p>
          <a:p>
            <a:endParaRPr lang="en-US" dirty="0"/>
          </a:p>
          <a:p>
            <a:pPr>
              <a:lnSpc>
                <a:spcPct val="150000"/>
              </a:lnSpc>
            </a:pPr>
            <a:r>
              <a:rPr lang="en-US" dirty="0">
                <a:solidFill>
                  <a:schemeClr val="bg1"/>
                </a:solidFill>
                <a:highlight>
                  <a:srgbClr val="008080"/>
                </a:highlight>
              </a:rPr>
              <a:t>Best Practice : Developers should always prefer using the correct </a:t>
            </a:r>
            <a:r>
              <a:rPr lang="en-US" b="1" dirty="0">
                <a:solidFill>
                  <a:schemeClr val="bg1"/>
                </a:solidFill>
                <a:highlight>
                  <a:srgbClr val="008080"/>
                </a:highlight>
              </a:rPr>
              <a:t>existing </a:t>
            </a:r>
            <a:r>
              <a:rPr lang="en-US" dirty="0">
                <a:solidFill>
                  <a:schemeClr val="bg1"/>
                </a:solidFill>
                <a:highlight>
                  <a:srgbClr val="008080"/>
                </a:highlight>
              </a:rPr>
              <a:t>semantic HTML element over using ARIA. Where this is not possible then use ARIA Roles.</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20</a:t>
            </a:fld>
            <a:endParaRPr lang="en-US" dirty="0"/>
          </a:p>
        </p:txBody>
      </p:sp>
      <p:sp>
        <p:nvSpPr>
          <p:cNvPr id="5" name="Title 4"/>
          <p:cNvSpPr>
            <a:spLocks noGrp="1"/>
          </p:cNvSpPr>
          <p:nvPr>
            <p:ph type="title"/>
          </p:nvPr>
        </p:nvSpPr>
        <p:spPr/>
        <p:txBody>
          <a:bodyPr>
            <a:normAutofit fontScale="90000"/>
          </a:bodyPr>
          <a:lstStyle/>
          <a:p>
            <a:r>
              <a:rPr lang="en-US" dirty="0"/>
              <a:t>ARIA </a:t>
            </a:r>
            <a:r>
              <a:rPr lang="mr-IN" dirty="0"/>
              <a:t>–</a:t>
            </a:r>
            <a:r>
              <a:rPr lang="en-US" dirty="0"/>
              <a:t> Roles, Properties, States</a:t>
            </a:r>
          </a:p>
        </p:txBody>
      </p:sp>
    </p:spTree>
    <p:extLst>
      <p:ext uri="{BB962C8B-B14F-4D97-AF65-F5344CB8AC3E}">
        <p14:creationId xmlns:p14="http://schemas.microsoft.com/office/powerpoint/2010/main" val="382947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0099" y="1891327"/>
            <a:ext cx="7543801" cy="4023360"/>
          </a:xfrm>
        </p:spPr>
        <p:txBody>
          <a:bodyPr/>
          <a:lstStyle/>
          <a:p>
            <a:r>
              <a:rPr lang="en-IE" dirty="0"/>
              <a:t>aria-label /aria-</a:t>
            </a:r>
            <a:r>
              <a:rPr lang="en-IE" dirty="0" err="1"/>
              <a:t>labelledby</a:t>
            </a:r>
            <a:r>
              <a:rPr lang="en-IE" dirty="0"/>
              <a:t>: define a string that labels the current element</a:t>
            </a:r>
          </a:p>
          <a:p>
            <a:r>
              <a:rPr lang="en-IE" dirty="0"/>
              <a:t>aria-label used if </a:t>
            </a:r>
            <a:r>
              <a:rPr lang="en-IE" b="1" dirty="0"/>
              <a:t>not</a:t>
            </a:r>
            <a:r>
              <a:rPr lang="en-IE" dirty="0"/>
              <a:t> possible to have a visible label text on screen</a:t>
            </a:r>
          </a:p>
          <a:p>
            <a:endParaRPr lang="en-IE" dirty="0"/>
          </a:p>
          <a:p>
            <a:endParaRPr lang="en-IE" dirty="0"/>
          </a:p>
          <a:p>
            <a:r>
              <a:rPr lang="en-IE" dirty="0"/>
              <a:t>aria-</a:t>
            </a:r>
            <a:r>
              <a:rPr lang="en-IE" dirty="0" err="1"/>
              <a:t>labelledby</a:t>
            </a:r>
            <a:r>
              <a:rPr lang="en-IE" dirty="0"/>
              <a:t> used if label text visible on screen</a:t>
            </a:r>
          </a:p>
        </p:txBody>
      </p:sp>
      <p:sp>
        <p:nvSpPr>
          <p:cNvPr id="3" name="Title 2"/>
          <p:cNvSpPr>
            <a:spLocks noGrp="1"/>
          </p:cNvSpPr>
          <p:nvPr>
            <p:ph type="title"/>
          </p:nvPr>
        </p:nvSpPr>
        <p:spPr/>
        <p:txBody>
          <a:bodyPr>
            <a:normAutofit fontScale="90000"/>
          </a:bodyPr>
          <a:lstStyle/>
          <a:p>
            <a:r>
              <a:rPr lang="en-IE" dirty="0"/>
              <a:t>ARIA - Property/State examples</a:t>
            </a:r>
          </a:p>
        </p:txBody>
      </p:sp>
      <p:pic>
        <p:nvPicPr>
          <p:cNvPr id="4" name="Picture 3"/>
          <p:cNvPicPr>
            <a:picLocks noChangeAspect="1"/>
          </p:cNvPicPr>
          <p:nvPr/>
        </p:nvPicPr>
        <p:blipFill>
          <a:blip r:embed="rId2"/>
          <a:stretch>
            <a:fillRect/>
          </a:stretch>
        </p:blipFill>
        <p:spPr>
          <a:xfrm>
            <a:off x="1097235" y="3029564"/>
            <a:ext cx="6257925" cy="485775"/>
          </a:xfrm>
          <a:prstGeom prst="rect">
            <a:avLst/>
          </a:prstGeom>
          <a:effectLst>
            <a:outerShdw blurRad="50800" dist="76200" dir="2700000" algn="tl" rotWithShape="0">
              <a:prstClr val="black">
                <a:alpha val="40000"/>
              </a:prstClr>
            </a:outerShdw>
          </a:effectLst>
        </p:spPr>
      </p:pic>
      <p:pic>
        <p:nvPicPr>
          <p:cNvPr id="5" name="Picture 4"/>
          <p:cNvPicPr>
            <a:picLocks noChangeAspect="1"/>
          </p:cNvPicPr>
          <p:nvPr/>
        </p:nvPicPr>
        <p:blipFill>
          <a:blip r:embed="rId3"/>
          <a:stretch>
            <a:fillRect/>
          </a:stretch>
        </p:blipFill>
        <p:spPr>
          <a:xfrm>
            <a:off x="1097235" y="4653576"/>
            <a:ext cx="6048375" cy="1238250"/>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35353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aria-required / required- used to indicate to the use that an input element is required for form submission</a:t>
            </a:r>
          </a:p>
          <a:p>
            <a:r>
              <a:rPr lang="en-IE" dirty="0"/>
              <a:t>required - HTML5 attribute</a:t>
            </a:r>
          </a:p>
        </p:txBody>
      </p:sp>
      <p:sp>
        <p:nvSpPr>
          <p:cNvPr id="3" name="Title 2"/>
          <p:cNvSpPr>
            <a:spLocks noGrp="1"/>
          </p:cNvSpPr>
          <p:nvPr>
            <p:ph type="title"/>
          </p:nvPr>
        </p:nvSpPr>
        <p:spPr/>
        <p:txBody>
          <a:bodyPr>
            <a:normAutofit fontScale="90000"/>
          </a:bodyPr>
          <a:lstStyle/>
          <a:p>
            <a:r>
              <a:rPr lang="en-IE" dirty="0"/>
              <a:t>ARIA - Property/State examples</a:t>
            </a:r>
          </a:p>
        </p:txBody>
      </p:sp>
      <p:pic>
        <p:nvPicPr>
          <p:cNvPr id="5" name="Picture 4">
            <a:extLst>
              <a:ext uri="{FF2B5EF4-FFF2-40B4-BE49-F238E27FC236}">
                <a16:creationId xmlns:a16="http://schemas.microsoft.com/office/drawing/2014/main" id="{906936BA-1BE4-4965-6458-DFCD60A0C2F1}"/>
              </a:ext>
            </a:extLst>
          </p:cNvPr>
          <p:cNvPicPr>
            <a:picLocks noChangeAspect="1"/>
          </p:cNvPicPr>
          <p:nvPr/>
        </p:nvPicPr>
        <p:blipFill>
          <a:blip r:embed="rId2"/>
          <a:stretch>
            <a:fillRect/>
          </a:stretch>
        </p:blipFill>
        <p:spPr>
          <a:xfrm>
            <a:off x="777240" y="3056215"/>
            <a:ext cx="5105975" cy="1492006"/>
          </a:xfrm>
          <a:prstGeom prst="rect">
            <a:avLst/>
          </a:prstGeom>
        </p:spPr>
      </p:pic>
      <p:pic>
        <p:nvPicPr>
          <p:cNvPr id="6" name="Picture 5">
            <a:extLst>
              <a:ext uri="{FF2B5EF4-FFF2-40B4-BE49-F238E27FC236}">
                <a16:creationId xmlns:a16="http://schemas.microsoft.com/office/drawing/2014/main" id="{40DB7898-48D7-2148-2C63-3FACA7BFB9A3}"/>
              </a:ext>
            </a:extLst>
          </p:cNvPr>
          <p:cNvPicPr>
            <a:picLocks noChangeAspect="1"/>
          </p:cNvPicPr>
          <p:nvPr/>
        </p:nvPicPr>
        <p:blipFill>
          <a:blip r:embed="rId3"/>
          <a:stretch>
            <a:fillRect/>
          </a:stretch>
        </p:blipFill>
        <p:spPr>
          <a:xfrm>
            <a:off x="244958" y="4825544"/>
            <a:ext cx="8699802" cy="1135991"/>
          </a:xfrm>
          <a:prstGeom prst="rect">
            <a:avLst/>
          </a:prstGeom>
        </p:spPr>
      </p:pic>
    </p:spTree>
    <p:extLst>
      <p:ext uri="{BB962C8B-B14F-4D97-AF65-F5344CB8AC3E}">
        <p14:creationId xmlns:p14="http://schemas.microsoft.com/office/powerpoint/2010/main" val="56081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aria-</a:t>
            </a:r>
            <a:r>
              <a:rPr lang="en-IE" dirty="0" err="1"/>
              <a:t>describedby</a:t>
            </a:r>
            <a:r>
              <a:rPr lang="en-IE" dirty="0"/>
              <a:t> - provides additional information (apart from label)</a:t>
            </a:r>
          </a:p>
          <a:p>
            <a:endParaRPr lang="en-IE" dirty="0"/>
          </a:p>
        </p:txBody>
      </p:sp>
      <p:sp>
        <p:nvSpPr>
          <p:cNvPr id="3" name="Title 2"/>
          <p:cNvSpPr>
            <a:spLocks noGrp="1"/>
          </p:cNvSpPr>
          <p:nvPr>
            <p:ph type="title"/>
          </p:nvPr>
        </p:nvSpPr>
        <p:spPr/>
        <p:txBody>
          <a:bodyPr>
            <a:normAutofit fontScale="90000"/>
          </a:bodyPr>
          <a:lstStyle/>
          <a:p>
            <a:r>
              <a:rPr lang="en-IE" dirty="0"/>
              <a:t>ARIA - Property/State examples</a:t>
            </a:r>
          </a:p>
        </p:txBody>
      </p:sp>
      <p:pic>
        <p:nvPicPr>
          <p:cNvPr id="4" name="Picture 3">
            <a:extLst>
              <a:ext uri="{FF2B5EF4-FFF2-40B4-BE49-F238E27FC236}">
                <a16:creationId xmlns:a16="http://schemas.microsoft.com/office/drawing/2014/main" id="{0553F0E3-D5CE-8B02-F49C-EED1F919B139}"/>
              </a:ext>
            </a:extLst>
          </p:cNvPr>
          <p:cNvPicPr>
            <a:picLocks noChangeAspect="1"/>
          </p:cNvPicPr>
          <p:nvPr/>
        </p:nvPicPr>
        <p:blipFill>
          <a:blip r:embed="rId2"/>
          <a:stretch>
            <a:fillRect/>
          </a:stretch>
        </p:blipFill>
        <p:spPr>
          <a:xfrm>
            <a:off x="822959" y="2627605"/>
            <a:ext cx="5548332" cy="1378017"/>
          </a:xfrm>
          <a:prstGeom prst="rect">
            <a:avLst/>
          </a:prstGeom>
        </p:spPr>
      </p:pic>
      <p:pic>
        <p:nvPicPr>
          <p:cNvPr id="7" name="Picture 6">
            <a:extLst>
              <a:ext uri="{FF2B5EF4-FFF2-40B4-BE49-F238E27FC236}">
                <a16:creationId xmlns:a16="http://schemas.microsoft.com/office/drawing/2014/main" id="{CB5115DA-CEE1-E3C2-05F5-5407E8F5108A}"/>
              </a:ext>
            </a:extLst>
          </p:cNvPr>
          <p:cNvPicPr>
            <a:picLocks noChangeAspect="1"/>
          </p:cNvPicPr>
          <p:nvPr/>
        </p:nvPicPr>
        <p:blipFill>
          <a:blip r:embed="rId3"/>
          <a:stretch>
            <a:fillRect/>
          </a:stretch>
        </p:blipFill>
        <p:spPr>
          <a:xfrm>
            <a:off x="53777" y="4345119"/>
            <a:ext cx="9036445" cy="884747"/>
          </a:xfrm>
          <a:prstGeom prst="rect">
            <a:avLst/>
          </a:prstGeom>
        </p:spPr>
      </p:pic>
    </p:spTree>
    <p:extLst>
      <p:ext uri="{BB962C8B-B14F-4D97-AF65-F5344CB8AC3E}">
        <p14:creationId xmlns:p14="http://schemas.microsoft.com/office/powerpoint/2010/main" val="196287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E" b="1" dirty="0"/>
              <a:t>Rule 1 </a:t>
            </a:r>
            <a:r>
              <a:rPr lang="en-IE" dirty="0"/>
              <a:t>- If you can use a native HTML element or attribute with the semantics and behaviour you require already built in, instead of repurposing an element and adding an ARIA role, state or property to make it accessible, then do so.</a:t>
            </a:r>
          </a:p>
          <a:p>
            <a:r>
              <a:rPr lang="en-IE" dirty="0"/>
              <a:t>Only break rule if no accessibility support or it cannot be styled or if feature not currently available in HTML</a:t>
            </a:r>
          </a:p>
          <a:p>
            <a:r>
              <a:rPr lang="en-IE" b="1" dirty="0"/>
              <a:t>Rule 2- </a:t>
            </a:r>
            <a:r>
              <a:rPr lang="en-IE" dirty="0"/>
              <a:t>Do not  change native semantics</a:t>
            </a:r>
          </a:p>
          <a:p>
            <a:endParaRPr lang="en-IE" dirty="0"/>
          </a:p>
          <a:p>
            <a:endParaRPr lang="en-IE" dirty="0"/>
          </a:p>
          <a:p>
            <a:endParaRPr lang="en-IE" dirty="0"/>
          </a:p>
          <a:p>
            <a:endParaRPr lang="en-IE" dirty="0"/>
          </a:p>
          <a:p>
            <a:r>
              <a:rPr lang="en-IE" dirty="0"/>
              <a:t> </a:t>
            </a:r>
          </a:p>
        </p:txBody>
      </p:sp>
      <p:sp>
        <p:nvSpPr>
          <p:cNvPr id="3" name="Title 2"/>
          <p:cNvSpPr>
            <a:spLocks noGrp="1"/>
          </p:cNvSpPr>
          <p:nvPr>
            <p:ph type="title"/>
          </p:nvPr>
        </p:nvSpPr>
        <p:spPr/>
        <p:txBody>
          <a:bodyPr/>
          <a:lstStyle/>
          <a:p>
            <a:r>
              <a:rPr lang="en-IE" dirty="0"/>
              <a:t>W3C Aria Rules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165" y="3983996"/>
            <a:ext cx="5127939" cy="2580028"/>
          </a:xfrm>
          <a:prstGeom prst="rect">
            <a:avLst/>
          </a:prstGeom>
          <a:ln>
            <a:solidFill>
              <a:schemeClr val="tx1"/>
            </a:solidFill>
          </a:ln>
          <a:effectLst>
            <a:outerShdw blurRad="50800" dist="76200" dir="2700000" algn="tl" rotWithShape="0">
              <a:prstClr val="black">
                <a:alpha val="40000"/>
              </a:prstClr>
            </a:outerShdw>
          </a:effectLst>
        </p:spPr>
      </p:pic>
      <p:cxnSp>
        <p:nvCxnSpPr>
          <p:cNvPr id="7" name="Straight Arrow Connector 6">
            <a:extLst>
              <a:ext uri="{FF2B5EF4-FFF2-40B4-BE49-F238E27FC236}">
                <a16:creationId xmlns:a16="http://schemas.microsoft.com/office/drawing/2014/main" id="{57AE8A6F-8CB4-0122-44B2-E74191D83AFA}"/>
              </a:ext>
            </a:extLst>
          </p:cNvPr>
          <p:cNvCxnSpPr>
            <a:cxnSpLocks/>
          </p:cNvCxnSpPr>
          <p:nvPr/>
        </p:nvCxnSpPr>
        <p:spPr>
          <a:xfrm>
            <a:off x="1285461" y="3710609"/>
            <a:ext cx="331304" cy="27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91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8189" y="1809476"/>
            <a:ext cx="8229600" cy="4325112"/>
          </a:xfrm>
        </p:spPr>
        <p:txBody>
          <a:bodyPr>
            <a:normAutofit fontScale="85000" lnSpcReduction="20000"/>
          </a:bodyPr>
          <a:lstStyle/>
          <a:p>
            <a:r>
              <a:rPr lang="en-IE" b="1" dirty="0"/>
              <a:t>Rule 3 </a:t>
            </a:r>
            <a:r>
              <a:rPr lang="en-IE" dirty="0"/>
              <a:t>- all interactive ARIA elements must be usable by the keyboard</a:t>
            </a:r>
          </a:p>
          <a:p>
            <a:r>
              <a:rPr lang="en-IE" dirty="0"/>
              <a:t>Say your site contains a widget that user can interact with - then user should also be able to tab to it and use it with the keyboard</a:t>
            </a:r>
          </a:p>
          <a:p>
            <a:r>
              <a:rPr lang="en-IE" b="1" dirty="0"/>
              <a:t>Rule 4 </a:t>
            </a:r>
            <a:r>
              <a:rPr lang="en-IE" dirty="0"/>
              <a:t>- Do not use role=“presentation” or </a:t>
            </a:r>
            <a:r>
              <a:rPr lang="en-IE" dirty="0" err="1"/>
              <a:t>ariahidden</a:t>
            </a:r>
            <a:r>
              <a:rPr lang="en-IE" dirty="0"/>
              <a:t>=“true” on a visible focusable element</a:t>
            </a:r>
          </a:p>
          <a:p>
            <a:endParaRPr lang="en-IE" dirty="0"/>
          </a:p>
          <a:p>
            <a:endParaRPr lang="en-IE" dirty="0"/>
          </a:p>
          <a:p>
            <a:endParaRPr lang="en-IE" dirty="0"/>
          </a:p>
          <a:p>
            <a:endParaRPr lang="en-IE" dirty="0"/>
          </a:p>
          <a:p>
            <a:pPr marL="109728" indent="0">
              <a:buNone/>
            </a:pPr>
            <a:r>
              <a:rPr lang="en-IE" dirty="0"/>
              <a:t> </a:t>
            </a:r>
          </a:p>
          <a:p>
            <a:pPr marL="109728" indent="0">
              <a:buNone/>
            </a:pPr>
            <a:r>
              <a:rPr lang="en-IE" dirty="0"/>
              <a:t> </a:t>
            </a:r>
          </a:p>
          <a:p>
            <a:endParaRPr lang="en-IE" dirty="0"/>
          </a:p>
          <a:p>
            <a:r>
              <a:rPr lang="en-IE" dirty="0"/>
              <a:t> </a:t>
            </a:r>
          </a:p>
        </p:txBody>
      </p:sp>
      <p:sp>
        <p:nvSpPr>
          <p:cNvPr id="3" name="Title 2"/>
          <p:cNvSpPr>
            <a:spLocks noGrp="1"/>
          </p:cNvSpPr>
          <p:nvPr>
            <p:ph type="title"/>
          </p:nvPr>
        </p:nvSpPr>
        <p:spPr>
          <a:xfrm>
            <a:off x="457200" y="742676"/>
            <a:ext cx="8229600" cy="1066800"/>
          </a:xfrm>
        </p:spPr>
        <p:txBody>
          <a:bodyPr/>
          <a:lstStyle/>
          <a:p>
            <a:r>
              <a:rPr lang="en-IE" dirty="0"/>
              <a:t>W3C Aria Rules</a:t>
            </a:r>
          </a:p>
        </p:txBody>
      </p:sp>
      <p:pic>
        <p:nvPicPr>
          <p:cNvPr id="4" name="Picture 3"/>
          <p:cNvPicPr>
            <a:picLocks noChangeAspect="1"/>
          </p:cNvPicPr>
          <p:nvPr/>
        </p:nvPicPr>
        <p:blipFill>
          <a:blip r:embed="rId2"/>
          <a:stretch>
            <a:fillRect/>
          </a:stretch>
        </p:blipFill>
        <p:spPr>
          <a:xfrm>
            <a:off x="433387" y="3291266"/>
            <a:ext cx="8277225" cy="2843322"/>
          </a:xfrm>
          <a:prstGeom prst="rect">
            <a:avLst/>
          </a:prstGeom>
          <a:ln>
            <a:solidFill>
              <a:schemeClr val="tx2"/>
            </a:solidFill>
          </a:ln>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21079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b="1" dirty="0"/>
              <a:t>Rule 5 </a:t>
            </a:r>
            <a:r>
              <a:rPr lang="en-IE" dirty="0"/>
              <a:t>- All interactive elements must have an accessible name</a:t>
            </a:r>
          </a:p>
        </p:txBody>
      </p:sp>
      <p:sp>
        <p:nvSpPr>
          <p:cNvPr id="3" name="Title 2"/>
          <p:cNvSpPr>
            <a:spLocks noGrp="1"/>
          </p:cNvSpPr>
          <p:nvPr>
            <p:ph type="title"/>
          </p:nvPr>
        </p:nvSpPr>
        <p:spPr/>
        <p:txBody>
          <a:bodyPr/>
          <a:lstStyle/>
          <a:p>
            <a:r>
              <a:rPr lang="en-IE" dirty="0"/>
              <a:t>W3C Aria Rules</a:t>
            </a:r>
          </a:p>
        </p:txBody>
      </p:sp>
      <p:pic>
        <p:nvPicPr>
          <p:cNvPr id="4" name="Picture 3"/>
          <p:cNvPicPr>
            <a:picLocks noChangeAspect="1"/>
          </p:cNvPicPr>
          <p:nvPr/>
        </p:nvPicPr>
        <p:blipFill>
          <a:blip r:embed="rId2"/>
          <a:stretch>
            <a:fillRect/>
          </a:stretch>
        </p:blipFill>
        <p:spPr>
          <a:xfrm>
            <a:off x="822959" y="2698592"/>
            <a:ext cx="7096125" cy="2524125"/>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8344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0F76D4-9E5F-2150-A26C-36AAD3A8AB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BB51C4C-4B95-CA68-F925-402FB762D890}"/>
              </a:ext>
            </a:extLst>
          </p:cNvPr>
          <p:cNvSpPr>
            <a:spLocks noGrp="1"/>
          </p:cNvSpPr>
          <p:nvPr>
            <p:ph type="sldNum" sz="quarter" idx="12"/>
          </p:nvPr>
        </p:nvSpPr>
        <p:spPr/>
        <p:txBody>
          <a:bodyPr/>
          <a:lstStyle/>
          <a:p>
            <a:fld id="{401CF334-2D5C-4859-84A6-CA7E6E43FAEB}" type="slidenum">
              <a:rPr lang="en-US" smtClean="0"/>
              <a:pPr/>
              <a:t>27</a:t>
            </a:fld>
            <a:endParaRPr lang="en-US" dirty="0"/>
          </a:p>
        </p:txBody>
      </p:sp>
      <p:sp>
        <p:nvSpPr>
          <p:cNvPr id="5" name="Title 4">
            <a:extLst>
              <a:ext uri="{FF2B5EF4-FFF2-40B4-BE49-F238E27FC236}">
                <a16:creationId xmlns:a16="http://schemas.microsoft.com/office/drawing/2014/main" id="{CF16998F-5E91-A124-B781-CFC262CB8437}"/>
              </a:ext>
            </a:extLst>
          </p:cNvPr>
          <p:cNvSpPr>
            <a:spLocks noGrp="1"/>
          </p:cNvSpPr>
          <p:nvPr>
            <p:ph type="title"/>
          </p:nvPr>
        </p:nvSpPr>
        <p:spPr/>
        <p:txBody>
          <a:bodyPr>
            <a:normAutofit fontScale="90000"/>
          </a:bodyPr>
          <a:lstStyle/>
          <a:p>
            <a:r>
              <a:rPr lang="en-US" dirty="0"/>
              <a:t>Examples of recent accessibility lawsuits* </a:t>
            </a:r>
          </a:p>
        </p:txBody>
      </p:sp>
      <p:pic>
        <p:nvPicPr>
          <p:cNvPr id="6" name="Picture 5">
            <a:extLst>
              <a:ext uri="{FF2B5EF4-FFF2-40B4-BE49-F238E27FC236}">
                <a16:creationId xmlns:a16="http://schemas.microsoft.com/office/drawing/2014/main" id="{326CA5C3-2640-844E-6DF9-09A070873192}"/>
              </a:ext>
            </a:extLst>
          </p:cNvPr>
          <p:cNvPicPr>
            <a:picLocks noChangeAspect="1"/>
          </p:cNvPicPr>
          <p:nvPr/>
        </p:nvPicPr>
        <p:blipFill>
          <a:blip r:embed="rId2"/>
          <a:stretch>
            <a:fillRect/>
          </a:stretch>
        </p:blipFill>
        <p:spPr>
          <a:xfrm>
            <a:off x="636963" y="1690688"/>
            <a:ext cx="7772400" cy="4501031"/>
          </a:xfrm>
          <a:prstGeom prst="rect">
            <a:avLst/>
          </a:prstGeom>
        </p:spPr>
      </p:pic>
      <p:sp>
        <p:nvSpPr>
          <p:cNvPr id="2" name="TextBox 1">
            <a:extLst>
              <a:ext uri="{FF2B5EF4-FFF2-40B4-BE49-F238E27FC236}">
                <a16:creationId xmlns:a16="http://schemas.microsoft.com/office/drawing/2014/main" id="{6B9783E0-1AED-239B-128F-DECF1709816E}"/>
              </a:ext>
            </a:extLst>
          </p:cNvPr>
          <p:cNvSpPr txBox="1"/>
          <p:nvPr/>
        </p:nvSpPr>
        <p:spPr>
          <a:xfrm>
            <a:off x="6381742" y="5956421"/>
            <a:ext cx="2249334" cy="369332"/>
          </a:xfrm>
          <a:prstGeom prst="rect">
            <a:avLst/>
          </a:prstGeom>
          <a:noFill/>
        </p:spPr>
        <p:txBody>
          <a:bodyPr wrap="none" rtlCol="0">
            <a:spAutoFit/>
          </a:bodyPr>
          <a:lstStyle/>
          <a:p>
            <a:r>
              <a:rPr lang="en-US" dirty="0"/>
              <a:t>*sourced via Gemini</a:t>
            </a:r>
          </a:p>
        </p:txBody>
      </p:sp>
    </p:spTree>
    <p:extLst>
      <p:ext uri="{BB962C8B-B14F-4D97-AF65-F5344CB8AC3E}">
        <p14:creationId xmlns:p14="http://schemas.microsoft.com/office/powerpoint/2010/main" val="107319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FDF6413-070B-A1DE-C5C4-59F35C92CE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F66D9B8-C692-2BB8-2840-9426D7947EDC}"/>
              </a:ext>
            </a:extLst>
          </p:cNvPr>
          <p:cNvSpPr>
            <a:spLocks noGrp="1"/>
          </p:cNvSpPr>
          <p:nvPr>
            <p:ph type="sldNum" sz="quarter" idx="12"/>
          </p:nvPr>
        </p:nvSpPr>
        <p:spPr/>
        <p:txBody>
          <a:bodyPr/>
          <a:lstStyle/>
          <a:p>
            <a:fld id="{401CF334-2D5C-4859-84A6-CA7E6E43FAEB}" type="slidenum">
              <a:rPr lang="en-US" smtClean="0"/>
              <a:pPr/>
              <a:t>28</a:t>
            </a:fld>
            <a:endParaRPr lang="en-US" dirty="0"/>
          </a:p>
        </p:txBody>
      </p:sp>
      <p:sp>
        <p:nvSpPr>
          <p:cNvPr id="5" name="Title 4">
            <a:extLst>
              <a:ext uri="{FF2B5EF4-FFF2-40B4-BE49-F238E27FC236}">
                <a16:creationId xmlns:a16="http://schemas.microsoft.com/office/drawing/2014/main" id="{0955A2AF-EEB8-7092-6483-9DC76BB9D81A}"/>
              </a:ext>
            </a:extLst>
          </p:cNvPr>
          <p:cNvSpPr>
            <a:spLocks noGrp="1"/>
          </p:cNvSpPr>
          <p:nvPr>
            <p:ph type="title"/>
          </p:nvPr>
        </p:nvSpPr>
        <p:spPr/>
        <p:txBody>
          <a:bodyPr>
            <a:normAutofit fontScale="90000"/>
          </a:bodyPr>
          <a:lstStyle/>
          <a:p>
            <a:r>
              <a:rPr lang="en-US" dirty="0"/>
              <a:t>Examples of recent accessibility lawsuits* </a:t>
            </a:r>
          </a:p>
        </p:txBody>
      </p:sp>
      <p:pic>
        <p:nvPicPr>
          <p:cNvPr id="6" name="Picture 5">
            <a:extLst>
              <a:ext uri="{FF2B5EF4-FFF2-40B4-BE49-F238E27FC236}">
                <a16:creationId xmlns:a16="http://schemas.microsoft.com/office/drawing/2014/main" id="{A296E41F-774B-88DC-A2B6-965844C36344}"/>
              </a:ext>
            </a:extLst>
          </p:cNvPr>
          <p:cNvPicPr>
            <a:picLocks noChangeAspect="1"/>
          </p:cNvPicPr>
          <p:nvPr/>
        </p:nvPicPr>
        <p:blipFill>
          <a:blip r:embed="rId2"/>
          <a:stretch>
            <a:fillRect/>
          </a:stretch>
        </p:blipFill>
        <p:spPr>
          <a:xfrm>
            <a:off x="723900" y="1930400"/>
            <a:ext cx="7696200" cy="2997200"/>
          </a:xfrm>
          <a:prstGeom prst="rect">
            <a:avLst/>
          </a:prstGeom>
        </p:spPr>
      </p:pic>
      <p:sp>
        <p:nvSpPr>
          <p:cNvPr id="2" name="TextBox 1">
            <a:extLst>
              <a:ext uri="{FF2B5EF4-FFF2-40B4-BE49-F238E27FC236}">
                <a16:creationId xmlns:a16="http://schemas.microsoft.com/office/drawing/2014/main" id="{9BE6BABA-2658-EF13-E7C5-07B0B3E7C53A}"/>
              </a:ext>
            </a:extLst>
          </p:cNvPr>
          <p:cNvSpPr txBox="1"/>
          <p:nvPr/>
        </p:nvSpPr>
        <p:spPr>
          <a:xfrm>
            <a:off x="6381742" y="5956421"/>
            <a:ext cx="2249334" cy="369332"/>
          </a:xfrm>
          <a:prstGeom prst="rect">
            <a:avLst/>
          </a:prstGeom>
          <a:noFill/>
        </p:spPr>
        <p:txBody>
          <a:bodyPr wrap="none" rtlCol="0">
            <a:spAutoFit/>
          </a:bodyPr>
          <a:lstStyle/>
          <a:p>
            <a:r>
              <a:rPr lang="en-US" dirty="0"/>
              <a:t>*sourced via Gemini</a:t>
            </a:r>
          </a:p>
        </p:txBody>
      </p:sp>
    </p:spTree>
    <p:extLst>
      <p:ext uri="{BB962C8B-B14F-4D97-AF65-F5344CB8AC3E}">
        <p14:creationId xmlns:p14="http://schemas.microsoft.com/office/powerpoint/2010/main" val="114363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a:solidFill>
                  <a:srgbClr val="002060"/>
                </a:solidFill>
                <a:hlinkClick r:id="rId2"/>
              </a:rPr>
              <a:t>Inclusive Design</a:t>
            </a:r>
            <a:endParaRPr lang="en-US" dirty="0">
              <a:solidFill>
                <a:srgbClr val="002060"/>
              </a:solidFill>
            </a:endParaRPr>
          </a:p>
          <a:p>
            <a:pPr marL="342900" indent="-342900">
              <a:buFont typeface="Arial" charset="0"/>
              <a:buChar char="•"/>
            </a:pPr>
            <a:r>
              <a:rPr lang="en-US" dirty="0">
                <a:solidFill>
                  <a:srgbClr val="002060"/>
                </a:solidFill>
                <a:hlinkClick r:id="rId3"/>
              </a:rPr>
              <a:t>Universal Design</a:t>
            </a:r>
            <a:endParaRPr lang="en-US" dirty="0">
              <a:solidFill>
                <a:srgbClr val="002060"/>
              </a:solidFill>
            </a:endParaRPr>
          </a:p>
          <a:p>
            <a:pPr marL="342900" indent="-342900">
              <a:buFont typeface="Arial" charset="0"/>
              <a:buChar char="•"/>
            </a:pPr>
            <a:r>
              <a:rPr lang="en-US" dirty="0">
                <a:solidFill>
                  <a:srgbClr val="002060"/>
                </a:solidFill>
                <a:hlinkClick r:id="rId4"/>
              </a:rPr>
              <a:t>2018 Accessibillity Lawsuits</a:t>
            </a:r>
            <a:endParaRPr lang="en-US" dirty="0">
              <a:solidFill>
                <a:srgbClr val="002060"/>
              </a:solidFill>
            </a:endParaRPr>
          </a:p>
          <a:p>
            <a:pPr marL="342900" indent="-342900">
              <a:buFont typeface="Arial" charset="0"/>
              <a:buChar char="•"/>
            </a:pPr>
            <a:r>
              <a:rPr lang="en-US" dirty="0">
                <a:solidFill>
                  <a:srgbClr val="002060"/>
                </a:solidFill>
                <a:hlinkClick r:id="rId5"/>
              </a:rPr>
              <a:t>Why accessible design makes good business sense </a:t>
            </a:r>
            <a:r>
              <a:rPr lang="en-US" dirty="0">
                <a:solidFill>
                  <a:srgbClr val="002060"/>
                </a:solidFill>
              </a:rPr>
              <a:t>(</a:t>
            </a:r>
            <a:r>
              <a:rPr lang="en-US" dirty="0" err="1">
                <a:solidFill>
                  <a:srgbClr val="002060"/>
                </a:solidFill>
              </a:rPr>
              <a:t>Medium.com</a:t>
            </a:r>
            <a:r>
              <a:rPr lang="en-US" dirty="0">
                <a:solidFill>
                  <a:srgbClr val="002060"/>
                </a:solidFill>
              </a:rPr>
              <a:t>)</a:t>
            </a:r>
          </a:p>
          <a:p>
            <a:pPr marL="342900" indent="-342900">
              <a:buFont typeface="Arial" charset="0"/>
              <a:buChar char="•"/>
            </a:pPr>
            <a:r>
              <a:rPr lang="en-US" dirty="0">
                <a:solidFill>
                  <a:srgbClr val="002060"/>
                </a:solidFill>
                <a:hlinkClick r:id="rId6"/>
              </a:rPr>
              <a:t>Concise short guide to ARIA roles and attributes</a:t>
            </a:r>
            <a:endParaRPr lang="en-US" dirty="0">
              <a:solidFill>
                <a:srgbClr val="002060"/>
              </a:solidFill>
            </a:endParaRPr>
          </a:p>
          <a:p>
            <a:pPr marL="342900" indent="-342900">
              <a:buFont typeface="Arial" charset="0"/>
              <a:buChar char="•"/>
            </a:pPr>
            <a:r>
              <a:rPr lang="en-US" dirty="0">
                <a:solidFill>
                  <a:srgbClr val="002060"/>
                </a:solidFill>
                <a:hlinkClick r:id="rId7"/>
              </a:rPr>
              <a:t>Checkmycolours.com</a:t>
            </a:r>
            <a:endParaRPr lang="en-US" dirty="0">
              <a:solidFill>
                <a:srgbClr val="002060"/>
              </a:solidFill>
            </a:endParaRPr>
          </a:p>
          <a:p>
            <a:pPr marL="342900" indent="-342900">
              <a:buFont typeface="Arial" charset="0"/>
              <a:buChar char="•"/>
            </a:pPr>
            <a:r>
              <a:rPr lang="en-US" dirty="0">
                <a:solidFill>
                  <a:srgbClr val="002060"/>
                </a:solidFill>
                <a:hlinkClick r:id="rId8"/>
              </a:rPr>
              <a:t>Contrast checker</a:t>
            </a:r>
            <a:endParaRPr lang="en-US" dirty="0">
              <a:solidFill>
                <a:srgbClr val="002060"/>
              </a:solidFill>
            </a:endParaRPr>
          </a:p>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29</a:t>
            </a:fld>
            <a:endParaRPr lang="en-US" dirty="0"/>
          </a:p>
        </p:txBody>
      </p:sp>
      <p:sp>
        <p:nvSpPr>
          <p:cNvPr id="5" name="Title 4"/>
          <p:cNvSpPr>
            <a:spLocks noGrp="1"/>
          </p:cNvSpPr>
          <p:nvPr>
            <p:ph type="title"/>
          </p:nvPr>
        </p:nvSpPr>
        <p:spPr/>
        <p:txBody>
          <a:bodyPr/>
          <a:lstStyle/>
          <a:p>
            <a:r>
              <a:rPr lang="en-US" dirty="0"/>
              <a:t>Useful links</a:t>
            </a:r>
          </a:p>
        </p:txBody>
      </p:sp>
    </p:spTree>
    <p:extLst>
      <p:ext uri="{BB962C8B-B14F-4D97-AF65-F5344CB8AC3E}">
        <p14:creationId xmlns:p14="http://schemas.microsoft.com/office/powerpoint/2010/main" val="64273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D2B3E6B-611B-F35E-FFC3-D93CE2443C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3FC398A-6F7D-B281-67DF-136F11FF4EC2}"/>
              </a:ext>
            </a:extLst>
          </p:cNvPr>
          <p:cNvSpPr>
            <a:spLocks noGrp="1"/>
          </p:cNvSpPr>
          <p:nvPr>
            <p:ph type="sldNum" sz="quarter" idx="12"/>
          </p:nvPr>
        </p:nvSpPr>
        <p:spPr/>
        <p:txBody>
          <a:bodyPr/>
          <a:lstStyle/>
          <a:p>
            <a:fld id="{401CF334-2D5C-4859-84A6-CA7E6E43FAEB}" type="slidenum">
              <a:rPr lang="en-US" smtClean="0"/>
              <a:pPr/>
              <a:t>3</a:t>
            </a:fld>
            <a:endParaRPr lang="en-US" dirty="0"/>
          </a:p>
        </p:txBody>
      </p:sp>
      <p:sp>
        <p:nvSpPr>
          <p:cNvPr id="5" name="Title 4">
            <a:extLst>
              <a:ext uri="{FF2B5EF4-FFF2-40B4-BE49-F238E27FC236}">
                <a16:creationId xmlns:a16="http://schemas.microsoft.com/office/drawing/2014/main" id="{EC12932E-8FD0-1AC3-D2F5-68621DF8A691}"/>
              </a:ext>
            </a:extLst>
          </p:cNvPr>
          <p:cNvSpPr>
            <a:spLocks noGrp="1"/>
          </p:cNvSpPr>
          <p:nvPr>
            <p:ph type="title"/>
          </p:nvPr>
        </p:nvSpPr>
        <p:spPr/>
        <p:txBody>
          <a:bodyPr/>
          <a:lstStyle/>
          <a:p>
            <a:r>
              <a:rPr lang="en-US" dirty="0"/>
              <a:t>What is Web Accessibility?*</a:t>
            </a:r>
          </a:p>
        </p:txBody>
      </p:sp>
      <p:pic>
        <p:nvPicPr>
          <p:cNvPr id="6" name="Picture 5">
            <a:extLst>
              <a:ext uri="{FF2B5EF4-FFF2-40B4-BE49-F238E27FC236}">
                <a16:creationId xmlns:a16="http://schemas.microsoft.com/office/drawing/2014/main" id="{B969D5F2-4A1A-A7FB-9D49-D8D26FE7641B}"/>
              </a:ext>
            </a:extLst>
          </p:cNvPr>
          <p:cNvPicPr>
            <a:picLocks noChangeAspect="1"/>
          </p:cNvPicPr>
          <p:nvPr/>
        </p:nvPicPr>
        <p:blipFill>
          <a:blip r:embed="rId2"/>
          <a:stretch>
            <a:fillRect/>
          </a:stretch>
        </p:blipFill>
        <p:spPr>
          <a:xfrm>
            <a:off x="566913" y="2085976"/>
            <a:ext cx="8010174" cy="1192212"/>
          </a:xfrm>
          <a:prstGeom prst="rect">
            <a:avLst/>
          </a:prstGeom>
        </p:spPr>
      </p:pic>
      <p:pic>
        <p:nvPicPr>
          <p:cNvPr id="7" name="Picture 6">
            <a:extLst>
              <a:ext uri="{FF2B5EF4-FFF2-40B4-BE49-F238E27FC236}">
                <a16:creationId xmlns:a16="http://schemas.microsoft.com/office/drawing/2014/main" id="{B89C3172-D72F-D315-5064-8F45B0912733}"/>
              </a:ext>
            </a:extLst>
          </p:cNvPr>
          <p:cNvPicPr>
            <a:picLocks noChangeAspect="1"/>
          </p:cNvPicPr>
          <p:nvPr/>
        </p:nvPicPr>
        <p:blipFill>
          <a:blip r:embed="rId3"/>
          <a:stretch>
            <a:fillRect/>
          </a:stretch>
        </p:blipFill>
        <p:spPr>
          <a:xfrm>
            <a:off x="628649" y="3673475"/>
            <a:ext cx="8010173" cy="2268049"/>
          </a:xfrm>
          <a:prstGeom prst="rect">
            <a:avLst/>
          </a:prstGeom>
        </p:spPr>
      </p:pic>
      <p:sp>
        <p:nvSpPr>
          <p:cNvPr id="8" name="TextBox 7">
            <a:extLst>
              <a:ext uri="{FF2B5EF4-FFF2-40B4-BE49-F238E27FC236}">
                <a16:creationId xmlns:a16="http://schemas.microsoft.com/office/drawing/2014/main" id="{C62D85B7-3CED-6BB8-D5DE-2F3AF5AC9315}"/>
              </a:ext>
            </a:extLst>
          </p:cNvPr>
          <p:cNvSpPr txBox="1"/>
          <p:nvPr/>
        </p:nvSpPr>
        <p:spPr>
          <a:xfrm>
            <a:off x="6965778" y="5941524"/>
            <a:ext cx="1992918" cy="369332"/>
          </a:xfrm>
          <a:prstGeom prst="rect">
            <a:avLst/>
          </a:prstGeom>
          <a:noFill/>
        </p:spPr>
        <p:txBody>
          <a:bodyPr wrap="none" rtlCol="0">
            <a:spAutoFit/>
          </a:bodyPr>
          <a:lstStyle/>
          <a:p>
            <a:r>
              <a:rPr lang="en-US" dirty="0"/>
              <a:t>*Taken from W3C</a:t>
            </a:r>
          </a:p>
        </p:txBody>
      </p:sp>
    </p:spTree>
    <p:extLst>
      <p:ext uri="{BB962C8B-B14F-4D97-AF65-F5344CB8AC3E}">
        <p14:creationId xmlns:p14="http://schemas.microsoft.com/office/powerpoint/2010/main" val="158432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8774" y="1845734"/>
            <a:ext cx="7476111" cy="4023360"/>
          </a:xfrm>
        </p:spPr>
        <p:txBody>
          <a:bodyPr/>
          <a:lstStyle/>
          <a:p>
            <a:r>
              <a:rPr lang="en-IE" dirty="0"/>
              <a:t>Desktop</a:t>
            </a:r>
          </a:p>
          <a:p>
            <a:pPr marL="342900" indent="-342900">
              <a:buFont typeface="Arial" charset="0"/>
              <a:buChar char="•"/>
            </a:pPr>
            <a:r>
              <a:rPr lang="en-IE" dirty="0"/>
              <a:t>NVDA - open source for Windows</a:t>
            </a:r>
          </a:p>
          <a:p>
            <a:pPr marL="342900" indent="-342900">
              <a:buFont typeface="Arial" charset="0"/>
              <a:buChar char="•"/>
            </a:pPr>
            <a:r>
              <a:rPr lang="en-IE" dirty="0"/>
              <a:t>Narrator - Windows</a:t>
            </a:r>
          </a:p>
          <a:p>
            <a:pPr marL="342900" indent="-342900">
              <a:buFont typeface="Arial" charset="0"/>
              <a:buChar char="•"/>
            </a:pPr>
            <a:r>
              <a:rPr lang="en-IE" dirty="0"/>
              <a:t>Voiceover - OSX, iPad</a:t>
            </a:r>
          </a:p>
          <a:p>
            <a:pPr marL="342900" indent="-342900">
              <a:buFont typeface="Arial" charset="0"/>
              <a:buChar char="•"/>
            </a:pPr>
            <a:r>
              <a:rPr lang="en-IE" dirty="0"/>
              <a:t>JAWS - commercial package</a:t>
            </a:r>
          </a:p>
          <a:p>
            <a:r>
              <a:rPr lang="en-IE" dirty="0"/>
              <a:t>Web </a:t>
            </a:r>
          </a:p>
          <a:p>
            <a:pPr lvl="1"/>
            <a:r>
              <a:rPr lang="en-IE" dirty="0" err="1"/>
              <a:t>browsealoud.com</a:t>
            </a:r>
            <a:endParaRPr lang="en-IE" dirty="0"/>
          </a:p>
          <a:p>
            <a:r>
              <a:rPr lang="en-IE" dirty="0"/>
              <a:t>Browsers </a:t>
            </a:r>
            <a:endParaRPr lang="en-US" dirty="0"/>
          </a:p>
          <a:p>
            <a:pPr lvl="1"/>
            <a:r>
              <a:rPr lang="en-IE" dirty="0"/>
              <a:t>various extensions</a:t>
            </a:r>
          </a:p>
        </p:txBody>
      </p:sp>
      <p:sp>
        <p:nvSpPr>
          <p:cNvPr id="3" name="Title 2"/>
          <p:cNvSpPr>
            <a:spLocks noGrp="1"/>
          </p:cNvSpPr>
          <p:nvPr>
            <p:ph type="title"/>
          </p:nvPr>
        </p:nvSpPr>
        <p:spPr/>
        <p:txBody>
          <a:bodyPr/>
          <a:lstStyle/>
          <a:p>
            <a:r>
              <a:rPr lang="en-IE" dirty="0"/>
              <a:t>Screen reading technologies</a:t>
            </a:r>
          </a:p>
        </p:txBody>
      </p:sp>
    </p:spTree>
    <p:extLst>
      <p:ext uri="{BB962C8B-B14F-4D97-AF65-F5344CB8AC3E}">
        <p14:creationId xmlns:p14="http://schemas.microsoft.com/office/powerpoint/2010/main" val="43386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2959" y="1845734"/>
            <a:ext cx="7543801" cy="3830671"/>
          </a:xfrm>
        </p:spPr>
        <p:txBody>
          <a:bodyPr>
            <a:normAutofit/>
          </a:bodyPr>
          <a:lstStyle/>
          <a:p>
            <a:r>
              <a:rPr lang="en-US" dirty="0"/>
              <a:t>Web Content Accessibility Guidelines (WCAG) 2.1 defines how to make Web content more accessible to people with disabilities.</a:t>
            </a:r>
          </a:p>
          <a:p>
            <a:r>
              <a:rPr lang="en-US" b="1" dirty="0"/>
              <a:t>Four principles of Accessibility</a:t>
            </a:r>
          </a:p>
          <a:p>
            <a:pPr marL="342900" indent="-342900">
              <a:buFont typeface="Arial" charset="0"/>
              <a:buChar char="•"/>
            </a:pPr>
            <a:r>
              <a:rPr lang="en-US" b="1" dirty="0"/>
              <a:t>Perceivable</a:t>
            </a:r>
            <a:r>
              <a:rPr lang="en-US" dirty="0"/>
              <a:t> </a:t>
            </a:r>
            <a:r>
              <a:rPr lang="mr-IN" dirty="0"/>
              <a:t>–</a:t>
            </a:r>
            <a:r>
              <a:rPr lang="en-US" dirty="0"/>
              <a:t> information and UI components must be presentable to users in ways they can perceive</a:t>
            </a:r>
          </a:p>
          <a:p>
            <a:pPr marL="342900" indent="-342900">
              <a:buFont typeface="Arial" charset="0"/>
              <a:buChar char="•"/>
            </a:pPr>
            <a:r>
              <a:rPr lang="en-US" b="1" dirty="0"/>
              <a:t>Operable</a:t>
            </a:r>
            <a:r>
              <a:rPr lang="en-US" dirty="0"/>
              <a:t> </a:t>
            </a:r>
            <a:r>
              <a:rPr lang="mr-IN" dirty="0"/>
              <a:t>–</a:t>
            </a:r>
            <a:r>
              <a:rPr lang="en-US" dirty="0"/>
              <a:t> users must be able to operate the interface</a:t>
            </a:r>
          </a:p>
          <a:p>
            <a:pPr marL="342900" indent="-342900">
              <a:buFont typeface="Arial" charset="0"/>
              <a:buChar char="•"/>
            </a:pPr>
            <a:r>
              <a:rPr lang="en-US" b="1" dirty="0"/>
              <a:t>Understandable</a:t>
            </a:r>
            <a:r>
              <a:rPr lang="en-US" dirty="0"/>
              <a:t> </a:t>
            </a:r>
            <a:r>
              <a:rPr lang="mr-IN" dirty="0"/>
              <a:t>–</a:t>
            </a:r>
            <a:r>
              <a:rPr lang="en-US" dirty="0"/>
              <a:t> users must be able to understand the information as well as the operation of the UI</a:t>
            </a:r>
          </a:p>
          <a:p>
            <a:pPr marL="342900" indent="-342900">
              <a:buFont typeface="Arial" charset="0"/>
              <a:buChar char="•"/>
            </a:pPr>
            <a:r>
              <a:rPr lang="en-US" b="1" dirty="0"/>
              <a:t>Robust </a:t>
            </a:r>
            <a:r>
              <a:rPr lang="mr-IN" dirty="0"/>
              <a:t>–</a:t>
            </a:r>
            <a:r>
              <a:rPr lang="en-US" dirty="0"/>
              <a:t> users must be able to access the content with current and future assistive technologies</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5</a:t>
            </a:fld>
            <a:endParaRPr lang="en-US" dirty="0"/>
          </a:p>
        </p:txBody>
      </p:sp>
      <p:sp>
        <p:nvSpPr>
          <p:cNvPr id="5" name="Title 4"/>
          <p:cNvSpPr>
            <a:spLocks noGrp="1"/>
          </p:cNvSpPr>
          <p:nvPr>
            <p:ph type="title"/>
          </p:nvPr>
        </p:nvSpPr>
        <p:spPr/>
        <p:txBody>
          <a:bodyPr/>
          <a:lstStyle/>
          <a:p>
            <a:r>
              <a:rPr lang="en-US" dirty="0"/>
              <a:t>WCAG 2.1</a:t>
            </a:r>
          </a:p>
        </p:txBody>
      </p:sp>
      <p:sp>
        <p:nvSpPr>
          <p:cNvPr id="12" name="TextBox 11"/>
          <p:cNvSpPr txBox="1"/>
          <p:nvPr/>
        </p:nvSpPr>
        <p:spPr>
          <a:xfrm>
            <a:off x="1001098" y="5676405"/>
            <a:ext cx="7141803" cy="646331"/>
          </a:xfrm>
          <a:prstGeom prst="rect">
            <a:avLst/>
          </a:prstGeom>
          <a:solidFill>
            <a:schemeClr val="accent1"/>
          </a:solidFill>
        </p:spPr>
        <p:txBody>
          <a:bodyPr wrap="square" rtlCol="0">
            <a:spAutoFit/>
          </a:bodyPr>
          <a:lstStyle/>
          <a:p>
            <a:r>
              <a:rPr lang="en-US" dirty="0"/>
              <a:t>EU directive states that public sector bodies should have conformed with WCAG2.1 Level AA  by 2020</a:t>
            </a:r>
          </a:p>
        </p:txBody>
      </p:sp>
    </p:spTree>
    <p:extLst>
      <p:ext uri="{BB962C8B-B14F-4D97-AF65-F5344CB8AC3E}">
        <p14:creationId xmlns:p14="http://schemas.microsoft.com/office/powerpoint/2010/main" val="13446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6</a:t>
            </a:fld>
            <a:endParaRPr lang="en-US" dirty="0"/>
          </a:p>
        </p:txBody>
      </p:sp>
      <p:sp>
        <p:nvSpPr>
          <p:cNvPr id="5" name="Title 4"/>
          <p:cNvSpPr>
            <a:spLocks noGrp="1"/>
          </p:cNvSpPr>
          <p:nvPr>
            <p:ph type="title"/>
          </p:nvPr>
        </p:nvSpPr>
        <p:spPr/>
        <p:txBody>
          <a:bodyPr/>
          <a:lstStyle/>
          <a:p>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688" y="-71253"/>
            <a:ext cx="8099673" cy="6430844"/>
          </a:xfrm>
        </p:spPr>
      </p:pic>
    </p:spTree>
    <p:extLst>
      <p:ext uri="{BB962C8B-B14F-4D97-AF65-F5344CB8AC3E}">
        <p14:creationId xmlns:p14="http://schemas.microsoft.com/office/powerpoint/2010/main" val="20398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Web content developers (page authors, site designers, etc.)</a:t>
            </a:r>
          </a:p>
          <a:p>
            <a:r>
              <a:rPr lang="en-US" dirty="0"/>
              <a:t>Web authoring tool developers</a:t>
            </a:r>
          </a:p>
          <a:p>
            <a:r>
              <a:rPr lang="en-US" dirty="0"/>
              <a:t>Web accessibility evaluation tool developers</a:t>
            </a:r>
          </a:p>
          <a:p>
            <a:r>
              <a:rPr lang="en-US" dirty="0"/>
              <a:t>Others who want or need a standard for web accessibility, including for mobile accessibility</a:t>
            </a:r>
          </a:p>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7</a:t>
            </a:fld>
            <a:endParaRPr lang="en-US" dirty="0"/>
          </a:p>
        </p:txBody>
      </p:sp>
      <p:sp>
        <p:nvSpPr>
          <p:cNvPr id="5" name="Title 4"/>
          <p:cNvSpPr>
            <a:spLocks noGrp="1"/>
          </p:cNvSpPr>
          <p:nvPr>
            <p:ph type="title"/>
          </p:nvPr>
        </p:nvSpPr>
        <p:spPr/>
        <p:txBody>
          <a:bodyPr/>
          <a:lstStyle/>
          <a:p>
            <a:r>
              <a:rPr lang="en-US" dirty="0"/>
              <a:t>WCAG Audience</a:t>
            </a:r>
          </a:p>
        </p:txBody>
      </p:sp>
    </p:spTree>
    <p:extLst>
      <p:ext uri="{BB962C8B-B14F-4D97-AF65-F5344CB8AC3E}">
        <p14:creationId xmlns:p14="http://schemas.microsoft.com/office/powerpoint/2010/main" val="114649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Conformance Level: One of the following levels of conformance is met in full</a:t>
            </a:r>
          </a:p>
          <a:p>
            <a:r>
              <a:rPr lang="en-US" b="1" dirty="0"/>
              <a:t>Level A</a:t>
            </a:r>
          </a:p>
          <a:p>
            <a:pPr marL="342900" indent="-342900">
              <a:buFont typeface="Arial" charset="0"/>
              <a:buChar char="•"/>
            </a:pPr>
            <a:r>
              <a:rPr lang="en-US" sz="1700" dirty="0"/>
              <a:t>For Level A conformance (the minimum level of conformance), the Web page satisfies all the Level A Success Criteria, or a conforming alternate version is provided.</a:t>
            </a:r>
          </a:p>
          <a:p>
            <a:r>
              <a:rPr lang="en-US" b="1" dirty="0"/>
              <a:t>Level AA</a:t>
            </a:r>
          </a:p>
          <a:p>
            <a:pPr marL="342900" indent="-342900">
              <a:buFont typeface="Arial" charset="0"/>
              <a:buChar char="•"/>
            </a:pPr>
            <a:r>
              <a:rPr lang="en-US" sz="1700" dirty="0"/>
              <a:t>For Level AA conformance, the Web page satisfies all the Level A and Level AA Success Criteria, or a Level AA conforming alternate version is provided.</a:t>
            </a:r>
          </a:p>
          <a:p>
            <a:r>
              <a:rPr lang="en-US" b="1" dirty="0"/>
              <a:t>Level AAA</a:t>
            </a:r>
          </a:p>
          <a:p>
            <a:pPr marL="342900" indent="-342900">
              <a:buFont typeface="Arial" charset="0"/>
              <a:buChar char="•"/>
            </a:pPr>
            <a:r>
              <a:rPr lang="en-US" sz="1700" dirty="0"/>
              <a:t>For Level AAA conformance, the Web page satisfies all the Level A, Level AA and Level AAA Success Criteria, or a Level AAA conforming alternate version is provided.</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8</a:t>
            </a:fld>
            <a:endParaRPr lang="en-US" dirty="0"/>
          </a:p>
        </p:txBody>
      </p:sp>
      <p:sp>
        <p:nvSpPr>
          <p:cNvPr id="5" name="Title 4"/>
          <p:cNvSpPr>
            <a:spLocks noGrp="1"/>
          </p:cNvSpPr>
          <p:nvPr>
            <p:ph type="title"/>
          </p:nvPr>
        </p:nvSpPr>
        <p:spPr/>
        <p:txBody>
          <a:bodyPr>
            <a:normAutofit fontScale="90000"/>
          </a:bodyPr>
          <a:lstStyle/>
          <a:p>
            <a:r>
              <a:rPr lang="en-US" dirty="0"/>
              <a:t>WCAG 2.1 &amp; Conformance Levels</a:t>
            </a:r>
          </a:p>
        </p:txBody>
      </p:sp>
    </p:spTree>
    <p:extLst>
      <p:ext uri="{BB962C8B-B14F-4D97-AF65-F5344CB8AC3E}">
        <p14:creationId xmlns:p14="http://schemas.microsoft.com/office/powerpoint/2010/main" val="43285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2959" y="1845733"/>
            <a:ext cx="7543801" cy="4343031"/>
          </a:xfrm>
        </p:spPr>
        <p:txBody>
          <a:bodyPr>
            <a:normAutofit fontScale="70000" lnSpcReduction="20000"/>
          </a:bodyPr>
          <a:lstStyle/>
          <a:p>
            <a:r>
              <a:rPr lang="en-US" b="1" dirty="0"/>
              <a:t>Perceivable - 1.1.1 Non-text Content (Level A)</a:t>
            </a:r>
          </a:p>
          <a:p>
            <a:pPr>
              <a:lnSpc>
                <a:spcPct val="120000"/>
              </a:lnSpc>
            </a:pPr>
            <a:r>
              <a:rPr lang="en-US" dirty="0"/>
              <a:t>All non-text content that is presented to the user has a text alternative that serves the equivalent purpose, except for.....</a:t>
            </a:r>
          </a:p>
          <a:p>
            <a:pPr>
              <a:lnSpc>
                <a:spcPct val="120000"/>
              </a:lnSpc>
            </a:pPr>
            <a:r>
              <a:rPr lang="en-US" b="1" dirty="0"/>
              <a:t>Operable </a:t>
            </a:r>
            <a:r>
              <a:rPr lang="mr-IN" b="1" dirty="0"/>
              <a:t>–</a:t>
            </a:r>
            <a:r>
              <a:rPr lang="en-US" b="1" dirty="0"/>
              <a:t> 2.1.1 Keyboard (Level A)</a:t>
            </a:r>
          </a:p>
          <a:p>
            <a:pPr>
              <a:lnSpc>
                <a:spcPct val="120000"/>
              </a:lnSpc>
            </a:pPr>
            <a:r>
              <a:rPr lang="en-US" dirty="0"/>
              <a:t>All functionality of the content is operable through a keyboard interface without requiring specific timings for individual keystrokes, except where the underlying function requires input that depends on the path of the user's movement and not just the endpoints.</a:t>
            </a:r>
          </a:p>
          <a:p>
            <a:pPr indent="-182880">
              <a:lnSpc>
                <a:spcPct val="120000"/>
              </a:lnSpc>
            </a:pPr>
            <a:r>
              <a:rPr lang="en-US" b="1" dirty="0"/>
              <a:t>Understandable </a:t>
            </a:r>
            <a:r>
              <a:rPr lang="mr-IN" b="1" dirty="0"/>
              <a:t>–</a:t>
            </a:r>
            <a:r>
              <a:rPr lang="en-US" b="1" dirty="0"/>
              <a:t> 3.1.1 Language of a Page (Level A)</a:t>
            </a:r>
          </a:p>
          <a:p>
            <a:pPr indent="-182880">
              <a:lnSpc>
                <a:spcPct val="120000"/>
              </a:lnSpc>
            </a:pPr>
            <a:r>
              <a:rPr lang="en-US" dirty="0"/>
              <a:t>The default human language of each Web page can be programmatically determined.</a:t>
            </a:r>
          </a:p>
          <a:p>
            <a:pPr indent="-182880">
              <a:lnSpc>
                <a:spcPct val="120000"/>
              </a:lnSpc>
            </a:pPr>
            <a:r>
              <a:rPr lang="en-US" b="1" dirty="0"/>
              <a:t>Robust </a:t>
            </a:r>
            <a:r>
              <a:rPr lang="mr-IN" b="1" dirty="0"/>
              <a:t>–</a:t>
            </a:r>
            <a:r>
              <a:rPr lang="en-US" b="1" dirty="0"/>
              <a:t> 4.1.1 Parsing (Level A)</a:t>
            </a:r>
          </a:p>
          <a:p>
            <a:pPr>
              <a:lnSpc>
                <a:spcPct val="120000"/>
              </a:lnSpc>
            </a:pPr>
            <a:r>
              <a:rPr lang="en-US" dirty="0"/>
              <a:t>In content implemented using markup languages, elements have complete start and end tags, elements are nested according to their specifications, elements do not contain duplicate attributes, and any IDs are unique, except where the specifications allow these features.</a:t>
            </a:r>
          </a:p>
          <a:p>
            <a:endParaRPr lang="en-US" dirty="0"/>
          </a:p>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9</a:t>
            </a:fld>
            <a:endParaRPr lang="en-US" dirty="0"/>
          </a:p>
        </p:txBody>
      </p:sp>
      <p:sp>
        <p:nvSpPr>
          <p:cNvPr id="5" name="Title 4"/>
          <p:cNvSpPr>
            <a:spLocks noGrp="1"/>
          </p:cNvSpPr>
          <p:nvPr>
            <p:ph type="title"/>
          </p:nvPr>
        </p:nvSpPr>
        <p:spPr/>
        <p:txBody>
          <a:bodyPr/>
          <a:lstStyle/>
          <a:p>
            <a:r>
              <a:rPr lang="en-US" dirty="0"/>
              <a:t>Examples of Conformance</a:t>
            </a:r>
          </a:p>
        </p:txBody>
      </p:sp>
    </p:spTree>
    <p:extLst>
      <p:ext uri="{BB962C8B-B14F-4D97-AF65-F5344CB8AC3E}">
        <p14:creationId xmlns:p14="http://schemas.microsoft.com/office/powerpoint/2010/main" val="21391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1572</Words>
  <Application>Microsoft Macintosh PowerPoint</Application>
  <PresentationFormat>On-screen Show (4:3)</PresentationFormat>
  <Paragraphs>182</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Retrospect</vt:lpstr>
      <vt:lpstr>Web Design &amp; Development Y2/Sem 1</vt:lpstr>
      <vt:lpstr>Topics</vt:lpstr>
      <vt:lpstr>What is Web Accessibility?*</vt:lpstr>
      <vt:lpstr>Screen reading technologies</vt:lpstr>
      <vt:lpstr>WCAG 2.1</vt:lpstr>
      <vt:lpstr>PowerPoint Presentation</vt:lpstr>
      <vt:lpstr>WCAG Audience</vt:lpstr>
      <vt:lpstr>WCAG 2.1 &amp; Conformance Levels</vt:lpstr>
      <vt:lpstr>Examples of Conformance</vt:lpstr>
      <vt:lpstr>Examples of Conformance</vt:lpstr>
      <vt:lpstr>General Design Basics for Accessibility</vt:lpstr>
      <vt:lpstr>Technical Design Basics for Accessibility</vt:lpstr>
      <vt:lpstr>Navigation, site traversal</vt:lpstr>
      <vt:lpstr>Content</vt:lpstr>
      <vt:lpstr>HTML code &amp; Accessibility</vt:lpstr>
      <vt:lpstr>Images</vt:lpstr>
      <vt:lpstr>Forms</vt:lpstr>
      <vt:lpstr>ARIA – Accessible Rich Internet Applications</vt:lpstr>
      <vt:lpstr>ARIA – Roles, Properties, States</vt:lpstr>
      <vt:lpstr>ARIA – Roles, Properties, States</vt:lpstr>
      <vt:lpstr>ARIA - Property/State examples</vt:lpstr>
      <vt:lpstr>ARIA - Property/State examples</vt:lpstr>
      <vt:lpstr>ARIA - Property/State examples</vt:lpstr>
      <vt:lpstr>W3C Aria Rules</vt:lpstr>
      <vt:lpstr>W3C Aria Rules</vt:lpstr>
      <vt:lpstr>W3C Aria Rules</vt:lpstr>
      <vt:lpstr>Examples of recent accessibility lawsuits* </vt:lpstr>
      <vt:lpstr>Examples of recent accessibility lawsuits* </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2019-10-05T12:29:34Z</cp:lastPrinted>
  <dcterms:created xsi:type="dcterms:W3CDTF">2017-02-01T22:37:42Z</dcterms:created>
  <dcterms:modified xsi:type="dcterms:W3CDTF">2024-10-22T10:31:44Z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