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3" r:id="rId4"/>
    <p:sldId id="259" r:id="rId5"/>
    <p:sldId id="262" r:id="rId6"/>
    <p:sldId id="274" r:id="rId7"/>
    <p:sldId id="273" r:id="rId8"/>
    <p:sldId id="294" r:id="rId9"/>
    <p:sldId id="290" r:id="rId10"/>
    <p:sldId id="291" r:id="rId11"/>
    <p:sldId id="292" r:id="rId12"/>
    <p:sldId id="293" r:id="rId13"/>
    <p:sldId id="279" r:id="rId14"/>
    <p:sldId id="260" r:id="rId15"/>
    <p:sldId id="280" r:id="rId16"/>
    <p:sldId id="282" r:id="rId17"/>
    <p:sldId id="283" r:id="rId18"/>
    <p:sldId id="284" r:id="rId19"/>
    <p:sldId id="264" r:id="rId20"/>
    <p:sldId id="285" r:id="rId21"/>
    <p:sldId id="26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D980B-FC04-0F4E-BA84-DAB05373BF62}" v="3" dt="2025-01-31T12:39:28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083"/>
    <p:restoredTop sz="94050"/>
  </p:normalViewPr>
  <p:slideViewPr>
    <p:cSldViewPr snapToGrid="0" snapToObjects="1">
      <p:cViewPr varScale="1">
        <p:scale>
          <a:sx n="34" d="100"/>
          <a:sy n="34" d="100"/>
        </p:scale>
        <p:origin x="20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308D980B-FC04-0F4E-BA84-DAB05373BF62}"/>
    <pc:docChg chg="custSel modSld">
      <pc:chgData name="Kevin Peyton" userId="d217ee7d-9433-47bc-9637-90d62c54a936" providerId="ADAL" clId="{308D980B-FC04-0F4E-BA84-DAB05373BF62}" dt="2025-01-31T12:39:34.359" v="72" actId="1076"/>
      <pc:docMkLst>
        <pc:docMk/>
      </pc:docMkLst>
      <pc:sldChg chg="addSp delSp modSp mod">
        <pc:chgData name="Kevin Peyton" userId="d217ee7d-9433-47bc-9637-90d62c54a936" providerId="ADAL" clId="{308D980B-FC04-0F4E-BA84-DAB05373BF62}" dt="2025-01-31T12:36:46.436" v="41" actId="1038"/>
        <pc:sldMkLst>
          <pc:docMk/>
          <pc:sldMk cId="4154550814" sldId="265"/>
        </pc:sldMkLst>
        <pc:picChg chg="add mod">
          <ac:chgData name="Kevin Peyton" userId="d217ee7d-9433-47bc-9637-90d62c54a936" providerId="ADAL" clId="{308D980B-FC04-0F4E-BA84-DAB05373BF62}" dt="2025-01-31T12:36:22.328" v="12" actId="1076"/>
          <ac:picMkLst>
            <pc:docMk/>
            <pc:sldMk cId="4154550814" sldId="265"/>
            <ac:picMk id="3" creationId="{9A0600E0-4C97-BF97-33A9-8C7F45EB8023}"/>
          </ac:picMkLst>
        </pc:picChg>
        <pc:picChg chg="del mod">
          <ac:chgData name="Kevin Peyton" userId="d217ee7d-9433-47bc-9637-90d62c54a936" providerId="ADAL" clId="{308D980B-FC04-0F4E-BA84-DAB05373BF62}" dt="2025-01-31T12:35:46.111" v="2" actId="478"/>
          <ac:picMkLst>
            <pc:docMk/>
            <pc:sldMk cId="4154550814" sldId="265"/>
            <ac:picMk id="7" creationId="{479A3A5E-4D5F-C778-A83B-A350BF20E3E4}"/>
          </ac:picMkLst>
        </pc:picChg>
        <pc:cxnChg chg="mod">
          <ac:chgData name="Kevin Peyton" userId="d217ee7d-9433-47bc-9637-90d62c54a936" providerId="ADAL" clId="{308D980B-FC04-0F4E-BA84-DAB05373BF62}" dt="2025-01-31T12:36:46.436" v="41" actId="1038"/>
          <ac:cxnSpMkLst>
            <pc:docMk/>
            <pc:sldMk cId="4154550814" sldId="265"/>
            <ac:cxnSpMk id="11" creationId="{9537376C-C3DD-EA41-92CD-C4F5C3E71531}"/>
          </ac:cxnSpMkLst>
        </pc:cxnChg>
        <pc:cxnChg chg="mod">
          <ac:chgData name="Kevin Peyton" userId="d217ee7d-9433-47bc-9637-90d62c54a936" providerId="ADAL" clId="{308D980B-FC04-0F4E-BA84-DAB05373BF62}" dt="2025-01-31T12:36:12.240" v="11" actId="14100"/>
          <ac:cxnSpMkLst>
            <pc:docMk/>
            <pc:sldMk cId="4154550814" sldId="265"/>
            <ac:cxnSpMk id="17" creationId="{875A2871-7DBF-8F45-8477-03FD42C41C43}"/>
          </ac:cxnSpMkLst>
        </pc:cxnChg>
        <pc:cxnChg chg="mod">
          <ac:chgData name="Kevin Peyton" userId="d217ee7d-9433-47bc-9637-90d62c54a936" providerId="ADAL" clId="{308D980B-FC04-0F4E-BA84-DAB05373BF62}" dt="2025-01-31T12:36:31.805" v="13" actId="14100"/>
          <ac:cxnSpMkLst>
            <pc:docMk/>
            <pc:sldMk cId="4154550814" sldId="265"/>
            <ac:cxnSpMk id="20" creationId="{C4703B2D-4814-934E-9E6F-6C05447D8519}"/>
          </ac:cxnSpMkLst>
        </pc:cxnChg>
      </pc:sldChg>
      <pc:sldChg chg="modSp mod">
        <pc:chgData name="Kevin Peyton" userId="d217ee7d-9433-47bc-9637-90d62c54a936" providerId="ADAL" clId="{308D980B-FC04-0F4E-BA84-DAB05373BF62}" dt="2025-01-31T12:38:02.567" v="68" actId="14100"/>
        <pc:sldMkLst>
          <pc:docMk/>
          <pc:sldMk cId="2010922055" sldId="286"/>
        </pc:sldMkLst>
        <pc:picChg chg="mod">
          <ac:chgData name="Kevin Peyton" userId="d217ee7d-9433-47bc-9637-90d62c54a936" providerId="ADAL" clId="{308D980B-FC04-0F4E-BA84-DAB05373BF62}" dt="2025-01-31T12:37:12.288" v="51" actId="1035"/>
          <ac:picMkLst>
            <pc:docMk/>
            <pc:sldMk cId="2010922055" sldId="286"/>
            <ac:picMk id="5" creationId="{6F6029E6-A75A-DA0F-E8C9-6BDC25CD1F12}"/>
          </ac:picMkLst>
        </pc:picChg>
        <pc:cxnChg chg="mod">
          <ac:chgData name="Kevin Peyton" userId="d217ee7d-9433-47bc-9637-90d62c54a936" providerId="ADAL" clId="{308D980B-FC04-0F4E-BA84-DAB05373BF62}" dt="2025-01-31T12:37:20.417" v="53" actId="14100"/>
          <ac:cxnSpMkLst>
            <pc:docMk/>
            <pc:sldMk cId="2010922055" sldId="286"/>
            <ac:cxnSpMk id="8" creationId="{B297385F-3F32-744E-822B-1FD306F34AC2}"/>
          </ac:cxnSpMkLst>
        </pc:cxnChg>
        <pc:cxnChg chg="mod">
          <ac:chgData name="Kevin Peyton" userId="d217ee7d-9433-47bc-9637-90d62c54a936" providerId="ADAL" clId="{308D980B-FC04-0F4E-BA84-DAB05373BF62}" dt="2025-01-31T12:38:02.567" v="68" actId="14100"/>
          <ac:cxnSpMkLst>
            <pc:docMk/>
            <pc:sldMk cId="2010922055" sldId="286"/>
            <ac:cxnSpMk id="10" creationId="{619A10FA-5021-FF4B-A793-2CD4EBDAD808}"/>
          </ac:cxnSpMkLst>
        </pc:cxnChg>
        <pc:cxnChg chg="mod">
          <ac:chgData name="Kevin Peyton" userId="d217ee7d-9433-47bc-9637-90d62c54a936" providerId="ADAL" clId="{308D980B-FC04-0F4E-BA84-DAB05373BF62}" dt="2025-01-31T12:37:41.214" v="67" actId="14100"/>
          <ac:cxnSpMkLst>
            <pc:docMk/>
            <pc:sldMk cId="2010922055" sldId="286"/>
            <ac:cxnSpMk id="20" creationId="{5EA08225-5C8A-0D44-9F29-BB8F2A813191}"/>
          </ac:cxnSpMkLst>
        </pc:cxnChg>
      </pc:sldChg>
      <pc:sldChg chg="addSp modSp mod">
        <pc:chgData name="Kevin Peyton" userId="d217ee7d-9433-47bc-9637-90d62c54a936" providerId="ADAL" clId="{308D980B-FC04-0F4E-BA84-DAB05373BF62}" dt="2025-01-31T12:39:34.359" v="72" actId="1076"/>
        <pc:sldMkLst>
          <pc:docMk/>
          <pc:sldMk cId="3417447160" sldId="288"/>
        </pc:sldMkLst>
        <pc:picChg chg="add mod">
          <ac:chgData name="Kevin Peyton" userId="d217ee7d-9433-47bc-9637-90d62c54a936" providerId="ADAL" clId="{308D980B-FC04-0F4E-BA84-DAB05373BF62}" dt="2025-01-31T12:39:34.359" v="72" actId="1076"/>
          <ac:picMkLst>
            <pc:docMk/>
            <pc:sldMk cId="3417447160" sldId="288"/>
            <ac:picMk id="5" creationId="{D556CFF4-A74E-1302-9D0F-D006BEAF61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0E53-C480-A849-BBF4-73F18EAAD6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351C-D477-CE42-9821-8356BBC0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CF8-F971-7C4E-9EAD-3DFE945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C736-8E6B-D346-90E5-4D503AE5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E27-B6C4-BB43-9110-9846FF5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6F9-E01C-9043-867B-3449B704C519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F2C-60A1-E944-9F4B-3F91307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073C-9425-5441-91AE-0F205BB1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A01-801B-474D-8E66-A411644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EA-2CC1-3244-BFA1-7EA97936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464F-376C-294B-8957-DFE1C61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B41B-6B0C-9A40-9D7C-339BE2C10ABE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750-FAAF-8A41-BD14-35E3906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A7B2-79A6-D94F-A358-1BB281E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DD50-6BA1-BB43-A7F6-8C74DE8B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AE36-BB33-1445-90F7-10549D8E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E48B-3B6D-7847-8AD7-99CD1B7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411-9C90-8B44-BC10-5579CE622097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636-3840-B648-955C-2D4B640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2A1-16BC-2A48-A88D-CE84C9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597-4291-4442-9E6F-827CFB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A23-F526-C843-B67F-52E106FA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56E8-E1DB-8E4A-949E-C2FFF6D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4DE9-A74C-8B47-ACDF-4B5CD31F42DE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CF73-69DC-9449-86C0-B6747CC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84D-41DD-544B-8E68-66027B18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12-CD9B-1949-AC51-B911402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DEC2-1335-384F-8C4A-7B720A3A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084D-41BD-FB44-A856-5E979F7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97D0-6BDF-B54B-9161-5ECA4237C69F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E36F-F8C2-4A4D-BA3C-A5D25C7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D84F-D4BF-4948-8D2D-CA8BF5C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38C-4414-8445-8537-53ED3FC7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248-568F-854D-8DEB-2FC54862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322A-4524-0C40-BC4B-F9CEF3D6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5091-D59B-4F45-9E10-BF3F4C5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08F9-3125-0A42-8D9F-99FC14426082}" type="datetime1">
              <a:rPr lang="en-IE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F5D-35FB-0843-9975-AB453F3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EB66-BF90-C746-83E5-EFEFAFF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5B-066E-D345-A72F-F6EA4A9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211-74B9-8041-A47E-B0BDFFF7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9B-6670-1545-B519-3271C57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A997-D641-2D40-8EAE-DC10BDAA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2D765-260B-E04E-870B-E4BD9E31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FE3C-2938-8A42-A0A0-806D7EA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75D0-BDCA-2243-A238-A41672FC9943}" type="datetime1">
              <a:rPr lang="en-IE" smtClean="0"/>
              <a:t>31/01/2025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A6F67-2327-494C-97B0-B94021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1B86-7F02-EC46-BCB1-0D0A8D6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D4-3D6F-A849-BBEF-55D1B4B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8C4B8-D969-334B-885A-73F0A31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0F94-A073-DC43-8C77-E5149A48C312}" type="datetime1">
              <a:rPr lang="en-IE" smtClean="0"/>
              <a:t>31/01/2025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9C11-7961-4643-A7B6-119D99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0F8-BE58-7A46-8957-E56AA0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A74C-421B-0840-B104-6CB20D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DFA7-7513-3C4F-913C-3828B62F1C4B}" type="datetime1">
              <a:rPr lang="en-IE" smtClean="0"/>
              <a:t>31/01/2025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49D02-2CAA-FB46-81CB-30D641C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E620-0695-D442-AF15-88696E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006-A6BB-7A44-946A-6BA8D1D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17E-3CC3-364A-BD6B-35A342FB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A99F-070B-8D42-AB04-006A843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076A-B3A5-CB4E-88CB-032A6B0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7A9B-FA64-7347-A04B-B333D122FD99}" type="datetime1">
              <a:rPr lang="en-IE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40E9-8076-AA4B-9A14-788B4CB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329-8B05-9E40-8D57-311E6B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801C-1747-B445-8727-E9AA739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4F6F-EDF8-5446-9DF1-F732E313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6B9-095D-E340-809E-5831968E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4461-1419-DC4A-A571-9BF4122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DC0-78E9-CD41-BABE-EE186993A6F0}" type="datetime1">
              <a:rPr lang="en-IE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C58-7307-BA4E-9834-21982C5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1BDE-C740-904C-B44B-B749D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97BE4-C6D6-7A42-B984-DF48EE4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6982-30A0-1D44-8469-421379A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DD2E-F379-DB47-8AEF-760CCAC8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ADB3-1E23-B446-80DC-EA753F107145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354E-702A-9A4B-82C2-4D52EDA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7D5A-D989-4B4A-AA86-FBD10DCC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4E1F-6B6D-EC44-A48B-3F1683C4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Web Programming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55B4-159F-3042-8779-F84F902C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Introduction to Angular, Part 3</a:t>
            </a:r>
          </a:p>
          <a:p>
            <a:pPr algn="r"/>
            <a:r>
              <a:rPr lang="en-US" dirty="0"/>
              <a:t>Services,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0D5-0557-0145-8E6E-31FD509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45679-9919-EB46-A9FC-A961C3AF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B5201-5D3E-3342-A099-831C1F7B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" r="-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762D6-0914-5C4D-A127-0D97368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8B2C927-F889-744B-AB1A-32F84B736228}" type="slidenum">
              <a:rPr lang="en-US" smtClean="0"/>
              <a:pPr defTabSz="4572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A4F7-5301-2449-984F-87A773C1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2906"/>
            <a:ext cx="5162891" cy="1674904"/>
          </a:xfrm>
        </p:spPr>
        <p:txBody>
          <a:bodyPr anchor="ctr">
            <a:normAutofit/>
          </a:bodyPr>
          <a:lstStyle/>
          <a:p>
            <a:endParaRPr lang="en-US" sz="40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EA80D4-E60C-914D-BF1B-E7E1ECB9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10" y="552906"/>
            <a:ext cx="4992906" cy="167490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D1C1F-3DF3-2B4C-853F-B2D03473A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" r="1" b="1"/>
          <a:stretch/>
        </p:blipFill>
        <p:spPr>
          <a:xfrm>
            <a:off x="182881" y="2405149"/>
            <a:ext cx="11834494" cy="4278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EE91-3ADD-7A4B-9901-59799EC3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9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AF7C-3F1F-3C48-87E5-87387A17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2906"/>
            <a:ext cx="5162891" cy="1674904"/>
          </a:xfrm>
        </p:spPr>
        <p:txBody>
          <a:bodyPr anchor="ctr"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21C2-9A12-0C43-9D3A-A0160F23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10" y="552906"/>
            <a:ext cx="4992906" cy="167490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9F917-75E6-AB4D-84F6-F5B578EF4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r="-1" b="-1"/>
          <a:stretch/>
        </p:blipFill>
        <p:spPr>
          <a:xfrm>
            <a:off x="182881" y="2405149"/>
            <a:ext cx="11834494" cy="4278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6B2F6-71BF-CE40-821C-FD9B82B3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5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A1C2E-B4FA-CB4B-B65D-128FB50B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Dependency Injection and Angular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131B-E336-4F4B-B903-E733876E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D924-1826-F04B-A615-5D36DAFE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dirty="0"/>
              <a:t>Angular has its own DI framework, which is typically used in the design of Angular applications to increase their efficiency and modularity.</a:t>
            </a:r>
          </a:p>
          <a:p>
            <a:r>
              <a:rPr lang="en-IE" dirty="0"/>
              <a:t>Dependencies are services or objects that a class needs to perform its function. DI is a coding pattern in which a class asks for dependencies from external sources rather than creating them itself.</a:t>
            </a:r>
          </a:p>
          <a:p>
            <a:r>
              <a:rPr lang="en-IE" dirty="0"/>
              <a:t>In Angular, the DI framework provides declared dependencies to a class when that class is instantiated. </a:t>
            </a:r>
          </a:p>
        </p:txBody>
      </p:sp>
    </p:spTree>
    <p:extLst>
      <p:ext uri="{BB962C8B-B14F-4D97-AF65-F5344CB8AC3E}">
        <p14:creationId xmlns:p14="http://schemas.microsoft.com/office/powerpoint/2010/main" val="249570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72E00-5D41-5F42-A181-2C8A03A3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Services &amp; Dependency Injection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F86D-C7AE-C64E-8D5A-398FCAA9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/>
              <a:t>In Angular, a service is an instance of a class that can be made available to any part of your application using </a:t>
            </a:r>
            <a:r>
              <a:rPr lang="en-IE" dirty="0" err="1"/>
              <a:t>Angulars</a:t>
            </a:r>
            <a:r>
              <a:rPr lang="en-IE" dirty="0"/>
              <a:t> DI system</a:t>
            </a:r>
          </a:p>
          <a:p>
            <a:r>
              <a:rPr lang="en-IE" dirty="0"/>
              <a:t>Services are the place where you share data between parts of your application. </a:t>
            </a:r>
          </a:p>
          <a:p>
            <a:r>
              <a:rPr lang="en-IE" dirty="0"/>
              <a:t>In out movie example, we would generate a new movie service</a:t>
            </a:r>
          </a:p>
          <a:p>
            <a:pPr lvl="1"/>
            <a:r>
              <a:rPr lang="en-IE" dirty="0"/>
              <a:t>Go to terminal window</a:t>
            </a:r>
          </a:p>
          <a:p>
            <a:pPr lvl="1"/>
            <a:r>
              <a:rPr lang="en-IE" dirty="0">
                <a:latin typeface="Lucida Console" panose="020B0609040504020204" pitchFamily="49" charset="0"/>
              </a:rPr>
              <a:t>ng generate service movie</a:t>
            </a:r>
          </a:p>
          <a:p>
            <a:pPr lvl="1"/>
            <a:r>
              <a:rPr lang="en-IE" dirty="0"/>
              <a:t>This will generate the following file automatically for us :</a:t>
            </a:r>
          </a:p>
          <a:p>
            <a:pPr lvl="2"/>
            <a:r>
              <a:rPr lang="en-IE" dirty="0" err="1"/>
              <a:t>movie.service.ts</a:t>
            </a:r>
            <a:r>
              <a:rPr lang="en-IE" dirty="0"/>
              <a:t> (we will adjust this file to contain our movie array)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D3702-00CD-8A42-ABE3-102A814C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83BF3-9A93-D240-9FC1-A9C171AC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a new service in Angular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ng generate service &lt;name&gt;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92EC-BA52-7B4C-966D-919753E3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fontScale="92500"/>
          </a:bodyPr>
          <a:lstStyle/>
          <a:p>
            <a:r>
              <a:rPr lang="en-US" sz="1900" dirty="0"/>
              <a:t>Let’s use the example of our movies. We have information associated with movies – title, director and year – we want to create a service for this</a:t>
            </a:r>
          </a:p>
          <a:p>
            <a:r>
              <a:rPr lang="en-US" sz="1900" b="1" dirty="0"/>
              <a:t>ng generate service </a:t>
            </a:r>
            <a:r>
              <a:rPr lang="en-US" sz="1900" b="1" dirty="0" err="1"/>
              <a:t>myservices</a:t>
            </a:r>
            <a:r>
              <a:rPr lang="en-US" sz="1900" b="1" dirty="0"/>
              <a:t>/movie</a:t>
            </a:r>
          </a:p>
          <a:p>
            <a:pPr lvl="1"/>
            <a:r>
              <a:rPr lang="en-US" sz="1900" dirty="0"/>
              <a:t>We might have a number of services in our app – so we could bundle them all together in one location – “</a:t>
            </a:r>
            <a:r>
              <a:rPr lang="en-US" sz="1900" dirty="0" err="1"/>
              <a:t>myservices</a:t>
            </a:r>
            <a:r>
              <a:rPr lang="en-US" sz="1900" dirty="0"/>
              <a:t>”</a:t>
            </a:r>
          </a:p>
          <a:p>
            <a:pPr lvl="1"/>
            <a:r>
              <a:rPr lang="en-US" sz="1900" dirty="0"/>
              <a:t>The service name is “movie” (creates movie.service.ts)</a:t>
            </a:r>
          </a:p>
          <a:p>
            <a:pPr lvl="1"/>
            <a:r>
              <a:rPr lang="en-US" sz="1900" dirty="0"/>
              <a:t>We can use ng generate to create components and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611DE-04C2-7F48-A877-50A63F7D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446698"/>
            <a:ext cx="6894236" cy="13443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686CC-C523-644D-A226-4171AA2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19980-B5FE-9349-A197-5CB6DBE47C2D}"/>
              </a:ext>
            </a:extLst>
          </p:cNvPr>
          <p:cNvSpPr txBox="1"/>
          <p:nvPr/>
        </p:nvSpPr>
        <p:spPr>
          <a:xfrm>
            <a:off x="6204595" y="4760359"/>
            <a:ext cx="4161895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You can locate all of your services in one directory – makes application well </a:t>
            </a:r>
            <a:r>
              <a:rPr lang="en-US" dirty="0" err="1"/>
              <a:t>organised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4BD709-A831-1145-AC7C-6907717C3092}"/>
              </a:ext>
            </a:extLst>
          </p:cNvPr>
          <p:cNvCxnSpPr/>
          <p:nvPr/>
        </p:nvCxnSpPr>
        <p:spPr>
          <a:xfrm flipV="1">
            <a:off x="10240360" y="3974872"/>
            <a:ext cx="0" cy="15001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DA2F14-6EA2-7345-9B02-D491A4F1A6A2}"/>
              </a:ext>
            </a:extLst>
          </p:cNvPr>
          <p:cNvSpPr txBox="1"/>
          <p:nvPr/>
        </p:nvSpPr>
        <p:spPr>
          <a:xfrm>
            <a:off x="9105530" y="5987018"/>
            <a:ext cx="226966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Service name is movie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BB4E6C-1CEC-6F49-9CF6-FB914891E63C}"/>
              </a:ext>
            </a:extLst>
          </p:cNvPr>
          <p:cNvCxnSpPr>
            <a:cxnSpLocks/>
          </p:cNvCxnSpPr>
          <p:nvPr/>
        </p:nvCxnSpPr>
        <p:spPr>
          <a:xfrm flipV="1">
            <a:off x="11138994" y="3974872"/>
            <a:ext cx="0" cy="20541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2D5A67-D247-1E4B-AA9D-5936F5619DFB}"/>
              </a:ext>
            </a:extLst>
          </p:cNvPr>
          <p:cNvCxnSpPr>
            <a:cxnSpLocks/>
          </p:cNvCxnSpPr>
          <p:nvPr/>
        </p:nvCxnSpPr>
        <p:spPr>
          <a:xfrm>
            <a:off x="8450320" y="3974872"/>
            <a:ext cx="3003623" cy="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2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EC98A-E9A7-6C40-96C4-D2C9B745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movie.service.ts (our service file)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C0EB-1047-4A45-91EE-68849717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dirty="0" err="1"/>
              <a:t>myservices</a:t>
            </a:r>
            <a:r>
              <a:rPr lang="en-US" sz="1400" dirty="0"/>
              <a:t> directory created and populated with the movie.service.ts file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A445E-64B5-A247-8B62-AD8F272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ADED32-9F28-D649-80DF-33F38113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3" y="1899472"/>
            <a:ext cx="4826545" cy="180017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275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EC98A-E9A7-6C40-96C4-D2C9B745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movie.service.ts (our service file)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814CD-C865-3443-8AEC-14A98627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899471"/>
            <a:ext cx="4777381" cy="28893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C0EB-1047-4A45-91EE-68849717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IE" sz="1400" dirty="0"/>
              <a:t>The @Injectable() is essential syntax in every Angular service definition</a:t>
            </a:r>
          </a:p>
          <a:p>
            <a:r>
              <a:rPr lang="en-IE" sz="1400" dirty="0"/>
              <a:t>The  @Injectable() decorator marks the class as a service that can be provided and injected as a dependency </a:t>
            </a:r>
            <a:endParaRPr lang="en-US" sz="1400" dirty="0"/>
          </a:p>
          <a:p>
            <a:r>
              <a:rPr lang="en-IE" sz="1400" dirty="0"/>
              <a:t>With ‘root’ specified in </a:t>
            </a:r>
            <a:r>
              <a:rPr lang="en-IE" sz="1400" dirty="0" err="1"/>
              <a:t>providedIn</a:t>
            </a:r>
            <a:r>
              <a:rPr lang="en-IE" sz="1400" dirty="0"/>
              <a:t> we can access the service across our whole application – this is the default</a:t>
            </a:r>
            <a:endParaRPr lang="en-IE" sz="1400" dirty="0">
              <a:latin typeface="Lucida Console" panose="020B0609040504020204" pitchFamily="49" charset="0"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A445E-64B5-A247-8B62-AD8F272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A1BA-6CA1-3D42-ABE1-A6ABB1D0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48175" cy="1325563"/>
          </a:xfrm>
        </p:spPr>
        <p:txBody>
          <a:bodyPr/>
          <a:lstStyle/>
          <a:p>
            <a:r>
              <a:rPr lang="en-US" dirty="0"/>
              <a:t>movie.service.ts (our service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BD745-D319-6442-A941-EF4F8A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C1E-54CF-9844-B131-2698A868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17" y="150812"/>
            <a:ext cx="6942349" cy="30805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0F891C-51C8-A644-BD29-9AB5090501FD}"/>
              </a:ext>
            </a:extLst>
          </p:cNvPr>
          <p:cNvSpPr txBox="1">
            <a:spLocks/>
          </p:cNvSpPr>
          <p:nvPr/>
        </p:nvSpPr>
        <p:spPr>
          <a:xfrm>
            <a:off x="838200" y="2372012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MovieService</a:t>
            </a:r>
            <a:r>
              <a:rPr lang="en-US" dirty="0"/>
              <a:t> class that has been created provides our service</a:t>
            </a:r>
          </a:p>
          <a:p>
            <a:r>
              <a:rPr lang="en-US" dirty="0"/>
              <a:t>The rest of the movie.service.ts file contains the definition of our movie array – we have disentangled data from our view</a:t>
            </a:r>
          </a:p>
          <a:p>
            <a:r>
              <a:rPr lang="en-US" dirty="0"/>
              <a:t>Furthermore with </a:t>
            </a:r>
            <a:r>
              <a:rPr lang="en-US" dirty="0" err="1"/>
              <a:t>getMovies</a:t>
            </a:r>
            <a:r>
              <a:rPr lang="en-US" dirty="0"/>
              <a:t>() – we return the list of movies to our component – this is really mock data – eventually we will get this from an API!!</a:t>
            </a:r>
          </a:p>
        </p:txBody>
      </p:sp>
    </p:spTree>
    <p:extLst>
      <p:ext uri="{BB962C8B-B14F-4D97-AF65-F5344CB8AC3E}">
        <p14:creationId xmlns:p14="http://schemas.microsoft.com/office/powerpoint/2010/main" val="92187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1A513-5480-EA41-91F4-7D810FD0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4" y="365125"/>
            <a:ext cx="9310106" cy="5967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B0A75-FF83-0A40-A0FF-29688514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D2565-1F5D-9C46-BADE-4BCAA45B0CF8}"/>
              </a:ext>
            </a:extLst>
          </p:cNvPr>
          <p:cNvSpPr txBox="1"/>
          <p:nvPr/>
        </p:nvSpPr>
        <p:spPr>
          <a:xfrm>
            <a:off x="6584068" y="4974095"/>
            <a:ext cx="491416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We also create a method called </a:t>
            </a:r>
            <a:r>
              <a:rPr lang="en-US" dirty="0" err="1"/>
              <a:t>getMovies</a:t>
            </a:r>
            <a:r>
              <a:rPr lang="en-US" dirty="0"/>
              <a:t>() – this </a:t>
            </a:r>
          </a:p>
          <a:p>
            <a:pPr algn="l"/>
            <a:r>
              <a:rPr lang="en-US" dirty="0"/>
              <a:t>will return data to </a:t>
            </a:r>
            <a:r>
              <a:rPr lang="en-US" dirty="0" err="1"/>
              <a:t>app.component.ts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8D9D22-E2E4-C844-87CF-C334D6D5E22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353456" y="5297260"/>
            <a:ext cx="4230612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DC420-FB11-804A-A1BA-0CA51A3D4642}"/>
              </a:ext>
            </a:extLst>
          </p:cNvPr>
          <p:cNvSpPr txBox="1"/>
          <p:nvPr/>
        </p:nvSpPr>
        <p:spPr>
          <a:xfrm>
            <a:off x="6595673" y="1351954"/>
            <a:ext cx="413478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Specifying ‘root’ allows us to provide this </a:t>
            </a:r>
          </a:p>
          <a:p>
            <a:pPr algn="l"/>
            <a:r>
              <a:rPr lang="en-US" dirty="0"/>
              <a:t>service in </a:t>
            </a:r>
            <a:r>
              <a:rPr lang="en-US" dirty="0" err="1"/>
              <a:t>AppModule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80973-9D01-2645-B5FD-0E6A0D452523}"/>
              </a:ext>
            </a:extLst>
          </p:cNvPr>
          <p:cNvCxnSpPr/>
          <p:nvPr/>
        </p:nvCxnSpPr>
        <p:spPr>
          <a:xfrm flipH="1">
            <a:off x="2847703" y="1558667"/>
            <a:ext cx="3736365" cy="4154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7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3940-23D9-4249-9AB7-1FEADBFB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Favourite Movie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0D22-F8F6-4046-B28F-5B733793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angular application called ‘movie-list’ 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ng new movie-list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</a:t>
            </a:r>
            <a:r>
              <a:rPr lang="en-US" dirty="0" err="1"/>
              <a:t>app.component.ts</a:t>
            </a:r>
            <a:r>
              <a:rPr lang="en-US" dirty="0"/>
              <a:t> create an array of your favourite movies </a:t>
            </a:r>
          </a:p>
          <a:p>
            <a:pPr lvl="1"/>
            <a:r>
              <a:rPr lang="en-US" dirty="0"/>
              <a:t>The array will have id, title, year &amp; director</a:t>
            </a:r>
          </a:p>
          <a:p>
            <a:pPr lvl="1"/>
            <a:r>
              <a:rPr lang="en-US" dirty="0"/>
              <a:t>Have at least 3 movies (following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</a:t>
            </a:r>
            <a:r>
              <a:rPr lang="en-US" dirty="0" err="1"/>
              <a:t>app.component.html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 *</a:t>
            </a:r>
            <a:r>
              <a:rPr lang="en-US" dirty="0" err="1"/>
              <a:t>ngFor</a:t>
            </a:r>
            <a:r>
              <a:rPr lang="en-US" dirty="0"/>
              <a:t> loop to display movie details (following slide +1)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your application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ng serve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E97F-D6A7-BE4C-8F40-4DD03A53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8B74-5BF7-5C46-B15D-30F7979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9DE3-83C3-C941-8F56-D7BF7E12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our movie service setup – it’s using mock data but eventually we will get this from an API</a:t>
            </a:r>
          </a:p>
          <a:p>
            <a:r>
              <a:rPr lang="en-US" dirty="0"/>
              <a:t>We now need to access our services from our component – from app.component.ts</a:t>
            </a:r>
          </a:p>
          <a:p>
            <a:r>
              <a:rPr lang="en-US" dirty="0"/>
              <a:t>We will do the following in the component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Will need an array to hold the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service file available to the component (import)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Instantiate the service in the component (via constructor)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Finally retrieve the data (via the initialization of the component)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28A03-1475-4A4C-BFC5-222020A6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2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600E0-4C97-BF97-33A9-8C7F45E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8" y="142539"/>
            <a:ext cx="6342004" cy="6070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9EA9C-9D6B-2149-9CB0-DC2EF32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76B66-F9D4-F242-AFB8-39175B93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6849" y="5847618"/>
            <a:ext cx="2743200" cy="365125"/>
          </a:xfrm>
        </p:spPr>
        <p:txBody>
          <a:bodyPr/>
          <a:lstStyle/>
          <a:p>
            <a:fld id="{68B2C927-F889-744B-AB1A-32F84B736228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FCECC-C6C3-3A45-B5FF-28B72FB5CBF7}"/>
              </a:ext>
            </a:extLst>
          </p:cNvPr>
          <p:cNvSpPr txBox="1"/>
          <p:nvPr/>
        </p:nvSpPr>
        <p:spPr>
          <a:xfrm>
            <a:off x="7612519" y="1089600"/>
            <a:ext cx="415793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Within </a:t>
            </a:r>
            <a:r>
              <a:rPr lang="en-US" dirty="0" err="1"/>
              <a:t>app.component.ts</a:t>
            </a:r>
            <a:r>
              <a:rPr lang="en-US" dirty="0"/>
              <a:t> we first need to </a:t>
            </a:r>
          </a:p>
          <a:p>
            <a:pPr algn="l"/>
            <a:r>
              <a:rPr lang="en-US" dirty="0"/>
              <a:t>import reference to our movie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35FCD6-A34A-9D4A-9A5B-AEA6AB6F321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70612" y="1412766"/>
            <a:ext cx="1241907" cy="976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6F90FA-C119-764F-BBFF-76B84D389689}"/>
              </a:ext>
            </a:extLst>
          </p:cNvPr>
          <p:cNvSpPr txBox="1"/>
          <p:nvPr/>
        </p:nvSpPr>
        <p:spPr>
          <a:xfrm>
            <a:off x="7612519" y="3380859"/>
            <a:ext cx="303422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Declare an array called movies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A2871-7DBF-8F45-8477-03FD42C41C43}"/>
              </a:ext>
            </a:extLst>
          </p:cNvPr>
          <p:cNvCxnSpPr>
            <a:cxnSpLocks/>
          </p:cNvCxnSpPr>
          <p:nvPr/>
        </p:nvCxnSpPr>
        <p:spPr>
          <a:xfrm flipH="1">
            <a:off x="2665379" y="3642879"/>
            <a:ext cx="4947140" cy="4971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AE54D9-AA51-8A4F-9EA2-1ED6EEB0364D}"/>
              </a:ext>
            </a:extLst>
          </p:cNvPr>
          <p:cNvSpPr txBox="1"/>
          <p:nvPr/>
        </p:nvSpPr>
        <p:spPr>
          <a:xfrm>
            <a:off x="7628863" y="4475739"/>
            <a:ext cx="455894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Declare the </a:t>
            </a:r>
            <a:r>
              <a:rPr lang="en-US" dirty="0" err="1"/>
              <a:t>movieService</a:t>
            </a:r>
            <a:r>
              <a:rPr lang="en-US" dirty="0"/>
              <a:t> in the constructor </a:t>
            </a:r>
          </a:p>
          <a:p>
            <a:pPr algn="l"/>
            <a:r>
              <a:rPr lang="en-US" dirty="0"/>
              <a:t>Of </a:t>
            </a:r>
            <a:r>
              <a:rPr lang="en-US" dirty="0" err="1"/>
              <a:t>AppComponent</a:t>
            </a:r>
            <a:r>
              <a:rPr lang="en-US" dirty="0"/>
              <a:t>. This is where Dependency </a:t>
            </a:r>
          </a:p>
          <a:p>
            <a:pPr algn="l"/>
            <a:r>
              <a:rPr lang="en-US" dirty="0"/>
              <a:t>Injection takes place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03B2D-4814-934E-9E6F-6C05447D8519}"/>
              </a:ext>
            </a:extLst>
          </p:cNvPr>
          <p:cNvCxnSpPr>
            <a:cxnSpLocks/>
          </p:cNvCxnSpPr>
          <p:nvPr/>
        </p:nvCxnSpPr>
        <p:spPr>
          <a:xfrm flipH="1" flipV="1">
            <a:off x="6132269" y="4721978"/>
            <a:ext cx="1467986" cy="2503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005D9B-47DE-7042-8266-6F45EB4BB1D6}"/>
              </a:ext>
            </a:extLst>
          </p:cNvPr>
          <p:cNvSpPr txBox="1"/>
          <p:nvPr/>
        </p:nvSpPr>
        <p:spPr>
          <a:xfrm>
            <a:off x="7805920" y="5941826"/>
            <a:ext cx="374782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Finally add this code within </a:t>
            </a:r>
            <a:r>
              <a:rPr lang="en-US" dirty="0" err="1"/>
              <a:t>ngOnInit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AA39A1-7FBC-D841-BD12-798394C7FF5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485152" y="5749203"/>
            <a:ext cx="2320768" cy="3772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7376C-C3DD-EA41-92CD-C4F5C3E71531}"/>
              </a:ext>
            </a:extLst>
          </p:cNvPr>
          <p:cNvCxnSpPr/>
          <p:nvPr/>
        </p:nvCxnSpPr>
        <p:spPr>
          <a:xfrm>
            <a:off x="947471" y="5247283"/>
            <a:ext cx="0" cy="437644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50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029E6-A75A-DA0F-E8C9-6BDC25CD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72" y="1269589"/>
            <a:ext cx="5173798" cy="2648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B3323-429D-D24B-840F-CE499504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service into </a:t>
            </a:r>
            <a:r>
              <a:rPr lang="en-US" dirty="0" err="1"/>
              <a:t>app.component.html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7875-3C62-7545-A47B-DEAF2500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 our class we define movies of type array;</a:t>
            </a:r>
          </a:p>
          <a:p>
            <a:r>
              <a:rPr lang="en-IE" dirty="0"/>
              <a:t>You can tell Angular to inject a dependency in a component's constructor by specifying a constructor parameter with the dependency type – in this case </a:t>
            </a:r>
            <a:r>
              <a:rPr lang="en-IE" dirty="0" err="1"/>
              <a:t>movieService</a:t>
            </a:r>
            <a:r>
              <a:rPr lang="en-IE" dirty="0"/>
              <a:t> of type </a:t>
            </a:r>
            <a:r>
              <a:rPr lang="en-IE" dirty="0" err="1"/>
              <a:t>MovieService</a:t>
            </a:r>
            <a:endParaRPr lang="en-IE" dirty="0"/>
          </a:p>
          <a:p>
            <a:r>
              <a:rPr lang="en-IE" dirty="0"/>
              <a:t>You should use constructor() to setup Dependency Injection and not much else. constructor() is instantiation of the class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9565-6F69-AA43-8535-32F8B827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7385F-3F32-744E-822B-1FD306F34AC2}"/>
              </a:ext>
            </a:extLst>
          </p:cNvPr>
          <p:cNvCxnSpPr>
            <a:cxnSpLocks/>
          </p:cNvCxnSpPr>
          <p:nvPr/>
        </p:nvCxnSpPr>
        <p:spPr>
          <a:xfrm flipV="1">
            <a:off x="3402767" y="2208522"/>
            <a:ext cx="3659514" cy="16290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9A10FA-5021-FF4B-A793-2CD4EBDAD808}"/>
              </a:ext>
            </a:extLst>
          </p:cNvPr>
          <p:cNvCxnSpPr>
            <a:cxnSpLocks/>
          </p:cNvCxnSpPr>
          <p:nvPr/>
        </p:nvCxnSpPr>
        <p:spPr>
          <a:xfrm flipV="1">
            <a:off x="7330190" y="2756431"/>
            <a:ext cx="1011384" cy="14404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08225-5C8A-0D44-9F29-BB8F2A813191}"/>
              </a:ext>
            </a:extLst>
          </p:cNvPr>
          <p:cNvCxnSpPr>
            <a:cxnSpLocks/>
          </p:cNvCxnSpPr>
          <p:nvPr/>
        </p:nvCxnSpPr>
        <p:spPr>
          <a:xfrm>
            <a:off x="8341574" y="2756431"/>
            <a:ext cx="3000686" cy="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2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B5BA-B1A3-9643-8FAB-7E3BCB3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service into </a:t>
            </a:r>
            <a:r>
              <a:rPr lang="en-US" dirty="0" err="1"/>
              <a:t>app.component.html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1952-05FB-184F-A2E7-8B260630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within </a:t>
            </a:r>
            <a:r>
              <a:rPr lang="en-US" dirty="0" err="1"/>
              <a:t>ngOnInit</a:t>
            </a:r>
            <a:r>
              <a:rPr lang="en-US" dirty="0"/>
              <a:t> we instantiate out movies array with data returned from service</a:t>
            </a:r>
          </a:p>
          <a:p>
            <a:r>
              <a:rPr lang="en-US" dirty="0" err="1"/>
              <a:t>ngOnInit</a:t>
            </a:r>
            <a:r>
              <a:rPr lang="en-US" dirty="0"/>
              <a:t> only happens after the constructor() is ready. This means if we had any changes to be made to the data – we could do it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B7200-E331-6A42-917B-4AF7B416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E2D4D-C16E-1F9A-6EC3-590AA1DF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386121"/>
            <a:ext cx="4724400" cy="24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D6BF-F5AB-7343-815C-8ABF95AA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we want to display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B3E6-7357-D64E-9405-0A2ED5BE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Within app.component.html we reference the movies array</a:t>
            </a:r>
          </a:p>
          <a:p>
            <a:r>
              <a:rPr lang="en-US" dirty="0"/>
              <a:t>Our data has been provided through 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BE6D-E05A-B341-9354-40A7314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D65EF-3FE1-5249-A87B-FFDD96CD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361078"/>
            <a:ext cx="6756400" cy="246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6CFF4-A74E-1302-9D0F-D006BEAF6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898881"/>
            <a:ext cx="2743200" cy="16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4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FC8E-06E6-3F43-BE9B-35E24C9A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app.component.ts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B1B5-7785-8143-A0C8-4B6713DF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* remember, we still have to import </a:t>
            </a:r>
            <a:r>
              <a:rPr lang="en-US" sz="1600" dirty="0" err="1"/>
              <a:t>CommonModule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20F45-8790-BF4E-9BFD-75194322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85181-EC2B-8D44-8233-FC22D5AB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4" y="2528763"/>
            <a:ext cx="7168317" cy="2282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BF5BC-22C2-3147-BDDC-A0242BD679D7}"/>
              </a:ext>
            </a:extLst>
          </p:cNvPr>
          <p:cNvSpPr txBox="1"/>
          <p:nvPr/>
        </p:nvSpPr>
        <p:spPr>
          <a:xfrm>
            <a:off x="8505669" y="1506022"/>
            <a:ext cx="333161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Syntax for multidimensional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17216-25E8-2A40-8223-EA8FBA71B6F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03357" y="1690688"/>
            <a:ext cx="6002312" cy="15324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D18E243-2DCF-4EDC-3676-8588051C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44" y="5167312"/>
            <a:ext cx="3920866" cy="15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750-B9D8-E741-9FF6-6A208A78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69FBE-5078-8C40-ADA2-272B8AB4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A48F5-071B-EC48-B0BE-F7D7C9E3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4" y="3916978"/>
            <a:ext cx="6778260" cy="2901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9233A-67D0-9743-A7C1-B62147889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4" y="1477492"/>
            <a:ext cx="6163122" cy="2280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D0765-E17A-5745-9513-7AA7D1DA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603" y="1477492"/>
            <a:ext cx="3113113" cy="198864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B425C3-78BA-C145-B7CC-BAC5380E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106603" y="3961916"/>
            <a:ext cx="3897071" cy="180873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99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47AF-BB7A-1746-8903-3C201869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50-D967-3740-94FE-3BFF7D13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might work now but it is not exactly optimal!</a:t>
            </a:r>
          </a:p>
          <a:p>
            <a:endParaRPr lang="en-US" dirty="0"/>
          </a:p>
          <a:p>
            <a:pPr lvl="1"/>
            <a:r>
              <a:rPr lang="en-US" dirty="0"/>
              <a:t>Our data (movie array) is contained within our app.component.ts file – this is really not the place for it!</a:t>
            </a:r>
          </a:p>
          <a:p>
            <a:pPr lvl="1"/>
            <a:r>
              <a:rPr lang="en-US" dirty="0"/>
              <a:t>A service essentially lets us have a reusable task</a:t>
            </a:r>
          </a:p>
          <a:p>
            <a:pPr lvl="1"/>
            <a:r>
              <a:rPr lang="en-US" dirty="0"/>
              <a:t>We will  separate our data from the view component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A0D8-6091-1149-BF06-7571462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8123-AD5D-D64C-ACDE-E4B8ADDC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E640-31D4-1D47-8DA3-1BB21496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for choosing a framework like Angular is to ensure that code is well implemented, easy to follow, maintainable and testable.</a:t>
            </a:r>
          </a:p>
          <a:p>
            <a:r>
              <a:rPr lang="en-US" dirty="0"/>
              <a:t>With the single responsibility principle – a component should only be responsible for views</a:t>
            </a:r>
          </a:p>
          <a:p>
            <a:r>
              <a:rPr lang="en-US" dirty="0"/>
              <a:t>Angular provides this structured framework – but you still need to implement appropriately!</a:t>
            </a:r>
          </a:p>
          <a:p>
            <a:r>
              <a:rPr lang="en-US" dirty="0"/>
              <a:t>Reusable tasks are implemented as services and we add them through dependency injection.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5982-FA6A-8845-A771-48DDE98B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A1C2E-B4FA-CB4B-B65D-128FB50B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Dependency Injection?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131B-E336-4F4B-B903-E733876E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2" descr="Dependency Injection in Angular 8 - Tutorial And Example">
            <a:extLst>
              <a:ext uri="{FF2B5EF4-FFF2-40B4-BE49-F238E27FC236}">
                <a16:creationId xmlns:a16="http://schemas.microsoft.com/office/drawing/2014/main" id="{337779A5-35CD-B04F-9AB8-21B3A93B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86" y="1863905"/>
            <a:ext cx="6310086" cy="341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A1C2E-B4FA-CB4B-B65D-128FB50B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Dependency Injection?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D924-1826-F04B-A615-5D36DAFE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sz="2200"/>
              <a:t>Dependency Injection (DI) is a way to create objects that depend on the other objects. An object receives another object it depends on.</a:t>
            </a:r>
          </a:p>
          <a:p>
            <a:endParaRPr lang="en-IE" sz="2200"/>
          </a:p>
          <a:p>
            <a:r>
              <a:rPr lang="en-IE" sz="2200"/>
              <a:t>Dependency injection  is an important application design pattern. </a:t>
            </a:r>
          </a:p>
          <a:p>
            <a:endParaRPr lang="en-IE" sz="2200"/>
          </a:p>
          <a:p>
            <a:r>
              <a:rPr lang="en-IE" sz="2200"/>
              <a:t>Using DI, we can move the creation and binding of the dependant objects outside of the class that depends on them</a:t>
            </a:r>
          </a:p>
          <a:p>
            <a:pPr marL="0" indent="0">
              <a:buNone/>
            </a:pPr>
            <a:endParaRPr lang="en-IE" sz="2200"/>
          </a:p>
          <a:p>
            <a:r>
              <a:rPr lang="en-IE" sz="2200"/>
              <a:t>It helps to make our apps flexible, efficient, and robust. For example we can ‘mock’ objects – this is an object that simulates the response of a real object.</a:t>
            </a:r>
            <a:endParaRPr lang="en-US" sz="2200"/>
          </a:p>
          <a:p>
            <a:endParaRPr lang="en-IE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131B-E336-4F4B-B903-E733876E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CCADC-C587-0141-AE26-F0826050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7342D-4E2C-6246-A72E-7BA03F6EE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" r="-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A43B3-232E-474E-9CF6-4F7C6214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8B2C927-F889-744B-AB1A-32F84B736228}" type="slidenum">
              <a:rPr lang="en-US" smtClean="0"/>
              <a:pPr defTabSz="4572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/>
        </a:solidFill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1132</Words>
  <Application>Microsoft Macintosh PowerPoint</Application>
  <PresentationFormat>Widescreen</PresentationFormat>
  <Paragraphs>150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Web Programming 1</vt:lpstr>
      <vt:lpstr>Favourite Movie Application</vt:lpstr>
      <vt:lpstr>app.component.ts</vt:lpstr>
      <vt:lpstr>app.component.html</vt:lpstr>
      <vt:lpstr>Improvements</vt:lpstr>
      <vt:lpstr>Separation of Responsibilities</vt:lpstr>
      <vt:lpstr>What is Dependency Injection?</vt:lpstr>
      <vt:lpstr>What is Dependency Injection?</vt:lpstr>
      <vt:lpstr>PowerPoint Presentation</vt:lpstr>
      <vt:lpstr>PowerPoint Presentation</vt:lpstr>
      <vt:lpstr>PowerPoint Presentation</vt:lpstr>
      <vt:lpstr>PowerPoint Presentation</vt:lpstr>
      <vt:lpstr>Dependency Injection and Angular</vt:lpstr>
      <vt:lpstr>Services &amp; Dependency Injection</vt:lpstr>
      <vt:lpstr>Creating a new service in Angular  ng generate service &lt;name&gt;</vt:lpstr>
      <vt:lpstr>movie.service.ts (our service file)</vt:lpstr>
      <vt:lpstr>movie.service.ts (our service file)</vt:lpstr>
      <vt:lpstr>movie.service.ts (our service file)</vt:lpstr>
      <vt:lpstr>PowerPoint Presentation</vt:lpstr>
      <vt:lpstr>So what’s next?</vt:lpstr>
      <vt:lpstr>PowerPoint Presentation</vt:lpstr>
      <vt:lpstr>Injecting service into app.component.html</vt:lpstr>
      <vt:lpstr>Injecting service into app.component.html</vt:lpstr>
      <vt:lpstr>Finally we want to display 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questions</dc:title>
  <dc:creator>Kevin Peyton</dc:creator>
  <cp:lastModifiedBy>Kevin Peyton</cp:lastModifiedBy>
  <cp:revision>67</cp:revision>
  <dcterms:created xsi:type="dcterms:W3CDTF">2020-01-08T08:55:03Z</dcterms:created>
  <dcterms:modified xsi:type="dcterms:W3CDTF">2025-01-31T12:39:38Z</dcterms:modified>
</cp:coreProperties>
</file>