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43" r:id="rId3"/>
    <p:sldId id="323" r:id="rId4"/>
    <p:sldId id="324" r:id="rId5"/>
    <p:sldId id="325" r:id="rId6"/>
    <p:sldId id="339" r:id="rId7"/>
    <p:sldId id="340" r:id="rId8"/>
    <p:sldId id="327" r:id="rId9"/>
    <p:sldId id="341" r:id="rId10"/>
    <p:sldId id="326" r:id="rId11"/>
    <p:sldId id="328" r:id="rId12"/>
    <p:sldId id="329" r:id="rId13"/>
    <p:sldId id="330" r:id="rId14"/>
    <p:sldId id="333" r:id="rId15"/>
    <p:sldId id="332" r:id="rId16"/>
    <p:sldId id="335" r:id="rId17"/>
    <p:sldId id="336" r:id="rId18"/>
    <p:sldId id="334" r:id="rId19"/>
    <p:sldId id="337" r:id="rId20"/>
    <p:sldId id="338" r:id="rId21"/>
    <p:sldId id="34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54A57-1E38-3F42-B1D4-5E3B26293965}" v="7" dt="2023-02-15T12:28:53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83"/>
    <p:restoredTop sz="94054"/>
  </p:normalViewPr>
  <p:slideViewPr>
    <p:cSldViewPr snapToGrid="0" snapToObjects="1">
      <p:cViewPr varScale="1">
        <p:scale>
          <a:sx n="74" d="100"/>
          <a:sy n="74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Peyton" userId="d217ee7d-9433-47bc-9637-90d62c54a936" providerId="ADAL" clId="{67C54A57-1E38-3F42-B1D4-5E3B26293965}"/>
    <pc:docChg chg="undo custSel addSld modSld">
      <pc:chgData name="Kevin Peyton" userId="d217ee7d-9433-47bc-9637-90d62c54a936" providerId="ADAL" clId="{67C54A57-1E38-3F42-B1D4-5E3B26293965}" dt="2023-02-15T12:33:21.668" v="1101" actId="115"/>
      <pc:docMkLst>
        <pc:docMk/>
      </pc:docMkLst>
      <pc:sldChg chg="modSp mod">
        <pc:chgData name="Kevin Peyton" userId="d217ee7d-9433-47bc-9637-90d62c54a936" providerId="ADAL" clId="{67C54A57-1E38-3F42-B1D4-5E3B26293965}" dt="2023-02-15T12:33:21.668" v="1101" actId="115"/>
        <pc:sldMkLst>
          <pc:docMk/>
          <pc:sldMk cId="2060332396" sldId="327"/>
        </pc:sldMkLst>
        <pc:spChg chg="mod">
          <ac:chgData name="Kevin Peyton" userId="d217ee7d-9433-47bc-9637-90d62c54a936" providerId="ADAL" clId="{67C54A57-1E38-3F42-B1D4-5E3B26293965}" dt="2023-02-15T12:33:21.668" v="1101" actId="115"/>
          <ac:spMkLst>
            <pc:docMk/>
            <pc:sldMk cId="2060332396" sldId="327"/>
            <ac:spMk id="3" creationId="{7AFCE40D-BD24-BA48-A066-F15D002D3508}"/>
          </ac:spMkLst>
        </pc:spChg>
      </pc:sldChg>
      <pc:sldChg chg="addSp modSp mod">
        <pc:chgData name="Kevin Peyton" userId="d217ee7d-9433-47bc-9637-90d62c54a936" providerId="ADAL" clId="{67C54A57-1E38-3F42-B1D4-5E3B26293965}" dt="2023-02-15T12:32:41.894" v="1064" actId="20577"/>
        <pc:sldMkLst>
          <pc:docMk/>
          <pc:sldMk cId="2195573286" sldId="335"/>
        </pc:sldMkLst>
        <pc:spChg chg="mod">
          <ac:chgData name="Kevin Peyton" userId="d217ee7d-9433-47bc-9637-90d62c54a936" providerId="ADAL" clId="{67C54A57-1E38-3F42-B1D4-5E3B26293965}" dt="2023-02-15T12:28:30.130" v="895" actId="20577"/>
          <ac:spMkLst>
            <pc:docMk/>
            <pc:sldMk cId="2195573286" sldId="335"/>
            <ac:spMk id="3" creationId="{9FFB71EB-A992-C447-880F-B1CC7841A464}"/>
          </ac:spMkLst>
        </pc:spChg>
        <pc:spChg chg="add mod">
          <ac:chgData name="Kevin Peyton" userId="d217ee7d-9433-47bc-9637-90d62c54a936" providerId="ADAL" clId="{67C54A57-1E38-3F42-B1D4-5E3B26293965}" dt="2023-02-15T12:32:41.894" v="1064" actId="20577"/>
          <ac:spMkLst>
            <pc:docMk/>
            <pc:sldMk cId="2195573286" sldId="335"/>
            <ac:spMk id="8" creationId="{9A0CAFFC-C699-9E61-70BF-03CC7AF76879}"/>
          </ac:spMkLst>
        </pc:spChg>
        <pc:cxnChg chg="add mod">
          <ac:chgData name="Kevin Peyton" userId="d217ee7d-9433-47bc-9637-90d62c54a936" providerId="ADAL" clId="{67C54A57-1E38-3F42-B1D4-5E3B26293965}" dt="2023-02-15T12:32:33.245" v="1063" actId="14100"/>
          <ac:cxnSpMkLst>
            <pc:docMk/>
            <pc:sldMk cId="2195573286" sldId="335"/>
            <ac:cxnSpMk id="11" creationId="{28DFC611-577A-EA96-5B09-200FE0F84979}"/>
          </ac:cxnSpMkLst>
        </pc:cxnChg>
      </pc:sldChg>
      <pc:sldChg chg="addSp delSp modSp new mod">
        <pc:chgData name="Kevin Peyton" userId="d217ee7d-9433-47bc-9637-90d62c54a936" providerId="ADAL" clId="{67C54A57-1E38-3F42-B1D4-5E3B26293965}" dt="2023-02-10T12:23:57.114" v="200" actId="1076"/>
        <pc:sldMkLst>
          <pc:docMk/>
          <pc:sldMk cId="1082480321" sldId="339"/>
        </pc:sldMkLst>
        <pc:spChg chg="mod">
          <ac:chgData name="Kevin Peyton" userId="d217ee7d-9433-47bc-9637-90d62c54a936" providerId="ADAL" clId="{67C54A57-1E38-3F42-B1D4-5E3B26293965}" dt="2023-02-10T12:11:06.364" v="49" actId="20577"/>
          <ac:spMkLst>
            <pc:docMk/>
            <pc:sldMk cId="1082480321" sldId="339"/>
            <ac:spMk id="2" creationId="{CF13E3F8-28B2-5E1A-C8DD-4876B902DCE0}"/>
          </ac:spMkLst>
        </pc:spChg>
        <pc:spChg chg="mod">
          <ac:chgData name="Kevin Peyton" userId="d217ee7d-9433-47bc-9637-90d62c54a936" providerId="ADAL" clId="{67C54A57-1E38-3F42-B1D4-5E3B26293965}" dt="2023-02-10T12:23:05.179" v="192" actId="5793"/>
          <ac:spMkLst>
            <pc:docMk/>
            <pc:sldMk cId="1082480321" sldId="339"/>
            <ac:spMk id="3" creationId="{AC4B3A2F-89F2-041D-8B0B-018DC99BE36E}"/>
          </ac:spMkLst>
        </pc:spChg>
        <pc:picChg chg="add del mod">
          <ac:chgData name="Kevin Peyton" userId="d217ee7d-9433-47bc-9637-90d62c54a936" providerId="ADAL" clId="{67C54A57-1E38-3F42-B1D4-5E3B26293965}" dt="2023-02-10T12:23:31.975" v="195" actId="478"/>
          <ac:picMkLst>
            <pc:docMk/>
            <pc:sldMk cId="1082480321" sldId="339"/>
            <ac:picMk id="5" creationId="{2AEA85FA-8B85-AF17-66F4-D3012A114417}"/>
          </ac:picMkLst>
        </pc:picChg>
        <pc:picChg chg="add del mod">
          <ac:chgData name="Kevin Peyton" userId="d217ee7d-9433-47bc-9637-90d62c54a936" providerId="ADAL" clId="{67C54A57-1E38-3F42-B1D4-5E3B26293965}" dt="2023-02-10T12:23:53.712" v="198" actId="478"/>
          <ac:picMkLst>
            <pc:docMk/>
            <pc:sldMk cId="1082480321" sldId="339"/>
            <ac:picMk id="6" creationId="{F65B5D84-8EE1-62FD-6CB0-AFEFA3F1A302}"/>
          </ac:picMkLst>
        </pc:picChg>
        <pc:picChg chg="add mod">
          <ac:chgData name="Kevin Peyton" userId="d217ee7d-9433-47bc-9637-90d62c54a936" providerId="ADAL" clId="{67C54A57-1E38-3F42-B1D4-5E3B26293965}" dt="2023-02-10T12:23:57.114" v="200" actId="1076"/>
          <ac:picMkLst>
            <pc:docMk/>
            <pc:sldMk cId="1082480321" sldId="339"/>
            <ac:picMk id="7" creationId="{A68D3C7E-2318-2B84-D8A0-B7ED150DB466}"/>
          </ac:picMkLst>
        </pc:picChg>
      </pc:sldChg>
      <pc:sldChg chg="addSp modSp new mod">
        <pc:chgData name="Kevin Peyton" userId="d217ee7d-9433-47bc-9637-90d62c54a936" providerId="ADAL" clId="{67C54A57-1E38-3F42-B1D4-5E3B26293965}" dt="2023-02-10T12:35:46.215" v="486" actId="20577"/>
        <pc:sldMkLst>
          <pc:docMk/>
          <pc:sldMk cId="2830009598" sldId="340"/>
        </pc:sldMkLst>
        <pc:spChg chg="mod">
          <ac:chgData name="Kevin Peyton" userId="d217ee7d-9433-47bc-9637-90d62c54a936" providerId="ADAL" clId="{67C54A57-1E38-3F42-B1D4-5E3B26293965}" dt="2023-02-10T12:27:38.872" v="202"/>
          <ac:spMkLst>
            <pc:docMk/>
            <pc:sldMk cId="2830009598" sldId="340"/>
            <ac:spMk id="2" creationId="{4797F5E5-BBCD-24C8-6319-62E54B18F788}"/>
          </ac:spMkLst>
        </pc:spChg>
        <pc:spChg chg="mod">
          <ac:chgData name="Kevin Peyton" userId="d217ee7d-9433-47bc-9637-90d62c54a936" providerId="ADAL" clId="{67C54A57-1E38-3F42-B1D4-5E3B26293965}" dt="2023-02-10T12:35:46.215" v="486" actId="20577"/>
          <ac:spMkLst>
            <pc:docMk/>
            <pc:sldMk cId="2830009598" sldId="340"/>
            <ac:spMk id="3" creationId="{83DB23D9-ED42-2F1D-E434-5CF05598DFE5}"/>
          </ac:spMkLst>
        </pc:spChg>
        <pc:picChg chg="add mod">
          <ac:chgData name="Kevin Peyton" userId="d217ee7d-9433-47bc-9637-90d62c54a936" providerId="ADAL" clId="{67C54A57-1E38-3F42-B1D4-5E3B26293965}" dt="2023-02-10T12:33:55.273" v="420" actId="1076"/>
          <ac:picMkLst>
            <pc:docMk/>
            <pc:sldMk cId="2830009598" sldId="340"/>
            <ac:picMk id="5" creationId="{D893F703-8CD4-6682-BDAE-41A8F858C3B4}"/>
          </ac:picMkLst>
        </pc:picChg>
      </pc:sldChg>
      <pc:sldChg chg="addSp modSp new mod">
        <pc:chgData name="Kevin Peyton" userId="d217ee7d-9433-47bc-9637-90d62c54a936" providerId="ADAL" clId="{67C54A57-1E38-3F42-B1D4-5E3B26293965}" dt="2023-02-13T17:43:10.476" v="823" actId="20577"/>
        <pc:sldMkLst>
          <pc:docMk/>
          <pc:sldMk cId="2486363944" sldId="341"/>
        </pc:sldMkLst>
        <pc:spChg chg="mod">
          <ac:chgData name="Kevin Peyton" userId="d217ee7d-9433-47bc-9637-90d62c54a936" providerId="ADAL" clId="{67C54A57-1E38-3F42-B1D4-5E3B26293965}" dt="2023-02-13T17:43:10.476" v="823" actId="20577"/>
          <ac:spMkLst>
            <pc:docMk/>
            <pc:sldMk cId="2486363944" sldId="341"/>
            <ac:spMk id="3" creationId="{534B61BD-4209-4EDA-9847-F44719B35AEE}"/>
          </ac:spMkLst>
        </pc:spChg>
        <pc:picChg chg="add mod">
          <ac:chgData name="Kevin Peyton" userId="d217ee7d-9433-47bc-9637-90d62c54a936" providerId="ADAL" clId="{67C54A57-1E38-3F42-B1D4-5E3B26293965}" dt="2023-02-13T17:41:01.831" v="494" actId="1076"/>
          <ac:picMkLst>
            <pc:docMk/>
            <pc:sldMk cId="2486363944" sldId="341"/>
            <ac:picMk id="5" creationId="{D45F5ADB-922B-CA79-BC27-53B613DC1E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00E53-C480-A849-BBF4-73F18EAAD6F4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351C-D477-CE42-9821-8356BBC0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3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5351C-D477-CE42-9821-8356BBC006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4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5351C-D477-CE42-9821-8356BBC006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7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DCF8-F971-7C4E-9EAD-3DFE9453B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CC736-8E6B-D346-90E5-4D503AE5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2E27-B6C4-BB43-9110-9846FF5C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6F9-E01C-9043-867B-3449B704C519}" type="datetime1">
              <a:rPr lang="en-IE" smtClean="0"/>
              <a:t>13/02/2024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8F2C-60A1-E944-9F4B-3F91307E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073C-9425-5441-91AE-0F205BB1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6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4A01-801B-474D-8E66-A4116444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1F5EA-2CC1-3244-BFA1-7EA979364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C464F-376C-294B-8957-DFE1C611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B41B-6B0C-9A40-9D7C-339BE2C10ABE}" type="datetime1">
              <a:rPr lang="en-IE" smtClean="0"/>
              <a:t>13/02/2024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3750-FAAF-8A41-BD14-35E39062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2A7B2-79A6-D94F-A358-1BB281E5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0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FDD50-6BA1-BB43-A7F6-8C74DE8BE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3AE36-BB33-1445-90F7-10549D8E2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CE48B-3B6D-7847-8AD7-99CD1B7C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411-9C90-8B44-BC10-5579CE622097}" type="datetime1">
              <a:rPr lang="en-IE" smtClean="0"/>
              <a:t>13/02/2024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AC636-3840-B648-955C-2D4B6402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72A1-16BC-2A48-A88D-CE84C979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C597-4291-4442-9E6F-827CFB84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DDA23-F526-C843-B67F-52E106FA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956E8-E1DB-8E4A-949E-C2FFF6D1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4DE9-A74C-8B47-ACDF-4B5CD31F42DE}" type="datetime1">
              <a:rPr lang="en-IE" smtClean="0"/>
              <a:t>13/02/2024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4CF73-69DC-9449-86C0-B6747CC7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8984D-41DD-544B-8E68-66027B18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8B2C927-F889-744B-AB1A-32F84B7362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3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5C12-CD9B-1949-AC51-B9114020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DDEC2-1335-384F-8C4A-7B720A3AF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7084D-41BD-FB44-A856-5E979F7B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97D0-6BDF-B54B-9161-5ECA4237C69F}" type="datetime1">
              <a:rPr lang="en-IE" smtClean="0"/>
              <a:t>13/02/2024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1E36F-F8C2-4A4D-BA3C-A5D25C74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D84F-D4BF-4948-8D2D-CA8BF5C7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938C-4414-8445-8537-53ED3FC7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B248-568F-854D-8DEB-2FC548624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6322A-4524-0C40-BC4B-F9CEF3D6B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35091-D59B-4F45-9E10-BF3F4C58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08F9-3125-0A42-8D9F-99FC14426082}" type="datetime1">
              <a:rPr lang="en-IE" smtClean="0"/>
              <a:t>13/02/2024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7BF5D-35FB-0843-9975-AB453F3E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1EB66-BF90-C746-83E5-EFEFAFF6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9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CA5B-066E-D345-A72F-F6EA4A97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2A211-74B9-8041-A47E-B0BDFFF71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2389B-6670-1545-B519-3271C57F3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6A997-D641-2D40-8EAE-DC10BDAA7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2D765-260B-E04E-870B-E4BD9E310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5FE3C-2938-8A42-A0A0-806D7EA1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75D0-BDCA-2243-A238-A41672FC9943}" type="datetime1">
              <a:rPr lang="en-IE" smtClean="0"/>
              <a:t>13/02/2024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A6F67-2327-494C-97B0-B94021BB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91B86-7F02-EC46-BCB1-0D0A8D69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B4D4-3D6F-A849-BBEF-55D1B4B4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8C4B8-D969-334B-885A-73F0A314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0F94-A073-DC43-8C77-E5149A48C312}" type="datetime1">
              <a:rPr lang="en-IE" smtClean="0"/>
              <a:t>13/02/2024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B9C11-7961-4643-A7B6-119D999F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320F8-BE58-7A46-8957-E56AA023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8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A74C-421B-0840-B104-6CB20D8C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DFA7-7513-3C4F-913C-3828B62F1C4B}" type="datetime1">
              <a:rPr lang="en-IE" smtClean="0"/>
              <a:t>13/02/2024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49D02-2CAA-FB46-81CB-30D641C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7E620-0695-D442-AF15-88696EE0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1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3006-A6BB-7A44-946A-6BA8D1DB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517E-3CC3-364A-BD6B-35A342FB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9A99F-070B-8D42-AB04-006A84319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D076A-B3A5-CB4E-88CB-032A6B00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7A9B-FA64-7347-A04B-B333D122FD99}" type="datetime1">
              <a:rPr lang="en-IE" smtClean="0"/>
              <a:t>13/02/2024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940E9-8076-AA4B-9A14-788B4CBA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B3329-8B05-9E40-8D57-311E6B4D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2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801C-1747-B445-8727-E9AA739C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4F6F-EDF8-5446-9DF1-F732E313B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A6B9-095D-E340-809E-5831968E9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4461-1419-DC4A-A571-9BF41227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FDC0-78E9-CD41-BABE-EE186993A6F0}" type="datetime1">
              <a:rPr lang="en-IE" smtClean="0"/>
              <a:t>13/02/2024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74C58-7307-BA4E-9834-21982C51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A1BDE-C740-904C-B44B-B749D4A4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97BE4-C6D6-7A42-B984-DF48EE4D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C6982-30A0-1D44-8469-421379ACA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DD2E-F379-DB47-8AEF-760CCAC84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4ADB3-1E23-B446-80DC-EA753F107145}" type="datetime1">
              <a:rPr lang="en-IE" smtClean="0"/>
              <a:t>13/02/2024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354E-702A-9A4B-82C2-4D52EDAF2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7D5A-D989-4B4A-AA86-FBD10DCC1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2C927-F889-744B-AB1A-32F84B7362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1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94E1F-6B6D-EC44-A48B-3F1683C44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Web Programming 1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855B4-159F-3042-8779-F84F902CE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sz="2200" dirty="0"/>
              <a:t>Worksheet 4 </a:t>
            </a:r>
          </a:p>
          <a:p>
            <a:pPr algn="r"/>
            <a:r>
              <a:rPr lang="en-US" sz="2200" dirty="0"/>
              <a:t>Improving movie app</a:t>
            </a:r>
          </a:p>
          <a:p>
            <a:pPr algn="r"/>
            <a:r>
              <a:rPr lang="en-US" sz="2200" dirty="0"/>
              <a:t>With Add a Movie, child components, bootstrap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6B0D5-0557-0145-8E6E-31FD509E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B2C927-F889-744B-AB1A-32F84B73622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84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8F22-7A8F-5D4C-A1C4-B24316E8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add-movie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D5785-6F3C-E141-A046-AC90E2C4E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4087" cy="4351338"/>
          </a:xfrm>
        </p:spPr>
        <p:txBody>
          <a:bodyPr>
            <a:normAutofit/>
          </a:bodyPr>
          <a:lstStyle/>
          <a:p>
            <a:r>
              <a:rPr lang="en-US" dirty="0"/>
              <a:t>From CLI type</a:t>
            </a:r>
          </a:p>
          <a:p>
            <a:pPr lvl="1"/>
            <a:r>
              <a:rPr lang="en-US" sz="2000" dirty="0">
                <a:latin typeface="Lucida Console" panose="020B0609040504020204" pitchFamily="49" charset="0"/>
              </a:rPr>
              <a:t>ng generate component add-movie</a:t>
            </a:r>
          </a:p>
          <a:p>
            <a:r>
              <a:rPr lang="en-US" dirty="0"/>
              <a:t>This generates a folder for the component in our /source/app directory</a:t>
            </a:r>
          </a:p>
          <a:p>
            <a:r>
              <a:rPr lang="en-US" dirty="0"/>
              <a:t>The component name we use descriptive and short for example</a:t>
            </a:r>
          </a:p>
          <a:p>
            <a:pPr lvl="1"/>
            <a:r>
              <a:rPr lang="en-US" dirty="0"/>
              <a:t>list-movies</a:t>
            </a:r>
          </a:p>
          <a:p>
            <a:pPr lvl="1"/>
            <a:r>
              <a:rPr lang="en-US" dirty="0"/>
              <a:t>movie-detail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0E3D7-E4B7-2940-9071-A5DE0415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F2134-0877-C943-8EE0-DC9FBE6A5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887" y="1825625"/>
            <a:ext cx="4481513" cy="283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9F54095-3303-AA2A-BBEA-6473E91B2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49" y="1236345"/>
            <a:ext cx="10695807" cy="55896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D12E1-FC47-4940-9D2C-8BB44584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</a:t>
            </a:r>
            <a:r>
              <a:rPr lang="en-US" dirty="0" err="1"/>
              <a:t>movie.component.html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C03EB-06D5-5D4A-8481-158BBDD1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EE810-BCA4-A742-84CB-6A4EDEFE9749}"/>
              </a:ext>
            </a:extLst>
          </p:cNvPr>
          <p:cNvSpPr txBox="1"/>
          <p:nvPr/>
        </p:nvSpPr>
        <p:spPr>
          <a:xfrm>
            <a:off x="8610600" y="2035430"/>
            <a:ext cx="224324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1. Template variable 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DE85F-88D2-5D47-863E-8E86164D14AE}"/>
              </a:ext>
            </a:extLst>
          </p:cNvPr>
          <p:cNvSpPr txBox="1"/>
          <p:nvPr/>
        </p:nvSpPr>
        <p:spPr>
          <a:xfrm>
            <a:off x="4407408" y="6372313"/>
            <a:ext cx="188211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2. Event binding 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D0E802-94E4-2048-AF51-82807A8057C1}"/>
              </a:ext>
            </a:extLst>
          </p:cNvPr>
          <p:cNvCxnSpPr>
            <a:cxnSpLocks/>
          </p:cNvCxnSpPr>
          <p:nvPr/>
        </p:nvCxnSpPr>
        <p:spPr>
          <a:xfrm>
            <a:off x="9454896" y="2419510"/>
            <a:ext cx="277325" cy="82291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BF4889-5077-A140-889E-F3AEACD95946}"/>
              </a:ext>
            </a:extLst>
          </p:cNvPr>
          <p:cNvCxnSpPr>
            <a:cxnSpLocks/>
          </p:cNvCxnSpPr>
          <p:nvPr/>
        </p:nvCxnSpPr>
        <p:spPr>
          <a:xfrm flipH="1" flipV="1">
            <a:off x="3864077" y="5769599"/>
            <a:ext cx="1370577" cy="86818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5F7EDD-09C0-E13B-A53A-64E201516401}"/>
              </a:ext>
            </a:extLst>
          </p:cNvPr>
          <p:cNvSpPr txBox="1"/>
          <p:nvPr/>
        </p:nvSpPr>
        <p:spPr>
          <a:xfrm>
            <a:off x="7716347" y="6260470"/>
            <a:ext cx="353090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3. Call method, passing parameters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469E6A-384B-FC7F-47D5-A2023D3FE24D}"/>
              </a:ext>
            </a:extLst>
          </p:cNvPr>
          <p:cNvCxnSpPr>
            <a:cxnSpLocks/>
          </p:cNvCxnSpPr>
          <p:nvPr/>
        </p:nvCxnSpPr>
        <p:spPr>
          <a:xfrm flipH="1" flipV="1">
            <a:off x="7306842" y="5769599"/>
            <a:ext cx="2211898" cy="4908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65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DB9B-F145-A542-8BD1-FDAF4755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</a:t>
            </a:r>
            <a:r>
              <a:rPr lang="en-US" dirty="0" err="1"/>
              <a:t>movie.component.ts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9FD5-D6AB-674A-8B33-E0A92B34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E6AC8-1393-1B45-A063-3F796548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3996D-1C40-1107-BD13-2C6FAF956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8367"/>
            <a:ext cx="10515599" cy="5191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322505-F899-8076-15BE-B5D68027ABE5}"/>
              </a:ext>
            </a:extLst>
          </p:cNvPr>
          <p:cNvSpPr txBox="1"/>
          <p:nvPr/>
        </p:nvSpPr>
        <p:spPr>
          <a:xfrm>
            <a:off x="8326853" y="2466638"/>
            <a:ext cx="176574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1. Import 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9A280-7737-5835-2F23-AA55EBCC4A97}"/>
              </a:ext>
            </a:extLst>
          </p:cNvPr>
          <p:cNvSpPr txBox="1"/>
          <p:nvPr/>
        </p:nvSpPr>
        <p:spPr>
          <a:xfrm>
            <a:off x="8326853" y="3422588"/>
            <a:ext cx="170001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2. Inject service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1FAC5-16A9-9B44-CFA1-2631152275C0}"/>
              </a:ext>
            </a:extLst>
          </p:cNvPr>
          <p:cNvSpPr txBox="1"/>
          <p:nvPr/>
        </p:nvSpPr>
        <p:spPr>
          <a:xfrm>
            <a:off x="8282183" y="4448113"/>
            <a:ext cx="282064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3. Method to create service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C70CB2-A856-70DD-3E0B-5119A5F9D0C5}"/>
              </a:ext>
            </a:extLst>
          </p:cNvPr>
          <p:cNvCxnSpPr/>
          <p:nvPr/>
        </p:nvCxnSpPr>
        <p:spPr>
          <a:xfrm flipH="1">
            <a:off x="6972300" y="2708454"/>
            <a:ext cx="134798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180A63-C9E4-45DB-563D-75B39BF1C139}"/>
              </a:ext>
            </a:extLst>
          </p:cNvPr>
          <p:cNvCxnSpPr>
            <a:cxnSpLocks/>
          </p:cNvCxnSpPr>
          <p:nvPr/>
        </p:nvCxnSpPr>
        <p:spPr>
          <a:xfrm flipH="1">
            <a:off x="5715001" y="3607254"/>
            <a:ext cx="2611852" cy="133345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504BC8-538C-CD63-380F-B1D80DE07D5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710516" y="4632779"/>
            <a:ext cx="1571667" cy="64685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53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F9F1-D4AD-7C4F-9A95-AC72E7A5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movie.service.ts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4415-62F9-1B41-B094-DA46BF498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this code – it pushes the information from our form into our </a:t>
            </a:r>
            <a:r>
              <a:rPr lang="en-US" dirty="0" err="1"/>
              <a:t>movieList</a:t>
            </a:r>
            <a:r>
              <a:rPr lang="en-US" dirty="0"/>
              <a:t> 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you can modify the movie list array – remove the id field – we don’t need it…in a DB this is auto generated….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BCFAD-7877-FE49-95FF-FFF5A004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00FD0-804F-0F43-B102-8C7109120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036094"/>
            <a:ext cx="9753600" cy="965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C2229B-C8DF-B24E-A9CF-CDCFDE5C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5157081"/>
            <a:ext cx="7543800" cy="162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1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7166-3448-4642-831B-5130CEB6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app.component.html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C0E4A-9D0A-0140-A863-906D4ECE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8250" cy="4351338"/>
          </a:xfrm>
        </p:spPr>
        <p:txBody>
          <a:bodyPr/>
          <a:lstStyle/>
          <a:p>
            <a:r>
              <a:rPr lang="en-US" dirty="0"/>
              <a:t>Now we can reference  &lt;app-add-movie&gt; in our app.component.html</a:t>
            </a:r>
          </a:p>
          <a:p>
            <a:r>
              <a:rPr lang="en-US" dirty="0"/>
              <a:t>Our browser at localhost:4200 should now contain this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EF768-2C6E-C244-8280-069DF74C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D2490-9421-1246-A3E3-68AF4D66E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2" y="2823337"/>
            <a:ext cx="5676900" cy="3898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37776-6D8F-A256-C985-E35B152AF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146" y="185982"/>
            <a:ext cx="5415306" cy="246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6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8F22-7A8F-5D4C-A1C4-B24316E8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list-movies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D5785-6F3C-E141-A046-AC90E2C4E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1350" cy="4351338"/>
          </a:xfrm>
        </p:spPr>
        <p:txBody>
          <a:bodyPr>
            <a:normAutofit/>
          </a:bodyPr>
          <a:lstStyle/>
          <a:p>
            <a:r>
              <a:rPr lang="en-US" dirty="0"/>
              <a:t>We are going to move list-movies functionality from app.component.html to a new component</a:t>
            </a:r>
          </a:p>
          <a:p>
            <a:r>
              <a:rPr lang="en-US" dirty="0"/>
              <a:t>From CLI type</a:t>
            </a:r>
          </a:p>
          <a:p>
            <a:pPr lvl="1"/>
            <a:r>
              <a:rPr lang="en-US" sz="2000" dirty="0">
                <a:latin typeface="Lucida Console" panose="020B0609040504020204" pitchFamily="49" charset="0"/>
              </a:rPr>
              <a:t>ng generate component list-movies</a:t>
            </a:r>
          </a:p>
          <a:p>
            <a:r>
              <a:rPr lang="en-US" dirty="0"/>
              <a:t>This generates a folder for the component in our /source/app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0E3D7-E4B7-2940-9071-A5DE0415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50F0B-B12C-EC43-A548-5DD4EE3A3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0" y="1825625"/>
            <a:ext cx="3032124" cy="32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57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BE560D4-A7A9-D7DF-9417-3491ED5D4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52" y="1445304"/>
            <a:ext cx="6092980" cy="54126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0EB429-9041-A24E-BB17-33D81612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list-</a:t>
            </a:r>
            <a:r>
              <a:rPr lang="en-US" dirty="0" err="1"/>
              <a:t>movies.component.ts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420BD-4E4B-3A42-80D4-6B45EEBE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1CE8A-30B4-D04F-897E-668B5B6E450F}"/>
              </a:ext>
            </a:extLst>
          </p:cNvPr>
          <p:cNvSpPr txBox="1"/>
          <p:nvPr/>
        </p:nvSpPr>
        <p:spPr>
          <a:xfrm>
            <a:off x="7971502" y="2782668"/>
            <a:ext cx="3898395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2. You will recognize a lot of this code – it previously existed in </a:t>
            </a:r>
            <a:r>
              <a:rPr lang="en-US" dirty="0" err="1"/>
              <a:t>app.component.ts</a:t>
            </a:r>
            <a:r>
              <a:rPr lang="en-US" dirty="0"/>
              <a:t>;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F487F-100A-784E-8E94-3958B1213865}"/>
              </a:ext>
            </a:extLst>
          </p:cNvPr>
          <p:cNvSpPr txBox="1"/>
          <p:nvPr/>
        </p:nvSpPr>
        <p:spPr>
          <a:xfrm>
            <a:off x="9142869" y="839271"/>
            <a:ext cx="2912977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dirty="0"/>
              <a:t>Import </a:t>
            </a:r>
            <a:r>
              <a:rPr lang="en-US" dirty="0" err="1"/>
              <a:t>Commonmodule</a:t>
            </a:r>
            <a:r>
              <a:rPr lang="en-US" dirty="0"/>
              <a:t>, </a:t>
            </a:r>
          </a:p>
          <a:p>
            <a:pPr algn="l"/>
            <a:r>
              <a:rPr lang="en-US" dirty="0" err="1"/>
              <a:t>Movieservice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3E4B43-63E7-324A-85DE-B21966C3E84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244474" y="1162437"/>
            <a:ext cx="3898395" cy="109865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DFC611-577A-EA96-5B09-200FE0F84979}"/>
              </a:ext>
            </a:extLst>
          </p:cNvPr>
          <p:cNvCxnSpPr>
            <a:cxnSpLocks/>
          </p:cNvCxnSpPr>
          <p:nvPr/>
        </p:nvCxnSpPr>
        <p:spPr>
          <a:xfrm flipH="1">
            <a:off x="6209071" y="3705998"/>
            <a:ext cx="1762430" cy="170669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BB36DA-2009-7F08-A05B-41621D693268}"/>
              </a:ext>
            </a:extLst>
          </p:cNvPr>
          <p:cNvCxnSpPr/>
          <p:nvPr/>
        </p:nvCxnSpPr>
        <p:spPr>
          <a:xfrm>
            <a:off x="6096000" y="4781575"/>
            <a:ext cx="0" cy="1711300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02A39F-7CE3-3EDD-F7C8-C469D6CA6E9A}"/>
              </a:ext>
            </a:extLst>
          </p:cNvPr>
          <p:cNvSpPr txBox="1"/>
          <p:nvPr/>
        </p:nvSpPr>
        <p:spPr>
          <a:xfrm>
            <a:off x="7971501" y="3709443"/>
            <a:ext cx="3898395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3. Remove from </a:t>
            </a:r>
            <a:r>
              <a:rPr lang="en-US" dirty="0" err="1"/>
              <a:t>app.component.ts</a:t>
            </a:r>
            <a:r>
              <a:rPr lang="en-US" dirty="0"/>
              <a:t> and place here – this component will list our movies now!</a:t>
            </a:r>
          </a:p>
        </p:txBody>
      </p:sp>
    </p:spTree>
    <p:extLst>
      <p:ext uri="{BB962C8B-B14F-4D97-AF65-F5344CB8AC3E}">
        <p14:creationId xmlns:p14="http://schemas.microsoft.com/office/powerpoint/2010/main" val="2195573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FD574-C40C-75DC-D869-7A38B84B9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36" y="3283247"/>
            <a:ext cx="5767027" cy="350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B6E7B0-44B1-8248-8638-F54F567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app.component.html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6A02E-FEBF-E24C-B6A2-92848F80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D074D-407F-2C41-9813-59BAA1E30F33}"/>
              </a:ext>
            </a:extLst>
          </p:cNvPr>
          <p:cNvSpPr txBox="1"/>
          <p:nvPr/>
        </p:nvSpPr>
        <p:spPr>
          <a:xfrm>
            <a:off x="6357938" y="1107191"/>
            <a:ext cx="5129212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1. As you can see here – the root component has now been emptied of functionality we had previously added. It now exists in our new list-</a:t>
            </a:r>
            <a:r>
              <a:rPr lang="en-US" dirty="0" err="1"/>
              <a:t>movies.component.ts</a:t>
            </a:r>
            <a:r>
              <a:rPr lang="en-US" dirty="0"/>
              <a:t> – which now has responsibility for listing our movies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2618A1-94A9-E7C4-82A4-D0794DD63FD4}"/>
              </a:ext>
            </a:extLst>
          </p:cNvPr>
          <p:cNvCxnSpPr>
            <a:cxnSpLocks/>
          </p:cNvCxnSpPr>
          <p:nvPr/>
        </p:nvCxnSpPr>
        <p:spPr>
          <a:xfrm flipH="1">
            <a:off x="4816131" y="1825625"/>
            <a:ext cx="1541807" cy="59870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D8FF1C-31B1-CA4D-3F50-6D195CE9BF35}"/>
              </a:ext>
            </a:extLst>
          </p:cNvPr>
          <p:cNvSpPr txBox="1"/>
          <p:nvPr/>
        </p:nvSpPr>
        <p:spPr>
          <a:xfrm>
            <a:off x="6357938" y="2824316"/>
            <a:ext cx="5129212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2. However, we now need to reference our standalone components that are called from </a:t>
            </a:r>
            <a:r>
              <a:rPr lang="en-US" dirty="0" err="1"/>
              <a:t>app.component.ts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92293A-3959-0301-B415-14A07D140A5D}"/>
              </a:ext>
            </a:extLst>
          </p:cNvPr>
          <p:cNvCxnSpPr>
            <a:cxnSpLocks/>
          </p:cNvCxnSpPr>
          <p:nvPr/>
        </p:nvCxnSpPr>
        <p:spPr>
          <a:xfrm flipH="1">
            <a:off x="6096000" y="3747646"/>
            <a:ext cx="703006" cy="42943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A4DE42-C56D-08E0-F58E-8AD8DB7CD906}"/>
              </a:ext>
            </a:extLst>
          </p:cNvPr>
          <p:cNvCxnSpPr>
            <a:cxnSpLocks/>
          </p:cNvCxnSpPr>
          <p:nvPr/>
        </p:nvCxnSpPr>
        <p:spPr>
          <a:xfrm flipH="1">
            <a:off x="4140679" y="3747646"/>
            <a:ext cx="3984146" cy="16207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EBC99-6DF9-AAA5-6B72-89D9851F5086}"/>
              </a:ext>
            </a:extLst>
          </p:cNvPr>
          <p:cNvCxnSpPr>
            <a:cxnSpLocks/>
          </p:cNvCxnSpPr>
          <p:nvPr/>
        </p:nvCxnSpPr>
        <p:spPr>
          <a:xfrm flipH="1">
            <a:off x="5834063" y="3746310"/>
            <a:ext cx="2290762" cy="162210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0295DD8-F74E-B77E-557E-FFC18DB66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03" y="1343929"/>
            <a:ext cx="3737578" cy="178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6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A210-D3C9-DF47-9B5C-4C49E271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list-</a:t>
            </a:r>
            <a:r>
              <a:rPr lang="en-US" dirty="0" err="1"/>
              <a:t>movies.component.html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677A-ACAA-BC4E-BC37-304F51BC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2E1D4-CDD2-9E48-9B65-BA4C4285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7D758F-AA2A-41CF-533B-E3162A301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6238"/>
            <a:ext cx="1114092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55770E-7EC5-484F-8A6F-0166CA447DC1}"/>
              </a:ext>
            </a:extLst>
          </p:cNvPr>
          <p:cNvSpPr txBox="1"/>
          <p:nvPr/>
        </p:nvSpPr>
        <p:spPr>
          <a:xfrm flipH="1">
            <a:off x="8022347" y="2971801"/>
            <a:ext cx="3969069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1. You will recognize the *</a:t>
            </a:r>
            <a:r>
              <a:rPr lang="en-US" dirty="0" err="1"/>
              <a:t>ngFor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of this code from app.component.html; you can copy that code and refine so it look like this</a:t>
            </a:r>
          </a:p>
        </p:txBody>
      </p:sp>
    </p:spTree>
    <p:extLst>
      <p:ext uri="{BB962C8B-B14F-4D97-AF65-F5344CB8AC3E}">
        <p14:creationId xmlns:p14="http://schemas.microsoft.com/office/powerpoint/2010/main" val="3834241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EC953B-1529-E208-9596-74FC3FB4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9" y="1810838"/>
            <a:ext cx="5230955" cy="25379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2CAC2-0213-5248-903F-74286764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app.component.html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25DD-18B6-E448-8DB3-34CAF2A2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DDEB8-F36F-3B4E-BAB2-038309C9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9889-1691-1D44-9EED-03C0B8FC16E3}"/>
              </a:ext>
            </a:extLst>
          </p:cNvPr>
          <p:cNvSpPr txBox="1"/>
          <p:nvPr/>
        </p:nvSpPr>
        <p:spPr>
          <a:xfrm>
            <a:off x="4900613" y="4628396"/>
            <a:ext cx="658193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Finally we add our selector for listing movies to app.component.html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6F395A-9922-1C4D-B76A-0CD9A2460433}"/>
              </a:ext>
            </a:extLst>
          </p:cNvPr>
          <p:cNvCxnSpPr>
            <a:cxnSpLocks/>
          </p:cNvCxnSpPr>
          <p:nvPr/>
        </p:nvCxnSpPr>
        <p:spPr>
          <a:xfrm flipH="1" flipV="1">
            <a:off x="3270250" y="4105553"/>
            <a:ext cx="1837778" cy="5228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8E2A60-0A80-9040-B847-EC223B266E10}"/>
              </a:ext>
            </a:extLst>
          </p:cNvPr>
          <p:cNvCxnSpPr/>
          <p:nvPr/>
        </p:nvCxnSpPr>
        <p:spPr>
          <a:xfrm>
            <a:off x="1660634" y="4025462"/>
            <a:ext cx="3678621" cy="0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50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8A01-1547-BD5B-3A6B-A6EBFC2E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DC50-4D61-C931-998A-C17F985F1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week 4 and create new repo and call it week4-movielist </a:t>
            </a:r>
          </a:p>
          <a:p>
            <a:r>
              <a:rPr lang="en-US" dirty="0"/>
              <a:t>OR branch your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3CFB-677A-3F2D-816A-EF327771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53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9E5A-65F5-CC4E-9B84-18C2B4EA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app should now look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1117-7F32-F547-9A92-6957684D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072A1-6778-8348-B3C9-C88D6D56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19165-94BC-47BF-0A80-0A8A36E1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2811"/>
            <a:ext cx="9196337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0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2054-CF63-B5F4-E92F-D59510DF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your work (week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BB7B-0EF3-5F96-D5DC-5D07D86F0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name and Student ID</a:t>
            </a:r>
          </a:p>
          <a:p>
            <a:r>
              <a:rPr lang="en-US" dirty="0"/>
              <a:t>Take a screenshot and add to repo</a:t>
            </a:r>
          </a:p>
          <a:p>
            <a:r>
              <a:rPr lang="en-US" dirty="0"/>
              <a:t>Download repo from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Upload to </a:t>
            </a:r>
            <a:r>
              <a:rPr lang="en-US" dirty="0" err="1"/>
              <a:t>moodle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70562-822F-016F-646F-9DFF1B25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1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D20C-3E5F-A341-B1B1-65E9E187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Nested/Child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AE38-D93A-FA44-8F7C-3E043064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now we have only built applications with a single component</a:t>
            </a:r>
          </a:p>
          <a:p>
            <a:r>
              <a:rPr lang="en-US" dirty="0"/>
              <a:t>However real applications in Angular are made up of multiple components working together</a:t>
            </a:r>
          </a:p>
          <a:p>
            <a:r>
              <a:rPr lang="en-US" dirty="0"/>
              <a:t>Using multiple components in an application is good, as multiple logical components make it easier for us to:</a:t>
            </a:r>
          </a:p>
          <a:p>
            <a:pPr lvl="1"/>
            <a:r>
              <a:rPr lang="en-US" dirty="0"/>
              <a:t>Architect our applications as they grow in complexity</a:t>
            </a:r>
          </a:p>
          <a:p>
            <a:pPr lvl="1"/>
            <a:r>
              <a:rPr lang="en-US" dirty="0"/>
              <a:t>Re-use common components in multiple places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7E076-75A1-714A-9EC0-CC8D1F52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8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EE79-2F26-154A-8D6D-4A55695F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Movie List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1B555-4614-184E-BE58-2229E10D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add functionality to it as well as break up this functionality into child components</a:t>
            </a:r>
          </a:p>
          <a:p>
            <a:r>
              <a:rPr lang="en-US" dirty="0"/>
              <a:t>We will : </a:t>
            </a:r>
          </a:p>
          <a:p>
            <a:pPr lvl="1"/>
            <a:r>
              <a:rPr lang="en-US" dirty="0"/>
              <a:t>Move our list movie functionality (to a child component)</a:t>
            </a:r>
          </a:p>
          <a:p>
            <a:pPr lvl="1"/>
            <a:r>
              <a:rPr lang="en-US" dirty="0"/>
              <a:t>Have a form that allows us to add movies (also child component)</a:t>
            </a:r>
          </a:p>
          <a:p>
            <a:pPr lvl="1"/>
            <a:r>
              <a:rPr lang="en-US" dirty="0"/>
              <a:t>Improve the look and feel (via Bootstrap styling)</a:t>
            </a:r>
          </a:p>
          <a:p>
            <a:r>
              <a:rPr lang="en-US" dirty="0"/>
              <a:t>Will do this in our tutorial/lab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978BF-7E7A-8B42-A234-EA79AA4C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7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CDB89-758B-7C4C-A9C4-A88E891E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BF44A4-E578-B84D-B5D5-0F46A374F2E1}"/>
              </a:ext>
            </a:extLst>
          </p:cNvPr>
          <p:cNvSpPr/>
          <p:nvPr/>
        </p:nvSpPr>
        <p:spPr>
          <a:xfrm>
            <a:off x="1965436" y="1132489"/>
            <a:ext cx="7598978" cy="480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&lt;app-component&gt;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8414FE-5B1F-E14A-8531-B2F3F76C3775}"/>
              </a:ext>
            </a:extLst>
          </p:cNvPr>
          <p:cNvSpPr/>
          <p:nvPr/>
        </p:nvSpPr>
        <p:spPr>
          <a:xfrm>
            <a:off x="2175643" y="3153100"/>
            <a:ext cx="4298730" cy="23858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&lt;list-movies&gt;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596BA3-7399-E543-950C-92DC13C81E80}"/>
              </a:ext>
            </a:extLst>
          </p:cNvPr>
          <p:cNvSpPr/>
          <p:nvPr/>
        </p:nvSpPr>
        <p:spPr>
          <a:xfrm>
            <a:off x="2171701" y="1726325"/>
            <a:ext cx="4281652" cy="10825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&lt;add-movie&gt;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CDFD08-FBF0-AE43-A905-F90FBF0F2D38}"/>
              </a:ext>
            </a:extLst>
          </p:cNvPr>
          <p:cNvSpPr/>
          <p:nvPr/>
        </p:nvSpPr>
        <p:spPr>
          <a:xfrm>
            <a:off x="6930548" y="3179376"/>
            <a:ext cx="2568978" cy="23332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&lt;movie-detail&gt;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8C02A-1C83-FD4A-A637-0EB30789FE52}"/>
              </a:ext>
            </a:extLst>
          </p:cNvPr>
          <p:cNvSpPr txBox="1"/>
          <p:nvPr/>
        </p:nvSpPr>
        <p:spPr>
          <a:xfrm>
            <a:off x="8860222" y="532324"/>
            <a:ext cx="3247696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Our top level &lt;app-component&gt; contains all of the other child components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EC66C9-90F2-7345-8C70-69626B42B336}"/>
              </a:ext>
            </a:extLst>
          </p:cNvPr>
          <p:cNvSpPr/>
          <p:nvPr/>
        </p:nvSpPr>
        <p:spPr>
          <a:xfrm>
            <a:off x="1996969" y="2977054"/>
            <a:ext cx="441434" cy="4519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B51FF-14F2-7543-A6EB-E0D8E982A4A6}"/>
              </a:ext>
            </a:extLst>
          </p:cNvPr>
          <p:cNvSpPr/>
          <p:nvPr/>
        </p:nvSpPr>
        <p:spPr>
          <a:xfrm>
            <a:off x="1981203" y="1627789"/>
            <a:ext cx="441434" cy="4519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E54465-6A88-0B44-830A-D93B61ADA17D}"/>
              </a:ext>
            </a:extLst>
          </p:cNvPr>
          <p:cNvSpPr/>
          <p:nvPr/>
        </p:nvSpPr>
        <p:spPr>
          <a:xfrm>
            <a:off x="6716110" y="2977055"/>
            <a:ext cx="441434" cy="4519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4851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E3F8-28B2-5E1A-C8DD-4876B902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terminology we will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B3A2F-89F2-041D-8B0B-018DC99BE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template variables </a:t>
            </a:r>
          </a:p>
          <a:p>
            <a:pPr lvl="1"/>
            <a:r>
              <a:rPr lang="en-US" dirty="0"/>
              <a:t>Help us to share data from one part of our template (.html) to another part of the template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E87B6-BC36-EBF9-78B0-55BD3583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D3C7E-2318-2B84-D8A0-B7ED150DB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239" y="2860675"/>
            <a:ext cx="61341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8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F5E5-BBCD-24C8-6319-62E54B18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terminology we will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23D9-ED42-2F1D-E434-5CF05598D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Event binding ()</a:t>
            </a:r>
          </a:p>
          <a:p>
            <a:pPr lvl="1"/>
            <a:r>
              <a:rPr lang="en-US" dirty="0"/>
              <a:t>Based on a mouse/keyboard click, touch, </a:t>
            </a:r>
            <a:r>
              <a:rPr lang="en-US" dirty="0" err="1"/>
              <a:t>etc</a:t>
            </a:r>
            <a:r>
              <a:rPr lang="en-US" dirty="0"/>
              <a:t> – listen and respond to user actions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E" b="0" i="0" dirty="0">
              <a:solidFill>
                <a:srgbClr val="444444"/>
              </a:solidFill>
              <a:effectLst/>
              <a:latin typeface="Roboto" panose="020F0502020204030204" pitchFamily="34" charset="0"/>
            </a:endParaRPr>
          </a:p>
          <a:p>
            <a:pPr lvl="1"/>
            <a:r>
              <a:rPr lang="en-IE" b="0" i="0" dirty="0">
                <a:solidFill>
                  <a:srgbClr val="444444"/>
                </a:solidFill>
                <a:effectLst/>
                <a:latin typeface="Roboto" panose="020F0502020204030204" pitchFamily="34" charset="0"/>
              </a:rPr>
              <a:t>The event binding listens for the button's click events and calls the component's </a:t>
            </a:r>
            <a:r>
              <a:rPr lang="en-IE" dirty="0" err="1"/>
              <a:t>onSave</a:t>
            </a:r>
            <a:r>
              <a:rPr lang="en-IE" dirty="0"/>
              <a:t>()</a:t>
            </a:r>
            <a:r>
              <a:rPr lang="en-IE" b="0" i="0" dirty="0">
                <a:solidFill>
                  <a:srgbClr val="444444"/>
                </a:solidFill>
                <a:effectLst/>
                <a:latin typeface="Roboto" panose="020F0502020204030204" pitchFamily="34" charset="0"/>
              </a:rPr>
              <a:t> method whenever a click occurs.</a:t>
            </a:r>
          </a:p>
          <a:p>
            <a:r>
              <a:rPr lang="en-US" dirty="0"/>
              <a:t>Typescript – push to array</a:t>
            </a:r>
          </a:p>
          <a:p>
            <a:pPr lvl="1"/>
            <a:r>
              <a:rPr lang="en-US" dirty="0" err="1"/>
              <a:t>array.push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309CC-E05F-7220-E41E-A00E56CA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3F703-8CD4-6682-BDAE-41A8F858C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138" y="2761545"/>
            <a:ext cx="6057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0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0EA3-E433-914B-9FAF-7DD94747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E40D-BD24-BA48-A066-F15D002D3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CLI type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npm</a:t>
            </a:r>
            <a:r>
              <a:rPr lang="en-US" dirty="0">
                <a:latin typeface="Lucida Console" panose="020B0609040504020204" pitchFamily="49" charset="0"/>
              </a:rPr>
              <a:t> install bootstrap</a:t>
            </a:r>
          </a:p>
          <a:p>
            <a:r>
              <a:rPr lang="en-US" dirty="0"/>
              <a:t>In </a:t>
            </a:r>
            <a:r>
              <a:rPr lang="en-US" dirty="0" err="1"/>
              <a:t>angular.json</a:t>
            </a:r>
            <a:r>
              <a:rPr lang="en-US" dirty="0"/>
              <a:t> </a:t>
            </a:r>
          </a:p>
          <a:p>
            <a:pPr lvl="1"/>
            <a:r>
              <a:rPr lang="en-IE" dirty="0" err="1"/>
              <a:t>node_modules</a:t>
            </a:r>
            <a:r>
              <a:rPr lang="en-IE" dirty="0"/>
              <a:t>/bootstrap/</a:t>
            </a:r>
            <a:r>
              <a:rPr lang="en-IE" dirty="0" err="1"/>
              <a:t>dist</a:t>
            </a:r>
            <a:r>
              <a:rPr lang="en-IE" dirty="0"/>
              <a:t>/</a:t>
            </a:r>
            <a:r>
              <a:rPr lang="en-IE" dirty="0" err="1"/>
              <a:t>css</a:t>
            </a:r>
            <a:r>
              <a:rPr lang="en-IE" dirty="0"/>
              <a:t>/</a:t>
            </a:r>
            <a:r>
              <a:rPr lang="en-IE" dirty="0" err="1"/>
              <a:t>bootstrap.min.css</a:t>
            </a:r>
            <a:endParaRPr lang="en-IE" dirty="0"/>
          </a:p>
          <a:p>
            <a:pPr lvl="1"/>
            <a:r>
              <a:rPr lang="en-IE" dirty="0"/>
              <a:t>Within your </a:t>
            </a:r>
            <a:r>
              <a:rPr lang="en-IE" dirty="0" err="1"/>
              <a:t>angular.json</a:t>
            </a:r>
            <a:r>
              <a:rPr lang="en-IE" dirty="0"/>
              <a:t> file,  styles appears in test sections. Add it to just build section – this will be default for use in production, etc</a:t>
            </a:r>
          </a:p>
          <a:p>
            <a:r>
              <a:rPr lang="en-IE" dirty="0"/>
              <a:t>Restart your app with </a:t>
            </a:r>
            <a:r>
              <a:rPr lang="en-IE" sz="2400" dirty="0">
                <a:latin typeface="Lucida Console" panose="020B0609040504020204" pitchFamily="49" charset="0"/>
              </a:rPr>
              <a:t>ng serve</a:t>
            </a:r>
          </a:p>
          <a:p>
            <a:r>
              <a:rPr lang="en-IE" dirty="0" err="1"/>
              <a:t>Boostrap</a:t>
            </a:r>
            <a:r>
              <a:rPr lang="en-IE" dirty="0"/>
              <a:t> now available for use in your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BCF76-4942-D841-B060-D0B8D7A0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8EE46-94FA-154E-B147-403DD8292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62738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3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865E-AEBB-4182-72D8-B6F56632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B61BD-4209-4EDA-9847-F44719B35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45180" cy="4351338"/>
          </a:xfrm>
        </p:spPr>
        <p:txBody>
          <a:bodyPr/>
          <a:lstStyle/>
          <a:p>
            <a:r>
              <a:rPr lang="en-US" dirty="0"/>
              <a:t>By adding bootstrap to architect/build – this is the default for other builds we might make. If we want to override in other locations such as serve – then we would need to add extra 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8BAB0-0035-DE65-68BB-2D95ED2B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F5ADB-922B-CA79-BC27-53B613DC1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65125"/>
            <a:ext cx="7772400" cy="61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6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/>
        </a:solidFill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5140</TotalTime>
  <Words>814</Words>
  <Application>Microsoft Macintosh PowerPoint</Application>
  <PresentationFormat>Widescreen</PresentationFormat>
  <Paragraphs>141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Lucida Console</vt:lpstr>
      <vt:lpstr>Roboto</vt:lpstr>
      <vt:lpstr>Office Theme</vt:lpstr>
      <vt:lpstr>Web Programming 1</vt:lpstr>
      <vt:lpstr>Week 4 worksheet</vt:lpstr>
      <vt:lpstr>Nested/Child Components</vt:lpstr>
      <vt:lpstr>Our Movie List Application</vt:lpstr>
      <vt:lpstr>PowerPoint Presentation</vt:lpstr>
      <vt:lpstr>Other terminology we will use</vt:lpstr>
      <vt:lpstr>Other terminology we will use</vt:lpstr>
      <vt:lpstr>Add bootstrap</vt:lpstr>
      <vt:lpstr>PowerPoint Presentation</vt:lpstr>
      <vt:lpstr>Generating add-movie component</vt:lpstr>
      <vt:lpstr>add-movie.component.html</vt:lpstr>
      <vt:lpstr>add-movie.component.ts</vt:lpstr>
      <vt:lpstr>movie.service.ts</vt:lpstr>
      <vt:lpstr>app.component.html</vt:lpstr>
      <vt:lpstr>Generating list-movies component</vt:lpstr>
      <vt:lpstr>list-movies.component.ts</vt:lpstr>
      <vt:lpstr>app.component.html</vt:lpstr>
      <vt:lpstr>list-movies.component.html</vt:lpstr>
      <vt:lpstr>app.component.html</vt:lpstr>
      <vt:lpstr>Your app should now look like this</vt:lpstr>
      <vt:lpstr>Upload your work (week 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questions</dc:title>
  <dc:creator>Kevin Peyton</dc:creator>
  <cp:lastModifiedBy>Kevin Peyton</cp:lastModifiedBy>
  <cp:revision>74</cp:revision>
  <dcterms:created xsi:type="dcterms:W3CDTF">2020-01-08T08:55:03Z</dcterms:created>
  <dcterms:modified xsi:type="dcterms:W3CDTF">2024-02-13T09:06:02Z</dcterms:modified>
</cp:coreProperties>
</file>